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slides/slide296.xml" ContentType="application/vnd.openxmlformats-officedocument.presentationml.slide+xml"/>
  <Override PartName="/ppt/slides/slide297.xml" ContentType="application/vnd.openxmlformats-officedocument.presentationml.slide+xml"/>
  <Override PartName="/ppt/slides/slide298.xml" ContentType="application/vnd.openxmlformats-officedocument.presentationml.slide+xml"/>
  <Override PartName="/ppt/slides/slide299.xml" ContentType="application/vnd.openxmlformats-officedocument.presentationml.slide+xml"/>
  <Override PartName="/ppt/slides/slide300.xml" ContentType="application/vnd.openxmlformats-officedocument.presentationml.slide+xml"/>
  <Override PartName="/ppt/slides/slide301.xml" ContentType="application/vnd.openxmlformats-officedocument.presentationml.slide+xml"/>
  <Override PartName="/ppt/slides/slide302.xml" ContentType="application/vnd.openxmlformats-officedocument.presentationml.slide+xml"/>
  <Override PartName="/ppt/slides/slide303.xml" ContentType="application/vnd.openxmlformats-officedocument.presentationml.slide+xml"/>
  <Override PartName="/ppt/slides/slide304.xml" ContentType="application/vnd.openxmlformats-officedocument.presentationml.slide+xml"/>
  <Override PartName="/ppt/slides/slide305.xml" ContentType="application/vnd.openxmlformats-officedocument.presentationml.slide+xml"/>
  <Override PartName="/ppt/slides/slide306.xml" ContentType="application/vnd.openxmlformats-officedocument.presentationml.slide+xml"/>
  <Override PartName="/ppt/slides/slide307.xml" ContentType="application/vnd.openxmlformats-officedocument.presentationml.slide+xml"/>
  <Override PartName="/ppt/slides/slide308.xml" ContentType="application/vnd.openxmlformats-officedocument.presentationml.slide+xml"/>
  <Override PartName="/ppt/slides/slide309.xml" ContentType="application/vnd.openxmlformats-officedocument.presentationml.slide+xml"/>
  <Override PartName="/ppt/slides/slide310.xml" ContentType="application/vnd.openxmlformats-officedocument.presentationml.slide+xml"/>
  <Override PartName="/ppt/slides/slide311.xml" ContentType="application/vnd.openxmlformats-officedocument.presentationml.slide+xml"/>
  <Override PartName="/ppt/slides/slide312.xml" ContentType="application/vnd.openxmlformats-officedocument.presentationml.slide+xml"/>
  <Override PartName="/ppt/slides/slide313.xml" ContentType="application/vnd.openxmlformats-officedocument.presentationml.slide+xml"/>
  <Override PartName="/ppt/slides/slide314.xml" ContentType="application/vnd.openxmlformats-officedocument.presentationml.slide+xml"/>
  <Override PartName="/ppt/slides/slide315.xml" ContentType="application/vnd.openxmlformats-officedocument.presentationml.slide+xml"/>
  <Override PartName="/ppt/slides/slide316.xml" ContentType="application/vnd.openxmlformats-officedocument.presentationml.slide+xml"/>
  <Override PartName="/ppt/slides/slide317.xml" ContentType="application/vnd.openxmlformats-officedocument.presentationml.slide+xml"/>
  <Override PartName="/ppt/slides/slide318.xml" ContentType="application/vnd.openxmlformats-officedocument.presentationml.slide+xml"/>
  <Override PartName="/ppt/slides/slide319.xml" ContentType="application/vnd.openxmlformats-officedocument.presentationml.slide+xml"/>
  <Override PartName="/ppt/slides/slide320.xml" ContentType="application/vnd.openxmlformats-officedocument.presentationml.slide+xml"/>
  <Override PartName="/ppt/slides/slide321.xml" ContentType="application/vnd.openxmlformats-officedocument.presentationml.slide+xml"/>
  <Override PartName="/ppt/slides/slide322.xml" ContentType="application/vnd.openxmlformats-officedocument.presentationml.slide+xml"/>
  <Override PartName="/ppt/slides/slide323.xml" ContentType="application/vnd.openxmlformats-officedocument.presentationml.slide+xml"/>
  <Override PartName="/ppt/slides/slide324.xml" ContentType="application/vnd.openxmlformats-officedocument.presentationml.slide+xml"/>
  <Override PartName="/ppt/slides/slide325.xml" ContentType="application/vnd.openxmlformats-officedocument.presentationml.slide+xml"/>
  <Override PartName="/ppt/slides/slide326.xml" ContentType="application/vnd.openxmlformats-officedocument.presentationml.slide+xml"/>
  <Override PartName="/ppt/slides/slide327.xml" ContentType="application/vnd.openxmlformats-officedocument.presentationml.slide+xml"/>
  <Override PartName="/ppt/slides/slide328.xml" ContentType="application/vnd.openxmlformats-officedocument.presentationml.slide+xml"/>
  <Override PartName="/ppt/slides/slide329.xml" ContentType="application/vnd.openxmlformats-officedocument.presentationml.slide+xml"/>
  <Override PartName="/ppt/slides/slide330.xml" ContentType="application/vnd.openxmlformats-officedocument.presentationml.slide+xml"/>
  <Override PartName="/ppt/slides/slide331.xml" ContentType="application/vnd.openxmlformats-officedocument.presentationml.slide+xml"/>
  <Override PartName="/ppt/slides/slide332.xml" ContentType="application/vnd.openxmlformats-officedocument.presentationml.slide+xml"/>
  <Override PartName="/ppt/slides/slide333.xml" ContentType="application/vnd.openxmlformats-officedocument.presentationml.slide+xml"/>
  <Override PartName="/ppt/slides/slide334.xml" ContentType="application/vnd.openxmlformats-officedocument.presentationml.slide+xml"/>
  <Override PartName="/ppt/slides/slide335.xml" ContentType="application/vnd.openxmlformats-officedocument.presentationml.slide+xml"/>
  <Override PartName="/ppt/slides/slide336.xml" ContentType="application/vnd.openxmlformats-officedocument.presentationml.slide+xml"/>
  <Override PartName="/ppt/slides/slide337.xml" ContentType="application/vnd.openxmlformats-officedocument.presentationml.slide+xml"/>
  <Override PartName="/ppt/slides/slide338.xml" ContentType="application/vnd.openxmlformats-officedocument.presentationml.slide+xml"/>
  <Override PartName="/ppt/slides/slide339.xml" ContentType="application/vnd.openxmlformats-officedocument.presentationml.slide+xml"/>
  <Override PartName="/ppt/slides/slide340.xml" ContentType="application/vnd.openxmlformats-officedocument.presentationml.slide+xml"/>
  <Override PartName="/ppt/slides/slide341.xml" ContentType="application/vnd.openxmlformats-officedocument.presentationml.slide+xml"/>
  <Override PartName="/ppt/slides/slide342.xml" ContentType="application/vnd.openxmlformats-officedocument.presentationml.slide+xml"/>
  <Override PartName="/ppt/slides/slide343.xml" ContentType="application/vnd.openxmlformats-officedocument.presentationml.slide+xml"/>
  <Override PartName="/ppt/slides/slide344.xml" ContentType="application/vnd.openxmlformats-officedocument.presentationml.slide+xml"/>
  <Override PartName="/ppt/slides/slide345.xml" ContentType="application/vnd.openxmlformats-officedocument.presentationml.slide+xml"/>
  <Override PartName="/ppt/slides/slide346.xml" ContentType="application/vnd.openxmlformats-officedocument.presentationml.slide+xml"/>
  <Override PartName="/ppt/slides/slide347.xml" ContentType="application/vnd.openxmlformats-officedocument.presentationml.slide+xml"/>
  <Override PartName="/ppt/slides/slide348.xml" ContentType="application/vnd.openxmlformats-officedocument.presentationml.slide+xml"/>
  <Override PartName="/ppt/slides/slide349.xml" ContentType="application/vnd.openxmlformats-officedocument.presentationml.slide+xml"/>
  <Override PartName="/ppt/slides/slide350.xml" ContentType="application/vnd.openxmlformats-officedocument.presentationml.slide+xml"/>
  <Override PartName="/ppt/slides/slide351.xml" ContentType="application/vnd.openxmlformats-officedocument.presentationml.slide+xml"/>
  <Override PartName="/ppt/slides/slide352.xml" ContentType="application/vnd.openxmlformats-officedocument.presentationml.slide+xml"/>
  <Override PartName="/ppt/slides/slide353.xml" ContentType="application/vnd.openxmlformats-officedocument.presentationml.slide+xml"/>
  <Override PartName="/ppt/slides/slide354.xml" ContentType="application/vnd.openxmlformats-officedocument.presentationml.slide+xml"/>
  <Override PartName="/ppt/slides/slide355.xml" ContentType="application/vnd.openxmlformats-officedocument.presentationml.slide+xml"/>
  <Override PartName="/ppt/slides/slide356.xml" ContentType="application/vnd.openxmlformats-officedocument.presentationml.slide+xml"/>
  <Override PartName="/ppt/slides/slide357.xml" ContentType="application/vnd.openxmlformats-officedocument.presentationml.slide+xml"/>
  <Override PartName="/ppt/slides/slide358.xml" ContentType="application/vnd.openxmlformats-officedocument.presentationml.slide+xml"/>
  <Override PartName="/ppt/slides/slide359.xml" ContentType="application/vnd.openxmlformats-officedocument.presentationml.slide+xml"/>
  <Override PartName="/ppt/slides/slide360.xml" ContentType="application/vnd.openxmlformats-officedocument.presentationml.slide+xml"/>
  <Override PartName="/ppt/slides/slide361.xml" ContentType="application/vnd.openxmlformats-officedocument.presentationml.slide+xml"/>
  <Override PartName="/ppt/slides/slide362.xml" ContentType="application/vnd.openxmlformats-officedocument.presentationml.slide+xml"/>
  <Override PartName="/ppt/slides/slide363.xml" ContentType="application/vnd.openxmlformats-officedocument.presentationml.slide+xml"/>
  <Override PartName="/ppt/slides/slide364.xml" ContentType="application/vnd.openxmlformats-officedocument.presentationml.slide+xml"/>
  <Override PartName="/ppt/slides/slide365.xml" ContentType="application/vnd.openxmlformats-officedocument.presentationml.slide+xml"/>
  <Override PartName="/ppt/slides/slide366.xml" ContentType="application/vnd.openxmlformats-officedocument.presentationml.slide+xml"/>
  <Override PartName="/ppt/slides/slide367.xml" ContentType="application/vnd.openxmlformats-officedocument.presentationml.slide+xml"/>
  <Override PartName="/ppt/slides/slide368.xml" ContentType="application/vnd.openxmlformats-officedocument.presentationml.slide+xml"/>
  <Override PartName="/ppt/slides/slide369.xml" ContentType="application/vnd.openxmlformats-officedocument.presentationml.slide+xml"/>
  <Override PartName="/ppt/slides/slide370.xml" ContentType="application/vnd.openxmlformats-officedocument.presentationml.slide+xml"/>
  <Override PartName="/ppt/slides/slide371.xml" ContentType="application/vnd.openxmlformats-officedocument.presentationml.slide+xml"/>
  <Override PartName="/ppt/slides/slide372.xml" ContentType="application/vnd.openxmlformats-officedocument.presentationml.slide+xml"/>
  <Override PartName="/ppt/slides/slide373.xml" ContentType="application/vnd.openxmlformats-officedocument.presentationml.slide+xml"/>
  <Override PartName="/ppt/slides/slide374.xml" ContentType="application/vnd.openxmlformats-officedocument.presentationml.slide+xml"/>
  <Override PartName="/ppt/slides/slide375.xml" ContentType="application/vnd.openxmlformats-officedocument.presentationml.slide+xml"/>
  <Override PartName="/ppt/slides/slide376.xml" ContentType="application/vnd.openxmlformats-officedocument.presentationml.slide+xml"/>
  <Override PartName="/ppt/slides/slide377.xml" ContentType="application/vnd.openxmlformats-officedocument.presentationml.slide+xml"/>
  <Override PartName="/ppt/slides/slide378.xml" ContentType="application/vnd.openxmlformats-officedocument.presentationml.slide+xml"/>
  <Override PartName="/ppt/slides/slide379.xml" ContentType="application/vnd.openxmlformats-officedocument.presentationml.slide+xml"/>
  <Override PartName="/ppt/slides/slide380.xml" ContentType="application/vnd.openxmlformats-officedocument.presentationml.slide+xml"/>
  <Override PartName="/ppt/slides/slide381.xml" ContentType="application/vnd.openxmlformats-officedocument.presentationml.slide+xml"/>
  <Override PartName="/ppt/slides/slide382.xml" ContentType="application/vnd.openxmlformats-officedocument.presentationml.slide+xml"/>
  <Override PartName="/ppt/slides/slide383.xml" ContentType="application/vnd.openxmlformats-officedocument.presentationml.slide+xml"/>
  <Override PartName="/ppt/slides/slide384.xml" ContentType="application/vnd.openxmlformats-officedocument.presentationml.slide+xml"/>
  <Override PartName="/ppt/slides/slide385.xml" ContentType="application/vnd.openxmlformats-officedocument.presentationml.slide+xml"/>
  <Override PartName="/ppt/slides/slide386.xml" ContentType="application/vnd.openxmlformats-officedocument.presentationml.slide+xml"/>
  <Override PartName="/ppt/slides/slide387.xml" ContentType="application/vnd.openxmlformats-officedocument.presentationml.slide+xml"/>
  <Override PartName="/ppt/slides/slide388.xml" ContentType="application/vnd.openxmlformats-officedocument.presentationml.slide+xml"/>
  <Override PartName="/ppt/slides/slide389.xml" ContentType="application/vnd.openxmlformats-officedocument.presentationml.slide+xml"/>
  <Override PartName="/ppt/slides/slide390.xml" ContentType="application/vnd.openxmlformats-officedocument.presentationml.slide+xml"/>
  <Override PartName="/ppt/slides/slide391.xml" ContentType="application/vnd.openxmlformats-officedocument.presentationml.slide+xml"/>
  <Override PartName="/ppt/slides/slide392.xml" ContentType="application/vnd.openxmlformats-officedocument.presentationml.slide+xml"/>
  <Override PartName="/ppt/slides/slide393.xml" ContentType="application/vnd.openxmlformats-officedocument.presentationml.slide+xml"/>
  <Override PartName="/ppt/slides/slide394.xml" ContentType="application/vnd.openxmlformats-officedocument.presentationml.slide+xml"/>
  <Override PartName="/ppt/slides/slide395.xml" ContentType="application/vnd.openxmlformats-officedocument.presentationml.slide+xml"/>
  <Override PartName="/ppt/slides/slide396.xml" ContentType="application/vnd.openxmlformats-officedocument.presentationml.slide+xml"/>
  <Override PartName="/ppt/slides/slide397.xml" ContentType="application/vnd.openxmlformats-officedocument.presentationml.slide+xml"/>
  <Override PartName="/ppt/slides/slide398.xml" ContentType="application/vnd.openxmlformats-officedocument.presentationml.slide+xml"/>
  <Override PartName="/ppt/slides/slide399.xml" ContentType="application/vnd.openxmlformats-officedocument.presentationml.slide+xml"/>
  <Override PartName="/ppt/slides/slide400.xml" ContentType="application/vnd.openxmlformats-officedocument.presentationml.slide+xml"/>
  <Override PartName="/ppt/slides/slide401.xml" ContentType="application/vnd.openxmlformats-officedocument.presentationml.slide+xml"/>
  <Override PartName="/ppt/slides/slide402.xml" ContentType="application/vnd.openxmlformats-officedocument.presentationml.slide+xml"/>
  <Override PartName="/ppt/slides/slide403.xml" ContentType="application/vnd.openxmlformats-officedocument.presentationml.slide+xml"/>
  <Override PartName="/ppt/slides/slide404.xml" ContentType="application/vnd.openxmlformats-officedocument.presentationml.slide+xml"/>
  <Override PartName="/ppt/slides/slide405.xml" ContentType="application/vnd.openxmlformats-officedocument.presentationml.slide+xml"/>
  <Override PartName="/ppt/slides/slide406.xml" ContentType="application/vnd.openxmlformats-officedocument.presentationml.slide+xml"/>
  <Override PartName="/ppt/slides/slide407.xml" ContentType="application/vnd.openxmlformats-officedocument.presentationml.slide+xml"/>
  <Override PartName="/ppt/slides/slide408.xml" ContentType="application/vnd.openxmlformats-officedocument.presentationml.slide+xml"/>
  <Override PartName="/ppt/slides/slide409.xml" ContentType="application/vnd.openxmlformats-officedocument.presentationml.slide+xml"/>
  <Override PartName="/ppt/slides/slide410.xml" ContentType="application/vnd.openxmlformats-officedocument.presentationml.slide+xml"/>
  <Override PartName="/ppt/slides/slide411.xml" ContentType="application/vnd.openxmlformats-officedocument.presentationml.slide+xml"/>
  <Override PartName="/ppt/slides/slide412.xml" ContentType="application/vnd.openxmlformats-officedocument.presentationml.slide+xml"/>
  <Override PartName="/ppt/slides/slide413.xml" ContentType="application/vnd.openxmlformats-officedocument.presentationml.slide+xml"/>
  <Override PartName="/ppt/slides/slide414.xml" ContentType="application/vnd.openxmlformats-officedocument.presentationml.slide+xml"/>
  <Override PartName="/ppt/slides/slide415.xml" ContentType="application/vnd.openxmlformats-officedocument.presentationml.slide+xml"/>
  <Override PartName="/ppt/slides/slide416.xml" ContentType="application/vnd.openxmlformats-officedocument.presentationml.slide+xml"/>
  <Override PartName="/ppt/slides/slide417.xml" ContentType="application/vnd.openxmlformats-officedocument.presentationml.slide+xml"/>
  <Override PartName="/ppt/slides/slide418.xml" ContentType="application/vnd.openxmlformats-officedocument.presentationml.slide+xml"/>
  <Override PartName="/ppt/slides/slide419.xml" ContentType="application/vnd.openxmlformats-officedocument.presentationml.slide+xml"/>
  <Override PartName="/ppt/slides/slide420.xml" ContentType="application/vnd.openxmlformats-officedocument.presentationml.slide+xml"/>
  <Override PartName="/ppt/slides/slide421.xml" ContentType="application/vnd.openxmlformats-officedocument.presentationml.slide+xml"/>
  <Override PartName="/ppt/slides/slide422.xml" ContentType="application/vnd.openxmlformats-officedocument.presentationml.slide+xml"/>
  <Override PartName="/ppt/slides/slide423.xml" ContentType="application/vnd.openxmlformats-officedocument.presentationml.slide+xml"/>
  <Override PartName="/ppt/slides/slide424.xml" ContentType="application/vnd.openxmlformats-officedocument.presentationml.slide+xml"/>
  <Override PartName="/ppt/slides/slide425.xml" ContentType="application/vnd.openxmlformats-officedocument.presentationml.slide+xml"/>
  <Override PartName="/ppt/slides/slide426.xml" ContentType="application/vnd.openxmlformats-officedocument.presentationml.slide+xml"/>
  <Override PartName="/ppt/slides/slide427.xml" ContentType="application/vnd.openxmlformats-officedocument.presentationml.slide+xml"/>
  <Override PartName="/ppt/slides/slide428.xml" ContentType="application/vnd.openxmlformats-officedocument.presentationml.slide+xml"/>
  <Override PartName="/ppt/slides/slide429.xml" ContentType="application/vnd.openxmlformats-officedocument.presentationml.slide+xml"/>
  <Override PartName="/ppt/slides/slide430.xml" ContentType="application/vnd.openxmlformats-officedocument.presentationml.slide+xml"/>
  <Override PartName="/ppt/slides/slide431.xml" ContentType="application/vnd.openxmlformats-officedocument.presentationml.slide+xml"/>
  <Override PartName="/ppt/slides/slide432.xml" ContentType="application/vnd.openxmlformats-officedocument.presentationml.slide+xml"/>
  <Override PartName="/ppt/slides/slide433.xml" ContentType="application/vnd.openxmlformats-officedocument.presentationml.slide+xml"/>
  <Override PartName="/ppt/slides/slide434.xml" ContentType="application/vnd.openxmlformats-officedocument.presentationml.slide+xml"/>
  <Override PartName="/ppt/slides/slide435.xml" ContentType="application/vnd.openxmlformats-officedocument.presentationml.slide+xml"/>
  <Override PartName="/ppt/slides/slide436.xml" ContentType="application/vnd.openxmlformats-officedocument.presentationml.slide+xml"/>
  <Override PartName="/ppt/slides/slide437.xml" ContentType="application/vnd.openxmlformats-officedocument.presentationml.slide+xml"/>
  <Override PartName="/ppt/slides/slide438.xml" ContentType="application/vnd.openxmlformats-officedocument.presentationml.slide+xml"/>
  <Override PartName="/ppt/slides/slide439.xml" ContentType="application/vnd.openxmlformats-officedocument.presentationml.slide+xml"/>
  <Override PartName="/ppt/slides/slide440.xml" ContentType="application/vnd.openxmlformats-officedocument.presentationml.slide+xml"/>
  <Override PartName="/ppt/slides/slide441.xml" ContentType="application/vnd.openxmlformats-officedocument.presentationml.slide+xml"/>
  <Override PartName="/ppt/slides/slide442.xml" ContentType="application/vnd.openxmlformats-officedocument.presentationml.slide+xml"/>
  <Override PartName="/ppt/slides/slide443.xml" ContentType="application/vnd.openxmlformats-officedocument.presentationml.slide+xml"/>
  <Override PartName="/ppt/slides/slide444.xml" ContentType="application/vnd.openxmlformats-officedocument.presentationml.slide+xml"/>
  <Override PartName="/ppt/slides/slide445.xml" ContentType="application/vnd.openxmlformats-officedocument.presentationml.slide+xml"/>
  <Override PartName="/ppt/slides/slide446.xml" ContentType="application/vnd.openxmlformats-officedocument.presentationml.slide+xml"/>
  <Override PartName="/ppt/slides/slide447.xml" ContentType="application/vnd.openxmlformats-officedocument.presentationml.slide+xml"/>
  <Override PartName="/ppt/slides/slide448.xml" ContentType="application/vnd.openxmlformats-officedocument.presentationml.slide+xml"/>
  <Override PartName="/ppt/slides/slide449.xml" ContentType="application/vnd.openxmlformats-officedocument.presentationml.slide+xml"/>
  <Override PartName="/ppt/slides/slide450.xml" ContentType="application/vnd.openxmlformats-officedocument.presentationml.slide+xml"/>
  <Override PartName="/ppt/slides/slide451.xml" ContentType="application/vnd.openxmlformats-officedocument.presentationml.slide+xml"/>
  <Override PartName="/ppt/slides/slide452.xml" ContentType="application/vnd.openxmlformats-officedocument.presentationml.slide+xml"/>
  <Override PartName="/ppt/slides/slide453.xml" ContentType="application/vnd.openxmlformats-officedocument.presentationml.slide+xml"/>
  <Override PartName="/ppt/slides/slide454.xml" ContentType="application/vnd.openxmlformats-officedocument.presentationml.slide+xml"/>
  <Override PartName="/ppt/slides/slide455.xml" ContentType="application/vnd.openxmlformats-officedocument.presentationml.slide+xml"/>
  <Override PartName="/ppt/slides/slide456.xml" ContentType="application/vnd.openxmlformats-officedocument.presentationml.slide+xml"/>
  <Override PartName="/ppt/slides/slide457.xml" ContentType="application/vnd.openxmlformats-officedocument.presentationml.slide+xml"/>
  <Override PartName="/ppt/slides/slide458.xml" ContentType="application/vnd.openxmlformats-officedocument.presentationml.slide+xml"/>
  <Override PartName="/ppt/slides/slide459.xml" ContentType="application/vnd.openxmlformats-officedocument.presentationml.slide+xml"/>
  <Override PartName="/ppt/slides/slide460.xml" ContentType="application/vnd.openxmlformats-officedocument.presentationml.slide+xml"/>
  <Override PartName="/ppt/slides/slide461.xml" ContentType="application/vnd.openxmlformats-officedocument.presentationml.slide+xml"/>
  <Override PartName="/ppt/slides/slide462.xml" ContentType="application/vnd.openxmlformats-officedocument.presentationml.slide+xml"/>
  <Override PartName="/ppt/slides/slide463.xml" ContentType="application/vnd.openxmlformats-officedocument.presentationml.slide+xml"/>
  <Override PartName="/ppt/slides/slide464.xml" ContentType="application/vnd.openxmlformats-officedocument.presentationml.slide+xml"/>
  <Override PartName="/ppt/slides/slide465.xml" ContentType="application/vnd.openxmlformats-officedocument.presentationml.slide+xml"/>
  <Override PartName="/ppt/slides/slide466.xml" ContentType="application/vnd.openxmlformats-officedocument.presentationml.slide+xml"/>
  <Override PartName="/ppt/slides/slide467.xml" ContentType="application/vnd.openxmlformats-officedocument.presentationml.slide+xml"/>
  <Override PartName="/ppt/slides/slide468.xml" ContentType="application/vnd.openxmlformats-officedocument.presentationml.slide+xml"/>
  <Override PartName="/ppt/slides/slide469.xml" ContentType="application/vnd.openxmlformats-officedocument.presentationml.slide+xml"/>
  <Override PartName="/ppt/slides/slide470.xml" ContentType="application/vnd.openxmlformats-officedocument.presentationml.slide+xml"/>
  <Override PartName="/ppt/slides/slide471.xml" ContentType="application/vnd.openxmlformats-officedocument.presentationml.slide+xml"/>
  <Override PartName="/ppt/slides/slide472.xml" ContentType="application/vnd.openxmlformats-officedocument.presentationml.slide+xml"/>
  <Override PartName="/ppt/slides/slide473.xml" ContentType="application/vnd.openxmlformats-officedocument.presentationml.slide+xml"/>
  <Override PartName="/ppt/slides/slide474.xml" ContentType="application/vnd.openxmlformats-officedocument.presentationml.slide+xml"/>
  <Override PartName="/ppt/slides/slide475.xml" ContentType="application/vnd.openxmlformats-officedocument.presentationml.slide+xml"/>
  <Override PartName="/ppt/slides/slide476.xml" ContentType="application/vnd.openxmlformats-officedocument.presentationml.slide+xml"/>
  <Override PartName="/ppt/slides/slide477.xml" ContentType="application/vnd.openxmlformats-officedocument.presentationml.slide+xml"/>
  <Override PartName="/ppt/slides/slide478.xml" ContentType="application/vnd.openxmlformats-officedocument.presentationml.slide+xml"/>
  <Override PartName="/ppt/slides/slide479.xml" ContentType="application/vnd.openxmlformats-officedocument.presentationml.slide+xml"/>
  <Override PartName="/ppt/slides/slide480.xml" ContentType="application/vnd.openxmlformats-officedocument.presentationml.slide+xml"/>
  <Override PartName="/ppt/slides/slide481.xml" ContentType="application/vnd.openxmlformats-officedocument.presentationml.slide+xml"/>
  <Override PartName="/ppt/slides/slide482.xml" ContentType="application/vnd.openxmlformats-officedocument.presentationml.slide+xml"/>
  <Override PartName="/ppt/slides/slide483.xml" ContentType="application/vnd.openxmlformats-officedocument.presentationml.slide+xml"/>
  <Override PartName="/ppt/slides/slide484.xml" ContentType="application/vnd.openxmlformats-officedocument.presentationml.slide+xml"/>
  <Override PartName="/ppt/slides/slide485.xml" ContentType="application/vnd.openxmlformats-officedocument.presentationml.slide+xml"/>
  <Override PartName="/ppt/slides/slide486.xml" ContentType="application/vnd.openxmlformats-officedocument.presentationml.slide+xml"/>
  <Override PartName="/ppt/slides/slide487.xml" ContentType="application/vnd.openxmlformats-officedocument.presentationml.slide+xml"/>
  <Override PartName="/ppt/slides/slide488.xml" ContentType="application/vnd.openxmlformats-officedocument.presentationml.slide+xml"/>
  <Override PartName="/ppt/slides/slide489.xml" ContentType="application/vnd.openxmlformats-officedocument.presentationml.slide+xml"/>
  <Override PartName="/ppt/slides/slide490.xml" ContentType="application/vnd.openxmlformats-officedocument.presentationml.slide+xml"/>
  <Override PartName="/ppt/slides/slide491.xml" ContentType="application/vnd.openxmlformats-officedocument.presentationml.slide+xml"/>
  <Override PartName="/ppt/slides/slide492.xml" ContentType="application/vnd.openxmlformats-officedocument.presentationml.slide+xml"/>
  <Override PartName="/ppt/slides/slide493.xml" ContentType="application/vnd.openxmlformats-officedocument.presentationml.slide+xml"/>
  <Override PartName="/ppt/slides/slide494.xml" ContentType="application/vnd.openxmlformats-officedocument.presentationml.slide+xml"/>
  <Override PartName="/ppt/slides/slide495.xml" ContentType="application/vnd.openxmlformats-officedocument.presentationml.slide+xml"/>
  <Override PartName="/ppt/slides/slide496.xml" ContentType="application/vnd.openxmlformats-officedocument.presentationml.slide+xml"/>
  <Override PartName="/ppt/slides/slide497.xml" ContentType="application/vnd.openxmlformats-officedocument.presentationml.slide+xml"/>
  <Override PartName="/ppt/slides/slide498.xml" ContentType="application/vnd.openxmlformats-officedocument.presentationml.slide+xml"/>
  <Override PartName="/ppt/slides/slide499.xml" ContentType="application/vnd.openxmlformats-officedocument.presentationml.slide+xml"/>
  <Override PartName="/ppt/slides/slide500.xml" ContentType="application/vnd.openxmlformats-officedocument.presentationml.slide+xml"/>
  <Override PartName="/ppt/slides/slide501.xml" ContentType="application/vnd.openxmlformats-officedocument.presentationml.slide+xml"/>
  <Override PartName="/ppt/slides/slide502.xml" ContentType="application/vnd.openxmlformats-officedocument.presentationml.slide+xml"/>
  <Override PartName="/ppt/slides/slide503.xml" ContentType="application/vnd.openxmlformats-officedocument.presentationml.slide+xml"/>
  <Override PartName="/ppt/slides/slide504.xml" ContentType="application/vnd.openxmlformats-officedocument.presentationml.slide+xml"/>
  <Override PartName="/ppt/slides/slide505.xml" ContentType="application/vnd.openxmlformats-officedocument.presentationml.slide+xml"/>
  <Override PartName="/ppt/slides/slide506.xml" ContentType="application/vnd.openxmlformats-officedocument.presentationml.slide+xml"/>
  <Override PartName="/ppt/slides/slide507.xml" ContentType="application/vnd.openxmlformats-officedocument.presentationml.slide+xml"/>
  <Override PartName="/ppt/slides/slide508.xml" ContentType="application/vnd.openxmlformats-officedocument.presentationml.slide+xml"/>
  <Override PartName="/ppt/slides/slide509.xml" ContentType="application/vnd.openxmlformats-officedocument.presentationml.slide+xml"/>
  <Override PartName="/ppt/slides/slide510.xml" ContentType="application/vnd.openxmlformats-officedocument.presentationml.slide+xml"/>
  <Override PartName="/ppt/slides/slide511.xml" ContentType="application/vnd.openxmlformats-officedocument.presentationml.slide+xml"/>
  <Override PartName="/ppt/slides/slide512.xml" ContentType="application/vnd.openxmlformats-officedocument.presentationml.slide+xml"/>
  <Override PartName="/ppt/slides/slide513.xml" ContentType="application/vnd.openxmlformats-officedocument.presentationml.slide+xml"/>
  <Override PartName="/ppt/slides/slide514.xml" ContentType="application/vnd.openxmlformats-officedocument.presentationml.slide+xml"/>
  <Override PartName="/ppt/slides/slide515.xml" ContentType="application/vnd.openxmlformats-officedocument.presentationml.slide+xml"/>
  <Override PartName="/ppt/slides/slide516.xml" ContentType="application/vnd.openxmlformats-officedocument.presentationml.slide+xml"/>
  <Override PartName="/ppt/slides/slide517.xml" ContentType="application/vnd.openxmlformats-officedocument.presentationml.slide+xml"/>
  <Override PartName="/ppt/slides/slide518.xml" ContentType="application/vnd.openxmlformats-officedocument.presentationml.slide+xml"/>
  <Override PartName="/ppt/slides/slide519.xml" ContentType="application/vnd.openxmlformats-officedocument.presentationml.slide+xml"/>
  <Override PartName="/ppt/slides/slide520.xml" ContentType="application/vnd.openxmlformats-officedocument.presentationml.slide+xml"/>
  <Override PartName="/ppt/slides/slide521.xml" ContentType="application/vnd.openxmlformats-officedocument.presentationml.slide+xml"/>
  <Override PartName="/ppt/slides/slide522.xml" ContentType="application/vnd.openxmlformats-officedocument.presentationml.slide+xml"/>
  <Override PartName="/ppt/slides/slide523.xml" ContentType="application/vnd.openxmlformats-officedocument.presentationml.slide+xml"/>
  <Override PartName="/ppt/slides/slide524.xml" ContentType="application/vnd.openxmlformats-officedocument.presentationml.slide+xml"/>
  <Override PartName="/ppt/slides/slide525.xml" ContentType="application/vnd.openxmlformats-officedocument.presentationml.slide+xml"/>
  <Override PartName="/ppt/slides/slide526.xml" ContentType="application/vnd.openxmlformats-officedocument.presentationml.slide+xml"/>
  <Override PartName="/ppt/slides/slide527.xml" ContentType="application/vnd.openxmlformats-officedocument.presentationml.slide+xml"/>
  <Override PartName="/ppt/slides/slide528.xml" ContentType="application/vnd.openxmlformats-officedocument.presentationml.slide+xml"/>
  <Override PartName="/ppt/slides/slide529.xml" ContentType="application/vnd.openxmlformats-officedocument.presentationml.slide+xml"/>
  <Override PartName="/ppt/slides/slide530.xml" ContentType="application/vnd.openxmlformats-officedocument.presentationml.slide+xml"/>
  <Override PartName="/ppt/slides/slide531.xml" ContentType="application/vnd.openxmlformats-officedocument.presentationml.slide+xml"/>
  <Override PartName="/ppt/slides/slide532.xml" ContentType="application/vnd.openxmlformats-officedocument.presentationml.slide+xml"/>
  <Override PartName="/ppt/slides/slide533.xml" ContentType="application/vnd.openxmlformats-officedocument.presentationml.slide+xml"/>
  <Override PartName="/ppt/slides/slide534.xml" ContentType="application/vnd.openxmlformats-officedocument.presentationml.slide+xml"/>
  <Override PartName="/ppt/slides/slide535.xml" ContentType="application/vnd.openxmlformats-officedocument.presentationml.slide+xml"/>
  <Override PartName="/ppt/slides/slide536.xml" ContentType="application/vnd.openxmlformats-officedocument.presentationml.slide+xml"/>
  <Override PartName="/ppt/slides/slide537.xml" ContentType="application/vnd.openxmlformats-officedocument.presentationml.slide+xml"/>
  <Override PartName="/ppt/slides/slide538.xml" ContentType="application/vnd.openxmlformats-officedocument.presentationml.slide+xml"/>
  <Override PartName="/ppt/slides/slide539.xml" ContentType="application/vnd.openxmlformats-officedocument.presentationml.slide+xml"/>
  <Override PartName="/ppt/slides/slide540.xml" ContentType="application/vnd.openxmlformats-officedocument.presentationml.slide+xml"/>
  <Override PartName="/ppt/slides/slide541.xml" ContentType="application/vnd.openxmlformats-officedocument.presentationml.slide+xml"/>
  <Override PartName="/ppt/slides/slide542.xml" ContentType="application/vnd.openxmlformats-officedocument.presentationml.slide+xml"/>
  <Override PartName="/ppt/slides/slide543.xml" ContentType="application/vnd.openxmlformats-officedocument.presentationml.slide+xml"/>
  <Override PartName="/ppt/slides/slide544.xml" ContentType="application/vnd.openxmlformats-officedocument.presentationml.slide+xml"/>
  <Override PartName="/ppt/slides/slide545.xml" ContentType="application/vnd.openxmlformats-officedocument.presentationml.slide+xml"/>
  <Override PartName="/ppt/slides/slide546.xml" ContentType="application/vnd.openxmlformats-officedocument.presentationml.slide+xml"/>
  <Override PartName="/ppt/slides/slide547.xml" ContentType="application/vnd.openxmlformats-officedocument.presentationml.slide+xml"/>
  <Override PartName="/ppt/slides/slide548.xml" ContentType="application/vnd.openxmlformats-officedocument.presentationml.slide+xml"/>
  <Override PartName="/ppt/slides/slide549.xml" ContentType="application/vnd.openxmlformats-officedocument.presentationml.slide+xml"/>
  <Override PartName="/ppt/slides/slide550.xml" ContentType="application/vnd.openxmlformats-officedocument.presentationml.slide+xml"/>
  <Override PartName="/ppt/slides/slide551.xml" ContentType="application/vnd.openxmlformats-officedocument.presentationml.slide+xml"/>
  <Override PartName="/ppt/slides/slide552.xml" ContentType="application/vnd.openxmlformats-officedocument.presentationml.slide+xml"/>
  <Override PartName="/ppt/slides/slide553.xml" ContentType="application/vnd.openxmlformats-officedocument.presentationml.slide+xml"/>
  <Override PartName="/ppt/slides/slide554.xml" ContentType="application/vnd.openxmlformats-officedocument.presentationml.slide+xml"/>
  <Override PartName="/ppt/slides/slide555.xml" ContentType="application/vnd.openxmlformats-officedocument.presentationml.slide+xml"/>
  <Override PartName="/ppt/slides/slide556.xml" ContentType="application/vnd.openxmlformats-officedocument.presentationml.slide+xml"/>
  <Override PartName="/ppt/slides/slide557.xml" ContentType="application/vnd.openxmlformats-officedocument.presentationml.slide+xml"/>
  <Override PartName="/ppt/slides/slide558.xml" ContentType="application/vnd.openxmlformats-officedocument.presentationml.slide+xml"/>
  <Override PartName="/ppt/slides/slide559.xml" ContentType="application/vnd.openxmlformats-officedocument.presentationml.slide+xml"/>
  <Override PartName="/ppt/slides/slide560.xml" ContentType="application/vnd.openxmlformats-officedocument.presentationml.slide+xml"/>
  <Override PartName="/ppt/slides/slide5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tags/tag30.xml" ContentType="application/vnd.openxmlformats-officedocument.presentationml.tags+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tags/tag86.xml" ContentType="application/vnd.openxmlformats-officedocument.presentationml.tags+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ppt/notesSlides/notesSlide224.xml" ContentType="application/vnd.openxmlformats-officedocument.presentationml.notesSlide+xml"/>
  <Override PartName="/ppt/notesSlides/notesSlide225.xml" ContentType="application/vnd.openxmlformats-officedocument.presentationml.notesSlide+xml"/>
  <Override PartName="/ppt/notesSlides/notesSlide226.xml" ContentType="application/vnd.openxmlformats-officedocument.presentationml.notesSlide+xml"/>
  <Override PartName="/ppt/notesSlides/notesSlide227.xml" ContentType="application/vnd.openxmlformats-officedocument.presentationml.notesSlide+xml"/>
  <Override PartName="/ppt/notesSlides/notesSlide228.xml" ContentType="application/vnd.openxmlformats-officedocument.presentationml.notesSlide+xml"/>
  <Override PartName="/ppt/notesSlides/notesSlide229.xml" ContentType="application/vnd.openxmlformats-officedocument.presentationml.notesSlide+xml"/>
  <Override PartName="/ppt/notesSlides/notesSlide230.xml" ContentType="application/vnd.openxmlformats-officedocument.presentationml.notesSlide+xml"/>
  <Override PartName="/ppt/notesSlides/notesSlide231.xml" ContentType="application/vnd.openxmlformats-officedocument.presentationml.notesSlide+xml"/>
  <Override PartName="/ppt/notesSlides/notesSlide232.xml" ContentType="application/vnd.openxmlformats-officedocument.presentationml.notesSlide+xml"/>
  <Override PartName="/ppt/notesSlides/notesSlide233.xml" ContentType="application/vnd.openxmlformats-officedocument.presentationml.notesSlide+xml"/>
  <Override PartName="/ppt/notesSlides/notesSlide234.xml" ContentType="application/vnd.openxmlformats-officedocument.presentationml.notesSlide+xml"/>
  <Override PartName="/ppt/notesSlides/notesSlide235.xml" ContentType="application/vnd.openxmlformats-officedocument.presentationml.notesSlide+xml"/>
  <Override PartName="/ppt/notesSlides/notesSlide236.xml" ContentType="application/vnd.openxmlformats-officedocument.presentationml.notesSlide+xml"/>
  <Override PartName="/ppt/notesSlides/notesSlide237.xml" ContentType="application/vnd.openxmlformats-officedocument.presentationml.notesSlide+xml"/>
  <Override PartName="/ppt/notesSlides/notesSlide238.xml" ContentType="application/vnd.openxmlformats-officedocument.presentationml.notesSlide+xml"/>
  <Override PartName="/ppt/notesSlides/notesSlide239.xml" ContentType="application/vnd.openxmlformats-officedocument.presentationml.notesSlide+xml"/>
  <Override PartName="/ppt/notesSlides/notesSlide240.xml" ContentType="application/vnd.openxmlformats-officedocument.presentationml.notesSlide+xml"/>
  <Override PartName="/ppt/notesSlides/notesSlide241.xml" ContentType="application/vnd.openxmlformats-officedocument.presentationml.notesSlide+xml"/>
  <Override PartName="/ppt/notesSlides/notesSlide242.xml" ContentType="application/vnd.openxmlformats-officedocument.presentationml.notesSlide+xml"/>
  <Override PartName="/ppt/notesSlides/notesSlide243.xml" ContentType="application/vnd.openxmlformats-officedocument.presentationml.notesSlide+xml"/>
  <Override PartName="/ppt/notesSlides/notesSlide244.xml" ContentType="application/vnd.openxmlformats-officedocument.presentationml.notesSlide+xml"/>
  <Override PartName="/ppt/notesSlides/notesSlide245.xml" ContentType="application/vnd.openxmlformats-officedocument.presentationml.notesSlide+xml"/>
  <Override PartName="/ppt/notesSlides/notesSlide246.xml" ContentType="application/vnd.openxmlformats-officedocument.presentationml.notesSlide+xml"/>
  <Override PartName="/ppt/notesSlides/notesSlide247.xml" ContentType="application/vnd.openxmlformats-officedocument.presentationml.notesSlide+xml"/>
  <Override PartName="/ppt/notesSlides/notesSlide248.xml" ContentType="application/vnd.openxmlformats-officedocument.presentationml.notesSlide+xml"/>
  <Override PartName="/ppt/notesSlides/notesSlide249.xml" ContentType="application/vnd.openxmlformats-officedocument.presentationml.notesSlide+xml"/>
  <Override PartName="/ppt/notesSlides/notesSlide250.xml" ContentType="application/vnd.openxmlformats-officedocument.presentationml.notesSlide+xml"/>
  <Override PartName="/ppt/notesSlides/notesSlide251.xml" ContentType="application/vnd.openxmlformats-officedocument.presentationml.notesSlide+xml"/>
  <Override PartName="/ppt/notesSlides/notesSlide252.xml" ContentType="application/vnd.openxmlformats-officedocument.presentationml.notesSlide+xml"/>
  <Override PartName="/ppt/notesSlides/notesSlide253.xml" ContentType="application/vnd.openxmlformats-officedocument.presentationml.notesSlide+xml"/>
  <Override PartName="/ppt/notesSlides/notesSlide254.xml" ContentType="application/vnd.openxmlformats-officedocument.presentationml.notesSlide+xml"/>
  <Override PartName="/ppt/notesSlides/notesSlide255.xml" ContentType="application/vnd.openxmlformats-officedocument.presentationml.notesSlide+xml"/>
  <Override PartName="/ppt/notesSlides/notesSlide256.xml" ContentType="application/vnd.openxmlformats-officedocument.presentationml.notesSlide+xml"/>
  <Override PartName="/ppt/notesSlides/notesSlide257.xml" ContentType="application/vnd.openxmlformats-officedocument.presentationml.notesSlide+xml"/>
  <Override PartName="/ppt/notesSlides/notesSlide258.xml" ContentType="application/vnd.openxmlformats-officedocument.presentationml.notesSlide+xml"/>
  <Override PartName="/ppt/notesSlides/notesSlide259.xml" ContentType="application/vnd.openxmlformats-officedocument.presentationml.notesSlide+xml"/>
  <Override PartName="/ppt/notesSlides/notesSlide260.xml" ContentType="application/vnd.openxmlformats-officedocument.presentationml.notesSlide+xml"/>
  <Override PartName="/ppt/notesSlides/notesSlide261.xml" ContentType="application/vnd.openxmlformats-officedocument.presentationml.notesSlide+xml"/>
  <Override PartName="/ppt/notesSlides/notesSlide262.xml" ContentType="application/vnd.openxmlformats-officedocument.presentationml.notesSlide+xml"/>
  <Override PartName="/ppt/notesSlides/notesSlide263.xml" ContentType="application/vnd.openxmlformats-officedocument.presentationml.notesSlide+xml"/>
  <Override PartName="/ppt/notesSlides/notesSlide264.xml" ContentType="application/vnd.openxmlformats-officedocument.presentationml.notesSlide+xml"/>
  <Override PartName="/ppt/notesSlides/notesSlide265.xml" ContentType="application/vnd.openxmlformats-officedocument.presentationml.notesSlide+xml"/>
  <Override PartName="/ppt/notesSlides/notesSlide266.xml" ContentType="application/vnd.openxmlformats-officedocument.presentationml.notesSlide+xml"/>
  <Override PartName="/ppt/notesSlides/notesSlide267.xml" ContentType="application/vnd.openxmlformats-officedocument.presentationml.notesSlide+xml"/>
  <Override PartName="/ppt/notesSlides/notesSlide268.xml" ContentType="application/vnd.openxmlformats-officedocument.presentationml.notesSlide+xml"/>
  <Override PartName="/ppt/notesSlides/notesSlide269.xml" ContentType="application/vnd.openxmlformats-officedocument.presentationml.notesSlide+xml"/>
  <Override PartName="/ppt/notesSlides/notesSlide270.xml" ContentType="application/vnd.openxmlformats-officedocument.presentationml.notesSlide+xml"/>
  <Override PartName="/ppt/notesSlides/notesSlide271.xml" ContentType="application/vnd.openxmlformats-officedocument.presentationml.notesSlide+xml"/>
  <Override PartName="/ppt/notesSlides/notesSlide272.xml" ContentType="application/vnd.openxmlformats-officedocument.presentationml.notesSlide+xml"/>
  <Override PartName="/ppt/notesSlides/notesSlide273.xml" ContentType="application/vnd.openxmlformats-officedocument.presentationml.notesSlide+xml"/>
  <Override PartName="/ppt/notesSlides/notesSlide274.xml" ContentType="application/vnd.openxmlformats-officedocument.presentationml.notesSlide+xml"/>
  <Override PartName="/ppt/notesSlides/notesSlide275.xml" ContentType="application/vnd.openxmlformats-officedocument.presentationml.notesSlide+xml"/>
  <Override PartName="/ppt/notesSlides/notesSlide276.xml" ContentType="application/vnd.openxmlformats-officedocument.presentationml.notesSlide+xml"/>
  <Override PartName="/ppt/notesSlides/notesSlide277.xml" ContentType="application/vnd.openxmlformats-officedocument.presentationml.notesSlide+xml"/>
  <Override PartName="/ppt/notesSlides/notesSlide278.xml" ContentType="application/vnd.openxmlformats-officedocument.presentationml.notesSlide+xml"/>
  <Override PartName="/ppt/notesSlides/notesSlide279.xml" ContentType="application/vnd.openxmlformats-officedocument.presentationml.notesSlide+xml"/>
  <Override PartName="/ppt/notesSlides/notesSlide280.xml" ContentType="application/vnd.openxmlformats-officedocument.presentationml.notesSlide+xml"/>
  <Override PartName="/ppt/notesSlides/notesSlide281.xml" ContentType="application/vnd.openxmlformats-officedocument.presentationml.notesSlide+xml"/>
  <Override PartName="/ppt/notesSlides/notesSlide282.xml" ContentType="application/vnd.openxmlformats-officedocument.presentationml.notesSlide+xml"/>
  <Override PartName="/ppt/notesSlides/notesSlide283.xml" ContentType="application/vnd.openxmlformats-officedocument.presentationml.notesSlide+xml"/>
  <Override PartName="/ppt/notesSlides/notesSlide284.xml" ContentType="application/vnd.openxmlformats-officedocument.presentationml.notesSlide+xml"/>
  <Override PartName="/ppt/notesSlides/notesSlide285.xml" ContentType="application/vnd.openxmlformats-officedocument.presentationml.notesSlide+xml"/>
  <Override PartName="/ppt/notesSlides/notesSlide286.xml" ContentType="application/vnd.openxmlformats-officedocument.presentationml.notesSlide+xml"/>
  <Override PartName="/ppt/notesSlides/notesSlide287.xml" ContentType="application/vnd.openxmlformats-officedocument.presentationml.notesSlide+xml"/>
  <Override PartName="/ppt/notesSlides/notesSlide288.xml" ContentType="application/vnd.openxmlformats-officedocument.presentationml.notesSlide+xml"/>
  <Override PartName="/ppt/notesSlides/notesSlide289.xml" ContentType="application/vnd.openxmlformats-officedocument.presentationml.notesSlide+xml"/>
  <Override PartName="/ppt/notesSlides/notesSlide290.xml" ContentType="application/vnd.openxmlformats-officedocument.presentationml.notesSlide+xml"/>
  <Override PartName="/ppt/notesSlides/notesSlide291.xml" ContentType="application/vnd.openxmlformats-officedocument.presentationml.notesSlide+xml"/>
  <Override PartName="/ppt/notesSlides/notesSlide292.xml" ContentType="application/vnd.openxmlformats-officedocument.presentationml.notesSlide+xml"/>
  <Override PartName="/ppt/notesSlides/notesSlide293.xml" ContentType="application/vnd.openxmlformats-officedocument.presentationml.notesSlide+xml"/>
  <Override PartName="/ppt/notesSlides/notesSlide294.xml" ContentType="application/vnd.openxmlformats-officedocument.presentationml.notesSlide+xml"/>
  <Override PartName="/ppt/notesSlides/notesSlide295.xml" ContentType="application/vnd.openxmlformats-officedocument.presentationml.notesSlide+xml"/>
  <Override PartName="/ppt/notesSlides/notesSlide296.xml" ContentType="application/vnd.openxmlformats-officedocument.presentationml.notesSlide+xml"/>
  <Override PartName="/ppt/notesSlides/notesSlide297.xml" ContentType="application/vnd.openxmlformats-officedocument.presentationml.notesSlide+xml"/>
  <Override PartName="/ppt/notesSlides/notesSlide298.xml" ContentType="application/vnd.openxmlformats-officedocument.presentationml.notesSlide+xml"/>
  <Override PartName="/ppt/notesSlides/notesSlide299.xml" ContentType="application/vnd.openxmlformats-officedocument.presentationml.notesSlide+xml"/>
  <Override PartName="/ppt/notesSlides/notesSlide300.xml" ContentType="application/vnd.openxmlformats-officedocument.presentationml.notesSlide+xml"/>
  <Override PartName="/ppt/tags/tag87.xml" ContentType="application/vnd.openxmlformats-officedocument.presentationml.tags+xml"/>
  <Override PartName="/ppt/notesSlides/notesSlide301.xml" ContentType="application/vnd.openxmlformats-officedocument.presentationml.notesSlide+xml"/>
  <Override PartName="/ppt/tags/tag88.xml" ContentType="application/vnd.openxmlformats-officedocument.presentationml.tags+xml"/>
  <Override PartName="/ppt/notesSlides/notesSlide302.xml" ContentType="application/vnd.openxmlformats-officedocument.presentationml.notesSlide+xml"/>
  <Override PartName="/ppt/tags/tag89.xml" ContentType="application/vnd.openxmlformats-officedocument.presentationml.tags+xml"/>
  <Override PartName="/ppt/notesSlides/notesSlide303.xml" ContentType="application/vnd.openxmlformats-officedocument.presentationml.notesSlide+xml"/>
  <Override PartName="/ppt/tags/tag90.xml" ContentType="application/vnd.openxmlformats-officedocument.presentationml.tags+xml"/>
  <Override PartName="/ppt/notesSlides/notesSlide304.xml" ContentType="application/vnd.openxmlformats-officedocument.presentationml.notesSlide+xml"/>
  <Override PartName="/ppt/tags/tag91.xml" ContentType="application/vnd.openxmlformats-officedocument.presentationml.tags+xml"/>
  <Override PartName="/ppt/notesSlides/notesSlide305.xml" ContentType="application/vnd.openxmlformats-officedocument.presentationml.notesSlide+xml"/>
  <Override PartName="/ppt/tags/tag92.xml" ContentType="application/vnd.openxmlformats-officedocument.presentationml.tags+xml"/>
  <Override PartName="/ppt/notesSlides/notesSlide306.xml" ContentType="application/vnd.openxmlformats-officedocument.presentationml.notesSlide+xml"/>
  <Override PartName="/ppt/tags/tag93.xml" ContentType="application/vnd.openxmlformats-officedocument.presentationml.tags+xml"/>
  <Override PartName="/ppt/notesSlides/notesSlide307.xml" ContentType="application/vnd.openxmlformats-officedocument.presentationml.notesSlide+xml"/>
  <Override PartName="/ppt/tags/tag94.xml" ContentType="application/vnd.openxmlformats-officedocument.presentationml.tags+xml"/>
  <Override PartName="/ppt/notesSlides/notesSlide308.xml" ContentType="application/vnd.openxmlformats-officedocument.presentationml.notesSlide+xml"/>
  <Override PartName="/ppt/tags/tag95.xml" ContentType="application/vnd.openxmlformats-officedocument.presentationml.tags+xml"/>
  <Override PartName="/ppt/notesSlides/notesSlide309.xml" ContentType="application/vnd.openxmlformats-officedocument.presentationml.notesSlide+xml"/>
  <Override PartName="/ppt/tags/tag96.xml" ContentType="application/vnd.openxmlformats-officedocument.presentationml.tags+xml"/>
  <Override PartName="/ppt/notesSlides/notesSlide310.xml" ContentType="application/vnd.openxmlformats-officedocument.presentationml.notesSlide+xml"/>
  <Override PartName="/ppt/tags/tag97.xml" ContentType="application/vnd.openxmlformats-officedocument.presentationml.tags+xml"/>
  <Override PartName="/ppt/notesSlides/notesSlide311.xml" ContentType="application/vnd.openxmlformats-officedocument.presentationml.notesSlide+xml"/>
  <Override PartName="/ppt/tags/tag98.xml" ContentType="application/vnd.openxmlformats-officedocument.presentationml.tags+xml"/>
  <Override PartName="/ppt/notesSlides/notesSlide312.xml" ContentType="application/vnd.openxmlformats-officedocument.presentationml.notesSlide+xml"/>
  <Override PartName="/ppt/tags/tag99.xml" ContentType="application/vnd.openxmlformats-officedocument.presentationml.tags+xml"/>
  <Override PartName="/ppt/notesSlides/notesSlide313.xml" ContentType="application/vnd.openxmlformats-officedocument.presentationml.notesSlide+xml"/>
  <Override PartName="/ppt/tags/tag100.xml" ContentType="application/vnd.openxmlformats-officedocument.presentationml.tags+xml"/>
  <Override PartName="/ppt/notesSlides/notesSlide314.xml" ContentType="application/vnd.openxmlformats-officedocument.presentationml.notesSlide+xml"/>
  <Override PartName="/ppt/tags/tag101.xml" ContentType="application/vnd.openxmlformats-officedocument.presentationml.tags+xml"/>
  <Override PartName="/ppt/notesSlides/notesSlide315.xml" ContentType="application/vnd.openxmlformats-officedocument.presentationml.notesSlide+xml"/>
  <Override PartName="/ppt/tags/tag102.xml" ContentType="application/vnd.openxmlformats-officedocument.presentationml.tags+xml"/>
  <Override PartName="/ppt/notesSlides/notesSlide316.xml" ContentType="application/vnd.openxmlformats-officedocument.presentationml.notesSlide+xml"/>
  <Override PartName="/ppt/tags/tag103.xml" ContentType="application/vnd.openxmlformats-officedocument.presentationml.tags+xml"/>
  <Override PartName="/ppt/notesSlides/notesSlide317.xml" ContentType="application/vnd.openxmlformats-officedocument.presentationml.notesSlide+xml"/>
  <Override PartName="/ppt/tags/tag104.xml" ContentType="application/vnd.openxmlformats-officedocument.presentationml.tags+xml"/>
  <Override PartName="/ppt/notesSlides/notesSlide318.xml" ContentType="application/vnd.openxmlformats-officedocument.presentationml.notesSlide+xml"/>
  <Override PartName="/ppt/notesSlides/notesSlide319.xml" ContentType="application/vnd.openxmlformats-officedocument.presentationml.notesSlide+xml"/>
  <Override PartName="/ppt/tags/tag105.xml" ContentType="application/vnd.openxmlformats-officedocument.presentationml.tags+xml"/>
  <Override PartName="/ppt/notesSlides/notesSlide320.xml" ContentType="application/vnd.openxmlformats-officedocument.presentationml.notesSlide+xml"/>
  <Override PartName="/ppt/tags/tag106.xml" ContentType="application/vnd.openxmlformats-officedocument.presentationml.tags+xml"/>
  <Override PartName="/ppt/notesSlides/notesSlide321.xml" ContentType="application/vnd.openxmlformats-officedocument.presentationml.notesSlide+xml"/>
  <Override PartName="/ppt/tags/tag107.xml" ContentType="application/vnd.openxmlformats-officedocument.presentationml.tags+xml"/>
  <Override PartName="/ppt/notesSlides/notesSlide322.xml" ContentType="application/vnd.openxmlformats-officedocument.presentationml.notesSlide+xml"/>
  <Override PartName="/ppt/tags/tag108.xml" ContentType="application/vnd.openxmlformats-officedocument.presentationml.tags+xml"/>
  <Override PartName="/ppt/notesSlides/notesSlide323.xml" ContentType="application/vnd.openxmlformats-officedocument.presentationml.notesSlide+xml"/>
  <Override PartName="/ppt/notesSlides/notesSlide324.xml" ContentType="application/vnd.openxmlformats-officedocument.presentationml.notesSlide+xml"/>
  <Override PartName="/ppt/tags/tag109.xml" ContentType="application/vnd.openxmlformats-officedocument.presentationml.tags+xml"/>
  <Override PartName="/ppt/notesSlides/notesSlide325.xml" ContentType="application/vnd.openxmlformats-officedocument.presentationml.notesSlide+xml"/>
  <Override PartName="/ppt/tags/tag110.xml" ContentType="application/vnd.openxmlformats-officedocument.presentationml.tags+xml"/>
  <Override PartName="/ppt/notesSlides/notesSlide326.xml" ContentType="application/vnd.openxmlformats-officedocument.presentationml.notesSlide+xml"/>
  <Override PartName="/ppt/tags/tag111.xml" ContentType="application/vnd.openxmlformats-officedocument.presentationml.tags+xml"/>
  <Override PartName="/ppt/notesSlides/notesSlide327.xml" ContentType="application/vnd.openxmlformats-officedocument.presentationml.notesSlide+xml"/>
  <Override PartName="/ppt/notesSlides/notesSlide328.xml" ContentType="application/vnd.openxmlformats-officedocument.presentationml.notesSlide+xml"/>
  <Override PartName="/ppt/tags/tag112.xml" ContentType="application/vnd.openxmlformats-officedocument.presentationml.tags+xml"/>
  <Override PartName="/ppt/notesSlides/notesSlide329.xml" ContentType="application/vnd.openxmlformats-officedocument.presentationml.notesSlide+xml"/>
  <Override PartName="/ppt/tags/tag113.xml" ContentType="application/vnd.openxmlformats-officedocument.presentationml.tags+xml"/>
  <Override PartName="/ppt/notesSlides/notesSlide330.xml" ContentType="application/vnd.openxmlformats-officedocument.presentationml.notesSlide+xml"/>
  <Override PartName="/ppt/tags/tag114.xml" ContentType="application/vnd.openxmlformats-officedocument.presentationml.tags+xml"/>
  <Override PartName="/ppt/notesSlides/notesSlide331.xml" ContentType="application/vnd.openxmlformats-officedocument.presentationml.notesSlide+xml"/>
  <Override PartName="/ppt/tags/tag115.xml" ContentType="application/vnd.openxmlformats-officedocument.presentationml.tags+xml"/>
  <Override PartName="/ppt/notesSlides/notesSlide332.xml" ContentType="application/vnd.openxmlformats-officedocument.presentationml.notesSlide+xml"/>
  <Override PartName="/ppt/notesSlides/notesSlide333.xml" ContentType="application/vnd.openxmlformats-officedocument.presentationml.notesSlide+xml"/>
  <Override PartName="/ppt/tags/tag116.xml" ContentType="application/vnd.openxmlformats-officedocument.presentationml.tags+xml"/>
  <Override PartName="/ppt/notesSlides/notesSlide334.xml" ContentType="application/vnd.openxmlformats-officedocument.presentationml.notesSlide+xml"/>
  <Override PartName="/ppt/tags/tag117.xml" ContentType="application/vnd.openxmlformats-officedocument.presentationml.tags+xml"/>
  <Override PartName="/ppt/notesSlides/notesSlide335.xml" ContentType="application/vnd.openxmlformats-officedocument.presentationml.notesSlide+xml"/>
  <Override PartName="/ppt/tags/tag118.xml" ContentType="application/vnd.openxmlformats-officedocument.presentationml.tags+xml"/>
  <Override PartName="/ppt/notesSlides/notesSlide336.xml" ContentType="application/vnd.openxmlformats-officedocument.presentationml.notesSlide+xml"/>
  <Override PartName="/ppt/tags/tag119.xml" ContentType="application/vnd.openxmlformats-officedocument.presentationml.tags+xml"/>
  <Override PartName="/ppt/notesSlides/notesSlide337.xml" ContentType="application/vnd.openxmlformats-officedocument.presentationml.notesSlide+xml"/>
  <Override PartName="/ppt/tags/tag120.xml" ContentType="application/vnd.openxmlformats-officedocument.presentationml.tags+xml"/>
  <Override PartName="/ppt/notesSlides/notesSlide338.xml" ContentType="application/vnd.openxmlformats-officedocument.presentationml.notesSlide+xml"/>
  <Override PartName="/ppt/tags/tag121.xml" ContentType="application/vnd.openxmlformats-officedocument.presentationml.tags+xml"/>
  <Override PartName="/ppt/notesSlides/notesSlide339.xml" ContentType="application/vnd.openxmlformats-officedocument.presentationml.notesSlide+xml"/>
  <Override PartName="/ppt/notesSlides/notesSlide340.xml" ContentType="application/vnd.openxmlformats-officedocument.presentationml.notesSlide+xml"/>
  <Override PartName="/ppt/tags/tag122.xml" ContentType="application/vnd.openxmlformats-officedocument.presentationml.tags+xml"/>
  <Override PartName="/ppt/notesSlides/notesSlide341.xml" ContentType="application/vnd.openxmlformats-officedocument.presentationml.notesSlide+xml"/>
  <Override PartName="/ppt/tags/tag123.xml" ContentType="application/vnd.openxmlformats-officedocument.presentationml.tags+xml"/>
  <Override PartName="/ppt/notesSlides/notesSlide342.xml" ContentType="application/vnd.openxmlformats-officedocument.presentationml.notesSlide+xml"/>
  <Override PartName="/ppt/tags/tag124.xml" ContentType="application/vnd.openxmlformats-officedocument.presentationml.tags+xml"/>
  <Override PartName="/ppt/notesSlides/notesSlide343.xml" ContentType="application/vnd.openxmlformats-officedocument.presentationml.notesSlide+xml"/>
  <Override PartName="/ppt/tags/tag125.xml" ContentType="application/vnd.openxmlformats-officedocument.presentationml.tags+xml"/>
  <Override PartName="/ppt/notesSlides/notesSlide344.xml" ContentType="application/vnd.openxmlformats-officedocument.presentationml.notesSlide+xml"/>
  <Override PartName="/ppt/tags/tag126.xml" ContentType="application/vnd.openxmlformats-officedocument.presentationml.tags+xml"/>
  <Override PartName="/ppt/notesSlides/notesSlide345.xml" ContentType="application/vnd.openxmlformats-officedocument.presentationml.notesSlide+xml"/>
  <Override PartName="/ppt/tags/tag127.xml" ContentType="application/vnd.openxmlformats-officedocument.presentationml.tags+xml"/>
  <Override PartName="/ppt/notesSlides/notesSlide346.xml" ContentType="application/vnd.openxmlformats-officedocument.presentationml.notesSlide+xml"/>
  <Override PartName="/ppt/notesSlides/notesSlide347.xml" ContentType="application/vnd.openxmlformats-officedocument.presentationml.notesSlide+xml"/>
  <Override PartName="/ppt/notesSlides/notesSlide348.xml" ContentType="application/vnd.openxmlformats-officedocument.presentationml.notesSlide+xml"/>
  <Override PartName="/ppt/notesSlides/notesSlide349.xml" ContentType="application/vnd.openxmlformats-officedocument.presentationml.notesSlide+xml"/>
  <Override PartName="/ppt/notesSlides/notesSlide350.xml" ContentType="application/vnd.openxmlformats-officedocument.presentationml.notesSlide+xml"/>
  <Override PartName="/ppt/notesSlides/notesSlide351.xml" ContentType="application/vnd.openxmlformats-officedocument.presentationml.notesSlide+xml"/>
  <Override PartName="/ppt/notesSlides/notesSlide352.xml" ContentType="application/vnd.openxmlformats-officedocument.presentationml.notesSlide+xml"/>
  <Override PartName="/ppt/notesSlides/notesSlide353.xml" ContentType="application/vnd.openxmlformats-officedocument.presentationml.notesSlide+xml"/>
  <Override PartName="/ppt/notesSlides/notesSlide354.xml" ContentType="application/vnd.openxmlformats-officedocument.presentationml.notesSlide+xml"/>
  <Override PartName="/ppt/notesSlides/notesSlide355.xml" ContentType="application/vnd.openxmlformats-officedocument.presentationml.notesSlide+xml"/>
  <Override PartName="/ppt/notesSlides/notesSlide356.xml" ContentType="application/vnd.openxmlformats-officedocument.presentationml.notesSlide+xml"/>
  <Override PartName="/ppt/notesSlides/notesSlide357.xml" ContentType="application/vnd.openxmlformats-officedocument.presentationml.notesSlide+xml"/>
  <Override PartName="/ppt/notesSlides/notesSlide358.xml" ContentType="application/vnd.openxmlformats-officedocument.presentationml.notesSlide+xml"/>
  <Override PartName="/ppt/notesSlides/notesSlide359.xml" ContentType="application/vnd.openxmlformats-officedocument.presentationml.notesSlide+xml"/>
  <Override PartName="/ppt/notesSlides/notesSlide360.xml" ContentType="application/vnd.openxmlformats-officedocument.presentationml.notesSlide+xml"/>
  <Override PartName="/ppt/notesSlides/notesSlide361.xml" ContentType="application/vnd.openxmlformats-officedocument.presentationml.notesSlide+xml"/>
  <Override PartName="/ppt/notesSlides/notesSlide362.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notesSlides/notesSlide363.xml" ContentType="application/vnd.openxmlformats-officedocument.presentationml.notesSlide+xml"/>
  <Override PartName="/ppt/tags/tag130.xml" ContentType="application/vnd.openxmlformats-officedocument.presentationml.tags+xml"/>
  <Override PartName="/ppt/notesSlides/notesSlide364.xml" ContentType="application/vnd.openxmlformats-officedocument.presentationml.notesSlide+xml"/>
  <Override PartName="/ppt/notesSlides/notesSlide365.xml" ContentType="application/vnd.openxmlformats-officedocument.presentationml.notesSlide+xml"/>
  <Override PartName="/ppt/notesSlides/notesSlide366.xml" ContentType="application/vnd.openxmlformats-officedocument.presentationml.notesSlide+xml"/>
  <Override PartName="/ppt/notesSlides/notesSlide367.xml" ContentType="application/vnd.openxmlformats-officedocument.presentationml.notesSlide+xml"/>
  <Override PartName="/ppt/notesSlides/notesSlide368.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369.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notesSlides/notesSlide370.xml" ContentType="application/vnd.openxmlformats-officedocument.presentationml.notesSlide+xml"/>
  <Override PartName="/ppt/notesSlides/notesSlide371.xml" ContentType="application/vnd.openxmlformats-officedocument.presentationml.notesSlide+xml"/>
  <Override PartName="/ppt/notesSlides/notesSlide372.xml" ContentType="application/vnd.openxmlformats-officedocument.presentationml.notesSlide+xml"/>
  <Override PartName="/ppt/notesSlides/notesSlide373.xml" ContentType="application/vnd.openxmlformats-officedocument.presentationml.notesSlide+xml"/>
  <Override PartName="/ppt/notesSlides/notesSlide374.xml" ContentType="application/vnd.openxmlformats-officedocument.presentationml.notesSlide+xml"/>
  <Override PartName="/ppt/notesSlides/notesSlide375.xml" ContentType="application/vnd.openxmlformats-officedocument.presentationml.notesSlide+xml"/>
  <Override PartName="/ppt/notesSlides/notesSlide376.xml" ContentType="application/vnd.openxmlformats-officedocument.presentationml.notesSlide+xml"/>
  <Override PartName="/ppt/tags/tag138.xml" ContentType="application/vnd.openxmlformats-officedocument.presentationml.tags+xml"/>
  <Override PartName="/ppt/tags/tag139.xml" ContentType="application/vnd.openxmlformats-officedocument.presentationml.tags+xml"/>
  <Override PartName="/ppt/notesSlides/notesSlide377.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378.xml" ContentType="application/vnd.openxmlformats-officedocument.presentationml.notesSlide+xml"/>
  <Override PartName="/ppt/notesSlides/notesSlide379.xml" ContentType="application/vnd.openxmlformats-officedocument.presentationml.notesSlide+xml"/>
  <Override PartName="/ppt/notesSlides/notesSlide380.xml" ContentType="application/vnd.openxmlformats-officedocument.presentationml.notesSlide+xml"/>
  <Override PartName="/ppt/notesSlides/notesSlide381.xml" ContentType="application/vnd.openxmlformats-officedocument.presentationml.notesSlide+xml"/>
  <Override PartName="/ppt/notesSlides/notesSlide382.xml" ContentType="application/vnd.openxmlformats-officedocument.presentationml.notesSlide+xml"/>
  <Override PartName="/ppt/notesSlides/notesSlide383.xml" ContentType="application/vnd.openxmlformats-officedocument.presentationml.notesSlide+xml"/>
  <Override PartName="/ppt/notesSlides/notesSlide384.xml" ContentType="application/vnd.openxmlformats-officedocument.presentationml.notesSlide+xml"/>
  <Override PartName="/ppt/notesSlides/notesSlide385.xml" ContentType="application/vnd.openxmlformats-officedocument.presentationml.notesSlide+xml"/>
  <Override PartName="/ppt/notesSlides/notesSlide386.xml" ContentType="application/vnd.openxmlformats-officedocument.presentationml.notesSlide+xml"/>
  <Override PartName="/ppt/notesSlides/notesSlide387.xml" ContentType="application/vnd.openxmlformats-officedocument.presentationml.notesSlide+xml"/>
  <Override PartName="/ppt/notesSlides/notesSlide388.xml" ContentType="application/vnd.openxmlformats-officedocument.presentationml.notesSlide+xml"/>
  <Override PartName="/ppt/notesSlides/notesSlide389.xml" ContentType="application/vnd.openxmlformats-officedocument.presentationml.notesSlide+xml"/>
  <Override PartName="/ppt/notesSlides/notesSlide390.xml" ContentType="application/vnd.openxmlformats-officedocument.presentationml.notesSlide+xml"/>
  <Override PartName="/ppt/notesSlides/notesSlide391.xml" ContentType="application/vnd.openxmlformats-officedocument.presentationml.notesSlide+xml"/>
  <Override PartName="/ppt/notesSlides/notesSlide392.xml" ContentType="application/vnd.openxmlformats-officedocument.presentationml.notesSlide+xml"/>
  <Override PartName="/ppt/notesSlides/notesSlide393.xml" ContentType="application/vnd.openxmlformats-officedocument.presentationml.notesSlide+xml"/>
  <Override PartName="/ppt/notesSlides/notesSlide394.xml" ContentType="application/vnd.openxmlformats-officedocument.presentationml.notesSlide+xml"/>
  <Override PartName="/ppt/notesSlides/notesSlide395.xml" ContentType="application/vnd.openxmlformats-officedocument.presentationml.notesSlide+xml"/>
  <Override PartName="/ppt/notesSlides/notesSlide396.xml" ContentType="application/vnd.openxmlformats-officedocument.presentationml.notesSlide+xml"/>
  <Override PartName="/ppt/notesSlides/notesSlide397.xml" ContentType="application/vnd.openxmlformats-officedocument.presentationml.notesSlide+xml"/>
  <Override PartName="/ppt/notesSlides/notesSlide398.xml" ContentType="application/vnd.openxmlformats-officedocument.presentationml.notesSlide+xml"/>
  <Override PartName="/ppt/notesSlides/notesSlide399.xml" ContentType="application/vnd.openxmlformats-officedocument.presentationml.notesSlide+xml"/>
  <Override PartName="/ppt/notesSlides/notesSlide400.xml" ContentType="application/vnd.openxmlformats-officedocument.presentationml.notesSlide+xml"/>
  <Override PartName="/ppt/notesSlides/notesSlide401.xml" ContentType="application/vnd.openxmlformats-officedocument.presentationml.notesSlide+xml"/>
  <Override PartName="/ppt/notesSlides/notesSlide402.xml" ContentType="application/vnd.openxmlformats-officedocument.presentationml.notesSlide+xml"/>
  <Override PartName="/ppt/notesSlides/notesSlide403.xml" ContentType="application/vnd.openxmlformats-officedocument.presentationml.notesSlide+xml"/>
  <Override PartName="/ppt/notesSlides/notesSlide404.xml" ContentType="application/vnd.openxmlformats-officedocument.presentationml.notesSlide+xml"/>
  <Override PartName="/ppt/notesSlides/notesSlide405.xml" ContentType="application/vnd.openxmlformats-officedocument.presentationml.notesSlide+xml"/>
  <Override PartName="/ppt/notesSlides/notesSlide406.xml" ContentType="application/vnd.openxmlformats-officedocument.presentationml.notesSlide+xml"/>
  <Override PartName="/ppt/notesSlides/notesSlide407.xml" ContentType="application/vnd.openxmlformats-officedocument.presentationml.notesSlide+xml"/>
  <Override PartName="/ppt/notesSlides/notesSlide408.xml" ContentType="application/vnd.openxmlformats-officedocument.presentationml.notesSlide+xml"/>
  <Override PartName="/ppt/notesSlides/notesSlide409.xml" ContentType="application/vnd.openxmlformats-officedocument.presentationml.notesSlide+xml"/>
  <Override PartName="/ppt/notesSlides/notesSlide410.xml" ContentType="application/vnd.openxmlformats-officedocument.presentationml.notesSlide+xml"/>
  <Override PartName="/ppt/notesSlides/notesSlide411.xml" ContentType="application/vnd.openxmlformats-officedocument.presentationml.notesSlide+xml"/>
  <Override PartName="/ppt/notesSlides/notesSlide4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13.xml" ContentType="application/vnd.openxmlformats-officedocument.presentationml.notesSlide+xml"/>
  <Override PartName="/ppt/notesSlides/notesSlide414.xml" ContentType="application/vnd.openxmlformats-officedocument.presentationml.notesSlide+xml"/>
  <Override PartName="/ppt/notesSlides/notesSlide415.xml" ContentType="application/vnd.openxmlformats-officedocument.presentationml.notesSlide+xml"/>
  <Override PartName="/ppt/notesSlides/notesSlide416.xml" ContentType="application/vnd.openxmlformats-officedocument.presentationml.notesSlide+xml"/>
  <Override PartName="/ppt/notesSlides/notesSlide417.xml" ContentType="application/vnd.openxmlformats-officedocument.presentationml.notesSlide+xml"/>
  <Override PartName="/ppt/notesSlides/notesSlide418.xml" ContentType="application/vnd.openxmlformats-officedocument.presentationml.notesSlide+xml"/>
  <Override PartName="/ppt/notesSlides/notesSlide419.xml" ContentType="application/vnd.openxmlformats-officedocument.presentationml.notesSlide+xml"/>
  <Override PartName="/ppt/notesSlides/notesSlide420.xml" ContentType="application/vnd.openxmlformats-officedocument.presentationml.notesSlide+xml"/>
  <Override PartName="/ppt/notesSlides/notesSlide421.xml" ContentType="application/vnd.openxmlformats-officedocument.presentationml.notesSlide+xml"/>
  <Override PartName="/ppt/notesSlides/notesSlide422.xml" ContentType="application/vnd.openxmlformats-officedocument.presentationml.notesSlide+xml"/>
  <Override PartName="/ppt/notesSlides/notesSlide423.xml" ContentType="application/vnd.openxmlformats-officedocument.presentationml.notesSlide+xml"/>
  <Override PartName="/ppt/notesSlides/notesSlide424.xml" ContentType="application/vnd.openxmlformats-officedocument.presentationml.notesSlide+xml"/>
  <Override PartName="/ppt/notesSlides/notesSlide425.xml" ContentType="application/vnd.openxmlformats-officedocument.presentationml.notesSlide+xml"/>
  <Override PartName="/ppt/notesSlides/notesSlide426.xml" ContentType="application/vnd.openxmlformats-officedocument.presentationml.notesSlide+xml"/>
  <Override PartName="/ppt/notesSlides/notesSlide427.xml" ContentType="application/vnd.openxmlformats-officedocument.presentationml.notesSlide+xml"/>
  <Override PartName="/ppt/notesSlides/notesSlide4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2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31.xml" ContentType="application/vnd.openxmlformats-officedocument.presentationml.notesSlide+xml"/>
  <Override PartName="/ppt/notesSlides/notesSlide432.xml" ContentType="application/vnd.openxmlformats-officedocument.presentationml.notesSlide+xml"/>
  <Override PartName="/ppt/notesSlides/notesSlide433.xml" ContentType="application/vnd.openxmlformats-officedocument.presentationml.notesSlide+xml"/>
  <Override PartName="/ppt/notesSlides/notesSlide434.xml" ContentType="application/vnd.openxmlformats-officedocument.presentationml.notesSlide+xml"/>
  <Override PartName="/ppt/notesSlides/notesSlide435.xml" ContentType="application/vnd.openxmlformats-officedocument.presentationml.notesSlide+xml"/>
  <Override PartName="/ppt/notesSlides/notesSlide436.xml" ContentType="application/vnd.openxmlformats-officedocument.presentationml.notesSlide+xml"/>
  <Override PartName="/ppt/notesSlides/notesSlide437.xml" ContentType="application/vnd.openxmlformats-officedocument.presentationml.notesSlide+xml"/>
  <Override PartName="/ppt/notesSlides/notesSlide438.xml" ContentType="application/vnd.openxmlformats-officedocument.presentationml.notesSlide+xml"/>
  <Override PartName="/ppt/notesSlides/notesSlide439.xml" ContentType="application/vnd.openxmlformats-officedocument.presentationml.notesSlide+xml"/>
  <Override PartName="/ppt/notesSlides/notesSlide440.xml" ContentType="application/vnd.openxmlformats-officedocument.presentationml.notesSlide+xml"/>
  <Override PartName="/ppt/notesSlides/notesSlide441.xml" ContentType="application/vnd.openxmlformats-officedocument.presentationml.notesSlide+xml"/>
  <Override PartName="/ppt/notesSlides/notesSlide442.xml" ContentType="application/vnd.openxmlformats-officedocument.presentationml.notesSlide+xml"/>
  <Override PartName="/ppt/notesSlides/notesSlide443.xml" ContentType="application/vnd.openxmlformats-officedocument.presentationml.notesSlide+xml"/>
  <Override PartName="/ppt/notesSlides/notesSlide444.xml" ContentType="application/vnd.openxmlformats-officedocument.presentationml.notesSlide+xml"/>
  <Override PartName="/ppt/notesSlides/notesSlide445.xml" ContentType="application/vnd.openxmlformats-officedocument.presentationml.notesSlide+xml"/>
  <Override PartName="/ppt/notesSlides/notesSlide446.xml" ContentType="application/vnd.openxmlformats-officedocument.presentationml.notesSlide+xml"/>
  <Override PartName="/ppt/notesSlides/notesSlide447.xml" ContentType="application/vnd.openxmlformats-officedocument.presentationml.notesSlide+xml"/>
  <Override PartName="/ppt/notesSlides/notesSlide448.xml" ContentType="application/vnd.openxmlformats-officedocument.presentationml.notesSlide+xml"/>
  <Override PartName="/ppt/notesSlides/notesSlide449.xml" ContentType="application/vnd.openxmlformats-officedocument.presentationml.notesSlide+xml"/>
  <Override PartName="/ppt/notesSlides/notesSlide450.xml" ContentType="application/vnd.openxmlformats-officedocument.presentationml.notesSlide+xml"/>
  <Override PartName="/ppt/notesSlides/notesSlide451.xml" ContentType="application/vnd.openxmlformats-officedocument.presentationml.notesSlide+xml"/>
  <Override PartName="/ppt/notesSlides/notesSlide452.xml" ContentType="application/vnd.openxmlformats-officedocument.presentationml.notesSlide+xml"/>
  <Override PartName="/ppt/notesSlides/notesSlide453.xml" ContentType="application/vnd.openxmlformats-officedocument.presentationml.notesSlide+xml"/>
  <Override PartName="/ppt/notesSlides/notesSlide454.xml" ContentType="application/vnd.openxmlformats-officedocument.presentationml.notesSlide+xml"/>
  <Override PartName="/ppt/notesSlides/notesSlide455.xml" ContentType="application/vnd.openxmlformats-officedocument.presentationml.notesSlide+xml"/>
  <Override PartName="/ppt/notesSlides/notesSlide456.xml" ContentType="application/vnd.openxmlformats-officedocument.presentationml.notesSlide+xml"/>
  <Override PartName="/ppt/notesSlides/notesSlide457.xml" ContentType="application/vnd.openxmlformats-officedocument.presentationml.notesSlide+xml"/>
  <Override PartName="/ppt/notesSlides/notesSlide458.xml" ContentType="application/vnd.openxmlformats-officedocument.presentationml.notesSlide+xml"/>
  <Override PartName="/ppt/notesSlides/notesSlide459.xml" ContentType="application/vnd.openxmlformats-officedocument.presentationml.notesSlide+xml"/>
  <Override PartName="/ppt/notesSlides/notesSlide460.xml" ContentType="application/vnd.openxmlformats-officedocument.presentationml.notesSlide+xml"/>
  <Override PartName="/ppt/notesSlides/notesSlide461.xml" ContentType="application/vnd.openxmlformats-officedocument.presentationml.notesSlide+xml"/>
  <Override PartName="/ppt/notesSlides/notesSlide462.xml" ContentType="application/vnd.openxmlformats-officedocument.presentationml.notesSlide+xml"/>
  <Override PartName="/ppt/notesSlides/notesSlide463.xml" ContentType="application/vnd.openxmlformats-officedocument.presentationml.notesSlide+xml"/>
  <Override PartName="/ppt/notesSlides/notesSlide464.xml" ContentType="application/vnd.openxmlformats-officedocument.presentationml.notesSlide+xml"/>
  <Override PartName="/ppt/notesSlides/notesSlide465.xml" ContentType="application/vnd.openxmlformats-officedocument.presentationml.notesSlide+xml"/>
  <Override PartName="/ppt/notesSlides/notesSlide466.xml" ContentType="application/vnd.openxmlformats-officedocument.presentationml.notesSlide+xml"/>
  <Override PartName="/ppt/notesSlides/notesSlide467.xml" ContentType="application/vnd.openxmlformats-officedocument.presentationml.notesSlide+xml"/>
  <Override PartName="/ppt/notesSlides/notesSlide468.xml" ContentType="application/vnd.openxmlformats-officedocument.presentationml.notesSlide+xml"/>
  <Override PartName="/ppt/notesSlides/notesSlide469.xml" ContentType="application/vnd.openxmlformats-officedocument.presentationml.notesSlide+xml"/>
  <Override PartName="/ppt/notesSlides/notesSlide470.xml" ContentType="application/vnd.openxmlformats-officedocument.presentationml.notesSlide+xml"/>
  <Override PartName="/ppt/notesSlides/notesSlide471.xml" ContentType="application/vnd.openxmlformats-officedocument.presentationml.notesSlide+xml"/>
  <Override PartName="/ppt/notesSlides/notesSlide472.xml" ContentType="application/vnd.openxmlformats-officedocument.presentationml.notesSlide+xml"/>
  <Override PartName="/ppt/notesSlides/notesSlide473.xml" ContentType="application/vnd.openxmlformats-officedocument.presentationml.notesSlide+xml"/>
  <Override PartName="/ppt/notesSlides/notesSlide474.xml" ContentType="application/vnd.openxmlformats-officedocument.presentationml.notesSlide+xml"/>
  <Override PartName="/ppt/notesSlides/notesSlide475.xml" ContentType="application/vnd.openxmlformats-officedocument.presentationml.notesSlide+xml"/>
  <Override PartName="/ppt/notesSlides/notesSlide476.xml" ContentType="application/vnd.openxmlformats-officedocument.presentationml.notesSlide+xml"/>
  <Override PartName="/ppt/notesSlides/notesSlide477.xml" ContentType="application/vnd.openxmlformats-officedocument.presentationml.notesSlide+xml"/>
  <Override PartName="/ppt/notesSlides/notesSlide478.xml" ContentType="application/vnd.openxmlformats-officedocument.presentationml.notesSlide+xml"/>
  <Override PartName="/ppt/notesSlides/notesSlide479.xml" ContentType="application/vnd.openxmlformats-officedocument.presentationml.notesSlide+xml"/>
  <Override PartName="/ppt/notesSlides/notesSlide480.xml" ContentType="application/vnd.openxmlformats-officedocument.presentationml.notesSlide+xml"/>
  <Override PartName="/ppt/notesSlides/notesSlide481.xml" ContentType="application/vnd.openxmlformats-officedocument.presentationml.notesSlide+xml"/>
  <Override PartName="/ppt/notesSlides/notesSlide482.xml" ContentType="application/vnd.openxmlformats-officedocument.presentationml.notesSlide+xml"/>
  <Override PartName="/ppt/notesSlides/notesSlide483.xml" ContentType="application/vnd.openxmlformats-officedocument.presentationml.notesSlide+xml"/>
  <Override PartName="/ppt/notesSlides/notesSlide484.xml" ContentType="application/vnd.openxmlformats-officedocument.presentationml.notesSlide+xml"/>
  <Override PartName="/ppt/notesSlides/notesSlide485.xml" ContentType="application/vnd.openxmlformats-officedocument.presentationml.notesSlide+xml"/>
  <Override PartName="/ppt/notesSlides/notesSlide486.xml" ContentType="application/vnd.openxmlformats-officedocument.presentationml.notesSlide+xml"/>
  <Override PartName="/ppt/notesSlides/notesSlide487.xml" ContentType="application/vnd.openxmlformats-officedocument.presentationml.notesSlide+xml"/>
  <Override PartName="/ppt/notesSlides/notesSlide488.xml" ContentType="application/vnd.openxmlformats-officedocument.presentationml.notesSlide+xml"/>
  <Override PartName="/ppt/notesSlides/notesSlide489.xml" ContentType="application/vnd.openxmlformats-officedocument.presentationml.notesSlide+xml"/>
  <Override PartName="/ppt/notesSlides/notesSlide490.xml" ContentType="application/vnd.openxmlformats-officedocument.presentationml.notesSlide+xml"/>
  <Override PartName="/ppt/notesSlides/notesSlide491.xml" ContentType="application/vnd.openxmlformats-officedocument.presentationml.notesSlide+xml"/>
  <Override PartName="/ppt/notesSlides/notesSlide49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93.xml" ContentType="application/vnd.openxmlformats-officedocument.presentationml.notesSlide+xml"/>
  <Override PartName="/ppt/notesSlides/notesSlide494.xml" ContentType="application/vnd.openxmlformats-officedocument.presentationml.notesSlide+xml"/>
  <Override PartName="/ppt/notesSlides/notesSlide495.xml" ContentType="application/vnd.openxmlformats-officedocument.presentationml.notesSlide+xml"/>
  <Override PartName="/ppt/notesSlides/notesSlide496.xml" ContentType="application/vnd.openxmlformats-officedocument.presentationml.notesSlide+xml"/>
  <Override PartName="/ppt/notesSlides/notesSlide497.xml" ContentType="application/vnd.openxmlformats-officedocument.presentationml.notesSlide+xml"/>
  <Override PartName="/ppt/notesSlides/notesSlide498.xml" ContentType="application/vnd.openxmlformats-officedocument.presentationml.notesSlide+xml"/>
  <Override PartName="/ppt/notesSlides/notesSlide499.xml" ContentType="application/vnd.openxmlformats-officedocument.presentationml.notesSlide+xml"/>
  <Override PartName="/ppt/notesSlides/notesSlide500.xml" ContentType="application/vnd.openxmlformats-officedocument.presentationml.notesSlide+xml"/>
  <Override PartName="/ppt/notesSlides/notesSlide501.xml" ContentType="application/vnd.openxmlformats-officedocument.presentationml.notesSlide+xml"/>
  <Override PartName="/ppt/notesSlides/notesSlide502.xml" ContentType="application/vnd.openxmlformats-officedocument.presentationml.notesSlide+xml"/>
  <Override PartName="/ppt/notesSlides/notesSlide503.xml" ContentType="application/vnd.openxmlformats-officedocument.presentationml.notesSlide+xml"/>
  <Override PartName="/ppt/notesSlides/notesSlide504.xml" ContentType="application/vnd.openxmlformats-officedocument.presentationml.notesSlide+xml"/>
  <Override PartName="/ppt/notesSlides/notesSlide505.xml" ContentType="application/vnd.openxmlformats-officedocument.presentationml.notesSlide+xml"/>
  <Override PartName="/ppt/notesSlides/notesSlide506.xml" ContentType="application/vnd.openxmlformats-officedocument.presentationml.notesSlide+xml"/>
  <Override PartName="/ppt/notesSlides/notesSlide507.xml" ContentType="application/vnd.openxmlformats-officedocument.presentationml.notesSlide+xml"/>
  <Override PartName="/ppt/notesSlides/notesSlide508.xml" ContentType="application/vnd.openxmlformats-officedocument.presentationml.notesSlide+xml"/>
  <Override PartName="/ppt/notesSlides/notesSlide509.xml" ContentType="application/vnd.openxmlformats-officedocument.presentationml.notesSlide+xml"/>
  <Override PartName="/ppt/notesSlides/notesSlide510.xml" ContentType="application/vnd.openxmlformats-officedocument.presentationml.notesSlide+xml"/>
  <Override PartName="/ppt/notesSlides/notesSlide511.xml" ContentType="application/vnd.openxmlformats-officedocument.presentationml.notesSlide+xml"/>
  <Override PartName="/ppt/notesSlides/notesSlide512.xml" ContentType="application/vnd.openxmlformats-officedocument.presentationml.notesSlide+xml"/>
  <Override PartName="/ppt/notesSlides/notesSlide513.xml" ContentType="application/vnd.openxmlformats-officedocument.presentationml.notesSlide+xml"/>
  <Override PartName="/ppt/notesSlides/notesSlide514.xml" ContentType="application/vnd.openxmlformats-officedocument.presentationml.notesSlide+xml"/>
  <Override PartName="/ppt/notesSlides/notesSlide515.xml" ContentType="application/vnd.openxmlformats-officedocument.presentationml.notesSlide+xml"/>
  <Override PartName="/ppt/notesSlides/notesSlide516.xml" ContentType="application/vnd.openxmlformats-officedocument.presentationml.notesSlide+xml"/>
  <Override PartName="/ppt/notesSlides/notesSlide517.xml" ContentType="application/vnd.openxmlformats-officedocument.presentationml.notesSlide+xml"/>
  <Override PartName="/ppt/notesSlides/notesSlide518.xml" ContentType="application/vnd.openxmlformats-officedocument.presentationml.notesSlide+xml"/>
  <Override PartName="/ppt/notesSlides/notesSlide519.xml" ContentType="application/vnd.openxmlformats-officedocument.presentationml.notesSlide+xml"/>
  <Override PartName="/ppt/notesSlides/notesSlide520.xml" ContentType="application/vnd.openxmlformats-officedocument.presentationml.notesSlide+xml"/>
  <Override PartName="/ppt/notesSlides/notesSlide521.xml" ContentType="application/vnd.openxmlformats-officedocument.presentationml.notesSlide+xml"/>
  <Override PartName="/ppt/notesSlides/notesSlide522.xml" ContentType="application/vnd.openxmlformats-officedocument.presentationml.notesSlide+xml"/>
  <Override PartName="/ppt/notesSlides/notesSlide523.xml" ContentType="application/vnd.openxmlformats-officedocument.presentationml.notesSlide+xml"/>
  <Override PartName="/ppt/notesSlides/notesSlide524.xml" ContentType="application/vnd.openxmlformats-officedocument.presentationml.notesSlide+xml"/>
  <Override PartName="/ppt/notesSlides/notesSlide525.xml" ContentType="application/vnd.openxmlformats-officedocument.presentationml.notesSlide+xml"/>
  <Override PartName="/ppt/notesSlides/notesSlide526.xml" ContentType="application/vnd.openxmlformats-officedocument.presentationml.notesSlide+xml"/>
  <Override PartName="/ppt/notesSlides/notesSlide527.xml" ContentType="application/vnd.openxmlformats-officedocument.presentationml.notesSlide+xml"/>
  <Override PartName="/ppt/notesSlides/notesSlide528.xml" ContentType="application/vnd.openxmlformats-officedocument.presentationml.notesSlide+xml"/>
  <Override PartName="/ppt/notesSlides/notesSlide529.xml" ContentType="application/vnd.openxmlformats-officedocument.presentationml.notesSlide+xml"/>
  <Override PartName="/ppt/notesSlides/notesSlide530.xml" ContentType="application/vnd.openxmlformats-officedocument.presentationml.notesSlide+xml"/>
  <Override PartName="/ppt/notesSlides/notesSlide531.xml" ContentType="application/vnd.openxmlformats-officedocument.presentationml.notesSlide+xml"/>
  <Override PartName="/ppt/notesSlides/notesSlide532.xml" ContentType="application/vnd.openxmlformats-officedocument.presentationml.notesSlide+xml"/>
  <Override PartName="/ppt/notesSlides/notesSlide533.xml" ContentType="application/vnd.openxmlformats-officedocument.presentationml.notesSlide+xml"/>
  <Override PartName="/ppt/notesSlides/notesSlide534.xml" ContentType="application/vnd.openxmlformats-officedocument.presentationml.notesSlide+xml"/>
  <Override PartName="/ppt/notesSlides/notesSlide53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36.xml" ContentType="application/vnd.openxmlformats-officedocument.presentationml.notesSlide+xml"/>
  <Override PartName="/ppt/notesSlides/notesSlide537.xml" ContentType="application/vnd.openxmlformats-officedocument.presentationml.notesSlide+xml"/>
  <Override PartName="/ppt/notesSlides/notesSlide538.xml" ContentType="application/vnd.openxmlformats-officedocument.presentationml.notesSlide+xml"/>
  <Override PartName="/ppt/notesSlides/notesSlide539.xml" ContentType="application/vnd.openxmlformats-officedocument.presentationml.notesSlide+xml"/>
  <Override PartName="/ppt/notesSlides/notesSlide540.xml" ContentType="application/vnd.openxmlformats-officedocument.presentationml.notesSlide+xml"/>
  <Override PartName="/ppt/notesSlides/notesSlide541.xml" ContentType="application/vnd.openxmlformats-officedocument.presentationml.notesSlide+xml"/>
  <Override PartName="/ppt/notesSlides/notesSlide542.xml" ContentType="application/vnd.openxmlformats-officedocument.presentationml.notesSlide+xml"/>
  <Override PartName="/ppt/notesSlides/notesSlide543.xml" ContentType="application/vnd.openxmlformats-officedocument.presentationml.notesSlide+xml"/>
  <Override PartName="/ppt/notesSlides/notesSlide544.xml" ContentType="application/vnd.openxmlformats-officedocument.presentationml.notesSlide+xml"/>
  <Override PartName="/ppt/notesSlides/notesSlide545.xml" ContentType="application/vnd.openxmlformats-officedocument.presentationml.notesSlide+xml"/>
  <Override PartName="/ppt/notesSlides/notesSlide546.xml" ContentType="application/vnd.openxmlformats-officedocument.presentationml.notesSlide+xml"/>
  <Override PartName="/ppt/notesSlides/notesSlide547.xml" ContentType="application/vnd.openxmlformats-officedocument.presentationml.notesSlide+xml"/>
  <Override PartName="/ppt/notesSlides/notesSlide548.xml" ContentType="application/vnd.openxmlformats-officedocument.presentationml.notesSlide+xml"/>
  <Override PartName="/ppt/notesSlides/notesSlide549.xml" ContentType="application/vnd.openxmlformats-officedocument.presentationml.notesSlide+xml"/>
  <Override PartName="/ppt/notesSlides/notesSlide550.xml" ContentType="application/vnd.openxmlformats-officedocument.presentationml.notesSlide+xml"/>
  <Override PartName="/ppt/notesSlides/notesSlide551.xml" ContentType="application/vnd.openxmlformats-officedocument.presentationml.notesSlide+xml"/>
  <Override PartName="/ppt/notesSlides/notesSlide552.xml" ContentType="application/vnd.openxmlformats-officedocument.presentationml.notesSlide+xml"/>
  <Override PartName="/ppt/notesSlides/notesSlide553.xml" ContentType="application/vnd.openxmlformats-officedocument.presentationml.notesSlide+xml"/>
  <Override PartName="/ppt/notesSlides/notesSlide554.xml" ContentType="application/vnd.openxmlformats-officedocument.presentationml.notesSlide+xml"/>
  <Override PartName="/ppt/notesSlides/notesSlide555.xml" ContentType="application/vnd.openxmlformats-officedocument.presentationml.notesSlide+xml"/>
  <Override PartName="/ppt/notesSlides/notesSlide556.xml" ContentType="application/vnd.openxmlformats-officedocument.presentationml.notesSlide+xml"/>
  <Override PartName="/ppt/notesSlides/notesSlide557.xml" ContentType="application/vnd.openxmlformats-officedocument.presentationml.notesSlide+xml"/>
  <Override PartName="/ppt/notesSlides/notesSlide558.xml" ContentType="application/vnd.openxmlformats-officedocument.presentationml.notesSlide+xml"/>
  <Override PartName="/ppt/notesSlides/notesSlide559.xml" ContentType="application/vnd.openxmlformats-officedocument.presentationml.notesSlide+xml"/>
  <Override PartName="/ppt/notesSlides/notesSlide560.xml" ContentType="application/vnd.openxmlformats-officedocument.presentationml.notesSlide+xml"/>
  <Override PartName="/ppt/notesSlides/notesSlide5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3"/>
  </p:notesMasterIdLst>
  <p:handoutMasterIdLst>
    <p:handoutMasterId r:id="rId564"/>
  </p:handoutMasterIdLst>
  <p:sldIdLst>
    <p:sldId id="312" r:id="rId2"/>
    <p:sldId id="304" r:id="rId3"/>
    <p:sldId id="343" r:id="rId4"/>
    <p:sldId id="279" r:id="rId5"/>
    <p:sldId id="282" r:id="rId6"/>
    <p:sldId id="311" r:id="rId7"/>
    <p:sldId id="378" r:id="rId8"/>
    <p:sldId id="380" r:id="rId9"/>
    <p:sldId id="385" r:id="rId10"/>
    <p:sldId id="386" r:id="rId11"/>
    <p:sldId id="419" r:id="rId12"/>
    <p:sldId id="420" r:id="rId13"/>
    <p:sldId id="421" r:id="rId14"/>
    <p:sldId id="422" r:id="rId15"/>
    <p:sldId id="423" r:id="rId16"/>
    <p:sldId id="424" r:id="rId17"/>
    <p:sldId id="425" r:id="rId18"/>
    <p:sldId id="426" r:id="rId19"/>
    <p:sldId id="427" r:id="rId20"/>
    <p:sldId id="428" r:id="rId21"/>
    <p:sldId id="429" r:id="rId22"/>
    <p:sldId id="430" r:id="rId23"/>
    <p:sldId id="431" r:id="rId24"/>
    <p:sldId id="432" r:id="rId25"/>
    <p:sldId id="435" r:id="rId26"/>
    <p:sldId id="436" r:id="rId27"/>
    <p:sldId id="437" r:id="rId28"/>
    <p:sldId id="438" r:id="rId29"/>
    <p:sldId id="305" r:id="rId30"/>
    <p:sldId id="348" r:id="rId31"/>
    <p:sldId id="349" r:id="rId32"/>
    <p:sldId id="350" r:id="rId33"/>
    <p:sldId id="440" r:id="rId34"/>
    <p:sldId id="441" r:id="rId35"/>
    <p:sldId id="442" r:id="rId36"/>
    <p:sldId id="443" r:id="rId37"/>
    <p:sldId id="444" r:id="rId38"/>
    <p:sldId id="446" r:id="rId39"/>
    <p:sldId id="445" r:id="rId40"/>
    <p:sldId id="447" r:id="rId41"/>
    <p:sldId id="448" r:id="rId42"/>
    <p:sldId id="449" r:id="rId43"/>
    <p:sldId id="450" r:id="rId44"/>
    <p:sldId id="484" r:id="rId45"/>
    <p:sldId id="485" r:id="rId46"/>
    <p:sldId id="486" r:id="rId47"/>
    <p:sldId id="288" r:id="rId48"/>
    <p:sldId id="515" r:id="rId49"/>
    <p:sldId id="516" r:id="rId50"/>
    <p:sldId id="517" r:id="rId51"/>
    <p:sldId id="518" r:id="rId52"/>
    <p:sldId id="519" r:id="rId53"/>
    <p:sldId id="520" r:id="rId54"/>
    <p:sldId id="548" r:id="rId55"/>
    <p:sldId id="549" r:id="rId56"/>
    <p:sldId id="550" r:id="rId57"/>
    <p:sldId id="551" r:id="rId58"/>
    <p:sldId id="552" r:id="rId59"/>
    <p:sldId id="553" r:id="rId60"/>
    <p:sldId id="554" r:id="rId61"/>
    <p:sldId id="555" r:id="rId62"/>
    <p:sldId id="556" r:id="rId63"/>
    <p:sldId id="558" r:id="rId64"/>
    <p:sldId id="559" r:id="rId65"/>
    <p:sldId id="351" r:id="rId66"/>
    <p:sldId id="451" r:id="rId67"/>
    <p:sldId id="587" r:id="rId68"/>
    <p:sldId id="589" r:id="rId69"/>
    <p:sldId id="591" r:id="rId70"/>
    <p:sldId id="592" r:id="rId71"/>
    <p:sldId id="593" r:id="rId72"/>
    <p:sldId id="594" r:id="rId73"/>
    <p:sldId id="597" r:id="rId74"/>
    <p:sldId id="596" r:id="rId75"/>
    <p:sldId id="598" r:id="rId76"/>
    <p:sldId id="599" r:id="rId77"/>
    <p:sldId id="601" r:id="rId78"/>
    <p:sldId id="603" r:id="rId79"/>
    <p:sldId id="602" r:id="rId80"/>
    <p:sldId id="606" r:id="rId81"/>
    <p:sldId id="607" r:id="rId82"/>
    <p:sldId id="608" r:id="rId83"/>
    <p:sldId id="609" r:id="rId84"/>
    <p:sldId id="610" r:id="rId85"/>
    <p:sldId id="611" r:id="rId86"/>
    <p:sldId id="612" r:id="rId87"/>
    <p:sldId id="638" r:id="rId88"/>
    <p:sldId id="639" r:id="rId89"/>
    <p:sldId id="640" r:id="rId90"/>
    <p:sldId id="641" r:id="rId91"/>
    <p:sldId id="642" r:id="rId92"/>
    <p:sldId id="643" r:id="rId93"/>
    <p:sldId id="644" r:id="rId94"/>
    <p:sldId id="645" r:id="rId95"/>
    <p:sldId id="646" r:id="rId96"/>
    <p:sldId id="647" r:id="rId97"/>
    <p:sldId id="648" r:id="rId98"/>
    <p:sldId id="674" r:id="rId99"/>
    <p:sldId id="675" r:id="rId100"/>
    <p:sldId id="676" r:id="rId101"/>
    <p:sldId id="677" r:id="rId102"/>
    <p:sldId id="678" r:id="rId103"/>
    <p:sldId id="679" r:id="rId104"/>
    <p:sldId id="680" r:id="rId105"/>
    <p:sldId id="681" r:id="rId106"/>
    <p:sldId id="682" r:id="rId107"/>
    <p:sldId id="683" r:id="rId108"/>
    <p:sldId id="685" r:id="rId109"/>
    <p:sldId id="686" r:id="rId110"/>
    <p:sldId id="687" r:id="rId111"/>
    <p:sldId id="688" r:id="rId112"/>
    <p:sldId id="689" r:id="rId113"/>
    <p:sldId id="690" r:id="rId114"/>
    <p:sldId id="691" r:id="rId115"/>
    <p:sldId id="692" r:id="rId116"/>
    <p:sldId id="693" r:id="rId117"/>
    <p:sldId id="694" r:id="rId118"/>
    <p:sldId id="696" r:id="rId119"/>
    <p:sldId id="695" r:id="rId120"/>
    <p:sldId id="697" r:id="rId121"/>
    <p:sldId id="698" r:id="rId122"/>
    <p:sldId id="749" r:id="rId123"/>
    <p:sldId id="774" r:id="rId124"/>
    <p:sldId id="775" r:id="rId125"/>
    <p:sldId id="800" r:id="rId126"/>
    <p:sldId id="801" r:id="rId127"/>
    <p:sldId id="802" r:id="rId128"/>
    <p:sldId id="803" r:id="rId129"/>
    <p:sldId id="828" r:id="rId130"/>
    <p:sldId id="854" r:id="rId131"/>
    <p:sldId id="855" r:id="rId132"/>
    <p:sldId id="856" r:id="rId133"/>
    <p:sldId id="857" r:id="rId134"/>
    <p:sldId id="858" r:id="rId135"/>
    <p:sldId id="859" r:id="rId136"/>
    <p:sldId id="860" r:id="rId137"/>
    <p:sldId id="861" r:id="rId138"/>
    <p:sldId id="862" r:id="rId139"/>
    <p:sldId id="887" r:id="rId140"/>
    <p:sldId id="888" r:id="rId141"/>
    <p:sldId id="889" r:id="rId142"/>
    <p:sldId id="891" r:id="rId143"/>
    <p:sldId id="890" r:id="rId144"/>
    <p:sldId id="892" r:id="rId145"/>
    <p:sldId id="894" r:id="rId146"/>
    <p:sldId id="893" r:id="rId147"/>
    <p:sldId id="895" r:id="rId148"/>
    <p:sldId id="896" r:id="rId149"/>
    <p:sldId id="897" r:id="rId150"/>
    <p:sldId id="898" r:id="rId151"/>
    <p:sldId id="899" r:id="rId152"/>
    <p:sldId id="900" r:id="rId153"/>
    <p:sldId id="901" r:id="rId154"/>
    <p:sldId id="902" r:id="rId155"/>
    <p:sldId id="903" r:id="rId156"/>
    <p:sldId id="904" r:id="rId157"/>
    <p:sldId id="905" r:id="rId158"/>
    <p:sldId id="906" r:id="rId159"/>
    <p:sldId id="907" r:id="rId160"/>
    <p:sldId id="908" r:id="rId161"/>
    <p:sldId id="910" r:id="rId162"/>
    <p:sldId id="937" r:id="rId163"/>
    <p:sldId id="936" r:id="rId164"/>
    <p:sldId id="938" r:id="rId165"/>
    <p:sldId id="941" r:id="rId166"/>
    <p:sldId id="942" r:id="rId167"/>
    <p:sldId id="944" r:id="rId168"/>
    <p:sldId id="943" r:id="rId169"/>
    <p:sldId id="909" r:id="rId170"/>
    <p:sldId id="971" r:id="rId171"/>
    <p:sldId id="973" r:id="rId172"/>
    <p:sldId id="972" r:id="rId173"/>
    <p:sldId id="974" r:id="rId174"/>
    <p:sldId id="975" r:id="rId175"/>
    <p:sldId id="684" r:id="rId176"/>
    <p:sldId id="979" r:id="rId177"/>
    <p:sldId id="980" r:id="rId178"/>
    <p:sldId id="1002" r:id="rId179"/>
    <p:sldId id="1003" r:id="rId180"/>
    <p:sldId id="1001" r:id="rId181"/>
    <p:sldId id="1004" r:id="rId182"/>
    <p:sldId id="1006" r:id="rId183"/>
    <p:sldId id="1007" r:id="rId184"/>
    <p:sldId id="1008" r:id="rId185"/>
    <p:sldId id="1009" r:id="rId186"/>
    <p:sldId id="1035" r:id="rId187"/>
    <p:sldId id="1036" r:id="rId188"/>
    <p:sldId id="1037" r:id="rId189"/>
    <p:sldId id="1038" r:id="rId190"/>
    <p:sldId id="1039" r:id="rId191"/>
    <p:sldId id="1040" r:id="rId192"/>
    <p:sldId id="1041" r:id="rId193"/>
    <p:sldId id="1067" r:id="rId194"/>
    <p:sldId id="1068" r:id="rId195"/>
    <p:sldId id="1069" r:id="rId196"/>
    <p:sldId id="1070" r:id="rId197"/>
    <p:sldId id="1071" r:id="rId198"/>
    <p:sldId id="1072" r:id="rId199"/>
    <p:sldId id="1073" r:id="rId200"/>
    <p:sldId id="1074" r:id="rId201"/>
    <p:sldId id="1075" r:id="rId202"/>
    <p:sldId id="1076" r:id="rId203"/>
    <p:sldId id="1077" r:id="rId204"/>
    <p:sldId id="1078" r:id="rId205"/>
    <p:sldId id="1079" r:id="rId206"/>
    <p:sldId id="1080" r:id="rId207"/>
    <p:sldId id="1081" r:id="rId208"/>
    <p:sldId id="1106" r:id="rId209"/>
    <p:sldId id="1107" r:id="rId210"/>
    <p:sldId id="1108" r:id="rId211"/>
    <p:sldId id="1109" r:id="rId212"/>
    <p:sldId id="1134" r:id="rId213"/>
    <p:sldId id="1135" r:id="rId214"/>
    <p:sldId id="1136" r:id="rId215"/>
    <p:sldId id="1138" r:id="rId216"/>
    <p:sldId id="1144" r:id="rId217"/>
    <p:sldId id="1137" r:id="rId218"/>
    <p:sldId id="1139" r:id="rId219"/>
    <p:sldId id="1140" r:id="rId220"/>
    <p:sldId id="1141" r:id="rId221"/>
    <p:sldId id="1142" r:id="rId222"/>
    <p:sldId id="1143" r:id="rId223"/>
    <p:sldId id="1145" r:id="rId224"/>
    <p:sldId id="1146" r:id="rId225"/>
    <p:sldId id="1147" r:id="rId226"/>
    <p:sldId id="1148" r:id="rId227"/>
    <p:sldId id="1149" r:id="rId228"/>
    <p:sldId id="1150" r:id="rId229"/>
    <p:sldId id="1152" r:id="rId230"/>
    <p:sldId id="1154" r:id="rId231"/>
    <p:sldId id="1153" r:id="rId232"/>
    <p:sldId id="1155" r:id="rId233"/>
    <p:sldId id="1156" r:id="rId234"/>
    <p:sldId id="1157" r:id="rId235"/>
    <p:sldId id="1158" r:id="rId236"/>
    <p:sldId id="1188" r:id="rId237"/>
    <p:sldId id="1189" r:id="rId238"/>
    <p:sldId id="1190" r:id="rId239"/>
    <p:sldId id="1191" r:id="rId240"/>
    <p:sldId id="1192" r:id="rId241"/>
    <p:sldId id="1193" r:id="rId242"/>
    <p:sldId id="1194" r:id="rId243"/>
    <p:sldId id="1195" r:id="rId244"/>
    <p:sldId id="1196" r:id="rId245"/>
    <p:sldId id="1197" r:id="rId246"/>
    <p:sldId id="1198" r:id="rId247"/>
    <p:sldId id="1199" r:id="rId248"/>
    <p:sldId id="1201" r:id="rId249"/>
    <p:sldId id="1202" r:id="rId250"/>
    <p:sldId id="1203" r:id="rId251"/>
    <p:sldId id="1206" r:id="rId252"/>
    <p:sldId id="1207" r:id="rId253"/>
    <p:sldId id="1208" r:id="rId254"/>
    <p:sldId id="1209" r:id="rId255"/>
    <p:sldId id="1210" r:id="rId256"/>
    <p:sldId id="1211" r:id="rId257"/>
    <p:sldId id="1212" r:id="rId258"/>
    <p:sldId id="1213" r:id="rId259"/>
    <p:sldId id="1214" r:id="rId260"/>
    <p:sldId id="1215" r:id="rId261"/>
    <p:sldId id="1216" r:id="rId262"/>
    <p:sldId id="1217" r:id="rId263"/>
    <p:sldId id="1218" r:id="rId264"/>
    <p:sldId id="1219" r:id="rId265"/>
    <p:sldId id="1220" r:id="rId266"/>
    <p:sldId id="1221" r:id="rId267"/>
    <p:sldId id="1222" r:id="rId268"/>
    <p:sldId id="1223" r:id="rId269"/>
    <p:sldId id="1224" r:id="rId270"/>
    <p:sldId id="1225" r:id="rId271"/>
    <p:sldId id="1226" r:id="rId272"/>
    <p:sldId id="1227" r:id="rId273"/>
    <p:sldId id="1228" r:id="rId274"/>
    <p:sldId id="1229" r:id="rId275"/>
    <p:sldId id="1301" r:id="rId276"/>
    <p:sldId id="1303" r:id="rId277"/>
    <p:sldId id="1304" r:id="rId278"/>
    <p:sldId id="1305" r:id="rId279"/>
    <p:sldId id="1306" r:id="rId280"/>
    <p:sldId id="1307" r:id="rId281"/>
    <p:sldId id="1309" r:id="rId282"/>
    <p:sldId id="1310" r:id="rId283"/>
    <p:sldId id="1311" r:id="rId284"/>
    <p:sldId id="1313" r:id="rId285"/>
    <p:sldId id="1315" r:id="rId286"/>
    <p:sldId id="1316" r:id="rId287"/>
    <p:sldId id="1317" r:id="rId288"/>
    <p:sldId id="1318" r:id="rId289"/>
    <p:sldId id="1319" r:id="rId290"/>
    <p:sldId id="1320" r:id="rId291"/>
    <p:sldId id="1321" r:id="rId292"/>
    <p:sldId id="1322" r:id="rId293"/>
    <p:sldId id="1323" r:id="rId294"/>
    <p:sldId id="1326" r:id="rId295"/>
    <p:sldId id="1327" r:id="rId296"/>
    <p:sldId id="1328" r:id="rId297"/>
    <p:sldId id="1329" r:id="rId298"/>
    <p:sldId id="1367" r:id="rId299"/>
    <p:sldId id="1368" r:id="rId300"/>
    <p:sldId id="1369" r:id="rId301"/>
    <p:sldId id="1370" r:id="rId302"/>
    <p:sldId id="1371" r:id="rId303"/>
    <p:sldId id="1372" r:id="rId304"/>
    <p:sldId id="1373" r:id="rId305"/>
    <p:sldId id="1374" r:id="rId306"/>
    <p:sldId id="1379" r:id="rId307"/>
    <p:sldId id="1375" r:id="rId308"/>
    <p:sldId id="1376" r:id="rId309"/>
    <p:sldId id="1377" r:id="rId310"/>
    <p:sldId id="1378" r:id="rId311"/>
    <p:sldId id="1380" r:id="rId312"/>
    <p:sldId id="1381" r:id="rId313"/>
    <p:sldId id="1382" r:id="rId314"/>
    <p:sldId id="1383" r:id="rId315"/>
    <p:sldId id="1384" r:id="rId316"/>
    <p:sldId id="1386" r:id="rId317"/>
    <p:sldId id="1387" r:id="rId318"/>
    <p:sldId id="1388" r:id="rId319"/>
    <p:sldId id="1389" r:id="rId320"/>
    <p:sldId id="1390" r:id="rId321"/>
    <p:sldId id="1395" r:id="rId322"/>
    <p:sldId id="1396" r:id="rId323"/>
    <p:sldId id="1397" r:id="rId324"/>
    <p:sldId id="1398" r:id="rId325"/>
    <p:sldId id="1399" r:id="rId326"/>
    <p:sldId id="1405" r:id="rId327"/>
    <p:sldId id="1403" r:id="rId328"/>
    <p:sldId id="1404" r:id="rId329"/>
    <p:sldId id="1406" r:id="rId330"/>
    <p:sldId id="1407" r:id="rId331"/>
    <p:sldId id="1408" r:id="rId332"/>
    <p:sldId id="1409" r:id="rId333"/>
    <p:sldId id="1410" r:id="rId334"/>
    <p:sldId id="1411" r:id="rId335"/>
    <p:sldId id="1412" r:id="rId336"/>
    <p:sldId id="1413" r:id="rId337"/>
    <p:sldId id="1414" r:id="rId338"/>
    <p:sldId id="1415" r:id="rId339"/>
    <p:sldId id="1416" r:id="rId340"/>
    <p:sldId id="1418" r:id="rId341"/>
    <p:sldId id="1419" r:id="rId342"/>
    <p:sldId id="1420" r:id="rId343"/>
    <p:sldId id="1421" r:id="rId344"/>
    <p:sldId id="1423" r:id="rId345"/>
    <p:sldId id="1422" r:id="rId346"/>
    <p:sldId id="1424" r:id="rId347"/>
    <p:sldId id="1425" r:id="rId348"/>
    <p:sldId id="1428" r:id="rId349"/>
    <p:sldId id="1429" r:id="rId350"/>
    <p:sldId id="1430" r:id="rId351"/>
    <p:sldId id="1431" r:id="rId352"/>
    <p:sldId id="1432" r:id="rId353"/>
    <p:sldId id="1433" r:id="rId354"/>
    <p:sldId id="1434" r:id="rId355"/>
    <p:sldId id="1435" r:id="rId356"/>
    <p:sldId id="1436" r:id="rId357"/>
    <p:sldId id="1437" r:id="rId358"/>
    <p:sldId id="1489" r:id="rId359"/>
    <p:sldId id="1490" r:id="rId360"/>
    <p:sldId id="1491" r:id="rId361"/>
    <p:sldId id="1493" r:id="rId362"/>
    <p:sldId id="1492" r:id="rId363"/>
    <p:sldId id="1495" r:id="rId364"/>
    <p:sldId id="1498" r:id="rId365"/>
    <p:sldId id="1499" r:id="rId366"/>
    <p:sldId id="1500" r:id="rId367"/>
    <p:sldId id="1501" r:id="rId368"/>
    <p:sldId id="1502" r:id="rId369"/>
    <p:sldId id="1504" r:id="rId370"/>
    <p:sldId id="1506" r:id="rId371"/>
    <p:sldId id="1507" r:id="rId372"/>
    <p:sldId id="1508" r:id="rId373"/>
    <p:sldId id="1509" r:id="rId374"/>
    <p:sldId id="1510" r:id="rId375"/>
    <p:sldId id="1511" r:id="rId376"/>
    <p:sldId id="1512" r:id="rId377"/>
    <p:sldId id="1514" r:id="rId378"/>
    <p:sldId id="1522" r:id="rId379"/>
    <p:sldId id="1519" r:id="rId380"/>
    <p:sldId id="1523" r:id="rId381"/>
    <p:sldId id="1524" r:id="rId382"/>
    <p:sldId id="1527" r:id="rId383"/>
    <p:sldId id="1529" r:id="rId384"/>
    <p:sldId id="1530" r:id="rId385"/>
    <p:sldId id="1531" r:id="rId386"/>
    <p:sldId id="1532" r:id="rId387"/>
    <p:sldId id="1533" r:id="rId388"/>
    <p:sldId id="1534" r:id="rId389"/>
    <p:sldId id="1535" r:id="rId390"/>
    <p:sldId id="1536" r:id="rId391"/>
    <p:sldId id="1537" r:id="rId392"/>
    <p:sldId id="1539" r:id="rId393"/>
    <p:sldId id="1538" r:id="rId394"/>
    <p:sldId id="1540" r:id="rId395"/>
    <p:sldId id="1541" r:id="rId396"/>
    <p:sldId id="1542" r:id="rId397"/>
    <p:sldId id="1543" r:id="rId398"/>
    <p:sldId id="1544" r:id="rId399"/>
    <p:sldId id="1545" r:id="rId400"/>
    <p:sldId id="1546" r:id="rId401"/>
    <p:sldId id="1547" r:id="rId402"/>
    <p:sldId id="1549" r:id="rId403"/>
    <p:sldId id="1548" r:id="rId404"/>
    <p:sldId id="1550" r:id="rId405"/>
    <p:sldId id="1551" r:id="rId406"/>
    <p:sldId id="1552" r:id="rId407"/>
    <p:sldId id="1553" r:id="rId408"/>
    <p:sldId id="1555" r:id="rId409"/>
    <p:sldId id="1554" r:id="rId410"/>
    <p:sldId id="1556" r:id="rId411"/>
    <p:sldId id="1557" r:id="rId412"/>
    <p:sldId id="1558" r:id="rId413"/>
    <p:sldId id="1559" r:id="rId414"/>
    <p:sldId id="1560" r:id="rId415"/>
    <p:sldId id="1561" r:id="rId416"/>
    <p:sldId id="1562" r:id="rId417"/>
    <p:sldId id="1563" r:id="rId418"/>
    <p:sldId id="1564" r:id="rId419"/>
    <p:sldId id="1565" r:id="rId420"/>
    <p:sldId id="1566" r:id="rId421"/>
    <p:sldId id="1567" r:id="rId422"/>
    <p:sldId id="1568" r:id="rId423"/>
    <p:sldId id="1569" r:id="rId424"/>
    <p:sldId id="1570" r:id="rId425"/>
    <p:sldId id="1571" r:id="rId426"/>
    <p:sldId id="1572" r:id="rId427"/>
    <p:sldId id="1573" r:id="rId428"/>
    <p:sldId id="1574" r:id="rId429"/>
    <p:sldId id="1576" r:id="rId430"/>
    <p:sldId id="1575" r:id="rId431"/>
    <p:sldId id="1579" r:id="rId432"/>
    <p:sldId id="1580" r:id="rId433"/>
    <p:sldId id="1581" r:id="rId434"/>
    <p:sldId id="1582" r:id="rId435"/>
    <p:sldId id="1583" r:id="rId436"/>
    <p:sldId id="1584" r:id="rId437"/>
    <p:sldId id="1585" r:id="rId438"/>
    <p:sldId id="1586" r:id="rId439"/>
    <p:sldId id="1587" r:id="rId440"/>
    <p:sldId id="1588" r:id="rId441"/>
    <p:sldId id="1589" r:id="rId442"/>
    <p:sldId id="1590" r:id="rId443"/>
    <p:sldId id="1591" r:id="rId444"/>
    <p:sldId id="1592" r:id="rId445"/>
    <p:sldId id="1593" r:id="rId446"/>
    <p:sldId id="1594" r:id="rId447"/>
    <p:sldId id="1595" r:id="rId448"/>
    <p:sldId id="1596" r:id="rId449"/>
    <p:sldId id="1597" r:id="rId450"/>
    <p:sldId id="1598" r:id="rId451"/>
    <p:sldId id="1599" r:id="rId452"/>
    <p:sldId id="1600" r:id="rId453"/>
    <p:sldId id="1601" r:id="rId454"/>
    <p:sldId id="1602" r:id="rId455"/>
    <p:sldId id="1603" r:id="rId456"/>
    <p:sldId id="1604" r:id="rId457"/>
    <p:sldId id="1605" r:id="rId458"/>
    <p:sldId id="1606" r:id="rId459"/>
    <p:sldId id="1607" r:id="rId460"/>
    <p:sldId id="1608" r:id="rId461"/>
    <p:sldId id="1609" r:id="rId462"/>
    <p:sldId id="1610" r:id="rId463"/>
    <p:sldId id="1611" r:id="rId464"/>
    <p:sldId id="1612" r:id="rId465"/>
    <p:sldId id="1613" r:id="rId466"/>
    <p:sldId id="1614" r:id="rId467"/>
    <p:sldId id="1615" r:id="rId468"/>
    <p:sldId id="1616" r:id="rId469"/>
    <p:sldId id="1617" r:id="rId470"/>
    <p:sldId id="1618" r:id="rId471"/>
    <p:sldId id="1619" r:id="rId472"/>
    <p:sldId id="1620" r:id="rId473"/>
    <p:sldId id="1623" r:id="rId474"/>
    <p:sldId id="1624" r:id="rId475"/>
    <p:sldId id="1625" r:id="rId476"/>
    <p:sldId id="1626" r:id="rId477"/>
    <p:sldId id="1627" r:id="rId478"/>
    <p:sldId id="1628" r:id="rId479"/>
    <p:sldId id="1629" r:id="rId480"/>
    <p:sldId id="1630" r:id="rId481"/>
    <p:sldId id="1631" r:id="rId482"/>
    <p:sldId id="1632" r:id="rId483"/>
    <p:sldId id="1633" r:id="rId484"/>
    <p:sldId id="1634" r:id="rId485"/>
    <p:sldId id="1635" r:id="rId486"/>
    <p:sldId id="1636" r:id="rId487"/>
    <p:sldId id="1637" r:id="rId488"/>
    <p:sldId id="1638" r:id="rId489"/>
    <p:sldId id="1639" r:id="rId490"/>
    <p:sldId id="1640" r:id="rId491"/>
    <p:sldId id="1641" r:id="rId492"/>
    <p:sldId id="1642" r:id="rId493"/>
    <p:sldId id="1643" r:id="rId494"/>
    <p:sldId id="1644" r:id="rId495"/>
    <p:sldId id="1645" r:id="rId496"/>
    <p:sldId id="1646" r:id="rId497"/>
    <p:sldId id="1647" r:id="rId498"/>
    <p:sldId id="1648" r:id="rId499"/>
    <p:sldId id="1649" r:id="rId500"/>
    <p:sldId id="1650" r:id="rId501"/>
    <p:sldId id="1651" r:id="rId502"/>
    <p:sldId id="1652" r:id="rId503"/>
    <p:sldId id="1653" r:id="rId504"/>
    <p:sldId id="1654" r:id="rId505"/>
    <p:sldId id="1655" r:id="rId506"/>
    <p:sldId id="1656" r:id="rId507"/>
    <p:sldId id="1657" r:id="rId508"/>
    <p:sldId id="1658" r:id="rId509"/>
    <p:sldId id="1659" r:id="rId510"/>
    <p:sldId id="1660" r:id="rId511"/>
    <p:sldId id="1661" r:id="rId512"/>
    <p:sldId id="1662" r:id="rId513"/>
    <p:sldId id="1663" r:id="rId514"/>
    <p:sldId id="1664" r:id="rId515"/>
    <p:sldId id="1665" r:id="rId516"/>
    <p:sldId id="1666" r:id="rId517"/>
    <p:sldId id="1667" r:id="rId518"/>
    <p:sldId id="1670" r:id="rId519"/>
    <p:sldId id="1671" r:id="rId520"/>
    <p:sldId id="1672" r:id="rId521"/>
    <p:sldId id="1673" r:id="rId522"/>
    <p:sldId id="1674" r:id="rId523"/>
    <p:sldId id="1675" r:id="rId524"/>
    <p:sldId id="1676" r:id="rId525"/>
    <p:sldId id="1677" r:id="rId526"/>
    <p:sldId id="1678" r:id="rId527"/>
    <p:sldId id="1679" r:id="rId528"/>
    <p:sldId id="1680" r:id="rId529"/>
    <p:sldId id="1681" r:id="rId530"/>
    <p:sldId id="1682" r:id="rId531"/>
    <p:sldId id="1683" r:id="rId532"/>
    <p:sldId id="1684" r:id="rId533"/>
    <p:sldId id="1685" r:id="rId534"/>
    <p:sldId id="1686" r:id="rId535"/>
    <p:sldId id="1687" r:id="rId536"/>
    <p:sldId id="1688" r:id="rId537"/>
    <p:sldId id="1689" r:id="rId538"/>
    <p:sldId id="1690" r:id="rId539"/>
    <p:sldId id="1691" r:id="rId540"/>
    <p:sldId id="1692" r:id="rId541"/>
    <p:sldId id="1693" r:id="rId542"/>
    <p:sldId id="1694" r:id="rId543"/>
    <p:sldId id="1695" r:id="rId544"/>
    <p:sldId id="1696" r:id="rId545"/>
    <p:sldId id="1697" r:id="rId546"/>
    <p:sldId id="1698" r:id="rId547"/>
    <p:sldId id="1699" r:id="rId548"/>
    <p:sldId id="1700" r:id="rId549"/>
    <p:sldId id="1701" r:id="rId550"/>
    <p:sldId id="1702" r:id="rId551"/>
    <p:sldId id="1703" r:id="rId552"/>
    <p:sldId id="1704" r:id="rId553"/>
    <p:sldId id="1705" r:id="rId554"/>
    <p:sldId id="1706" r:id="rId555"/>
    <p:sldId id="1707" r:id="rId556"/>
    <p:sldId id="1708" r:id="rId557"/>
    <p:sldId id="1709" r:id="rId558"/>
    <p:sldId id="1710" r:id="rId559"/>
    <p:sldId id="1711" r:id="rId560"/>
    <p:sldId id="1712" r:id="rId561"/>
    <p:sldId id="1713" r:id="rId562"/>
  </p:sldIdLst>
  <p:sldSz cx="12192000" cy="6858000"/>
  <p:notesSz cx="6858000" cy="9144000"/>
  <p:custDataLst>
    <p:tags r:id="rId56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C3ABFD80-F6EA-4AC4-99DF-7B5EA8B2985C}">
          <p14:sldIdLst>
            <p14:sldId id="312"/>
            <p14:sldId id="304"/>
            <p14:sldId id="343"/>
          </p14:sldIdLst>
        </p14:section>
        <p14:section name="第一章 绪论" id="{D19A0C3C-6E0B-478F-86FF-DB20F00C72A8}">
          <p14:sldIdLst>
            <p14:sldId id="279"/>
            <p14:sldId id="282"/>
            <p14:sldId id="311"/>
            <p14:sldId id="378"/>
            <p14:sldId id="380"/>
            <p14:sldId id="385"/>
            <p14:sldId id="386"/>
            <p14:sldId id="419"/>
            <p14:sldId id="420"/>
            <p14:sldId id="421"/>
            <p14:sldId id="422"/>
            <p14:sldId id="423"/>
            <p14:sldId id="424"/>
            <p14:sldId id="425"/>
            <p14:sldId id="426"/>
            <p14:sldId id="427"/>
            <p14:sldId id="428"/>
            <p14:sldId id="429"/>
            <p14:sldId id="430"/>
            <p14:sldId id="431"/>
            <p14:sldId id="432"/>
            <p14:sldId id="435"/>
            <p14:sldId id="436"/>
            <p14:sldId id="437"/>
            <p14:sldId id="438"/>
            <p14:sldId id="305"/>
          </p14:sldIdLst>
        </p14:section>
        <p14:section name="第二章 表演技巧基础训练" id="{2A7A4031-FD65-4145-8FF3-39D0F96EB192}">
          <p14:sldIdLst>
            <p14:sldId id="348"/>
            <p14:sldId id="349"/>
            <p14:sldId id="350"/>
            <p14:sldId id="440"/>
            <p14:sldId id="441"/>
            <p14:sldId id="442"/>
            <p14:sldId id="443"/>
            <p14:sldId id="444"/>
            <p14:sldId id="446"/>
            <p14:sldId id="445"/>
            <p14:sldId id="447"/>
            <p14:sldId id="448"/>
            <p14:sldId id="449"/>
            <p14:sldId id="450"/>
            <p14:sldId id="484"/>
            <p14:sldId id="485"/>
            <p14:sldId id="486"/>
            <p14:sldId id="288"/>
            <p14:sldId id="515"/>
            <p14:sldId id="516"/>
            <p14:sldId id="517"/>
            <p14:sldId id="518"/>
            <p14:sldId id="519"/>
            <p14:sldId id="520"/>
            <p14:sldId id="548"/>
            <p14:sldId id="549"/>
            <p14:sldId id="550"/>
            <p14:sldId id="551"/>
            <p14:sldId id="552"/>
            <p14:sldId id="553"/>
            <p14:sldId id="554"/>
            <p14:sldId id="555"/>
            <p14:sldId id="556"/>
            <p14:sldId id="558"/>
            <p14:sldId id="559"/>
            <p14:sldId id="351"/>
            <p14:sldId id="451"/>
            <p14:sldId id="587"/>
            <p14:sldId id="589"/>
            <p14:sldId id="591"/>
            <p14:sldId id="592"/>
            <p14:sldId id="593"/>
            <p14:sldId id="594"/>
            <p14:sldId id="597"/>
            <p14:sldId id="596"/>
            <p14:sldId id="598"/>
            <p14:sldId id="599"/>
            <p14:sldId id="601"/>
            <p14:sldId id="603"/>
            <p14:sldId id="602"/>
            <p14:sldId id="606"/>
            <p14:sldId id="607"/>
            <p14:sldId id="608"/>
            <p14:sldId id="609"/>
            <p14:sldId id="610"/>
            <p14:sldId id="611"/>
            <p14:sldId id="612"/>
            <p14:sldId id="638"/>
            <p14:sldId id="639"/>
            <p14:sldId id="640"/>
            <p14:sldId id="641"/>
            <p14:sldId id="642"/>
            <p14:sldId id="643"/>
            <p14:sldId id="644"/>
            <p14:sldId id="645"/>
            <p14:sldId id="646"/>
            <p14:sldId id="647"/>
            <p14:sldId id="648"/>
            <p14:sldId id="674"/>
            <p14:sldId id="675"/>
            <p14:sldId id="676"/>
            <p14:sldId id="677"/>
            <p14:sldId id="678"/>
            <p14:sldId id="679"/>
            <p14:sldId id="680"/>
            <p14:sldId id="681"/>
            <p14:sldId id="682"/>
            <p14:sldId id="683"/>
          </p14:sldIdLst>
        </p14:section>
        <p14:section name="第三章 角色创作基础训练" id="{EDCE24A7-FF63-4C4C-B75C-9CE56BEF42EA}">
          <p14:sldIdLst>
            <p14:sldId id="685"/>
            <p14:sldId id="686"/>
            <p14:sldId id="687"/>
            <p14:sldId id="688"/>
            <p14:sldId id="689"/>
            <p14:sldId id="690"/>
            <p14:sldId id="691"/>
            <p14:sldId id="692"/>
            <p14:sldId id="693"/>
            <p14:sldId id="694"/>
            <p14:sldId id="696"/>
            <p14:sldId id="695"/>
            <p14:sldId id="697"/>
            <p14:sldId id="698"/>
            <p14:sldId id="749"/>
            <p14:sldId id="774"/>
            <p14:sldId id="775"/>
            <p14:sldId id="800"/>
            <p14:sldId id="801"/>
            <p14:sldId id="802"/>
            <p14:sldId id="803"/>
            <p14:sldId id="828"/>
            <p14:sldId id="854"/>
            <p14:sldId id="855"/>
            <p14:sldId id="856"/>
            <p14:sldId id="857"/>
            <p14:sldId id="858"/>
            <p14:sldId id="859"/>
            <p14:sldId id="860"/>
            <p14:sldId id="861"/>
            <p14:sldId id="862"/>
            <p14:sldId id="887"/>
            <p14:sldId id="888"/>
            <p14:sldId id="889"/>
            <p14:sldId id="891"/>
            <p14:sldId id="890"/>
            <p14:sldId id="892"/>
            <p14:sldId id="894"/>
            <p14:sldId id="893"/>
            <p14:sldId id="895"/>
            <p14:sldId id="896"/>
            <p14:sldId id="897"/>
            <p14:sldId id="898"/>
            <p14:sldId id="899"/>
            <p14:sldId id="900"/>
            <p14:sldId id="901"/>
            <p14:sldId id="902"/>
            <p14:sldId id="903"/>
            <p14:sldId id="904"/>
            <p14:sldId id="905"/>
            <p14:sldId id="906"/>
            <p14:sldId id="907"/>
            <p14:sldId id="908"/>
            <p14:sldId id="910"/>
            <p14:sldId id="937"/>
            <p14:sldId id="936"/>
            <p14:sldId id="938"/>
            <p14:sldId id="941"/>
            <p14:sldId id="942"/>
            <p14:sldId id="944"/>
            <p14:sldId id="943"/>
            <p14:sldId id="909"/>
            <p14:sldId id="971"/>
            <p14:sldId id="973"/>
            <p14:sldId id="972"/>
            <p14:sldId id="974"/>
            <p14:sldId id="975"/>
          </p14:sldIdLst>
        </p14:section>
        <p14:section name="第四章 舞台人物形象排练——完整人物的形象塑造（上）" id="{59F8453E-CAC0-441B-B1D5-4F287174EF8A}">
          <p14:sldIdLst>
            <p14:sldId id="684"/>
            <p14:sldId id="979"/>
            <p14:sldId id="980"/>
            <p14:sldId id="1002"/>
            <p14:sldId id="1003"/>
            <p14:sldId id="1001"/>
            <p14:sldId id="1004"/>
            <p14:sldId id="1006"/>
            <p14:sldId id="1007"/>
            <p14:sldId id="1008"/>
            <p14:sldId id="1009"/>
            <p14:sldId id="1035"/>
            <p14:sldId id="1036"/>
            <p14:sldId id="1037"/>
            <p14:sldId id="1038"/>
            <p14:sldId id="1039"/>
            <p14:sldId id="1040"/>
            <p14:sldId id="1041"/>
            <p14:sldId id="1067"/>
            <p14:sldId id="1068"/>
            <p14:sldId id="1069"/>
            <p14:sldId id="1070"/>
            <p14:sldId id="1071"/>
            <p14:sldId id="1072"/>
            <p14:sldId id="1073"/>
            <p14:sldId id="1074"/>
            <p14:sldId id="1075"/>
            <p14:sldId id="1076"/>
            <p14:sldId id="1077"/>
            <p14:sldId id="1078"/>
            <p14:sldId id="1079"/>
            <p14:sldId id="1080"/>
            <p14:sldId id="1081"/>
            <p14:sldId id="1106"/>
            <p14:sldId id="1107"/>
            <p14:sldId id="1108"/>
            <p14:sldId id="1109"/>
            <p14:sldId id="1134"/>
            <p14:sldId id="1135"/>
            <p14:sldId id="1136"/>
            <p14:sldId id="1138"/>
            <p14:sldId id="1144"/>
            <p14:sldId id="1137"/>
            <p14:sldId id="1139"/>
            <p14:sldId id="1140"/>
            <p14:sldId id="1141"/>
            <p14:sldId id="1142"/>
            <p14:sldId id="1143"/>
            <p14:sldId id="1145"/>
            <p14:sldId id="1146"/>
            <p14:sldId id="1147"/>
            <p14:sldId id="1148"/>
            <p14:sldId id="1149"/>
            <p14:sldId id="1150"/>
            <p14:sldId id="1152"/>
            <p14:sldId id="1154"/>
            <p14:sldId id="1153"/>
            <p14:sldId id="1155"/>
            <p14:sldId id="1156"/>
            <p14:sldId id="1157"/>
            <p14:sldId id="1158"/>
            <p14:sldId id="1188"/>
            <p14:sldId id="1189"/>
            <p14:sldId id="1190"/>
            <p14:sldId id="1191"/>
            <p14:sldId id="1192"/>
            <p14:sldId id="1193"/>
            <p14:sldId id="1194"/>
            <p14:sldId id="1195"/>
            <p14:sldId id="1196"/>
            <p14:sldId id="1197"/>
            <p14:sldId id="1198"/>
            <p14:sldId id="1199"/>
            <p14:sldId id="1201"/>
            <p14:sldId id="1202"/>
            <p14:sldId id="1203"/>
          </p14:sldIdLst>
        </p14:section>
        <p14:section name="第五章 影视人物形象创作——完整人物的形象塑造（下）" id="{160228DA-9BF9-43C2-BE0F-E3061BD8A676}">
          <p14:sldIdLst>
            <p14:sldId id="1206"/>
            <p14:sldId id="1207"/>
            <p14:sldId id="1208"/>
            <p14:sldId id="1209"/>
            <p14:sldId id="1210"/>
            <p14:sldId id="1211"/>
            <p14:sldId id="1212"/>
            <p14:sldId id="1213"/>
            <p14:sldId id="1214"/>
            <p14:sldId id="1215"/>
            <p14:sldId id="1216"/>
            <p14:sldId id="1217"/>
            <p14:sldId id="1218"/>
            <p14:sldId id="1219"/>
            <p14:sldId id="1220"/>
            <p14:sldId id="1221"/>
            <p14:sldId id="1222"/>
            <p14:sldId id="1223"/>
            <p14:sldId id="1224"/>
            <p14:sldId id="1225"/>
            <p14:sldId id="1226"/>
            <p14:sldId id="1227"/>
            <p14:sldId id="1228"/>
            <p14:sldId id="1229"/>
            <p14:sldId id="1301"/>
            <p14:sldId id="1303"/>
            <p14:sldId id="1304"/>
            <p14:sldId id="1305"/>
            <p14:sldId id="1306"/>
            <p14:sldId id="1307"/>
            <p14:sldId id="1309"/>
            <p14:sldId id="1310"/>
            <p14:sldId id="1311"/>
            <p14:sldId id="1313"/>
            <p14:sldId id="1315"/>
            <p14:sldId id="1316"/>
            <p14:sldId id="1317"/>
            <p14:sldId id="1318"/>
            <p14:sldId id="1319"/>
            <p14:sldId id="1320"/>
            <p14:sldId id="1321"/>
            <p14:sldId id="1322"/>
            <p14:sldId id="1323"/>
          </p14:sldIdLst>
        </p14:section>
        <p14:section name="第六章 影视表演理论专题研究" id="{E53E8352-AE2A-47DA-BA94-6795E32E0002}">
          <p14:sldIdLst>
            <p14:sldId id="1326"/>
            <p14:sldId id="1327"/>
            <p14:sldId id="1328"/>
            <p14:sldId id="1329"/>
            <p14:sldId id="1367"/>
            <p14:sldId id="1368"/>
            <p14:sldId id="1369"/>
            <p14:sldId id="1370"/>
            <p14:sldId id="1371"/>
            <p14:sldId id="1372"/>
            <p14:sldId id="1373"/>
            <p14:sldId id="1374"/>
            <p14:sldId id="1379"/>
            <p14:sldId id="1375"/>
            <p14:sldId id="1376"/>
            <p14:sldId id="1377"/>
            <p14:sldId id="1378"/>
            <p14:sldId id="1380"/>
            <p14:sldId id="1381"/>
            <p14:sldId id="1382"/>
            <p14:sldId id="1383"/>
            <p14:sldId id="1384"/>
            <p14:sldId id="1386"/>
            <p14:sldId id="1387"/>
            <p14:sldId id="1388"/>
            <p14:sldId id="1389"/>
            <p14:sldId id="1390"/>
            <p14:sldId id="1395"/>
            <p14:sldId id="1396"/>
            <p14:sldId id="1397"/>
            <p14:sldId id="1398"/>
            <p14:sldId id="1399"/>
            <p14:sldId id="1405"/>
            <p14:sldId id="1403"/>
            <p14:sldId id="1404"/>
            <p14:sldId id="1406"/>
            <p14:sldId id="1407"/>
            <p14:sldId id="1408"/>
            <p14:sldId id="1409"/>
            <p14:sldId id="1410"/>
            <p14:sldId id="1411"/>
            <p14:sldId id="1412"/>
            <p14:sldId id="1413"/>
            <p14:sldId id="1414"/>
            <p14:sldId id="1415"/>
            <p14:sldId id="1416"/>
            <p14:sldId id="1418"/>
            <p14:sldId id="1419"/>
            <p14:sldId id="1420"/>
            <p14:sldId id="1421"/>
            <p14:sldId id="1423"/>
            <p14:sldId id="1422"/>
            <p14:sldId id="1424"/>
            <p14:sldId id="1425"/>
          </p14:sldIdLst>
        </p14:section>
        <p14:section name="第七章 中国电影表演史概述" id="{AA30060F-1F23-4889-B360-F837296F8EA2}">
          <p14:sldIdLst>
            <p14:sldId id="1428"/>
            <p14:sldId id="1429"/>
            <p14:sldId id="1430"/>
            <p14:sldId id="1431"/>
            <p14:sldId id="1432"/>
            <p14:sldId id="1433"/>
            <p14:sldId id="1434"/>
            <p14:sldId id="1435"/>
            <p14:sldId id="1436"/>
            <p14:sldId id="1437"/>
            <p14:sldId id="1489"/>
            <p14:sldId id="1490"/>
            <p14:sldId id="1491"/>
            <p14:sldId id="1493"/>
            <p14:sldId id="1492"/>
            <p14:sldId id="1495"/>
            <p14:sldId id="1498"/>
            <p14:sldId id="1499"/>
            <p14:sldId id="1500"/>
            <p14:sldId id="1501"/>
            <p14:sldId id="1502"/>
            <p14:sldId id="1504"/>
            <p14:sldId id="1506"/>
            <p14:sldId id="1507"/>
            <p14:sldId id="1508"/>
            <p14:sldId id="1509"/>
            <p14:sldId id="1510"/>
            <p14:sldId id="1511"/>
            <p14:sldId id="1512"/>
            <p14:sldId id="1514"/>
            <p14:sldId id="1522"/>
            <p14:sldId id="1519"/>
            <p14:sldId id="1523"/>
            <p14:sldId id="1524"/>
            <p14:sldId id="1527"/>
            <p14:sldId id="1529"/>
            <p14:sldId id="1530"/>
            <p14:sldId id="1531"/>
            <p14:sldId id="1532"/>
            <p14:sldId id="1533"/>
            <p14:sldId id="1534"/>
            <p14:sldId id="1535"/>
            <p14:sldId id="1536"/>
            <p14:sldId id="1537"/>
            <p14:sldId id="1539"/>
            <p14:sldId id="1538"/>
            <p14:sldId id="1540"/>
            <p14:sldId id="1541"/>
            <p14:sldId id="1542"/>
            <p14:sldId id="1543"/>
            <p14:sldId id="1544"/>
            <p14:sldId id="1545"/>
            <p14:sldId id="1546"/>
            <p14:sldId id="1547"/>
            <p14:sldId id="1549"/>
            <p14:sldId id="1548"/>
            <p14:sldId id="1550"/>
            <p14:sldId id="1551"/>
            <p14:sldId id="1552"/>
            <p14:sldId id="1553"/>
            <p14:sldId id="1555"/>
            <p14:sldId id="1554"/>
            <p14:sldId id="1556"/>
            <p14:sldId id="1557"/>
            <p14:sldId id="1558"/>
            <p14:sldId id="1559"/>
            <p14:sldId id="1560"/>
            <p14:sldId id="1561"/>
            <p14:sldId id="1562"/>
            <p14:sldId id="1563"/>
            <p14:sldId id="1564"/>
            <p14:sldId id="1565"/>
            <p14:sldId id="1566"/>
            <p14:sldId id="1567"/>
            <p14:sldId id="1568"/>
            <p14:sldId id="1569"/>
            <p14:sldId id="1570"/>
            <p14:sldId id="1571"/>
            <p14:sldId id="1572"/>
            <p14:sldId id="1573"/>
            <p14:sldId id="1574"/>
            <p14:sldId id="1576"/>
            <p14:sldId id="1575"/>
          </p14:sldIdLst>
        </p14:section>
        <p14:section name="第八章 关于导演的电影表演观" id="{FA9E088E-B2FD-42A7-9D9D-4F6521CDB094}">
          <p14:sldIdLst>
            <p14:sldId id="1579"/>
            <p14:sldId id="1580"/>
            <p14:sldId id="1581"/>
            <p14:sldId id="1582"/>
            <p14:sldId id="1583"/>
            <p14:sldId id="1584"/>
            <p14:sldId id="1585"/>
            <p14:sldId id="1586"/>
            <p14:sldId id="1587"/>
            <p14:sldId id="1588"/>
            <p14:sldId id="1589"/>
            <p14:sldId id="1590"/>
            <p14:sldId id="1591"/>
            <p14:sldId id="1592"/>
            <p14:sldId id="1593"/>
            <p14:sldId id="1594"/>
            <p14:sldId id="1595"/>
            <p14:sldId id="1596"/>
            <p14:sldId id="1597"/>
            <p14:sldId id="1598"/>
            <p14:sldId id="1599"/>
            <p14:sldId id="1600"/>
            <p14:sldId id="1601"/>
            <p14:sldId id="1602"/>
            <p14:sldId id="1603"/>
            <p14:sldId id="1604"/>
            <p14:sldId id="1605"/>
            <p14:sldId id="1606"/>
            <p14:sldId id="1607"/>
            <p14:sldId id="1608"/>
            <p14:sldId id="1609"/>
            <p14:sldId id="1610"/>
            <p14:sldId id="1611"/>
            <p14:sldId id="1612"/>
            <p14:sldId id="1613"/>
            <p14:sldId id="1614"/>
            <p14:sldId id="1615"/>
            <p14:sldId id="1616"/>
            <p14:sldId id="1617"/>
            <p14:sldId id="1618"/>
            <p14:sldId id="1619"/>
            <p14:sldId id="1620"/>
          </p14:sldIdLst>
        </p14:section>
        <p14:section name="第九章 影视表演教学研究" id="{6615DA31-4E2C-4DEE-B43E-11C4492069C1}">
          <p14:sldIdLst>
            <p14:sldId id="1623"/>
            <p14:sldId id="1624"/>
            <p14:sldId id="1625"/>
            <p14:sldId id="1626"/>
            <p14:sldId id="1627"/>
            <p14:sldId id="1628"/>
            <p14:sldId id="1629"/>
            <p14:sldId id="1630"/>
            <p14:sldId id="1631"/>
            <p14:sldId id="1632"/>
            <p14:sldId id="1633"/>
            <p14:sldId id="1634"/>
            <p14:sldId id="1635"/>
            <p14:sldId id="1636"/>
            <p14:sldId id="1637"/>
            <p14:sldId id="1638"/>
            <p14:sldId id="1639"/>
            <p14:sldId id="1640"/>
            <p14:sldId id="1641"/>
            <p14:sldId id="1642"/>
            <p14:sldId id="1643"/>
            <p14:sldId id="1644"/>
            <p14:sldId id="1645"/>
            <p14:sldId id="1646"/>
            <p14:sldId id="1647"/>
            <p14:sldId id="1648"/>
            <p14:sldId id="1649"/>
            <p14:sldId id="1650"/>
            <p14:sldId id="1651"/>
            <p14:sldId id="1652"/>
            <p14:sldId id="1653"/>
            <p14:sldId id="1654"/>
            <p14:sldId id="1655"/>
            <p14:sldId id="1656"/>
            <p14:sldId id="1657"/>
            <p14:sldId id="1658"/>
            <p14:sldId id="1659"/>
            <p14:sldId id="1660"/>
            <p14:sldId id="1661"/>
            <p14:sldId id="1662"/>
            <p14:sldId id="1663"/>
            <p14:sldId id="1664"/>
            <p14:sldId id="1665"/>
            <p14:sldId id="1666"/>
            <p14:sldId id="1667"/>
          </p14:sldIdLst>
        </p14:section>
        <p14:section name="第十章 我国表演艺术家的表演个案分析" id="{80749112-6C98-4F5A-8610-82817E728801}">
          <p14:sldIdLst>
            <p14:sldId id="1670"/>
            <p14:sldId id="1671"/>
            <p14:sldId id="1672"/>
            <p14:sldId id="1673"/>
            <p14:sldId id="1674"/>
            <p14:sldId id="1675"/>
            <p14:sldId id="1676"/>
            <p14:sldId id="1677"/>
            <p14:sldId id="1678"/>
            <p14:sldId id="1679"/>
            <p14:sldId id="1680"/>
            <p14:sldId id="1681"/>
            <p14:sldId id="1682"/>
            <p14:sldId id="1683"/>
            <p14:sldId id="1684"/>
            <p14:sldId id="1685"/>
            <p14:sldId id="1686"/>
            <p14:sldId id="1687"/>
            <p14:sldId id="1688"/>
            <p14:sldId id="1689"/>
            <p14:sldId id="1690"/>
            <p14:sldId id="1691"/>
            <p14:sldId id="1692"/>
            <p14:sldId id="1693"/>
            <p14:sldId id="1694"/>
            <p14:sldId id="1695"/>
            <p14:sldId id="1696"/>
            <p14:sldId id="1697"/>
            <p14:sldId id="1698"/>
            <p14:sldId id="1699"/>
            <p14:sldId id="1700"/>
            <p14:sldId id="1701"/>
            <p14:sldId id="1702"/>
            <p14:sldId id="1703"/>
            <p14:sldId id="1704"/>
            <p14:sldId id="1705"/>
            <p14:sldId id="1706"/>
            <p14:sldId id="1707"/>
            <p14:sldId id="1708"/>
            <p14:sldId id="1709"/>
            <p14:sldId id="1710"/>
            <p14:sldId id="1711"/>
            <p14:sldId id="1712"/>
            <p14:sldId id="171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3B39"/>
    <a:srgbClr val="D9D9D9"/>
    <a:srgbClr val="DCDEE0"/>
    <a:srgbClr val="616161"/>
    <a:srgbClr val="201A17"/>
    <a:srgbClr val="070707"/>
    <a:srgbClr val="DBDBDB"/>
    <a:srgbClr val="3E3E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7" d="100"/>
          <a:sy n="87" d="100"/>
        </p:scale>
        <p:origin x="63" y="6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99" Type="http://schemas.openxmlformats.org/officeDocument/2006/relationships/slide" Target="slides/slide298.xml"/><Relationship Id="rId21" Type="http://schemas.openxmlformats.org/officeDocument/2006/relationships/slide" Target="slides/slide20.xml"/><Relationship Id="rId63" Type="http://schemas.openxmlformats.org/officeDocument/2006/relationships/slide" Target="slides/slide62.xml"/><Relationship Id="rId159" Type="http://schemas.openxmlformats.org/officeDocument/2006/relationships/slide" Target="slides/slide158.xml"/><Relationship Id="rId324" Type="http://schemas.openxmlformats.org/officeDocument/2006/relationships/slide" Target="slides/slide323.xml"/><Relationship Id="rId366" Type="http://schemas.openxmlformats.org/officeDocument/2006/relationships/slide" Target="slides/slide365.xml"/><Relationship Id="rId531" Type="http://schemas.openxmlformats.org/officeDocument/2006/relationships/slide" Target="slides/slide530.xml"/><Relationship Id="rId170" Type="http://schemas.openxmlformats.org/officeDocument/2006/relationships/slide" Target="slides/slide169.xml"/><Relationship Id="rId226" Type="http://schemas.openxmlformats.org/officeDocument/2006/relationships/slide" Target="slides/slide225.xml"/><Relationship Id="rId433" Type="http://schemas.openxmlformats.org/officeDocument/2006/relationships/slide" Target="slides/slide432.xml"/><Relationship Id="rId268" Type="http://schemas.openxmlformats.org/officeDocument/2006/relationships/slide" Target="slides/slide267.xml"/><Relationship Id="rId475" Type="http://schemas.openxmlformats.org/officeDocument/2006/relationships/slide" Target="slides/slide474.xml"/><Relationship Id="rId32" Type="http://schemas.openxmlformats.org/officeDocument/2006/relationships/slide" Target="slides/slide31.xml"/><Relationship Id="rId74" Type="http://schemas.openxmlformats.org/officeDocument/2006/relationships/slide" Target="slides/slide73.xml"/><Relationship Id="rId128" Type="http://schemas.openxmlformats.org/officeDocument/2006/relationships/slide" Target="slides/slide127.xml"/><Relationship Id="rId335" Type="http://schemas.openxmlformats.org/officeDocument/2006/relationships/slide" Target="slides/slide334.xml"/><Relationship Id="rId377" Type="http://schemas.openxmlformats.org/officeDocument/2006/relationships/slide" Target="slides/slide376.xml"/><Relationship Id="rId500" Type="http://schemas.openxmlformats.org/officeDocument/2006/relationships/slide" Target="slides/slide499.xml"/><Relationship Id="rId542" Type="http://schemas.openxmlformats.org/officeDocument/2006/relationships/slide" Target="slides/slide541.xml"/><Relationship Id="rId5" Type="http://schemas.openxmlformats.org/officeDocument/2006/relationships/slide" Target="slides/slide4.xml"/><Relationship Id="rId181" Type="http://schemas.openxmlformats.org/officeDocument/2006/relationships/slide" Target="slides/slide180.xml"/><Relationship Id="rId237" Type="http://schemas.openxmlformats.org/officeDocument/2006/relationships/slide" Target="slides/slide236.xml"/><Relationship Id="rId402" Type="http://schemas.openxmlformats.org/officeDocument/2006/relationships/slide" Target="slides/slide401.xml"/><Relationship Id="rId279" Type="http://schemas.openxmlformats.org/officeDocument/2006/relationships/slide" Target="slides/slide278.xml"/><Relationship Id="rId444" Type="http://schemas.openxmlformats.org/officeDocument/2006/relationships/slide" Target="slides/slide443.xml"/><Relationship Id="rId486" Type="http://schemas.openxmlformats.org/officeDocument/2006/relationships/slide" Target="slides/slide485.xml"/><Relationship Id="rId43" Type="http://schemas.openxmlformats.org/officeDocument/2006/relationships/slide" Target="slides/slide42.xml"/><Relationship Id="rId139" Type="http://schemas.openxmlformats.org/officeDocument/2006/relationships/slide" Target="slides/slide138.xml"/><Relationship Id="rId290" Type="http://schemas.openxmlformats.org/officeDocument/2006/relationships/slide" Target="slides/slide289.xml"/><Relationship Id="rId304" Type="http://schemas.openxmlformats.org/officeDocument/2006/relationships/slide" Target="slides/slide303.xml"/><Relationship Id="rId346" Type="http://schemas.openxmlformats.org/officeDocument/2006/relationships/slide" Target="slides/slide345.xml"/><Relationship Id="rId388" Type="http://schemas.openxmlformats.org/officeDocument/2006/relationships/slide" Target="slides/slide387.xml"/><Relationship Id="rId511" Type="http://schemas.openxmlformats.org/officeDocument/2006/relationships/slide" Target="slides/slide510.xml"/><Relationship Id="rId553" Type="http://schemas.openxmlformats.org/officeDocument/2006/relationships/slide" Target="slides/slide552.xml"/><Relationship Id="rId85" Type="http://schemas.openxmlformats.org/officeDocument/2006/relationships/slide" Target="slides/slide84.xml"/><Relationship Id="rId150" Type="http://schemas.openxmlformats.org/officeDocument/2006/relationships/slide" Target="slides/slide149.xml"/><Relationship Id="rId192" Type="http://schemas.openxmlformats.org/officeDocument/2006/relationships/slide" Target="slides/slide191.xml"/><Relationship Id="rId206" Type="http://schemas.openxmlformats.org/officeDocument/2006/relationships/slide" Target="slides/slide205.xml"/><Relationship Id="rId413" Type="http://schemas.openxmlformats.org/officeDocument/2006/relationships/slide" Target="slides/slide412.xml"/><Relationship Id="rId248" Type="http://schemas.openxmlformats.org/officeDocument/2006/relationships/slide" Target="slides/slide247.xml"/><Relationship Id="rId455" Type="http://schemas.openxmlformats.org/officeDocument/2006/relationships/slide" Target="slides/slide454.xml"/><Relationship Id="rId497" Type="http://schemas.openxmlformats.org/officeDocument/2006/relationships/slide" Target="slides/slide496.xml"/><Relationship Id="rId12" Type="http://schemas.openxmlformats.org/officeDocument/2006/relationships/slide" Target="slides/slide11.xml"/><Relationship Id="rId108" Type="http://schemas.openxmlformats.org/officeDocument/2006/relationships/slide" Target="slides/slide107.xml"/><Relationship Id="rId315" Type="http://schemas.openxmlformats.org/officeDocument/2006/relationships/slide" Target="slides/slide314.xml"/><Relationship Id="rId357" Type="http://schemas.openxmlformats.org/officeDocument/2006/relationships/slide" Target="slides/slide356.xml"/><Relationship Id="rId522" Type="http://schemas.openxmlformats.org/officeDocument/2006/relationships/slide" Target="slides/slide521.xml"/><Relationship Id="rId54" Type="http://schemas.openxmlformats.org/officeDocument/2006/relationships/slide" Target="slides/slide53.xml"/><Relationship Id="rId96" Type="http://schemas.openxmlformats.org/officeDocument/2006/relationships/slide" Target="slides/slide95.xml"/><Relationship Id="rId161" Type="http://schemas.openxmlformats.org/officeDocument/2006/relationships/slide" Target="slides/slide160.xml"/><Relationship Id="rId217" Type="http://schemas.openxmlformats.org/officeDocument/2006/relationships/slide" Target="slides/slide216.xml"/><Relationship Id="rId399" Type="http://schemas.openxmlformats.org/officeDocument/2006/relationships/slide" Target="slides/slide398.xml"/><Relationship Id="rId564" Type="http://schemas.openxmlformats.org/officeDocument/2006/relationships/handoutMaster" Target="handoutMasters/handoutMaster1.xml"/><Relationship Id="rId259" Type="http://schemas.openxmlformats.org/officeDocument/2006/relationships/slide" Target="slides/slide258.xml"/><Relationship Id="rId424" Type="http://schemas.openxmlformats.org/officeDocument/2006/relationships/slide" Target="slides/slide423.xml"/><Relationship Id="rId466" Type="http://schemas.openxmlformats.org/officeDocument/2006/relationships/slide" Target="slides/slide465.xml"/><Relationship Id="rId23" Type="http://schemas.openxmlformats.org/officeDocument/2006/relationships/slide" Target="slides/slide22.xml"/><Relationship Id="rId119" Type="http://schemas.openxmlformats.org/officeDocument/2006/relationships/slide" Target="slides/slide118.xml"/><Relationship Id="rId270" Type="http://schemas.openxmlformats.org/officeDocument/2006/relationships/slide" Target="slides/slide269.xml"/><Relationship Id="rId326" Type="http://schemas.openxmlformats.org/officeDocument/2006/relationships/slide" Target="slides/slide325.xml"/><Relationship Id="rId533" Type="http://schemas.openxmlformats.org/officeDocument/2006/relationships/slide" Target="slides/slide532.xml"/><Relationship Id="rId65" Type="http://schemas.openxmlformats.org/officeDocument/2006/relationships/slide" Target="slides/slide64.xml"/><Relationship Id="rId130" Type="http://schemas.openxmlformats.org/officeDocument/2006/relationships/slide" Target="slides/slide129.xml"/><Relationship Id="rId368" Type="http://schemas.openxmlformats.org/officeDocument/2006/relationships/slide" Target="slides/slide367.xml"/><Relationship Id="rId172" Type="http://schemas.openxmlformats.org/officeDocument/2006/relationships/slide" Target="slides/slide171.xml"/><Relationship Id="rId228" Type="http://schemas.openxmlformats.org/officeDocument/2006/relationships/slide" Target="slides/slide227.xml"/><Relationship Id="rId435" Type="http://schemas.openxmlformats.org/officeDocument/2006/relationships/slide" Target="slides/slide434.xml"/><Relationship Id="rId477" Type="http://schemas.openxmlformats.org/officeDocument/2006/relationships/slide" Target="slides/slide476.xml"/><Relationship Id="rId281" Type="http://schemas.openxmlformats.org/officeDocument/2006/relationships/slide" Target="slides/slide280.xml"/><Relationship Id="rId337" Type="http://schemas.openxmlformats.org/officeDocument/2006/relationships/slide" Target="slides/slide336.xml"/><Relationship Id="rId502" Type="http://schemas.openxmlformats.org/officeDocument/2006/relationships/slide" Target="slides/slide501.xml"/><Relationship Id="rId34" Type="http://schemas.openxmlformats.org/officeDocument/2006/relationships/slide" Target="slides/slide33.xml"/><Relationship Id="rId76" Type="http://schemas.openxmlformats.org/officeDocument/2006/relationships/slide" Target="slides/slide75.xml"/><Relationship Id="rId141" Type="http://schemas.openxmlformats.org/officeDocument/2006/relationships/slide" Target="slides/slide140.xml"/><Relationship Id="rId379" Type="http://schemas.openxmlformats.org/officeDocument/2006/relationships/slide" Target="slides/slide378.xml"/><Relationship Id="rId544" Type="http://schemas.openxmlformats.org/officeDocument/2006/relationships/slide" Target="slides/slide543.xml"/><Relationship Id="rId7" Type="http://schemas.openxmlformats.org/officeDocument/2006/relationships/slide" Target="slides/slide6.xml"/><Relationship Id="rId183" Type="http://schemas.openxmlformats.org/officeDocument/2006/relationships/slide" Target="slides/slide182.xml"/><Relationship Id="rId239" Type="http://schemas.openxmlformats.org/officeDocument/2006/relationships/slide" Target="slides/slide238.xml"/><Relationship Id="rId390" Type="http://schemas.openxmlformats.org/officeDocument/2006/relationships/slide" Target="slides/slide389.xml"/><Relationship Id="rId404" Type="http://schemas.openxmlformats.org/officeDocument/2006/relationships/slide" Target="slides/slide403.xml"/><Relationship Id="rId446" Type="http://schemas.openxmlformats.org/officeDocument/2006/relationships/slide" Target="slides/slide445.xml"/><Relationship Id="rId250" Type="http://schemas.openxmlformats.org/officeDocument/2006/relationships/slide" Target="slides/slide249.xml"/><Relationship Id="rId292" Type="http://schemas.openxmlformats.org/officeDocument/2006/relationships/slide" Target="slides/slide291.xml"/><Relationship Id="rId306" Type="http://schemas.openxmlformats.org/officeDocument/2006/relationships/slide" Target="slides/slide305.xml"/><Relationship Id="rId488" Type="http://schemas.openxmlformats.org/officeDocument/2006/relationships/slide" Target="slides/slide487.xml"/><Relationship Id="rId45" Type="http://schemas.openxmlformats.org/officeDocument/2006/relationships/slide" Target="slides/slide44.xml"/><Relationship Id="rId87" Type="http://schemas.openxmlformats.org/officeDocument/2006/relationships/slide" Target="slides/slide86.xml"/><Relationship Id="rId110" Type="http://schemas.openxmlformats.org/officeDocument/2006/relationships/slide" Target="slides/slide109.xml"/><Relationship Id="rId348" Type="http://schemas.openxmlformats.org/officeDocument/2006/relationships/slide" Target="slides/slide347.xml"/><Relationship Id="rId513" Type="http://schemas.openxmlformats.org/officeDocument/2006/relationships/slide" Target="slides/slide512.xml"/><Relationship Id="rId555" Type="http://schemas.openxmlformats.org/officeDocument/2006/relationships/slide" Target="slides/slide554.xml"/><Relationship Id="rId152" Type="http://schemas.openxmlformats.org/officeDocument/2006/relationships/slide" Target="slides/slide151.xml"/><Relationship Id="rId194" Type="http://schemas.openxmlformats.org/officeDocument/2006/relationships/slide" Target="slides/slide193.xml"/><Relationship Id="rId208" Type="http://schemas.openxmlformats.org/officeDocument/2006/relationships/slide" Target="slides/slide207.xml"/><Relationship Id="rId415" Type="http://schemas.openxmlformats.org/officeDocument/2006/relationships/slide" Target="slides/slide414.xml"/><Relationship Id="rId457" Type="http://schemas.openxmlformats.org/officeDocument/2006/relationships/slide" Target="slides/slide456.xml"/><Relationship Id="rId261" Type="http://schemas.openxmlformats.org/officeDocument/2006/relationships/slide" Target="slides/slide260.xml"/><Relationship Id="rId499" Type="http://schemas.openxmlformats.org/officeDocument/2006/relationships/slide" Target="slides/slide498.xml"/><Relationship Id="rId14" Type="http://schemas.openxmlformats.org/officeDocument/2006/relationships/slide" Target="slides/slide13.xml"/><Relationship Id="rId56" Type="http://schemas.openxmlformats.org/officeDocument/2006/relationships/slide" Target="slides/slide55.xml"/><Relationship Id="rId317" Type="http://schemas.openxmlformats.org/officeDocument/2006/relationships/slide" Target="slides/slide316.xml"/><Relationship Id="rId359" Type="http://schemas.openxmlformats.org/officeDocument/2006/relationships/slide" Target="slides/slide358.xml"/><Relationship Id="rId524" Type="http://schemas.openxmlformats.org/officeDocument/2006/relationships/slide" Target="slides/slide523.xml"/><Relationship Id="rId566" Type="http://schemas.openxmlformats.org/officeDocument/2006/relationships/presProps" Target="presProps.xml"/><Relationship Id="rId98" Type="http://schemas.openxmlformats.org/officeDocument/2006/relationships/slide" Target="slides/slide97.xml"/><Relationship Id="rId121" Type="http://schemas.openxmlformats.org/officeDocument/2006/relationships/slide" Target="slides/slide120.xml"/><Relationship Id="rId163" Type="http://schemas.openxmlformats.org/officeDocument/2006/relationships/slide" Target="slides/slide162.xml"/><Relationship Id="rId219" Type="http://schemas.openxmlformats.org/officeDocument/2006/relationships/slide" Target="slides/slide218.xml"/><Relationship Id="rId370" Type="http://schemas.openxmlformats.org/officeDocument/2006/relationships/slide" Target="slides/slide369.xml"/><Relationship Id="rId426" Type="http://schemas.openxmlformats.org/officeDocument/2006/relationships/slide" Target="slides/slide425.xml"/><Relationship Id="rId230" Type="http://schemas.openxmlformats.org/officeDocument/2006/relationships/slide" Target="slides/slide229.xml"/><Relationship Id="rId468" Type="http://schemas.openxmlformats.org/officeDocument/2006/relationships/slide" Target="slides/slide467.xml"/><Relationship Id="rId25" Type="http://schemas.openxmlformats.org/officeDocument/2006/relationships/slide" Target="slides/slide24.xml"/><Relationship Id="rId67" Type="http://schemas.openxmlformats.org/officeDocument/2006/relationships/slide" Target="slides/slide66.xml"/><Relationship Id="rId272" Type="http://schemas.openxmlformats.org/officeDocument/2006/relationships/slide" Target="slides/slide271.xml"/><Relationship Id="rId328" Type="http://schemas.openxmlformats.org/officeDocument/2006/relationships/slide" Target="slides/slide327.xml"/><Relationship Id="rId535" Type="http://schemas.openxmlformats.org/officeDocument/2006/relationships/slide" Target="slides/slide534.xml"/><Relationship Id="rId132" Type="http://schemas.openxmlformats.org/officeDocument/2006/relationships/slide" Target="slides/slide131.xml"/><Relationship Id="rId174" Type="http://schemas.openxmlformats.org/officeDocument/2006/relationships/slide" Target="slides/slide173.xml"/><Relationship Id="rId381" Type="http://schemas.openxmlformats.org/officeDocument/2006/relationships/slide" Target="slides/slide380.xml"/><Relationship Id="rId241" Type="http://schemas.openxmlformats.org/officeDocument/2006/relationships/slide" Target="slides/slide240.xml"/><Relationship Id="rId437" Type="http://schemas.openxmlformats.org/officeDocument/2006/relationships/slide" Target="slides/slide436.xml"/><Relationship Id="rId479" Type="http://schemas.openxmlformats.org/officeDocument/2006/relationships/slide" Target="slides/slide478.xml"/><Relationship Id="rId36" Type="http://schemas.openxmlformats.org/officeDocument/2006/relationships/slide" Target="slides/slide35.xml"/><Relationship Id="rId283" Type="http://schemas.openxmlformats.org/officeDocument/2006/relationships/slide" Target="slides/slide282.xml"/><Relationship Id="rId339" Type="http://schemas.openxmlformats.org/officeDocument/2006/relationships/slide" Target="slides/slide338.xml"/><Relationship Id="rId490" Type="http://schemas.openxmlformats.org/officeDocument/2006/relationships/slide" Target="slides/slide489.xml"/><Relationship Id="rId504" Type="http://schemas.openxmlformats.org/officeDocument/2006/relationships/slide" Target="slides/slide503.xml"/><Relationship Id="rId546" Type="http://schemas.openxmlformats.org/officeDocument/2006/relationships/slide" Target="slides/slide545.xml"/><Relationship Id="rId78" Type="http://schemas.openxmlformats.org/officeDocument/2006/relationships/slide" Target="slides/slide77.xml"/><Relationship Id="rId101" Type="http://schemas.openxmlformats.org/officeDocument/2006/relationships/slide" Target="slides/slide100.xml"/><Relationship Id="rId143" Type="http://schemas.openxmlformats.org/officeDocument/2006/relationships/slide" Target="slides/slide142.xml"/><Relationship Id="rId185" Type="http://schemas.openxmlformats.org/officeDocument/2006/relationships/slide" Target="slides/slide184.xml"/><Relationship Id="rId350" Type="http://schemas.openxmlformats.org/officeDocument/2006/relationships/slide" Target="slides/slide349.xml"/><Relationship Id="rId406" Type="http://schemas.openxmlformats.org/officeDocument/2006/relationships/slide" Target="slides/slide405.xml"/><Relationship Id="rId9" Type="http://schemas.openxmlformats.org/officeDocument/2006/relationships/slide" Target="slides/slide8.xml"/><Relationship Id="rId210" Type="http://schemas.openxmlformats.org/officeDocument/2006/relationships/slide" Target="slides/slide209.xml"/><Relationship Id="rId392" Type="http://schemas.openxmlformats.org/officeDocument/2006/relationships/slide" Target="slides/slide391.xml"/><Relationship Id="rId427" Type="http://schemas.openxmlformats.org/officeDocument/2006/relationships/slide" Target="slides/slide426.xml"/><Relationship Id="rId448" Type="http://schemas.openxmlformats.org/officeDocument/2006/relationships/slide" Target="slides/slide447.xml"/><Relationship Id="rId469" Type="http://schemas.openxmlformats.org/officeDocument/2006/relationships/slide" Target="slides/slide468.xml"/><Relationship Id="rId26" Type="http://schemas.openxmlformats.org/officeDocument/2006/relationships/slide" Target="slides/slide25.xml"/><Relationship Id="rId231" Type="http://schemas.openxmlformats.org/officeDocument/2006/relationships/slide" Target="slides/slide230.xml"/><Relationship Id="rId252" Type="http://schemas.openxmlformats.org/officeDocument/2006/relationships/slide" Target="slides/slide251.xml"/><Relationship Id="rId273" Type="http://schemas.openxmlformats.org/officeDocument/2006/relationships/slide" Target="slides/slide272.xml"/><Relationship Id="rId294" Type="http://schemas.openxmlformats.org/officeDocument/2006/relationships/slide" Target="slides/slide293.xml"/><Relationship Id="rId308" Type="http://schemas.openxmlformats.org/officeDocument/2006/relationships/slide" Target="slides/slide307.xml"/><Relationship Id="rId329" Type="http://schemas.openxmlformats.org/officeDocument/2006/relationships/slide" Target="slides/slide328.xml"/><Relationship Id="rId480" Type="http://schemas.openxmlformats.org/officeDocument/2006/relationships/slide" Target="slides/slide479.xml"/><Relationship Id="rId515" Type="http://schemas.openxmlformats.org/officeDocument/2006/relationships/slide" Target="slides/slide514.xml"/><Relationship Id="rId536" Type="http://schemas.openxmlformats.org/officeDocument/2006/relationships/slide" Target="slides/slide53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340" Type="http://schemas.openxmlformats.org/officeDocument/2006/relationships/slide" Target="slides/slide339.xml"/><Relationship Id="rId361" Type="http://schemas.openxmlformats.org/officeDocument/2006/relationships/slide" Target="slides/slide360.xml"/><Relationship Id="rId557" Type="http://schemas.openxmlformats.org/officeDocument/2006/relationships/slide" Target="slides/slide556.xml"/><Relationship Id="rId196" Type="http://schemas.openxmlformats.org/officeDocument/2006/relationships/slide" Target="slides/slide195.xml"/><Relationship Id="rId200" Type="http://schemas.openxmlformats.org/officeDocument/2006/relationships/slide" Target="slides/slide199.xml"/><Relationship Id="rId382" Type="http://schemas.openxmlformats.org/officeDocument/2006/relationships/slide" Target="slides/slide381.xml"/><Relationship Id="rId417" Type="http://schemas.openxmlformats.org/officeDocument/2006/relationships/slide" Target="slides/slide416.xml"/><Relationship Id="rId438" Type="http://schemas.openxmlformats.org/officeDocument/2006/relationships/slide" Target="slides/slide437.xml"/><Relationship Id="rId459" Type="http://schemas.openxmlformats.org/officeDocument/2006/relationships/slide" Target="slides/slide458.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263" Type="http://schemas.openxmlformats.org/officeDocument/2006/relationships/slide" Target="slides/slide262.xml"/><Relationship Id="rId284" Type="http://schemas.openxmlformats.org/officeDocument/2006/relationships/slide" Target="slides/slide283.xml"/><Relationship Id="rId319" Type="http://schemas.openxmlformats.org/officeDocument/2006/relationships/slide" Target="slides/slide318.xml"/><Relationship Id="rId470" Type="http://schemas.openxmlformats.org/officeDocument/2006/relationships/slide" Target="slides/slide469.xml"/><Relationship Id="rId491" Type="http://schemas.openxmlformats.org/officeDocument/2006/relationships/slide" Target="slides/slide490.xml"/><Relationship Id="rId505" Type="http://schemas.openxmlformats.org/officeDocument/2006/relationships/slide" Target="slides/slide504.xml"/><Relationship Id="rId526" Type="http://schemas.openxmlformats.org/officeDocument/2006/relationships/slide" Target="slides/slide52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330" Type="http://schemas.openxmlformats.org/officeDocument/2006/relationships/slide" Target="slides/slide329.xml"/><Relationship Id="rId547" Type="http://schemas.openxmlformats.org/officeDocument/2006/relationships/slide" Target="slides/slide546.xml"/><Relationship Id="rId568" Type="http://schemas.openxmlformats.org/officeDocument/2006/relationships/theme" Target="theme/theme1.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351" Type="http://schemas.openxmlformats.org/officeDocument/2006/relationships/slide" Target="slides/slide350.xml"/><Relationship Id="rId372" Type="http://schemas.openxmlformats.org/officeDocument/2006/relationships/slide" Target="slides/slide371.xml"/><Relationship Id="rId393" Type="http://schemas.openxmlformats.org/officeDocument/2006/relationships/slide" Target="slides/slide392.xml"/><Relationship Id="rId407" Type="http://schemas.openxmlformats.org/officeDocument/2006/relationships/slide" Target="slides/slide406.xml"/><Relationship Id="rId428" Type="http://schemas.openxmlformats.org/officeDocument/2006/relationships/slide" Target="slides/slide427.xml"/><Relationship Id="rId449" Type="http://schemas.openxmlformats.org/officeDocument/2006/relationships/slide" Target="slides/slide448.xml"/><Relationship Id="rId211" Type="http://schemas.openxmlformats.org/officeDocument/2006/relationships/slide" Target="slides/slide210.xml"/><Relationship Id="rId232" Type="http://schemas.openxmlformats.org/officeDocument/2006/relationships/slide" Target="slides/slide231.xml"/><Relationship Id="rId253" Type="http://schemas.openxmlformats.org/officeDocument/2006/relationships/slide" Target="slides/slide252.xml"/><Relationship Id="rId274" Type="http://schemas.openxmlformats.org/officeDocument/2006/relationships/slide" Target="slides/slide273.xml"/><Relationship Id="rId295" Type="http://schemas.openxmlformats.org/officeDocument/2006/relationships/slide" Target="slides/slide294.xml"/><Relationship Id="rId309" Type="http://schemas.openxmlformats.org/officeDocument/2006/relationships/slide" Target="slides/slide308.xml"/><Relationship Id="rId460" Type="http://schemas.openxmlformats.org/officeDocument/2006/relationships/slide" Target="slides/slide459.xml"/><Relationship Id="rId481" Type="http://schemas.openxmlformats.org/officeDocument/2006/relationships/slide" Target="slides/slide480.xml"/><Relationship Id="rId516" Type="http://schemas.openxmlformats.org/officeDocument/2006/relationships/slide" Target="slides/slide51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320" Type="http://schemas.openxmlformats.org/officeDocument/2006/relationships/slide" Target="slides/slide319.xml"/><Relationship Id="rId537" Type="http://schemas.openxmlformats.org/officeDocument/2006/relationships/slide" Target="slides/slide536.xml"/><Relationship Id="rId558" Type="http://schemas.openxmlformats.org/officeDocument/2006/relationships/slide" Target="slides/slide557.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341" Type="http://schemas.openxmlformats.org/officeDocument/2006/relationships/slide" Target="slides/slide340.xml"/><Relationship Id="rId362" Type="http://schemas.openxmlformats.org/officeDocument/2006/relationships/slide" Target="slides/slide361.xml"/><Relationship Id="rId383" Type="http://schemas.openxmlformats.org/officeDocument/2006/relationships/slide" Target="slides/slide382.xml"/><Relationship Id="rId418" Type="http://schemas.openxmlformats.org/officeDocument/2006/relationships/slide" Target="slides/slide417.xml"/><Relationship Id="rId439" Type="http://schemas.openxmlformats.org/officeDocument/2006/relationships/slide" Target="slides/slide438.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 Id="rId264" Type="http://schemas.openxmlformats.org/officeDocument/2006/relationships/slide" Target="slides/slide263.xml"/><Relationship Id="rId285" Type="http://schemas.openxmlformats.org/officeDocument/2006/relationships/slide" Target="slides/slide284.xml"/><Relationship Id="rId450" Type="http://schemas.openxmlformats.org/officeDocument/2006/relationships/slide" Target="slides/slide449.xml"/><Relationship Id="rId471" Type="http://schemas.openxmlformats.org/officeDocument/2006/relationships/slide" Target="slides/slide470.xml"/><Relationship Id="rId506" Type="http://schemas.openxmlformats.org/officeDocument/2006/relationships/slide" Target="slides/slide50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310" Type="http://schemas.openxmlformats.org/officeDocument/2006/relationships/slide" Target="slides/slide309.xml"/><Relationship Id="rId492" Type="http://schemas.openxmlformats.org/officeDocument/2006/relationships/slide" Target="slides/slide491.xml"/><Relationship Id="rId527" Type="http://schemas.openxmlformats.org/officeDocument/2006/relationships/slide" Target="slides/slide526.xml"/><Relationship Id="rId548" Type="http://schemas.openxmlformats.org/officeDocument/2006/relationships/slide" Target="slides/slide547.xml"/><Relationship Id="rId569" Type="http://schemas.openxmlformats.org/officeDocument/2006/relationships/tableStyles" Target="tableStyles.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331" Type="http://schemas.openxmlformats.org/officeDocument/2006/relationships/slide" Target="slides/slide330.xml"/><Relationship Id="rId352" Type="http://schemas.openxmlformats.org/officeDocument/2006/relationships/slide" Target="slides/slide351.xml"/><Relationship Id="rId373" Type="http://schemas.openxmlformats.org/officeDocument/2006/relationships/slide" Target="slides/slide372.xml"/><Relationship Id="rId394" Type="http://schemas.openxmlformats.org/officeDocument/2006/relationships/slide" Target="slides/slide393.xml"/><Relationship Id="rId408" Type="http://schemas.openxmlformats.org/officeDocument/2006/relationships/slide" Target="slides/slide407.xml"/><Relationship Id="rId429" Type="http://schemas.openxmlformats.org/officeDocument/2006/relationships/slide" Target="slides/slide428.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slide" Target="slides/slide232.xml"/><Relationship Id="rId254" Type="http://schemas.openxmlformats.org/officeDocument/2006/relationships/slide" Target="slides/slide253.xml"/><Relationship Id="rId440" Type="http://schemas.openxmlformats.org/officeDocument/2006/relationships/slide" Target="slides/slide439.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275" Type="http://schemas.openxmlformats.org/officeDocument/2006/relationships/slide" Target="slides/slide274.xml"/><Relationship Id="rId296" Type="http://schemas.openxmlformats.org/officeDocument/2006/relationships/slide" Target="slides/slide295.xml"/><Relationship Id="rId300" Type="http://schemas.openxmlformats.org/officeDocument/2006/relationships/slide" Target="slides/slide299.xml"/><Relationship Id="rId461" Type="http://schemas.openxmlformats.org/officeDocument/2006/relationships/slide" Target="slides/slide460.xml"/><Relationship Id="rId482" Type="http://schemas.openxmlformats.org/officeDocument/2006/relationships/slide" Target="slides/slide481.xml"/><Relationship Id="rId517" Type="http://schemas.openxmlformats.org/officeDocument/2006/relationships/slide" Target="slides/slide516.xml"/><Relationship Id="rId538" Type="http://schemas.openxmlformats.org/officeDocument/2006/relationships/slide" Target="slides/slide537.xml"/><Relationship Id="rId559" Type="http://schemas.openxmlformats.org/officeDocument/2006/relationships/slide" Target="slides/slide558.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321" Type="http://schemas.openxmlformats.org/officeDocument/2006/relationships/slide" Target="slides/slide320.xml"/><Relationship Id="rId342" Type="http://schemas.openxmlformats.org/officeDocument/2006/relationships/slide" Target="slides/slide341.xml"/><Relationship Id="rId363" Type="http://schemas.openxmlformats.org/officeDocument/2006/relationships/slide" Target="slides/slide362.xml"/><Relationship Id="rId384" Type="http://schemas.openxmlformats.org/officeDocument/2006/relationships/slide" Target="slides/slide383.xml"/><Relationship Id="rId419" Type="http://schemas.openxmlformats.org/officeDocument/2006/relationships/slide" Target="slides/slide418.xml"/><Relationship Id="rId202" Type="http://schemas.openxmlformats.org/officeDocument/2006/relationships/slide" Target="slides/slide201.xml"/><Relationship Id="rId223" Type="http://schemas.openxmlformats.org/officeDocument/2006/relationships/slide" Target="slides/slide222.xml"/><Relationship Id="rId244" Type="http://schemas.openxmlformats.org/officeDocument/2006/relationships/slide" Target="slides/slide243.xml"/><Relationship Id="rId430" Type="http://schemas.openxmlformats.org/officeDocument/2006/relationships/slide" Target="slides/slide429.xml"/><Relationship Id="rId18" Type="http://schemas.openxmlformats.org/officeDocument/2006/relationships/slide" Target="slides/slide17.xml"/><Relationship Id="rId39" Type="http://schemas.openxmlformats.org/officeDocument/2006/relationships/slide" Target="slides/slide38.xml"/><Relationship Id="rId265" Type="http://schemas.openxmlformats.org/officeDocument/2006/relationships/slide" Target="slides/slide264.xml"/><Relationship Id="rId286" Type="http://schemas.openxmlformats.org/officeDocument/2006/relationships/slide" Target="slides/slide285.xml"/><Relationship Id="rId451" Type="http://schemas.openxmlformats.org/officeDocument/2006/relationships/slide" Target="slides/slide450.xml"/><Relationship Id="rId472" Type="http://schemas.openxmlformats.org/officeDocument/2006/relationships/slide" Target="slides/slide471.xml"/><Relationship Id="rId493" Type="http://schemas.openxmlformats.org/officeDocument/2006/relationships/slide" Target="slides/slide492.xml"/><Relationship Id="rId507" Type="http://schemas.openxmlformats.org/officeDocument/2006/relationships/slide" Target="slides/slide506.xml"/><Relationship Id="rId528" Type="http://schemas.openxmlformats.org/officeDocument/2006/relationships/slide" Target="slides/slide527.xml"/><Relationship Id="rId549" Type="http://schemas.openxmlformats.org/officeDocument/2006/relationships/slide" Target="slides/slide54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311" Type="http://schemas.openxmlformats.org/officeDocument/2006/relationships/slide" Target="slides/slide310.xml"/><Relationship Id="rId332" Type="http://schemas.openxmlformats.org/officeDocument/2006/relationships/slide" Target="slides/slide331.xml"/><Relationship Id="rId353" Type="http://schemas.openxmlformats.org/officeDocument/2006/relationships/slide" Target="slides/slide352.xml"/><Relationship Id="rId374" Type="http://schemas.openxmlformats.org/officeDocument/2006/relationships/slide" Target="slides/slide373.xml"/><Relationship Id="rId395" Type="http://schemas.openxmlformats.org/officeDocument/2006/relationships/slide" Target="slides/slide394.xml"/><Relationship Id="rId409" Type="http://schemas.openxmlformats.org/officeDocument/2006/relationships/slide" Target="slides/slide408.xml"/><Relationship Id="rId560" Type="http://schemas.openxmlformats.org/officeDocument/2006/relationships/slide" Target="slides/slide559.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slide" Target="slides/slide233.xml"/><Relationship Id="rId420" Type="http://schemas.openxmlformats.org/officeDocument/2006/relationships/slide" Target="slides/slide419.xml"/><Relationship Id="rId2" Type="http://schemas.openxmlformats.org/officeDocument/2006/relationships/slide" Target="slides/slide1.xml"/><Relationship Id="rId29" Type="http://schemas.openxmlformats.org/officeDocument/2006/relationships/slide" Target="slides/slide28.xml"/><Relationship Id="rId255" Type="http://schemas.openxmlformats.org/officeDocument/2006/relationships/slide" Target="slides/slide254.xml"/><Relationship Id="rId276" Type="http://schemas.openxmlformats.org/officeDocument/2006/relationships/slide" Target="slides/slide275.xml"/><Relationship Id="rId297" Type="http://schemas.openxmlformats.org/officeDocument/2006/relationships/slide" Target="slides/slide296.xml"/><Relationship Id="rId441" Type="http://schemas.openxmlformats.org/officeDocument/2006/relationships/slide" Target="slides/slide440.xml"/><Relationship Id="rId462" Type="http://schemas.openxmlformats.org/officeDocument/2006/relationships/slide" Target="slides/slide461.xml"/><Relationship Id="rId483" Type="http://schemas.openxmlformats.org/officeDocument/2006/relationships/slide" Target="slides/slide482.xml"/><Relationship Id="rId518" Type="http://schemas.openxmlformats.org/officeDocument/2006/relationships/slide" Target="slides/slide517.xml"/><Relationship Id="rId539" Type="http://schemas.openxmlformats.org/officeDocument/2006/relationships/slide" Target="slides/slide53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301" Type="http://schemas.openxmlformats.org/officeDocument/2006/relationships/slide" Target="slides/slide300.xml"/><Relationship Id="rId322" Type="http://schemas.openxmlformats.org/officeDocument/2006/relationships/slide" Target="slides/slide321.xml"/><Relationship Id="rId343" Type="http://schemas.openxmlformats.org/officeDocument/2006/relationships/slide" Target="slides/slide342.xml"/><Relationship Id="rId364" Type="http://schemas.openxmlformats.org/officeDocument/2006/relationships/slide" Target="slides/slide363.xml"/><Relationship Id="rId550" Type="http://schemas.openxmlformats.org/officeDocument/2006/relationships/slide" Target="slides/slide549.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385" Type="http://schemas.openxmlformats.org/officeDocument/2006/relationships/slide" Target="slides/slide384.xml"/><Relationship Id="rId19" Type="http://schemas.openxmlformats.org/officeDocument/2006/relationships/slide" Target="slides/slide18.xml"/><Relationship Id="rId224" Type="http://schemas.openxmlformats.org/officeDocument/2006/relationships/slide" Target="slides/slide223.xml"/><Relationship Id="rId245" Type="http://schemas.openxmlformats.org/officeDocument/2006/relationships/slide" Target="slides/slide244.xml"/><Relationship Id="rId266" Type="http://schemas.openxmlformats.org/officeDocument/2006/relationships/slide" Target="slides/slide265.xml"/><Relationship Id="rId287" Type="http://schemas.openxmlformats.org/officeDocument/2006/relationships/slide" Target="slides/slide286.xml"/><Relationship Id="rId410" Type="http://schemas.openxmlformats.org/officeDocument/2006/relationships/slide" Target="slides/slide409.xml"/><Relationship Id="rId431" Type="http://schemas.openxmlformats.org/officeDocument/2006/relationships/slide" Target="slides/slide430.xml"/><Relationship Id="rId452" Type="http://schemas.openxmlformats.org/officeDocument/2006/relationships/slide" Target="slides/slide451.xml"/><Relationship Id="rId473" Type="http://schemas.openxmlformats.org/officeDocument/2006/relationships/slide" Target="slides/slide472.xml"/><Relationship Id="rId494" Type="http://schemas.openxmlformats.org/officeDocument/2006/relationships/slide" Target="slides/slide493.xml"/><Relationship Id="rId508" Type="http://schemas.openxmlformats.org/officeDocument/2006/relationships/slide" Target="slides/slide507.xml"/><Relationship Id="rId529" Type="http://schemas.openxmlformats.org/officeDocument/2006/relationships/slide" Target="slides/slide528.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312" Type="http://schemas.openxmlformats.org/officeDocument/2006/relationships/slide" Target="slides/slide311.xml"/><Relationship Id="rId333" Type="http://schemas.openxmlformats.org/officeDocument/2006/relationships/slide" Target="slides/slide332.xml"/><Relationship Id="rId354" Type="http://schemas.openxmlformats.org/officeDocument/2006/relationships/slide" Target="slides/slide353.xml"/><Relationship Id="rId540" Type="http://schemas.openxmlformats.org/officeDocument/2006/relationships/slide" Target="slides/slide539.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75" Type="http://schemas.openxmlformats.org/officeDocument/2006/relationships/slide" Target="slides/slide374.xml"/><Relationship Id="rId396" Type="http://schemas.openxmlformats.org/officeDocument/2006/relationships/slide" Target="slides/slide395.xml"/><Relationship Id="rId561" Type="http://schemas.openxmlformats.org/officeDocument/2006/relationships/slide" Target="slides/slide560.xml"/><Relationship Id="rId3" Type="http://schemas.openxmlformats.org/officeDocument/2006/relationships/slide" Target="slides/slide2.xml"/><Relationship Id="rId214" Type="http://schemas.openxmlformats.org/officeDocument/2006/relationships/slide" Target="slides/slide213.xml"/><Relationship Id="rId235" Type="http://schemas.openxmlformats.org/officeDocument/2006/relationships/slide" Target="slides/slide234.xml"/><Relationship Id="rId256" Type="http://schemas.openxmlformats.org/officeDocument/2006/relationships/slide" Target="slides/slide255.xml"/><Relationship Id="rId277" Type="http://schemas.openxmlformats.org/officeDocument/2006/relationships/slide" Target="slides/slide276.xml"/><Relationship Id="rId298" Type="http://schemas.openxmlformats.org/officeDocument/2006/relationships/slide" Target="slides/slide297.xml"/><Relationship Id="rId400" Type="http://schemas.openxmlformats.org/officeDocument/2006/relationships/slide" Target="slides/slide399.xml"/><Relationship Id="rId421" Type="http://schemas.openxmlformats.org/officeDocument/2006/relationships/slide" Target="slides/slide420.xml"/><Relationship Id="rId442" Type="http://schemas.openxmlformats.org/officeDocument/2006/relationships/slide" Target="slides/slide441.xml"/><Relationship Id="rId463" Type="http://schemas.openxmlformats.org/officeDocument/2006/relationships/slide" Target="slides/slide462.xml"/><Relationship Id="rId484" Type="http://schemas.openxmlformats.org/officeDocument/2006/relationships/slide" Target="slides/slide483.xml"/><Relationship Id="rId519" Type="http://schemas.openxmlformats.org/officeDocument/2006/relationships/slide" Target="slides/slide518.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302" Type="http://schemas.openxmlformats.org/officeDocument/2006/relationships/slide" Target="slides/slide301.xml"/><Relationship Id="rId323" Type="http://schemas.openxmlformats.org/officeDocument/2006/relationships/slide" Target="slides/slide322.xml"/><Relationship Id="rId344" Type="http://schemas.openxmlformats.org/officeDocument/2006/relationships/slide" Target="slides/slide343.xml"/><Relationship Id="rId530" Type="http://schemas.openxmlformats.org/officeDocument/2006/relationships/slide" Target="slides/slide529.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179" Type="http://schemas.openxmlformats.org/officeDocument/2006/relationships/slide" Target="slides/slide178.xml"/><Relationship Id="rId365" Type="http://schemas.openxmlformats.org/officeDocument/2006/relationships/slide" Target="slides/slide364.xml"/><Relationship Id="rId386" Type="http://schemas.openxmlformats.org/officeDocument/2006/relationships/slide" Target="slides/slide385.xml"/><Relationship Id="rId551" Type="http://schemas.openxmlformats.org/officeDocument/2006/relationships/slide" Target="slides/slide550.xml"/><Relationship Id="rId190" Type="http://schemas.openxmlformats.org/officeDocument/2006/relationships/slide" Target="slides/slide189.xml"/><Relationship Id="rId204" Type="http://schemas.openxmlformats.org/officeDocument/2006/relationships/slide" Target="slides/slide203.xml"/><Relationship Id="rId225" Type="http://schemas.openxmlformats.org/officeDocument/2006/relationships/slide" Target="slides/slide224.xml"/><Relationship Id="rId246" Type="http://schemas.openxmlformats.org/officeDocument/2006/relationships/slide" Target="slides/slide245.xml"/><Relationship Id="rId267" Type="http://schemas.openxmlformats.org/officeDocument/2006/relationships/slide" Target="slides/slide266.xml"/><Relationship Id="rId288" Type="http://schemas.openxmlformats.org/officeDocument/2006/relationships/slide" Target="slides/slide287.xml"/><Relationship Id="rId411" Type="http://schemas.openxmlformats.org/officeDocument/2006/relationships/slide" Target="slides/slide410.xml"/><Relationship Id="rId432" Type="http://schemas.openxmlformats.org/officeDocument/2006/relationships/slide" Target="slides/slide431.xml"/><Relationship Id="rId453" Type="http://schemas.openxmlformats.org/officeDocument/2006/relationships/slide" Target="slides/slide452.xml"/><Relationship Id="rId474" Type="http://schemas.openxmlformats.org/officeDocument/2006/relationships/slide" Target="slides/slide473.xml"/><Relationship Id="rId509" Type="http://schemas.openxmlformats.org/officeDocument/2006/relationships/slide" Target="slides/slide508.xml"/><Relationship Id="rId106" Type="http://schemas.openxmlformats.org/officeDocument/2006/relationships/slide" Target="slides/slide105.xml"/><Relationship Id="rId127" Type="http://schemas.openxmlformats.org/officeDocument/2006/relationships/slide" Target="slides/slide126.xml"/><Relationship Id="rId313" Type="http://schemas.openxmlformats.org/officeDocument/2006/relationships/slide" Target="slides/slide312.xml"/><Relationship Id="rId495" Type="http://schemas.openxmlformats.org/officeDocument/2006/relationships/slide" Target="slides/slide494.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94" Type="http://schemas.openxmlformats.org/officeDocument/2006/relationships/slide" Target="slides/slide93.xml"/><Relationship Id="rId148" Type="http://schemas.openxmlformats.org/officeDocument/2006/relationships/slide" Target="slides/slide147.xml"/><Relationship Id="rId169" Type="http://schemas.openxmlformats.org/officeDocument/2006/relationships/slide" Target="slides/slide168.xml"/><Relationship Id="rId334" Type="http://schemas.openxmlformats.org/officeDocument/2006/relationships/slide" Target="slides/slide333.xml"/><Relationship Id="rId355" Type="http://schemas.openxmlformats.org/officeDocument/2006/relationships/slide" Target="slides/slide354.xml"/><Relationship Id="rId376" Type="http://schemas.openxmlformats.org/officeDocument/2006/relationships/slide" Target="slides/slide375.xml"/><Relationship Id="rId397" Type="http://schemas.openxmlformats.org/officeDocument/2006/relationships/slide" Target="slides/slide396.xml"/><Relationship Id="rId520" Type="http://schemas.openxmlformats.org/officeDocument/2006/relationships/slide" Target="slides/slide519.xml"/><Relationship Id="rId541" Type="http://schemas.openxmlformats.org/officeDocument/2006/relationships/slide" Target="slides/slide540.xml"/><Relationship Id="rId562" Type="http://schemas.openxmlformats.org/officeDocument/2006/relationships/slide" Target="slides/slide561.xml"/><Relationship Id="rId4" Type="http://schemas.openxmlformats.org/officeDocument/2006/relationships/slide" Target="slides/slide3.xml"/><Relationship Id="rId180" Type="http://schemas.openxmlformats.org/officeDocument/2006/relationships/slide" Target="slides/slide179.xml"/><Relationship Id="rId215" Type="http://schemas.openxmlformats.org/officeDocument/2006/relationships/slide" Target="slides/slide214.xml"/><Relationship Id="rId236" Type="http://schemas.openxmlformats.org/officeDocument/2006/relationships/slide" Target="slides/slide235.xml"/><Relationship Id="rId257" Type="http://schemas.openxmlformats.org/officeDocument/2006/relationships/slide" Target="slides/slide256.xml"/><Relationship Id="rId278" Type="http://schemas.openxmlformats.org/officeDocument/2006/relationships/slide" Target="slides/slide277.xml"/><Relationship Id="rId401" Type="http://schemas.openxmlformats.org/officeDocument/2006/relationships/slide" Target="slides/slide400.xml"/><Relationship Id="rId422" Type="http://schemas.openxmlformats.org/officeDocument/2006/relationships/slide" Target="slides/slide421.xml"/><Relationship Id="rId443" Type="http://schemas.openxmlformats.org/officeDocument/2006/relationships/slide" Target="slides/slide442.xml"/><Relationship Id="rId464" Type="http://schemas.openxmlformats.org/officeDocument/2006/relationships/slide" Target="slides/slide463.xml"/><Relationship Id="rId303" Type="http://schemas.openxmlformats.org/officeDocument/2006/relationships/slide" Target="slides/slide302.xml"/><Relationship Id="rId485" Type="http://schemas.openxmlformats.org/officeDocument/2006/relationships/slide" Target="slides/slide484.xml"/><Relationship Id="rId42" Type="http://schemas.openxmlformats.org/officeDocument/2006/relationships/slide" Target="slides/slide41.xml"/><Relationship Id="rId84" Type="http://schemas.openxmlformats.org/officeDocument/2006/relationships/slide" Target="slides/slide83.xml"/><Relationship Id="rId138" Type="http://schemas.openxmlformats.org/officeDocument/2006/relationships/slide" Target="slides/slide137.xml"/><Relationship Id="rId345" Type="http://schemas.openxmlformats.org/officeDocument/2006/relationships/slide" Target="slides/slide344.xml"/><Relationship Id="rId387" Type="http://schemas.openxmlformats.org/officeDocument/2006/relationships/slide" Target="slides/slide386.xml"/><Relationship Id="rId510" Type="http://schemas.openxmlformats.org/officeDocument/2006/relationships/slide" Target="slides/slide509.xml"/><Relationship Id="rId552" Type="http://schemas.openxmlformats.org/officeDocument/2006/relationships/slide" Target="slides/slide551.xml"/><Relationship Id="rId191" Type="http://schemas.openxmlformats.org/officeDocument/2006/relationships/slide" Target="slides/slide190.xml"/><Relationship Id="rId205" Type="http://schemas.openxmlformats.org/officeDocument/2006/relationships/slide" Target="slides/slide204.xml"/><Relationship Id="rId247" Type="http://schemas.openxmlformats.org/officeDocument/2006/relationships/slide" Target="slides/slide246.xml"/><Relationship Id="rId412" Type="http://schemas.openxmlformats.org/officeDocument/2006/relationships/slide" Target="slides/slide411.xml"/><Relationship Id="rId107" Type="http://schemas.openxmlformats.org/officeDocument/2006/relationships/slide" Target="slides/slide106.xml"/><Relationship Id="rId289" Type="http://schemas.openxmlformats.org/officeDocument/2006/relationships/slide" Target="slides/slide288.xml"/><Relationship Id="rId454" Type="http://schemas.openxmlformats.org/officeDocument/2006/relationships/slide" Target="slides/slide453.xml"/><Relationship Id="rId496" Type="http://schemas.openxmlformats.org/officeDocument/2006/relationships/slide" Target="slides/slide495.xml"/><Relationship Id="rId11" Type="http://schemas.openxmlformats.org/officeDocument/2006/relationships/slide" Target="slides/slide10.xml"/><Relationship Id="rId53" Type="http://schemas.openxmlformats.org/officeDocument/2006/relationships/slide" Target="slides/slide52.xml"/><Relationship Id="rId149" Type="http://schemas.openxmlformats.org/officeDocument/2006/relationships/slide" Target="slides/slide148.xml"/><Relationship Id="rId314" Type="http://schemas.openxmlformats.org/officeDocument/2006/relationships/slide" Target="slides/slide313.xml"/><Relationship Id="rId356" Type="http://schemas.openxmlformats.org/officeDocument/2006/relationships/slide" Target="slides/slide355.xml"/><Relationship Id="rId398" Type="http://schemas.openxmlformats.org/officeDocument/2006/relationships/slide" Target="slides/slide397.xml"/><Relationship Id="rId521" Type="http://schemas.openxmlformats.org/officeDocument/2006/relationships/slide" Target="slides/slide520.xml"/><Relationship Id="rId563" Type="http://schemas.openxmlformats.org/officeDocument/2006/relationships/notesMaster" Target="notesMasters/notesMaster1.xml"/><Relationship Id="rId95" Type="http://schemas.openxmlformats.org/officeDocument/2006/relationships/slide" Target="slides/slide94.xml"/><Relationship Id="rId160" Type="http://schemas.openxmlformats.org/officeDocument/2006/relationships/slide" Target="slides/slide159.xml"/><Relationship Id="rId216" Type="http://schemas.openxmlformats.org/officeDocument/2006/relationships/slide" Target="slides/slide215.xml"/><Relationship Id="rId423" Type="http://schemas.openxmlformats.org/officeDocument/2006/relationships/slide" Target="slides/slide422.xml"/><Relationship Id="rId258" Type="http://schemas.openxmlformats.org/officeDocument/2006/relationships/slide" Target="slides/slide257.xml"/><Relationship Id="rId465" Type="http://schemas.openxmlformats.org/officeDocument/2006/relationships/slide" Target="slides/slide464.xml"/><Relationship Id="rId22" Type="http://schemas.openxmlformats.org/officeDocument/2006/relationships/slide" Target="slides/slide21.xml"/><Relationship Id="rId64" Type="http://schemas.openxmlformats.org/officeDocument/2006/relationships/slide" Target="slides/slide63.xml"/><Relationship Id="rId118" Type="http://schemas.openxmlformats.org/officeDocument/2006/relationships/slide" Target="slides/slide117.xml"/><Relationship Id="rId325" Type="http://schemas.openxmlformats.org/officeDocument/2006/relationships/slide" Target="slides/slide324.xml"/><Relationship Id="rId367" Type="http://schemas.openxmlformats.org/officeDocument/2006/relationships/slide" Target="slides/slide366.xml"/><Relationship Id="rId532" Type="http://schemas.openxmlformats.org/officeDocument/2006/relationships/slide" Target="slides/slide531.xml"/><Relationship Id="rId171" Type="http://schemas.openxmlformats.org/officeDocument/2006/relationships/slide" Target="slides/slide170.xml"/><Relationship Id="rId227" Type="http://schemas.openxmlformats.org/officeDocument/2006/relationships/slide" Target="slides/slide226.xml"/><Relationship Id="rId269" Type="http://schemas.openxmlformats.org/officeDocument/2006/relationships/slide" Target="slides/slide268.xml"/><Relationship Id="rId434" Type="http://schemas.openxmlformats.org/officeDocument/2006/relationships/slide" Target="slides/slide433.xml"/><Relationship Id="rId476" Type="http://schemas.openxmlformats.org/officeDocument/2006/relationships/slide" Target="slides/slide475.xml"/><Relationship Id="rId33" Type="http://schemas.openxmlformats.org/officeDocument/2006/relationships/slide" Target="slides/slide32.xml"/><Relationship Id="rId129" Type="http://schemas.openxmlformats.org/officeDocument/2006/relationships/slide" Target="slides/slide128.xml"/><Relationship Id="rId280" Type="http://schemas.openxmlformats.org/officeDocument/2006/relationships/slide" Target="slides/slide279.xml"/><Relationship Id="rId336" Type="http://schemas.openxmlformats.org/officeDocument/2006/relationships/slide" Target="slides/slide335.xml"/><Relationship Id="rId501" Type="http://schemas.openxmlformats.org/officeDocument/2006/relationships/slide" Target="slides/slide500.xml"/><Relationship Id="rId543" Type="http://schemas.openxmlformats.org/officeDocument/2006/relationships/slide" Target="slides/slide542.xml"/><Relationship Id="rId75" Type="http://schemas.openxmlformats.org/officeDocument/2006/relationships/slide" Target="slides/slide74.xml"/><Relationship Id="rId140" Type="http://schemas.openxmlformats.org/officeDocument/2006/relationships/slide" Target="slides/slide139.xml"/><Relationship Id="rId182" Type="http://schemas.openxmlformats.org/officeDocument/2006/relationships/slide" Target="slides/slide181.xml"/><Relationship Id="rId378" Type="http://schemas.openxmlformats.org/officeDocument/2006/relationships/slide" Target="slides/slide377.xml"/><Relationship Id="rId403" Type="http://schemas.openxmlformats.org/officeDocument/2006/relationships/slide" Target="slides/slide402.xml"/><Relationship Id="rId6" Type="http://schemas.openxmlformats.org/officeDocument/2006/relationships/slide" Target="slides/slide5.xml"/><Relationship Id="rId238" Type="http://schemas.openxmlformats.org/officeDocument/2006/relationships/slide" Target="slides/slide237.xml"/><Relationship Id="rId445" Type="http://schemas.openxmlformats.org/officeDocument/2006/relationships/slide" Target="slides/slide444.xml"/><Relationship Id="rId487" Type="http://schemas.openxmlformats.org/officeDocument/2006/relationships/slide" Target="slides/slide486.xml"/><Relationship Id="rId291" Type="http://schemas.openxmlformats.org/officeDocument/2006/relationships/slide" Target="slides/slide290.xml"/><Relationship Id="rId305" Type="http://schemas.openxmlformats.org/officeDocument/2006/relationships/slide" Target="slides/slide304.xml"/><Relationship Id="rId347" Type="http://schemas.openxmlformats.org/officeDocument/2006/relationships/slide" Target="slides/slide346.xml"/><Relationship Id="rId512" Type="http://schemas.openxmlformats.org/officeDocument/2006/relationships/slide" Target="slides/slide511.xml"/><Relationship Id="rId44" Type="http://schemas.openxmlformats.org/officeDocument/2006/relationships/slide" Target="slides/slide43.xml"/><Relationship Id="rId86" Type="http://schemas.openxmlformats.org/officeDocument/2006/relationships/slide" Target="slides/slide85.xml"/><Relationship Id="rId151" Type="http://schemas.openxmlformats.org/officeDocument/2006/relationships/slide" Target="slides/slide150.xml"/><Relationship Id="rId389" Type="http://schemas.openxmlformats.org/officeDocument/2006/relationships/slide" Target="slides/slide388.xml"/><Relationship Id="rId554" Type="http://schemas.openxmlformats.org/officeDocument/2006/relationships/slide" Target="slides/slide553.xml"/><Relationship Id="rId193" Type="http://schemas.openxmlformats.org/officeDocument/2006/relationships/slide" Target="slides/slide192.xml"/><Relationship Id="rId207" Type="http://schemas.openxmlformats.org/officeDocument/2006/relationships/slide" Target="slides/slide206.xml"/><Relationship Id="rId249" Type="http://schemas.openxmlformats.org/officeDocument/2006/relationships/slide" Target="slides/slide248.xml"/><Relationship Id="rId414" Type="http://schemas.openxmlformats.org/officeDocument/2006/relationships/slide" Target="slides/slide413.xml"/><Relationship Id="rId456" Type="http://schemas.openxmlformats.org/officeDocument/2006/relationships/slide" Target="slides/slide455.xml"/><Relationship Id="rId498" Type="http://schemas.openxmlformats.org/officeDocument/2006/relationships/slide" Target="slides/slide497.xml"/><Relationship Id="rId13" Type="http://schemas.openxmlformats.org/officeDocument/2006/relationships/slide" Target="slides/slide12.xml"/><Relationship Id="rId109" Type="http://schemas.openxmlformats.org/officeDocument/2006/relationships/slide" Target="slides/slide108.xml"/><Relationship Id="rId260" Type="http://schemas.openxmlformats.org/officeDocument/2006/relationships/slide" Target="slides/slide259.xml"/><Relationship Id="rId316" Type="http://schemas.openxmlformats.org/officeDocument/2006/relationships/slide" Target="slides/slide315.xml"/><Relationship Id="rId523" Type="http://schemas.openxmlformats.org/officeDocument/2006/relationships/slide" Target="slides/slide522.xml"/><Relationship Id="rId55" Type="http://schemas.openxmlformats.org/officeDocument/2006/relationships/slide" Target="slides/slide54.xml"/><Relationship Id="rId97" Type="http://schemas.openxmlformats.org/officeDocument/2006/relationships/slide" Target="slides/slide96.xml"/><Relationship Id="rId120" Type="http://schemas.openxmlformats.org/officeDocument/2006/relationships/slide" Target="slides/slide119.xml"/><Relationship Id="rId358" Type="http://schemas.openxmlformats.org/officeDocument/2006/relationships/slide" Target="slides/slide357.xml"/><Relationship Id="rId565" Type="http://schemas.openxmlformats.org/officeDocument/2006/relationships/tags" Target="tags/tag1.xml"/><Relationship Id="rId162" Type="http://schemas.openxmlformats.org/officeDocument/2006/relationships/slide" Target="slides/slide161.xml"/><Relationship Id="rId218" Type="http://schemas.openxmlformats.org/officeDocument/2006/relationships/slide" Target="slides/slide217.xml"/><Relationship Id="rId425" Type="http://schemas.openxmlformats.org/officeDocument/2006/relationships/slide" Target="slides/slide424.xml"/><Relationship Id="rId467" Type="http://schemas.openxmlformats.org/officeDocument/2006/relationships/slide" Target="slides/slide466.xml"/><Relationship Id="rId271" Type="http://schemas.openxmlformats.org/officeDocument/2006/relationships/slide" Target="slides/slide270.xml"/><Relationship Id="rId24" Type="http://schemas.openxmlformats.org/officeDocument/2006/relationships/slide" Target="slides/slide23.xml"/><Relationship Id="rId66" Type="http://schemas.openxmlformats.org/officeDocument/2006/relationships/slide" Target="slides/slide65.xml"/><Relationship Id="rId131" Type="http://schemas.openxmlformats.org/officeDocument/2006/relationships/slide" Target="slides/slide130.xml"/><Relationship Id="rId327" Type="http://schemas.openxmlformats.org/officeDocument/2006/relationships/slide" Target="slides/slide326.xml"/><Relationship Id="rId369" Type="http://schemas.openxmlformats.org/officeDocument/2006/relationships/slide" Target="slides/slide368.xml"/><Relationship Id="rId534" Type="http://schemas.openxmlformats.org/officeDocument/2006/relationships/slide" Target="slides/slide533.xml"/><Relationship Id="rId173" Type="http://schemas.openxmlformats.org/officeDocument/2006/relationships/slide" Target="slides/slide172.xml"/><Relationship Id="rId229" Type="http://schemas.openxmlformats.org/officeDocument/2006/relationships/slide" Target="slides/slide228.xml"/><Relationship Id="rId380" Type="http://schemas.openxmlformats.org/officeDocument/2006/relationships/slide" Target="slides/slide379.xml"/><Relationship Id="rId436" Type="http://schemas.openxmlformats.org/officeDocument/2006/relationships/slide" Target="slides/slide435.xml"/><Relationship Id="rId240" Type="http://schemas.openxmlformats.org/officeDocument/2006/relationships/slide" Target="slides/slide239.xml"/><Relationship Id="rId478" Type="http://schemas.openxmlformats.org/officeDocument/2006/relationships/slide" Target="slides/slide477.xml"/><Relationship Id="rId35" Type="http://schemas.openxmlformats.org/officeDocument/2006/relationships/slide" Target="slides/slide34.xml"/><Relationship Id="rId77" Type="http://schemas.openxmlformats.org/officeDocument/2006/relationships/slide" Target="slides/slide76.xml"/><Relationship Id="rId100" Type="http://schemas.openxmlformats.org/officeDocument/2006/relationships/slide" Target="slides/slide99.xml"/><Relationship Id="rId282" Type="http://schemas.openxmlformats.org/officeDocument/2006/relationships/slide" Target="slides/slide281.xml"/><Relationship Id="rId338" Type="http://schemas.openxmlformats.org/officeDocument/2006/relationships/slide" Target="slides/slide337.xml"/><Relationship Id="rId503" Type="http://schemas.openxmlformats.org/officeDocument/2006/relationships/slide" Target="slides/slide502.xml"/><Relationship Id="rId545" Type="http://schemas.openxmlformats.org/officeDocument/2006/relationships/slide" Target="slides/slide544.xml"/><Relationship Id="rId8" Type="http://schemas.openxmlformats.org/officeDocument/2006/relationships/slide" Target="slides/slide7.xml"/><Relationship Id="rId142" Type="http://schemas.openxmlformats.org/officeDocument/2006/relationships/slide" Target="slides/slide141.xml"/><Relationship Id="rId184" Type="http://schemas.openxmlformats.org/officeDocument/2006/relationships/slide" Target="slides/slide183.xml"/><Relationship Id="rId391" Type="http://schemas.openxmlformats.org/officeDocument/2006/relationships/slide" Target="slides/slide390.xml"/><Relationship Id="rId405" Type="http://schemas.openxmlformats.org/officeDocument/2006/relationships/slide" Target="slides/slide404.xml"/><Relationship Id="rId447" Type="http://schemas.openxmlformats.org/officeDocument/2006/relationships/slide" Target="slides/slide446.xml"/><Relationship Id="rId251" Type="http://schemas.openxmlformats.org/officeDocument/2006/relationships/slide" Target="slides/slide250.xml"/><Relationship Id="rId489" Type="http://schemas.openxmlformats.org/officeDocument/2006/relationships/slide" Target="slides/slide488.xml"/><Relationship Id="rId46" Type="http://schemas.openxmlformats.org/officeDocument/2006/relationships/slide" Target="slides/slide45.xml"/><Relationship Id="rId293" Type="http://schemas.openxmlformats.org/officeDocument/2006/relationships/slide" Target="slides/slide292.xml"/><Relationship Id="rId307" Type="http://schemas.openxmlformats.org/officeDocument/2006/relationships/slide" Target="slides/slide306.xml"/><Relationship Id="rId349" Type="http://schemas.openxmlformats.org/officeDocument/2006/relationships/slide" Target="slides/slide348.xml"/><Relationship Id="rId514" Type="http://schemas.openxmlformats.org/officeDocument/2006/relationships/slide" Target="slides/slide513.xml"/><Relationship Id="rId556" Type="http://schemas.openxmlformats.org/officeDocument/2006/relationships/slide" Target="slides/slide555.xml"/><Relationship Id="rId88" Type="http://schemas.openxmlformats.org/officeDocument/2006/relationships/slide" Target="slides/slide87.xml"/><Relationship Id="rId111" Type="http://schemas.openxmlformats.org/officeDocument/2006/relationships/slide" Target="slides/slide110.xml"/><Relationship Id="rId153" Type="http://schemas.openxmlformats.org/officeDocument/2006/relationships/slide" Target="slides/slide152.xml"/><Relationship Id="rId195" Type="http://schemas.openxmlformats.org/officeDocument/2006/relationships/slide" Target="slides/slide194.xml"/><Relationship Id="rId209" Type="http://schemas.openxmlformats.org/officeDocument/2006/relationships/slide" Target="slides/slide208.xml"/><Relationship Id="rId360" Type="http://schemas.openxmlformats.org/officeDocument/2006/relationships/slide" Target="slides/slide359.xml"/><Relationship Id="rId416" Type="http://schemas.openxmlformats.org/officeDocument/2006/relationships/slide" Target="slides/slide415.xml"/><Relationship Id="rId220" Type="http://schemas.openxmlformats.org/officeDocument/2006/relationships/slide" Target="slides/slide219.xml"/><Relationship Id="rId458" Type="http://schemas.openxmlformats.org/officeDocument/2006/relationships/slide" Target="slides/slide457.xml"/><Relationship Id="rId15" Type="http://schemas.openxmlformats.org/officeDocument/2006/relationships/slide" Target="slides/slide14.xml"/><Relationship Id="rId57" Type="http://schemas.openxmlformats.org/officeDocument/2006/relationships/slide" Target="slides/slide56.xml"/><Relationship Id="rId262" Type="http://schemas.openxmlformats.org/officeDocument/2006/relationships/slide" Target="slides/slide261.xml"/><Relationship Id="rId318" Type="http://schemas.openxmlformats.org/officeDocument/2006/relationships/slide" Target="slides/slide317.xml"/><Relationship Id="rId525" Type="http://schemas.openxmlformats.org/officeDocument/2006/relationships/slide" Target="slides/slide524.xml"/><Relationship Id="rId567" Type="http://schemas.openxmlformats.org/officeDocument/2006/relationships/viewProps" Target="viewProps.xml"/><Relationship Id="rId99" Type="http://schemas.openxmlformats.org/officeDocument/2006/relationships/slide" Target="slides/slide98.xml"/><Relationship Id="rId122" Type="http://schemas.openxmlformats.org/officeDocument/2006/relationships/slide" Target="slides/slide121.xml"/><Relationship Id="rId164" Type="http://schemas.openxmlformats.org/officeDocument/2006/relationships/slide" Target="slides/slide163.xml"/><Relationship Id="rId371" Type="http://schemas.openxmlformats.org/officeDocument/2006/relationships/slide" Target="slides/slide37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C8825F-FFEF-4C45-BE46-ABEB8BACD8BF}" type="doc">
      <dgm:prSet loTypeId="urn:microsoft.com/office/officeart/2005/8/layout/chevron1" loCatId="process" qsTypeId="urn:microsoft.com/office/officeart/2005/8/quickstyle/simple1" qsCatId="simple" csTypeId="urn:microsoft.com/office/officeart/2005/8/colors/accent1_2" csCatId="accent1" phldr="1"/>
      <dgm:spPr/>
    </dgm:pt>
    <dgm:pt modelId="{9DB55D72-1475-40F4-BD19-09AFC437C44B}">
      <dgm:prSet phldrT="[文本]"/>
      <dgm:spPr/>
      <dgm:t>
        <a:bodyPr/>
        <a:lstStyle/>
        <a:p>
          <a:r>
            <a:rPr lang="zh-CN" altLang="en-US" dirty="0"/>
            <a:t>电影萌芽发展期</a:t>
          </a:r>
          <a:r>
            <a:rPr lang="en-US" altLang="zh-CN" dirty="0"/>
            <a:t>--</a:t>
          </a:r>
          <a:r>
            <a:rPr lang="zh-CN" altLang="en-US" dirty="0"/>
            <a:t>“影戏”表演</a:t>
          </a:r>
        </a:p>
      </dgm:t>
    </dgm:pt>
    <dgm:pt modelId="{FBDB1261-05F1-4973-9205-6B9C96A5D7FC}" type="parTrans" cxnId="{74235945-89A3-4B06-BB62-C5887EC37DD0}">
      <dgm:prSet/>
      <dgm:spPr/>
      <dgm:t>
        <a:bodyPr/>
        <a:lstStyle/>
        <a:p>
          <a:endParaRPr lang="zh-CN" altLang="en-US"/>
        </a:p>
      </dgm:t>
    </dgm:pt>
    <dgm:pt modelId="{FF625BC2-2221-4274-8D28-E0F30C729A44}" type="sibTrans" cxnId="{74235945-89A3-4B06-BB62-C5887EC37DD0}">
      <dgm:prSet/>
      <dgm:spPr/>
      <dgm:t>
        <a:bodyPr/>
        <a:lstStyle/>
        <a:p>
          <a:endParaRPr lang="zh-CN" altLang="en-US"/>
        </a:p>
      </dgm:t>
    </dgm:pt>
    <dgm:pt modelId="{2393CFE8-11A4-4064-A19A-77D207F468DF}">
      <dgm:prSet phldrT="[文本]"/>
      <dgm:spPr/>
      <dgm:t>
        <a:bodyPr/>
        <a:lstStyle/>
        <a:p>
          <a:r>
            <a:rPr lang="en-US" altLang="zh-CN" dirty="0"/>
            <a:t>20</a:t>
          </a:r>
          <a:r>
            <a:rPr lang="zh-CN" altLang="en-US" dirty="0"/>
            <a:t>世纪三四十年代</a:t>
          </a:r>
          <a:r>
            <a:rPr lang="en-US" altLang="zh-CN" dirty="0"/>
            <a:t>--</a:t>
          </a:r>
          <a:r>
            <a:rPr lang="zh-CN" altLang="en-US" dirty="0"/>
            <a:t>纪实表演</a:t>
          </a:r>
        </a:p>
      </dgm:t>
    </dgm:pt>
    <dgm:pt modelId="{63D89B6B-65A4-416C-BFA8-8911A070290C}" type="parTrans" cxnId="{AEEAF4D1-21D3-492F-A666-04DB5F10963A}">
      <dgm:prSet/>
      <dgm:spPr/>
      <dgm:t>
        <a:bodyPr/>
        <a:lstStyle/>
        <a:p>
          <a:endParaRPr lang="zh-CN" altLang="en-US"/>
        </a:p>
      </dgm:t>
    </dgm:pt>
    <dgm:pt modelId="{F635B108-7A81-4B79-907E-469667E4F148}" type="sibTrans" cxnId="{AEEAF4D1-21D3-492F-A666-04DB5F10963A}">
      <dgm:prSet/>
      <dgm:spPr/>
      <dgm:t>
        <a:bodyPr/>
        <a:lstStyle/>
        <a:p>
          <a:endParaRPr lang="zh-CN" altLang="en-US"/>
        </a:p>
      </dgm:t>
    </dgm:pt>
    <dgm:pt modelId="{44E734A1-EBB4-4406-8F9A-C34BB0C0504C}">
      <dgm:prSet phldrT="[文本]"/>
      <dgm:spPr/>
      <dgm:t>
        <a:bodyPr/>
        <a:lstStyle/>
        <a:p>
          <a:r>
            <a:rPr lang="zh-CN" altLang="en-US" dirty="0"/>
            <a:t>新中国电影“十七年”</a:t>
          </a:r>
          <a:r>
            <a:rPr lang="en-US" altLang="zh-CN" dirty="0"/>
            <a:t>--</a:t>
          </a:r>
          <a:r>
            <a:rPr lang="zh-CN" altLang="en-US" dirty="0"/>
            <a:t>革命现实主义表演探索</a:t>
          </a:r>
        </a:p>
      </dgm:t>
    </dgm:pt>
    <dgm:pt modelId="{0EDA80B8-E39C-4B71-BEA7-4D03B9C14684}" type="parTrans" cxnId="{B2D7AC53-FC4F-4C47-AD7E-C381ADF2E3E8}">
      <dgm:prSet/>
      <dgm:spPr/>
      <dgm:t>
        <a:bodyPr/>
        <a:lstStyle/>
        <a:p>
          <a:endParaRPr lang="zh-CN" altLang="en-US"/>
        </a:p>
      </dgm:t>
    </dgm:pt>
    <dgm:pt modelId="{39EF83C0-42C3-4A11-9142-803374D339F2}" type="sibTrans" cxnId="{B2D7AC53-FC4F-4C47-AD7E-C381ADF2E3E8}">
      <dgm:prSet/>
      <dgm:spPr/>
      <dgm:t>
        <a:bodyPr/>
        <a:lstStyle/>
        <a:p>
          <a:endParaRPr lang="zh-CN" altLang="en-US"/>
        </a:p>
      </dgm:t>
    </dgm:pt>
    <dgm:pt modelId="{A902803C-1659-4A3F-8361-DB7BBB13D139}">
      <dgm:prSet phldrT="[文本]"/>
      <dgm:spPr/>
      <dgm:t>
        <a:bodyPr/>
        <a:lstStyle/>
        <a:p>
          <a:r>
            <a:rPr lang="zh-CN" altLang="en-US" dirty="0"/>
            <a:t>“文革”十年</a:t>
          </a:r>
          <a:r>
            <a:rPr lang="en-US" altLang="zh-CN" dirty="0"/>
            <a:t>--</a:t>
          </a:r>
          <a:r>
            <a:rPr lang="zh-CN" altLang="en-US" dirty="0"/>
            <a:t>电影表演美学混乱</a:t>
          </a:r>
        </a:p>
      </dgm:t>
    </dgm:pt>
    <dgm:pt modelId="{0CAA56D5-9B86-49D7-A345-7E73050F5D51}" type="parTrans" cxnId="{65C09AD1-AB9C-458C-BDAC-101B7A6F15C0}">
      <dgm:prSet/>
      <dgm:spPr/>
      <dgm:t>
        <a:bodyPr/>
        <a:lstStyle/>
        <a:p>
          <a:endParaRPr lang="zh-CN" altLang="en-US"/>
        </a:p>
      </dgm:t>
    </dgm:pt>
    <dgm:pt modelId="{0B541B07-2C32-47A1-B688-1545F57F373E}" type="sibTrans" cxnId="{65C09AD1-AB9C-458C-BDAC-101B7A6F15C0}">
      <dgm:prSet/>
      <dgm:spPr/>
      <dgm:t>
        <a:bodyPr/>
        <a:lstStyle/>
        <a:p>
          <a:endParaRPr lang="zh-CN" altLang="en-US"/>
        </a:p>
      </dgm:t>
    </dgm:pt>
    <dgm:pt modelId="{CFD3D0BF-EAAE-47B5-AB62-D456A3A87315}">
      <dgm:prSet phldrT="[文本]"/>
      <dgm:spPr/>
      <dgm:t>
        <a:bodyPr/>
        <a:lstStyle/>
        <a:p>
          <a:r>
            <a:rPr lang="zh-CN" altLang="en-US" dirty="0"/>
            <a:t>新时期</a:t>
          </a:r>
          <a:r>
            <a:rPr lang="en-US" altLang="zh-CN" dirty="0"/>
            <a:t>--</a:t>
          </a:r>
          <a:r>
            <a:rPr lang="zh-CN" altLang="en-US" dirty="0"/>
            <a:t>表演形态多元化的发展</a:t>
          </a:r>
        </a:p>
      </dgm:t>
    </dgm:pt>
    <dgm:pt modelId="{7C7967ED-FBA3-40B8-9EE8-09518B9A2A49}" type="parTrans" cxnId="{4A690DE3-0093-4FF2-859D-9F8BC3CAE59E}">
      <dgm:prSet/>
      <dgm:spPr/>
      <dgm:t>
        <a:bodyPr/>
        <a:lstStyle/>
        <a:p>
          <a:endParaRPr lang="zh-CN" altLang="en-US"/>
        </a:p>
      </dgm:t>
    </dgm:pt>
    <dgm:pt modelId="{88607623-2090-4ECC-872F-757BFE831EB3}" type="sibTrans" cxnId="{4A690DE3-0093-4FF2-859D-9F8BC3CAE59E}">
      <dgm:prSet/>
      <dgm:spPr/>
      <dgm:t>
        <a:bodyPr/>
        <a:lstStyle/>
        <a:p>
          <a:endParaRPr lang="zh-CN" altLang="en-US"/>
        </a:p>
      </dgm:t>
    </dgm:pt>
    <dgm:pt modelId="{3EA912EF-00E0-4B0B-A986-F2E19CEE03E6}" type="pres">
      <dgm:prSet presAssocID="{2FC8825F-FFEF-4C45-BE46-ABEB8BACD8BF}" presName="Name0" presStyleCnt="0">
        <dgm:presLayoutVars>
          <dgm:dir/>
          <dgm:animLvl val="lvl"/>
          <dgm:resizeHandles val="exact"/>
        </dgm:presLayoutVars>
      </dgm:prSet>
      <dgm:spPr/>
    </dgm:pt>
    <dgm:pt modelId="{53928653-C6D5-4722-A82E-4FAA5B8A93ED}" type="pres">
      <dgm:prSet presAssocID="{9DB55D72-1475-40F4-BD19-09AFC437C44B}" presName="parTxOnly" presStyleLbl="node1" presStyleIdx="0" presStyleCnt="5">
        <dgm:presLayoutVars>
          <dgm:chMax val="0"/>
          <dgm:chPref val="0"/>
          <dgm:bulletEnabled val="1"/>
        </dgm:presLayoutVars>
      </dgm:prSet>
      <dgm:spPr/>
    </dgm:pt>
    <dgm:pt modelId="{C0F10E46-2047-4850-95BF-9FF9163EEB36}" type="pres">
      <dgm:prSet presAssocID="{FF625BC2-2221-4274-8D28-E0F30C729A44}" presName="parTxOnlySpace" presStyleCnt="0"/>
      <dgm:spPr/>
    </dgm:pt>
    <dgm:pt modelId="{FA23D9B9-F9D6-4EFA-9A07-01D4D9DCB6F6}" type="pres">
      <dgm:prSet presAssocID="{2393CFE8-11A4-4064-A19A-77D207F468DF}" presName="parTxOnly" presStyleLbl="node1" presStyleIdx="1" presStyleCnt="5">
        <dgm:presLayoutVars>
          <dgm:chMax val="0"/>
          <dgm:chPref val="0"/>
          <dgm:bulletEnabled val="1"/>
        </dgm:presLayoutVars>
      </dgm:prSet>
      <dgm:spPr/>
    </dgm:pt>
    <dgm:pt modelId="{012DC617-7E69-4161-AB9A-CD335179EB5B}" type="pres">
      <dgm:prSet presAssocID="{F635B108-7A81-4B79-907E-469667E4F148}" presName="parTxOnlySpace" presStyleCnt="0"/>
      <dgm:spPr/>
    </dgm:pt>
    <dgm:pt modelId="{276F6983-6C39-4220-A1FE-01AB1AF9A55B}" type="pres">
      <dgm:prSet presAssocID="{44E734A1-EBB4-4406-8F9A-C34BB0C0504C}" presName="parTxOnly" presStyleLbl="node1" presStyleIdx="2" presStyleCnt="5">
        <dgm:presLayoutVars>
          <dgm:chMax val="0"/>
          <dgm:chPref val="0"/>
          <dgm:bulletEnabled val="1"/>
        </dgm:presLayoutVars>
      </dgm:prSet>
      <dgm:spPr/>
    </dgm:pt>
    <dgm:pt modelId="{7C72E982-1617-480C-970B-E83092DDD75B}" type="pres">
      <dgm:prSet presAssocID="{39EF83C0-42C3-4A11-9142-803374D339F2}" presName="parTxOnlySpace" presStyleCnt="0"/>
      <dgm:spPr/>
    </dgm:pt>
    <dgm:pt modelId="{9C1FA070-3566-4DF1-858E-F1C31CD32FFC}" type="pres">
      <dgm:prSet presAssocID="{A902803C-1659-4A3F-8361-DB7BBB13D139}" presName="parTxOnly" presStyleLbl="node1" presStyleIdx="3" presStyleCnt="5">
        <dgm:presLayoutVars>
          <dgm:chMax val="0"/>
          <dgm:chPref val="0"/>
          <dgm:bulletEnabled val="1"/>
        </dgm:presLayoutVars>
      </dgm:prSet>
      <dgm:spPr/>
    </dgm:pt>
    <dgm:pt modelId="{68E3841B-E4CC-4D5E-B050-32D17E14B370}" type="pres">
      <dgm:prSet presAssocID="{0B541B07-2C32-47A1-B688-1545F57F373E}" presName="parTxOnlySpace" presStyleCnt="0"/>
      <dgm:spPr/>
    </dgm:pt>
    <dgm:pt modelId="{1BAAB00F-AB7C-4479-AFCA-E1F124B3F1B3}" type="pres">
      <dgm:prSet presAssocID="{CFD3D0BF-EAAE-47B5-AB62-D456A3A87315}" presName="parTxOnly" presStyleLbl="node1" presStyleIdx="4" presStyleCnt="5" custScaleX="92971">
        <dgm:presLayoutVars>
          <dgm:chMax val="0"/>
          <dgm:chPref val="0"/>
          <dgm:bulletEnabled val="1"/>
        </dgm:presLayoutVars>
      </dgm:prSet>
      <dgm:spPr/>
    </dgm:pt>
  </dgm:ptLst>
  <dgm:cxnLst>
    <dgm:cxn modelId="{74235945-89A3-4B06-BB62-C5887EC37DD0}" srcId="{2FC8825F-FFEF-4C45-BE46-ABEB8BACD8BF}" destId="{9DB55D72-1475-40F4-BD19-09AFC437C44B}" srcOrd="0" destOrd="0" parTransId="{FBDB1261-05F1-4973-9205-6B9C96A5D7FC}" sibTransId="{FF625BC2-2221-4274-8D28-E0F30C729A44}"/>
    <dgm:cxn modelId="{3DBAF767-3D89-4169-BBFA-1102EE040ED4}" type="presOf" srcId="{CFD3D0BF-EAAE-47B5-AB62-D456A3A87315}" destId="{1BAAB00F-AB7C-4479-AFCA-E1F124B3F1B3}" srcOrd="0" destOrd="0" presId="urn:microsoft.com/office/officeart/2005/8/layout/chevron1"/>
    <dgm:cxn modelId="{B2D7AC53-FC4F-4C47-AD7E-C381ADF2E3E8}" srcId="{2FC8825F-FFEF-4C45-BE46-ABEB8BACD8BF}" destId="{44E734A1-EBB4-4406-8F9A-C34BB0C0504C}" srcOrd="2" destOrd="0" parTransId="{0EDA80B8-E39C-4B71-BEA7-4D03B9C14684}" sibTransId="{39EF83C0-42C3-4A11-9142-803374D339F2}"/>
    <dgm:cxn modelId="{6A0E3AB3-86EB-4430-9E97-0BA259A5C81A}" type="presOf" srcId="{A902803C-1659-4A3F-8361-DB7BBB13D139}" destId="{9C1FA070-3566-4DF1-858E-F1C31CD32FFC}" srcOrd="0" destOrd="0" presId="urn:microsoft.com/office/officeart/2005/8/layout/chevron1"/>
    <dgm:cxn modelId="{3D1896C4-17B6-4E7F-9A90-26A0A7BB61D4}" type="presOf" srcId="{9DB55D72-1475-40F4-BD19-09AFC437C44B}" destId="{53928653-C6D5-4722-A82E-4FAA5B8A93ED}" srcOrd="0" destOrd="0" presId="urn:microsoft.com/office/officeart/2005/8/layout/chevron1"/>
    <dgm:cxn modelId="{2F0765CF-000C-4AF2-8D57-A4DF33897C62}" type="presOf" srcId="{2393CFE8-11A4-4064-A19A-77D207F468DF}" destId="{FA23D9B9-F9D6-4EFA-9A07-01D4D9DCB6F6}" srcOrd="0" destOrd="0" presId="urn:microsoft.com/office/officeart/2005/8/layout/chevron1"/>
    <dgm:cxn modelId="{65C09AD1-AB9C-458C-BDAC-101B7A6F15C0}" srcId="{2FC8825F-FFEF-4C45-BE46-ABEB8BACD8BF}" destId="{A902803C-1659-4A3F-8361-DB7BBB13D139}" srcOrd="3" destOrd="0" parTransId="{0CAA56D5-9B86-49D7-A345-7E73050F5D51}" sibTransId="{0B541B07-2C32-47A1-B688-1545F57F373E}"/>
    <dgm:cxn modelId="{AEEAF4D1-21D3-492F-A666-04DB5F10963A}" srcId="{2FC8825F-FFEF-4C45-BE46-ABEB8BACD8BF}" destId="{2393CFE8-11A4-4064-A19A-77D207F468DF}" srcOrd="1" destOrd="0" parTransId="{63D89B6B-65A4-416C-BFA8-8911A070290C}" sibTransId="{F635B108-7A81-4B79-907E-469667E4F148}"/>
    <dgm:cxn modelId="{FDFFB5D4-DC84-4146-9083-29FDE8131123}" type="presOf" srcId="{44E734A1-EBB4-4406-8F9A-C34BB0C0504C}" destId="{276F6983-6C39-4220-A1FE-01AB1AF9A55B}" srcOrd="0" destOrd="0" presId="urn:microsoft.com/office/officeart/2005/8/layout/chevron1"/>
    <dgm:cxn modelId="{4A690DE3-0093-4FF2-859D-9F8BC3CAE59E}" srcId="{2FC8825F-FFEF-4C45-BE46-ABEB8BACD8BF}" destId="{CFD3D0BF-EAAE-47B5-AB62-D456A3A87315}" srcOrd="4" destOrd="0" parTransId="{7C7967ED-FBA3-40B8-9EE8-09518B9A2A49}" sibTransId="{88607623-2090-4ECC-872F-757BFE831EB3}"/>
    <dgm:cxn modelId="{E03D0EF8-3FE7-40F7-9B0C-370D2336EB24}" type="presOf" srcId="{2FC8825F-FFEF-4C45-BE46-ABEB8BACD8BF}" destId="{3EA912EF-00E0-4B0B-A986-F2E19CEE03E6}" srcOrd="0" destOrd="0" presId="urn:microsoft.com/office/officeart/2005/8/layout/chevron1"/>
    <dgm:cxn modelId="{5C9A1B91-2A16-4F3C-AFF1-2D7BA81D291D}" type="presParOf" srcId="{3EA912EF-00E0-4B0B-A986-F2E19CEE03E6}" destId="{53928653-C6D5-4722-A82E-4FAA5B8A93ED}" srcOrd="0" destOrd="0" presId="urn:microsoft.com/office/officeart/2005/8/layout/chevron1"/>
    <dgm:cxn modelId="{5975A61B-3033-4DE5-9F97-33A767DB5381}" type="presParOf" srcId="{3EA912EF-00E0-4B0B-A986-F2E19CEE03E6}" destId="{C0F10E46-2047-4850-95BF-9FF9163EEB36}" srcOrd="1" destOrd="0" presId="urn:microsoft.com/office/officeart/2005/8/layout/chevron1"/>
    <dgm:cxn modelId="{CF28121C-9166-4989-9365-C1428FE51BCE}" type="presParOf" srcId="{3EA912EF-00E0-4B0B-A986-F2E19CEE03E6}" destId="{FA23D9B9-F9D6-4EFA-9A07-01D4D9DCB6F6}" srcOrd="2" destOrd="0" presId="urn:microsoft.com/office/officeart/2005/8/layout/chevron1"/>
    <dgm:cxn modelId="{AA818C58-98BD-4C64-8ED4-20CAC1AA6DA1}" type="presParOf" srcId="{3EA912EF-00E0-4B0B-A986-F2E19CEE03E6}" destId="{012DC617-7E69-4161-AB9A-CD335179EB5B}" srcOrd="3" destOrd="0" presId="urn:microsoft.com/office/officeart/2005/8/layout/chevron1"/>
    <dgm:cxn modelId="{F70786B4-146F-449C-A2FA-D9309479A04A}" type="presParOf" srcId="{3EA912EF-00E0-4B0B-A986-F2E19CEE03E6}" destId="{276F6983-6C39-4220-A1FE-01AB1AF9A55B}" srcOrd="4" destOrd="0" presId="urn:microsoft.com/office/officeart/2005/8/layout/chevron1"/>
    <dgm:cxn modelId="{0C97B435-B70C-4530-8897-50961353A84E}" type="presParOf" srcId="{3EA912EF-00E0-4B0B-A986-F2E19CEE03E6}" destId="{7C72E982-1617-480C-970B-E83092DDD75B}" srcOrd="5" destOrd="0" presId="urn:microsoft.com/office/officeart/2005/8/layout/chevron1"/>
    <dgm:cxn modelId="{ECD2F548-AD50-45D6-9EB7-F40A85E41B15}" type="presParOf" srcId="{3EA912EF-00E0-4B0B-A986-F2E19CEE03E6}" destId="{9C1FA070-3566-4DF1-858E-F1C31CD32FFC}" srcOrd="6" destOrd="0" presId="urn:microsoft.com/office/officeart/2005/8/layout/chevron1"/>
    <dgm:cxn modelId="{FBE71871-FB02-4B03-B1E8-FF9F0E4DC6FE}" type="presParOf" srcId="{3EA912EF-00E0-4B0B-A986-F2E19CEE03E6}" destId="{68E3841B-E4CC-4D5E-B050-32D17E14B370}" srcOrd="7" destOrd="0" presId="urn:microsoft.com/office/officeart/2005/8/layout/chevron1"/>
    <dgm:cxn modelId="{626CAC9B-E3B0-47C0-9826-08FFDC1E54F1}" type="presParOf" srcId="{3EA912EF-00E0-4B0B-A986-F2E19CEE03E6}" destId="{1BAAB00F-AB7C-4479-AFCA-E1F124B3F1B3}"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D5AEB7-8D8E-4914-BC66-7687394AD5E9}"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zh-CN" altLang="en-US"/>
        </a:p>
      </dgm:t>
    </dgm:pt>
    <dgm:pt modelId="{5A724F3B-8366-40F4-BA6F-A44B02D207E4}">
      <dgm:prSet custT="1"/>
      <dgm:spPr/>
      <dgm:t>
        <a:bodyPr/>
        <a:lstStyle/>
        <a:p>
          <a:pPr algn="just"/>
          <a:r>
            <a:rPr lang="zh-CN" sz="1400" dirty="0">
              <a:latin typeface="+mn-ea"/>
              <a:ea typeface="+mn-ea"/>
            </a:rPr>
            <a:t>（</a:t>
          </a:r>
          <a:r>
            <a:rPr lang="en-US" sz="1400" dirty="0">
              <a:latin typeface="+mn-ea"/>
              <a:ea typeface="+mn-ea"/>
            </a:rPr>
            <a:t>1</a:t>
          </a:r>
          <a:r>
            <a:rPr lang="zh-CN" sz="1400" dirty="0">
              <a:latin typeface="+mn-ea"/>
              <a:ea typeface="+mn-ea"/>
            </a:rPr>
            <a:t>）它是优秀的导演和表演艺术家们在丰富的电影创作实践中，不断认识电影的逼真性纪实和反映生活的特性，积累经验的结果。</a:t>
          </a:r>
        </a:p>
      </dgm:t>
    </dgm:pt>
    <dgm:pt modelId="{10931ED1-550E-4FBF-90BC-A9EB9E70E164}" type="parTrans" cxnId="{074C64E1-C4E3-4260-B561-F138727C10C8}">
      <dgm:prSet/>
      <dgm:spPr/>
      <dgm:t>
        <a:bodyPr/>
        <a:lstStyle/>
        <a:p>
          <a:endParaRPr lang="zh-CN" altLang="en-US"/>
        </a:p>
      </dgm:t>
    </dgm:pt>
    <dgm:pt modelId="{B36AEBF7-97DB-4CD9-B594-893C4D08B608}" type="sibTrans" cxnId="{074C64E1-C4E3-4260-B561-F138727C10C8}">
      <dgm:prSet/>
      <dgm:spPr/>
      <dgm:t>
        <a:bodyPr/>
        <a:lstStyle/>
        <a:p>
          <a:endParaRPr lang="zh-CN" altLang="en-US"/>
        </a:p>
      </dgm:t>
    </dgm:pt>
    <dgm:pt modelId="{52803105-85D3-4836-84D2-59EFAD007D3B}">
      <dgm:prSet custT="1"/>
      <dgm:spPr/>
      <dgm:t>
        <a:bodyPr/>
        <a:lstStyle/>
        <a:p>
          <a:pPr algn="just"/>
          <a:r>
            <a:rPr lang="zh-CN" sz="1400" dirty="0">
              <a:latin typeface="+mn-ea"/>
              <a:ea typeface="+mn-ea"/>
            </a:rPr>
            <a:t>（</a:t>
          </a:r>
          <a:r>
            <a:rPr lang="en-US" sz="1400" dirty="0">
              <a:latin typeface="+mn-ea"/>
              <a:ea typeface="+mn-ea"/>
            </a:rPr>
            <a:t>3</a:t>
          </a:r>
          <a:r>
            <a:rPr lang="zh-CN" sz="1400" dirty="0">
              <a:latin typeface="+mn-ea"/>
              <a:ea typeface="+mn-ea"/>
            </a:rPr>
            <a:t>）它借鉴学习了斯坦尼斯拉夫斯基表演体系和其他外国表演理论，是“体验和表现”并重的表现民族思想情感的现实主义表演派别。</a:t>
          </a:r>
        </a:p>
      </dgm:t>
    </dgm:pt>
    <dgm:pt modelId="{C82E65D8-487D-41BB-897A-E73F2679F910}" type="parTrans" cxnId="{C2D01776-965E-4FE8-A7C7-2B79EAD791D3}">
      <dgm:prSet/>
      <dgm:spPr/>
      <dgm:t>
        <a:bodyPr/>
        <a:lstStyle/>
        <a:p>
          <a:endParaRPr lang="zh-CN" altLang="en-US"/>
        </a:p>
      </dgm:t>
    </dgm:pt>
    <dgm:pt modelId="{577BF2C0-D48E-40DB-9F63-8AE0EEC7980D}" type="sibTrans" cxnId="{C2D01776-965E-4FE8-A7C7-2B79EAD791D3}">
      <dgm:prSet/>
      <dgm:spPr/>
      <dgm:t>
        <a:bodyPr/>
        <a:lstStyle/>
        <a:p>
          <a:endParaRPr lang="zh-CN" altLang="en-US"/>
        </a:p>
      </dgm:t>
    </dgm:pt>
    <dgm:pt modelId="{1291EA49-A189-4FFD-85CC-F0DE89C8DF67}">
      <dgm:prSet custT="1"/>
      <dgm:spPr/>
      <dgm:t>
        <a:bodyPr/>
        <a:lstStyle/>
        <a:p>
          <a:r>
            <a:rPr lang="zh-CN" sz="1400" dirty="0">
              <a:latin typeface="+mn-ea"/>
              <a:ea typeface="+mn-ea"/>
            </a:rPr>
            <a:t>（</a:t>
          </a:r>
          <a:r>
            <a:rPr lang="en-US" sz="1400" dirty="0">
              <a:latin typeface="+mn-ea"/>
              <a:ea typeface="+mn-ea"/>
            </a:rPr>
            <a:t>4</a:t>
          </a:r>
          <a:r>
            <a:rPr lang="zh-CN" sz="1400" dirty="0">
              <a:latin typeface="+mn-ea"/>
              <a:ea typeface="+mn-ea"/>
            </a:rPr>
            <a:t>）中华民族的电影表演体系，已形成了一整套表演教学训练方法。</a:t>
          </a:r>
        </a:p>
      </dgm:t>
    </dgm:pt>
    <dgm:pt modelId="{C00FB606-2C33-4D4C-9604-50DF8C3CE280}" type="parTrans" cxnId="{E898AB5E-59C8-4483-8609-8EC5FB456707}">
      <dgm:prSet/>
      <dgm:spPr/>
      <dgm:t>
        <a:bodyPr/>
        <a:lstStyle/>
        <a:p>
          <a:endParaRPr lang="zh-CN" altLang="en-US"/>
        </a:p>
      </dgm:t>
    </dgm:pt>
    <dgm:pt modelId="{69A39891-B9FA-4326-90EB-43D3D4FB8D70}" type="sibTrans" cxnId="{E898AB5E-59C8-4483-8609-8EC5FB456707}">
      <dgm:prSet/>
      <dgm:spPr/>
      <dgm:t>
        <a:bodyPr/>
        <a:lstStyle/>
        <a:p>
          <a:endParaRPr lang="zh-CN" altLang="en-US"/>
        </a:p>
      </dgm:t>
    </dgm:pt>
    <dgm:pt modelId="{F97DC88E-00C7-43C2-B4FE-FB8D8FA7E59B}">
      <dgm:prSet custT="1"/>
      <dgm:spPr/>
      <dgm:t>
        <a:bodyPr/>
        <a:lstStyle/>
        <a:p>
          <a:r>
            <a:rPr lang="zh-CN" sz="1400" dirty="0">
              <a:latin typeface="+mn-ea"/>
              <a:ea typeface="+mn-ea"/>
            </a:rPr>
            <a:t>（</a:t>
          </a:r>
          <a:r>
            <a:rPr lang="en-US" sz="1400" dirty="0">
              <a:latin typeface="+mn-ea"/>
              <a:ea typeface="+mn-ea"/>
            </a:rPr>
            <a:t>2</a:t>
          </a:r>
          <a:r>
            <a:rPr lang="zh-CN" sz="1400" dirty="0">
              <a:latin typeface="+mn-ea"/>
              <a:ea typeface="+mn-ea"/>
            </a:rPr>
            <a:t>）它吸取了民族戏剧、戏曲、绘画、书法等的丰富理论技法为我所用，建立在民族文化传统的审美观念上。</a:t>
          </a:r>
        </a:p>
      </dgm:t>
    </dgm:pt>
    <dgm:pt modelId="{44393AF4-EB59-4BF2-BDC1-A44C1D8F72F7}" type="parTrans" cxnId="{9CE3CD4D-CCB0-489C-818D-5A8A96C250F4}">
      <dgm:prSet/>
      <dgm:spPr/>
      <dgm:t>
        <a:bodyPr/>
        <a:lstStyle/>
        <a:p>
          <a:endParaRPr lang="zh-CN" altLang="en-US"/>
        </a:p>
      </dgm:t>
    </dgm:pt>
    <dgm:pt modelId="{1D37746D-D348-4DE6-AF37-165DA65C40B3}" type="sibTrans" cxnId="{9CE3CD4D-CCB0-489C-818D-5A8A96C250F4}">
      <dgm:prSet/>
      <dgm:spPr/>
      <dgm:t>
        <a:bodyPr/>
        <a:lstStyle/>
        <a:p>
          <a:endParaRPr lang="zh-CN" altLang="en-US"/>
        </a:p>
      </dgm:t>
    </dgm:pt>
    <dgm:pt modelId="{9A4CB4CD-A0C2-4406-811B-4F004CD8A2A0}" type="pres">
      <dgm:prSet presAssocID="{8CD5AEB7-8D8E-4914-BC66-7687394AD5E9}" presName="matrix" presStyleCnt="0">
        <dgm:presLayoutVars>
          <dgm:chMax val="1"/>
          <dgm:dir/>
          <dgm:resizeHandles val="exact"/>
        </dgm:presLayoutVars>
      </dgm:prSet>
      <dgm:spPr/>
    </dgm:pt>
    <dgm:pt modelId="{C6F7CF66-AE25-48BE-AF88-57814F5B0903}" type="pres">
      <dgm:prSet presAssocID="{8CD5AEB7-8D8E-4914-BC66-7687394AD5E9}" presName="diamond" presStyleLbl="bgShp" presStyleIdx="0" presStyleCnt="1" custScaleX="275376"/>
      <dgm:spPr/>
    </dgm:pt>
    <dgm:pt modelId="{D3AE72EF-F7D8-4E07-9F49-2079AC90E85F}" type="pres">
      <dgm:prSet presAssocID="{8CD5AEB7-8D8E-4914-BC66-7687394AD5E9}" presName="quad1" presStyleLbl="node1" presStyleIdx="0" presStyleCnt="4">
        <dgm:presLayoutVars>
          <dgm:chMax val="0"/>
          <dgm:chPref val="0"/>
          <dgm:bulletEnabled val="1"/>
        </dgm:presLayoutVars>
      </dgm:prSet>
      <dgm:spPr/>
    </dgm:pt>
    <dgm:pt modelId="{87665E19-5020-4198-9510-0635E3B06F90}" type="pres">
      <dgm:prSet presAssocID="{8CD5AEB7-8D8E-4914-BC66-7687394AD5E9}" presName="quad2" presStyleLbl="node1" presStyleIdx="1" presStyleCnt="4">
        <dgm:presLayoutVars>
          <dgm:chMax val="0"/>
          <dgm:chPref val="0"/>
          <dgm:bulletEnabled val="1"/>
        </dgm:presLayoutVars>
      </dgm:prSet>
      <dgm:spPr/>
    </dgm:pt>
    <dgm:pt modelId="{6639B643-5FEB-4D74-9E65-FE9AF2B97CF0}" type="pres">
      <dgm:prSet presAssocID="{8CD5AEB7-8D8E-4914-BC66-7687394AD5E9}" presName="quad3" presStyleLbl="node1" presStyleIdx="2" presStyleCnt="4">
        <dgm:presLayoutVars>
          <dgm:chMax val="0"/>
          <dgm:chPref val="0"/>
          <dgm:bulletEnabled val="1"/>
        </dgm:presLayoutVars>
      </dgm:prSet>
      <dgm:spPr/>
    </dgm:pt>
    <dgm:pt modelId="{E0658733-857E-42A0-BE47-6F10B6F9E5DE}" type="pres">
      <dgm:prSet presAssocID="{8CD5AEB7-8D8E-4914-BC66-7687394AD5E9}" presName="quad4" presStyleLbl="node1" presStyleIdx="3" presStyleCnt="4">
        <dgm:presLayoutVars>
          <dgm:chMax val="0"/>
          <dgm:chPref val="0"/>
          <dgm:bulletEnabled val="1"/>
        </dgm:presLayoutVars>
      </dgm:prSet>
      <dgm:spPr/>
    </dgm:pt>
  </dgm:ptLst>
  <dgm:cxnLst>
    <dgm:cxn modelId="{E898AB5E-59C8-4483-8609-8EC5FB456707}" srcId="{8CD5AEB7-8D8E-4914-BC66-7687394AD5E9}" destId="{1291EA49-A189-4FFD-85CC-F0DE89C8DF67}" srcOrd="3" destOrd="0" parTransId="{C00FB606-2C33-4D4C-9604-50DF8C3CE280}" sibTransId="{69A39891-B9FA-4326-90EB-43D3D4FB8D70}"/>
    <dgm:cxn modelId="{2D2DFF5F-7AA4-4B61-937E-107D4C64F09B}" type="presOf" srcId="{52803105-85D3-4836-84D2-59EFAD007D3B}" destId="{6639B643-5FEB-4D74-9E65-FE9AF2B97CF0}" srcOrd="0" destOrd="0" presId="urn:microsoft.com/office/officeart/2005/8/layout/matrix3"/>
    <dgm:cxn modelId="{6C72964D-2F87-45BF-B99D-F11CEFCC82AE}" type="presOf" srcId="{F97DC88E-00C7-43C2-B4FE-FB8D8FA7E59B}" destId="{87665E19-5020-4198-9510-0635E3B06F90}" srcOrd="0" destOrd="0" presId="urn:microsoft.com/office/officeart/2005/8/layout/matrix3"/>
    <dgm:cxn modelId="{9CE3CD4D-CCB0-489C-818D-5A8A96C250F4}" srcId="{8CD5AEB7-8D8E-4914-BC66-7687394AD5E9}" destId="{F97DC88E-00C7-43C2-B4FE-FB8D8FA7E59B}" srcOrd="1" destOrd="0" parTransId="{44393AF4-EB59-4BF2-BDC1-A44C1D8F72F7}" sibTransId="{1D37746D-D348-4DE6-AF37-165DA65C40B3}"/>
    <dgm:cxn modelId="{C2D01776-965E-4FE8-A7C7-2B79EAD791D3}" srcId="{8CD5AEB7-8D8E-4914-BC66-7687394AD5E9}" destId="{52803105-85D3-4836-84D2-59EFAD007D3B}" srcOrd="2" destOrd="0" parTransId="{C82E65D8-487D-41BB-897A-E73F2679F910}" sibTransId="{577BF2C0-D48E-40DB-9F63-8AE0EEC7980D}"/>
    <dgm:cxn modelId="{A2F54D97-9842-44D3-9C27-4436D60572C3}" type="presOf" srcId="{8CD5AEB7-8D8E-4914-BC66-7687394AD5E9}" destId="{9A4CB4CD-A0C2-4406-811B-4F004CD8A2A0}" srcOrd="0" destOrd="0" presId="urn:microsoft.com/office/officeart/2005/8/layout/matrix3"/>
    <dgm:cxn modelId="{84D067BE-B74D-49F9-8D02-5F40663FB27F}" type="presOf" srcId="{5A724F3B-8366-40F4-BA6F-A44B02D207E4}" destId="{D3AE72EF-F7D8-4E07-9F49-2079AC90E85F}" srcOrd="0" destOrd="0" presId="urn:microsoft.com/office/officeart/2005/8/layout/matrix3"/>
    <dgm:cxn modelId="{D20256CF-8969-4F8B-9066-6E8EFC66850E}" type="presOf" srcId="{1291EA49-A189-4FFD-85CC-F0DE89C8DF67}" destId="{E0658733-857E-42A0-BE47-6F10B6F9E5DE}" srcOrd="0" destOrd="0" presId="urn:microsoft.com/office/officeart/2005/8/layout/matrix3"/>
    <dgm:cxn modelId="{074C64E1-C4E3-4260-B561-F138727C10C8}" srcId="{8CD5AEB7-8D8E-4914-BC66-7687394AD5E9}" destId="{5A724F3B-8366-40F4-BA6F-A44B02D207E4}" srcOrd="0" destOrd="0" parTransId="{10931ED1-550E-4FBF-90BC-A9EB9E70E164}" sibTransId="{B36AEBF7-97DB-4CD9-B594-893C4D08B608}"/>
    <dgm:cxn modelId="{0BDDCC26-5240-44A9-B166-BE69CCA80D75}" type="presParOf" srcId="{9A4CB4CD-A0C2-4406-811B-4F004CD8A2A0}" destId="{C6F7CF66-AE25-48BE-AF88-57814F5B0903}" srcOrd="0" destOrd="0" presId="urn:microsoft.com/office/officeart/2005/8/layout/matrix3"/>
    <dgm:cxn modelId="{817EF956-BE77-4AA1-9661-3BE1EC3C9D66}" type="presParOf" srcId="{9A4CB4CD-A0C2-4406-811B-4F004CD8A2A0}" destId="{D3AE72EF-F7D8-4E07-9F49-2079AC90E85F}" srcOrd="1" destOrd="0" presId="urn:microsoft.com/office/officeart/2005/8/layout/matrix3"/>
    <dgm:cxn modelId="{6D683210-837D-4C93-AB60-D209D4030888}" type="presParOf" srcId="{9A4CB4CD-A0C2-4406-811B-4F004CD8A2A0}" destId="{87665E19-5020-4198-9510-0635E3B06F90}" srcOrd="2" destOrd="0" presId="urn:microsoft.com/office/officeart/2005/8/layout/matrix3"/>
    <dgm:cxn modelId="{0F83C51B-D03E-4044-BB30-AFF990225255}" type="presParOf" srcId="{9A4CB4CD-A0C2-4406-811B-4F004CD8A2A0}" destId="{6639B643-5FEB-4D74-9E65-FE9AF2B97CF0}" srcOrd="3" destOrd="0" presId="urn:microsoft.com/office/officeart/2005/8/layout/matrix3"/>
    <dgm:cxn modelId="{46AA61D5-9FB4-4473-BD6D-D0E14602326F}" type="presParOf" srcId="{9A4CB4CD-A0C2-4406-811B-4F004CD8A2A0}" destId="{E0658733-857E-42A0-BE47-6F10B6F9E5DE}"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80A927-91BD-438E-A3E4-BD1127F17E6C}"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zh-CN" altLang="en-US"/>
        </a:p>
      </dgm:t>
    </dgm:pt>
    <dgm:pt modelId="{DA2430F5-03C8-4046-A021-A4EE91668AB8}">
      <dgm:prSet/>
      <dgm:spPr/>
      <dgm:t>
        <a:bodyPr/>
        <a:lstStyle/>
        <a:p>
          <a:r>
            <a:rPr lang="en-US" dirty="0">
              <a:latin typeface="+mn-ea"/>
              <a:ea typeface="+mn-ea"/>
            </a:rPr>
            <a:t>20</a:t>
          </a:r>
          <a:r>
            <a:rPr lang="zh-CN" dirty="0">
              <a:latin typeface="+mn-ea"/>
              <a:ea typeface="+mn-ea"/>
            </a:rPr>
            <a:t>世纪</a:t>
          </a:r>
          <a:r>
            <a:rPr lang="en-US" dirty="0">
              <a:latin typeface="+mn-ea"/>
              <a:ea typeface="+mn-ea"/>
            </a:rPr>
            <a:t>20</a:t>
          </a:r>
          <a:r>
            <a:rPr lang="zh-CN" dirty="0">
              <a:latin typeface="+mn-ea"/>
              <a:ea typeface="+mn-ea"/>
            </a:rPr>
            <a:t>年代</a:t>
          </a:r>
          <a:r>
            <a:rPr lang="en-US" altLang="zh-CN" dirty="0">
              <a:latin typeface="+mn-ea"/>
              <a:ea typeface="+mn-ea"/>
            </a:rPr>
            <a:t>--</a:t>
          </a:r>
          <a:r>
            <a:rPr lang="zh-CN" dirty="0">
              <a:latin typeface="+mn-ea"/>
              <a:ea typeface="+mn-ea"/>
            </a:rPr>
            <a:t>开始出现的影剧表演教学</a:t>
          </a:r>
        </a:p>
      </dgm:t>
    </dgm:pt>
    <dgm:pt modelId="{EE35E970-2D57-48B6-B261-5D47320D62A4}" type="parTrans" cxnId="{E30714EC-A80F-46EB-B3B7-D3B58C56CE57}">
      <dgm:prSet/>
      <dgm:spPr/>
      <dgm:t>
        <a:bodyPr/>
        <a:lstStyle/>
        <a:p>
          <a:endParaRPr lang="zh-CN" altLang="en-US"/>
        </a:p>
      </dgm:t>
    </dgm:pt>
    <dgm:pt modelId="{1091F863-8511-4CC8-A89B-7E91823BAD64}" type="sibTrans" cxnId="{E30714EC-A80F-46EB-B3B7-D3B58C56CE57}">
      <dgm:prSet/>
      <dgm:spPr/>
      <dgm:t>
        <a:bodyPr/>
        <a:lstStyle/>
        <a:p>
          <a:endParaRPr lang="zh-CN" altLang="en-US"/>
        </a:p>
      </dgm:t>
    </dgm:pt>
    <dgm:pt modelId="{A80C8A96-1DE2-461C-98AC-0A0D466569E1}">
      <dgm:prSet/>
      <dgm:spPr/>
      <dgm:t>
        <a:bodyPr/>
        <a:lstStyle/>
        <a:p>
          <a:r>
            <a:rPr lang="en-US" dirty="0"/>
            <a:t>40</a:t>
          </a:r>
          <a:r>
            <a:rPr lang="zh-CN" dirty="0"/>
            <a:t>年代</a:t>
          </a:r>
          <a:r>
            <a:rPr lang="en-US" altLang="zh-CN" dirty="0"/>
            <a:t>--</a:t>
          </a:r>
          <a:r>
            <a:rPr lang="zh-CN" dirty="0"/>
            <a:t>对斯坦尼斯拉夫斯基表演体系训练演员方法的吸收</a:t>
          </a:r>
        </a:p>
      </dgm:t>
    </dgm:pt>
    <dgm:pt modelId="{EBA97A36-A7E7-41E8-93BD-8F58E07F011B}" type="parTrans" cxnId="{8C2F3F53-1B9C-410C-B81A-83EC21F5EC25}">
      <dgm:prSet/>
      <dgm:spPr/>
      <dgm:t>
        <a:bodyPr/>
        <a:lstStyle/>
        <a:p>
          <a:endParaRPr lang="zh-CN" altLang="en-US"/>
        </a:p>
      </dgm:t>
    </dgm:pt>
    <dgm:pt modelId="{5C68E20E-570F-4129-A8E5-DDDFFC017B18}" type="sibTrans" cxnId="{8C2F3F53-1B9C-410C-B81A-83EC21F5EC25}">
      <dgm:prSet/>
      <dgm:spPr/>
      <dgm:t>
        <a:bodyPr/>
        <a:lstStyle/>
        <a:p>
          <a:endParaRPr lang="zh-CN" altLang="en-US"/>
        </a:p>
      </dgm:t>
    </dgm:pt>
    <dgm:pt modelId="{A566A2A2-B1E9-458B-8B07-02A116F7C8E6}">
      <dgm:prSet/>
      <dgm:spPr/>
      <dgm:t>
        <a:bodyPr/>
        <a:lstStyle/>
        <a:p>
          <a:r>
            <a:rPr lang="zh-CN" dirty="0"/>
            <a:t>新中国成立后</a:t>
          </a:r>
          <a:r>
            <a:rPr lang="en-US" altLang="zh-CN" dirty="0"/>
            <a:t>--</a:t>
          </a:r>
          <a:r>
            <a:rPr lang="zh-CN" altLang="en-US" dirty="0"/>
            <a:t>斯坦尼斯拉夫斯基表演体系</a:t>
          </a:r>
          <a:r>
            <a:rPr lang="zh-CN" dirty="0"/>
            <a:t>的推广及与中国教学经验结合的实践总结</a:t>
          </a:r>
        </a:p>
      </dgm:t>
    </dgm:pt>
    <dgm:pt modelId="{54C3EC94-4015-4E12-825D-F167C1A43024}" type="parTrans" cxnId="{739B9D87-9D65-4944-8A0B-A0C6E4CE836A}">
      <dgm:prSet/>
      <dgm:spPr/>
      <dgm:t>
        <a:bodyPr/>
        <a:lstStyle/>
        <a:p>
          <a:endParaRPr lang="zh-CN" altLang="en-US"/>
        </a:p>
      </dgm:t>
    </dgm:pt>
    <dgm:pt modelId="{B16AA4F2-2925-4724-A06B-CFB8F2533B86}" type="sibTrans" cxnId="{739B9D87-9D65-4944-8A0B-A0C6E4CE836A}">
      <dgm:prSet/>
      <dgm:spPr/>
      <dgm:t>
        <a:bodyPr/>
        <a:lstStyle/>
        <a:p>
          <a:endParaRPr lang="zh-CN" altLang="en-US"/>
        </a:p>
      </dgm:t>
    </dgm:pt>
    <dgm:pt modelId="{F0670734-E47F-4BF0-9DAF-A749CF554382}">
      <dgm:prSet/>
      <dgm:spPr/>
      <dgm:t>
        <a:bodyPr/>
        <a:lstStyle/>
        <a:p>
          <a:r>
            <a:rPr lang="en-US" dirty="0"/>
            <a:t>60</a:t>
          </a:r>
          <a:r>
            <a:rPr lang="zh-CN" dirty="0"/>
            <a:t>年代</a:t>
          </a:r>
          <a:r>
            <a:rPr lang="en-US" altLang="zh-CN" dirty="0"/>
            <a:t>--</a:t>
          </a:r>
          <a:r>
            <a:rPr lang="zh-CN" dirty="0"/>
            <a:t>“演员的矛盾”的讨论</a:t>
          </a:r>
        </a:p>
      </dgm:t>
    </dgm:pt>
    <dgm:pt modelId="{6EB76A9C-2C0C-4EAD-A08E-141E51D2CE6C}" type="parTrans" cxnId="{DB92F466-4077-469D-8518-05C63074BD14}">
      <dgm:prSet/>
      <dgm:spPr/>
      <dgm:t>
        <a:bodyPr/>
        <a:lstStyle/>
        <a:p>
          <a:endParaRPr lang="zh-CN" altLang="en-US"/>
        </a:p>
      </dgm:t>
    </dgm:pt>
    <dgm:pt modelId="{2E937C9C-1F9D-44CF-8CBF-0F4CC63700B0}" type="sibTrans" cxnId="{DB92F466-4077-469D-8518-05C63074BD14}">
      <dgm:prSet/>
      <dgm:spPr/>
      <dgm:t>
        <a:bodyPr/>
        <a:lstStyle/>
        <a:p>
          <a:endParaRPr lang="zh-CN" altLang="en-US"/>
        </a:p>
      </dgm:t>
    </dgm:pt>
    <dgm:pt modelId="{CFCE1769-F419-484A-859E-84B22A8ED261}">
      <dgm:prSet/>
      <dgm:spPr/>
      <dgm:t>
        <a:bodyPr/>
        <a:lstStyle/>
        <a:p>
          <a:r>
            <a:rPr lang="en-US" dirty="0"/>
            <a:t>80</a:t>
          </a:r>
          <a:r>
            <a:rPr lang="zh-CN" dirty="0"/>
            <a:t>年代初</a:t>
          </a:r>
          <a:r>
            <a:rPr lang="en-US" altLang="zh-CN" dirty="0"/>
            <a:t>--</a:t>
          </a:r>
          <a:r>
            <a:rPr lang="zh-CN" dirty="0"/>
            <a:t>“电影舞台表演异同”的讨论对表演教学的调整</a:t>
          </a:r>
        </a:p>
      </dgm:t>
    </dgm:pt>
    <dgm:pt modelId="{B75D6146-BCC6-4630-8F54-6BF190D2AB9D}" type="parTrans" cxnId="{3368E035-832D-4D5E-B621-AA655D52C112}">
      <dgm:prSet/>
      <dgm:spPr/>
      <dgm:t>
        <a:bodyPr/>
        <a:lstStyle/>
        <a:p>
          <a:endParaRPr lang="zh-CN" altLang="en-US"/>
        </a:p>
      </dgm:t>
    </dgm:pt>
    <dgm:pt modelId="{2FDBCC62-D5B5-45AF-BF49-AE4D939517A9}" type="sibTrans" cxnId="{3368E035-832D-4D5E-B621-AA655D52C112}">
      <dgm:prSet/>
      <dgm:spPr/>
      <dgm:t>
        <a:bodyPr/>
        <a:lstStyle/>
        <a:p>
          <a:endParaRPr lang="zh-CN" altLang="en-US"/>
        </a:p>
      </dgm:t>
    </dgm:pt>
    <dgm:pt modelId="{375B9302-992F-45B0-80D9-D0C6A3502147}">
      <dgm:prSet/>
      <dgm:spPr/>
      <dgm:t>
        <a:bodyPr/>
        <a:lstStyle/>
        <a:p>
          <a:r>
            <a:rPr lang="en-US" dirty="0"/>
            <a:t>90</a:t>
          </a:r>
          <a:r>
            <a:rPr lang="zh-CN" dirty="0"/>
            <a:t>年代初</a:t>
          </a:r>
          <a:r>
            <a:rPr lang="en-US" altLang="zh-CN" dirty="0"/>
            <a:t>--</a:t>
          </a:r>
          <a:r>
            <a:rPr lang="zh-CN" dirty="0"/>
            <a:t>影视表演教学研讨</a:t>
          </a:r>
        </a:p>
      </dgm:t>
    </dgm:pt>
    <dgm:pt modelId="{4774922C-06D3-4DFE-83A2-379AB7C8FDEB}" type="parTrans" cxnId="{89FF78FA-CE9E-45D8-8CD7-25F547FBB986}">
      <dgm:prSet/>
      <dgm:spPr/>
      <dgm:t>
        <a:bodyPr/>
        <a:lstStyle/>
        <a:p>
          <a:endParaRPr lang="zh-CN" altLang="en-US"/>
        </a:p>
      </dgm:t>
    </dgm:pt>
    <dgm:pt modelId="{CDEBCB58-3C64-43D6-8D1F-BC13E89054B7}" type="sibTrans" cxnId="{89FF78FA-CE9E-45D8-8CD7-25F547FBB986}">
      <dgm:prSet/>
      <dgm:spPr/>
      <dgm:t>
        <a:bodyPr/>
        <a:lstStyle/>
        <a:p>
          <a:endParaRPr lang="zh-CN" altLang="en-US"/>
        </a:p>
      </dgm:t>
    </dgm:pt>
    <dgm:pt modelId="{48ED3212-76C8-452B-8474-BBD0AF570632}">
      <dgm:prSet/>
      <dgm:spPr/>
      <dgm:t>
        <a:bodyPr/>
        <a:lstStyle/>
        <a:p>
          <a:r>
            <a:rPr lang="en-US" dirty="0"/>
            <a:t>2005</a:t>
          </a:r>
          <a:r>
            <a:rPr lang="zh-CN" dirty="0"/>
            <a:t>年</a:t>
          </a:r>
          <a:r>
            <a:rPr lang="en-US" altLang="zh-CN" dirty="0"/>
            <a:t>--</a:t>
          </a:r>
          <a:r>
            <a:rPr lang="zh-CN" altLang="zh-CN" dirty="0"/>
            <a:t>召开</a:t>
          </a:r>
          <a:r>
            <a:rPr lang="zh-CN" dirty="0"/>
            <a:t>表演教学国际研讨会</a:t>
          </a:r>
        </a:p>
      </dgm:t>
    </dgm:pt>
    <dgm:pt modelId="{E601923C-FF25-4028-82E6-8BA33F466686}" type="parTrans" cxnId="{1C31C25A-78DB-4284-8F23-A312FFD00D5D}">
      <dgm:prSet/>
      <dgm:spPr/>
      <dgm:t>
        <a:bodyPr/>
        <a:lstStyle/>
        <a:p>
          <a:endParaRPr lang="zh-CN" altLang="en-US"/>
        </a:p>
      </dgm:t>
    </dgm:pt>
    <dgm:pt modelId="{268116BB-8746-4D9A-BD86-7B0B360AB53B}" type="sibTrans" cxnId="{1C31C25A-78DB-4284-8F23-A312FFD00D5D}">
      <dgm:prSet/>
      <dgm:spPr/>
      <dgm:t>
        <a:bodyPr/>
        <a:lstStyle/>
        <a:p>
          <a:endParaRPr lang="zh-CN" altLang="en-US"/>
        </a:p>
      </dgm:t>
    </dgm:pt>
    <dgm:pt modelId="{C1BF5787-4B26-48D6-9AF9-52F6A410974A}">
      <dgm:prSet/>
      <dgm:spPr/>
      <dgm:t>
        <a:bodyPr/>
        <a:lstStyle/>
        <a:p>
          <a:r>
            <a:rPr lang="zh-CN" b="1" dirty="0">
              <a:solidFill>
                <a:srgbClr val="FF0000"/>
              </a:solidFill>
            </a:rPr>
            <a:t>表演训练更加科学化、规格化、完整化。</a:t>
          </a:r>
        </a:p>
      </dgm:t>
    </dgm:pt>
    <dgm:pt modelId="{4D420F61-87E1-4E2E-A3BD-4DF99DD018C8}" type="parTrans" cxnId="{736B4686-D482-438B-B519-51E4EFAE5567}">
      <dgm:prSet/>
      <dgm:spPr/>
      <dgm:t>
        <a:bodyPr/>
        <a:lstStyle/>
        <a:p>
          <a:endParaRPr lang="zh-CN" altLang="en-US"/>
        </a:p>
      </dgm:t>
    </dgm:pt>
    <dgm:pt modelId="{3B01A4F8-FDBC-4FFD-B6DF-A9CA8993386C}" type="sibTrans" cxnId="{736B4686-D482-438B-B519-51E4EFAE5567}">
      <dgm:prSet/>
      <dgm:spPr/>
      <dgm:t>
        <a:bodyPr/>
        <a:lstStyle/>
        <a:p>
          <a:endParaRPr lang="zh-CN" altLang="en-US"/>
        </a:p>
      </dgm:t>
    </dgm:pt>
    <dgm:pt modelId="{9E37A4B3-EB35-4C4D-A392-5C8014466DAF}" type="pres">
      <dgm:prSet presAssocID="{B880A927-91BD-438E-A3E4-BD1127F17E6C}" presName="Name0" presStyleCnt="0">
        <dgm:presLayoutVars>
          <dgm:dir/>
          <dgm:resizeHandles val="exact"/>
        </dgm:presLayoutVars>
      </dgm:prSet>
      <dgm:spPr/>
    </dgm:pt>
    <dgm:pt modelId="{3AE67641-9C59-4D98-8BFE-87B3E43185A9}" type="pres">
      <dgm:prSet presAssocID="{B880A927-91BD-438E-A3E4-BD1127F17E6C}" presName="arrow" presStyleLbl="bgShp" presStyleIdx="0" presStyleCnt="1"/>
      <dgm:spPr/>
    </dgm:pt>
    <dgm:pt modelId="{79B56522-146B-4D0C-8B3B-4742C71C7453}" type="pres">
      <dgm:prSet presAssocID="{B880A927-91BD-438E-A3E4-BD1127F17E6C}" presName="points" presStyleCnt="0"/>
      <dgm:spPr/>
    </dgm:pt>
    <dgm:pt modelId="{898FF3D3-4BE3-41BD-A109-2FD85943A814}" type="pres">
      <dgm:prSet presAssocID="{DA2430F5-03C8-4046-A021-A4EE91668AB8}" presName="compositeA" presStyleCnt="0"/>
      <dgm:spPr/>
    </dgm:pt>
    <dgm:pt modelId="{EE0389A6-D07D-487F-B00D-3429579DE93C}" type="pres">
      <dgm:prSet presAssocID="{DA2430F5-03C8-4046-A021-A4EE91668AB8}" presName="textA" presStyleLbl="revTx" presStyleIdx="0" presStyleCnt="8">
        <dgm:presLayoutVars>
          <dgm:bulletEnabled val="1"/>
        </dgm:presLayoutVars>
      </dgm:prSet>
      <dgm:spPr/>
    </dgm:pt>
    <dgm:pt modelId="{8FD07038-001C-456C-9E77-6B57D9979104}" type="pres">
      <dgm:prSet presAssocID="{DA2430F5-03C8-4046-A021-A4EE91668AB8}" presName="circleA" presStyleLbl="node1" presStyleIdx="0" presStyleCnt="8"/>
      <dgm:spPr/>
    </dgm:pt>
    <dgm:pt modelId="{C25A1516-8DBC-4BF2-BC2D-8275441170CD}" type="pres">
      <dgm:prSet presAssocID="{DA2430F5-03C8-4046-A021-A4EE91668AB8}" presName="spaceA" presStyleCnt="0"/>
      <dgm:spPr/>
    </dgm:pt>
    <dgm:pt modelId="{DAD6A23A-0026-43B2-A1AF-CEC50B7E9BFE}" type="pres">
      <dgm:prSet presAssocID="{1091F863-8511-4CC8-A89B-7E91823BAD64}" presName="space" presStyleCnt="0"/>
      <dgm:spPr/>
    </dgm:pt>
    <dgm:pt modelId="{EB49A7C6-F98F-45F0-BD7C-9F548888B17C}" type="pres">
      <dgm:prSet presAssocID="{A80C8A96-1DE2-461C-98AC-0A0D466569E1}" presName="compositeB" presStyleCnt="0"/>
      <dgm:spPr/>
    </dgm:pt>
    <dgm:pt modelId="{FC003BEF-0D39-4263-8CD1-B8F46AD14CE7}" type="pres">
      <dgm:prSet presAssocID="{A80C8A96-1DE2-461C-98AC-0A0D466569E1}" presName="textB" presStyleLbl="revTx" presStyleIdx="1" presStyleCnt="8">
        <dgm:presLayoutVars>
          <dgm:bulletEnabled val="1"/>
        </dgm:presLayoutVars>
      </dgm:prSet>
      <dgm:spPr/>
    </dgm:pt>
    <dgm:pt modelId="{9E903353-8F94-46A4-AF1B-B348BD2D80C5}" type="pres">
      <dgm:prSet presAssocID="{A80C8A96-1DE2-461C-98AC-0A0D466569E1}" presName="circleB" presStyleLbl="node1" presStyleIdx="1" presStyleCnt="8"/>
      <dgm:spPr/>
    </dgm:pt>
    <dgm:pt modelId="{69B9D6FE-4319-4A69-9517-2FC7DCEFEF34}" type="pres">
      <dgm:prSet presAssocID="{A80C8A96-1DE2-461C-98AC-0A0D466569E1}" presName="spaceB" presStyleCnt="0"/>
      <dgm:spPr/>
    </dgm:pt>
    <dgm:pt modelId="{EBB7288B-95CC-4D12-92FE-8A7EAAE9D72E}" type="pres">
      <dgm:prSet presAssocID="{5C68E20E-570F-4129-A8E5-DDDFFC017B18}" presName="space" presStyleCnt="0"/>
      <dgm:spPr/>
    </dgm:pt>
    <dgm:pt modelId="{1A59F3D8-483E-411C-91B0-0E8A3D1A8F37}" type="pres">
      <dgm:prSet presAssocID="{A566A2A2-B1E9-458B-8B07-02A116F7C8E6}" presName="compositeA" presStyleCnt="0"/>
      <dgm:spPr/>
    </dgm:pt>
    <dgm:pt modelId="{4BC09EAF-A6C3-4391-A194-41F7F88ABAE4}" type="pres">
      <dgm:prSet presAssocID="{A566A2A2-B1E9-458B-8B07-02A116F7C8E6}" presName="textA" presStyleLbl="revTx" presStyleIdx="2" presStyleCnt="8">
        <dgm:presLayoutVars>
          <dgm:bulletEnabled val="1"/>
        </dgm:presLayoutVars>
      </dgm:prSet>
      <dgm:spPr/>
    </dgm:pt>
    <dgm:pt modelId="{5DC3F868-E625-4C30-B7F1-3FD8E60E7AA2}" type="pres">
      <dgm:prSet presAssocID="{A566A2A2-B1E9-458B-8B07-02A116F7C8E6}" presName="circleA" presStyleLbl="node1" presStyleIdx="2" presStyleCnt="8"/>
      <dgm:spPr/>
    </dgm:pt>
    <dgm:pt modelId="{C1DE5914-6817-4509-8B7E-5995541715C1}" type="pres">
      <dgm:prSet presAssocID="{A566A2A2-B1E9-458B-8B07-02A116F7C8E6}" presName="spaceA" presStyleCnt="0"/>
      <dgm:spPr/>
    </dgm:pt>
    <dgm:pt modelId="{702E7D82-EC05-4ADE-8F1B-0D973B8B4126}" type="pres">
      <dgm:prSet presAssocID="{B16AA4F2-2925-4724-A06B-CFB8F2533B86}" presName="space" presStyleCnt="0"/>
      <dgm:spPr/>
    </dgm:pt>
    <dgm:pt modelId="{05F8B2CB-017E-498D-961A-705DCE0A340D}" type="pres">
      <dgm:prSet presAssocID="{F0670734-E47F-4BF0-9DAF-A749CF554382}" presName="compositeB" presStyleCnt="0"/>
      <dgm:spPr/>
    </dgm:pt>
    <dgm:pt modelId="{D2D8C3DE-0AF5-4D86-81D0-A58C915546D1}" type="pres">
      <dgm:prSet presAssocID="{F0670734-E47F-4BF0-9DAF-A749CF554382}" presName="textB" presStyleLbl="revTx" presStyleIdx="3" presStyleCnt="8">
        <dgm:presLayoutVars>
          <dgm:bulletEnabled val="1"/>
        </dgm:presLayoutVars>
      </dgm:prSet>
      <dgm:spPr/>
    </dgm:pt>
    <dgm:pt modelId="{B86D51FD-EDAA-4666-84CA-701A66DF69B7}" type="pres">
      <dgm:prSet presAssocID="{F0670734-E47F-4BF0-9DAF-A749CF554382}" presName="circleB" presStyleLbl="node1" presStyleIdx="3" presStyleCnt="8"/>
      <dgm:spPr/>
    </dgm:pt>
    <dgm:pt modelId="{E2D6E395-1EAD-4F0A-8AD0-EED63568EEB1}" type="pres">
      <dgm:prSet presAssocID="{F0670734-E47F-4BF0-9DAF-A749CF554382}" presName="spaceB" presStyleCnt="0"/>
      <dgm:spPr/>
    </dgm:pt>
    <dgm:pt modelId="{7DC86784-9DAE-40FD-833E-3CADFEAB9989}" type="pres">
      <dgm:prSet presAssocID="{2E937C9C-1F9D-44CF-8CBF-0F4CC63700B0}" presName="space" presStyleCnt="0"/>
      <dgm:spPr/>
    </dgm:pt>
    <dgm:pt modelId="{A0FBB51F-5E9C-4F8C-AD8B-521611BBFE7A}" type="pres">
      <dgm:prSet presAssocID="{CFCE1769-F419-484A-859E-84B22A8ED261}" presName="compositeA" presStyleCnt="0"/>
      <dgm:spPr/>
    </dgm:pt>
    <dgm:pt modelId="{1FA52B7D-A435-40D7-84F9-F70B028E06F8}" type="pres">
      <dgm:prSet presAssocID="{CFCE1769-F419-484A-859E-84B22A8ED261}" presName="textA" presStyleLbl="revTx" presStyleIdx="4" presStyleCnt="8">
        <dgm:presLayoutVars>
          <dgm:bulletEnabled val="1"/>
        </dgm:presLayoutVars>
      </dgm:prSet>
      <dgm:spPr/>
    </dgm:pt>
    <dgm:pt modelId="{E4D29B1D-D385-431C-A0E5-7C92B9659DB9}" type="pres">
      <dgm:prSet presAssocID="{CFCE1769-F419-484A-859E-84B22A8ED261}" presName="circleA" presStyleLbl="node1" presStyleIdx="4" presStyleCnt="8"/>
      <dgm:spPr/>
    </dgm:pt>
    <dgm:pt modelId="{5B1AECE1-FE2C-4CE1-9213-A76FDBCBD50D}" type="pres">
      <dgm:prSet presAssocID="{CFCE1769-F419-484A-859E-84B22A8ED261}" presName="spaceA" presStyleCnt="0"/>
      <dgm:spPr/>
    </dgm:pt>
    <dgm:pt modelId="{8C69AE49-610E-45D5-B082-C05596D0C218}" type="pres">
      <dgm:prSet presAssocID="{2FDBCC62-D5B5-45AF-BF49-AE4D939517A9}" presName="space" presStyleCnt="0"/>
      <dgm:spPr/>
    </dgm:pt>
    <dgm:pt modelId="{03B642DE-1CB9-46FA-9048-E11562E1E301}" type="pres">
      <dgm:prSet presAssocID="{375B9302-992F-45B0-80D9-D0C6A3502147}" presName="compositeB" presStyleCnt="0"/>
      <dgm:spPr/>
    </dgm:pt>
    <dgm:pt modelId="{BE752238-9D56-47CA-AD2B-EFB5D71D1BBA}" type="pres">
      <dgm:prSet presAssocID="{375B9302-992F-45B0-80D9-D0C6A3502147}" presName="textB" presStyleLbl="revTx" presStyleIdx="5" presStyleCnt="8">
        <dgm:presLayoutVars>
          <dgm:bulletEnabled val="1"/>
        </dgm:presLayoutVars>
      </dgm:prSet>
      <dgm:spPr/>
    </dgm:pt>
    <dgm:pt modelId="{FC0A0188-0272-42EC-B63D-BDF97665F79E}" type="pres">
      <dgm:prSet presAssocID="{375B9302-992F-45B0-80D9-D0C6A3502147}" presName="circleB" presStyleLbl="node1" presStyleIdx="5" presStyleCnt="8"/>
      <dgm:spPr/>
    </dgm:pt>
    <dgm:pt modelId="{459ECEA7-B114-47EA-B383-0F96E5A192F3}" type="pres">
      <dgm:prSet presAssocID="{375B9302-992F-45B0-80D9-D0C6A3502147}" presName="spaceB" presStyleCnt="0"/>
      <dgm:spPr/>
    </dgm:pt>
    <dgm:pt modelId="{D9A244E4-C07A-43BE-81AE-B7A4BD75262B}" type="pres">
      <dgm:prSet presAssocID="{CDEBCB58-3C64-43D6-8D1F-BC13E89054B7}" presName="space" presStyleCnt="0"/>
      <dgm:spPr/>
    </dgm:pt>
    <dgm:pt modelId="{CF385611-3181-424F-8FED-B69E629169B2}" type="pres">
      <dgm:prSet presAssocID="{48ED3212-76C8-452B-8474-BBD0AF570632}" presName="compositeA" presStyleCnt="0"/>
      <dgm:spPr/>
    </dgm:pt>
    <dgm:pt modelId="{C1855653-3C6C-4E61-9020-C625521E2D40}" type="pres">
      <dgm:prSet presAssocID="{48ED3212-76C8-452B-8474-BBD0AF570632}" presName="textA" presStyleLbl="revTx" presStyleIdx="6" presStyleCnt="8">
        <dgm:presLayoutVars>
          <dgm:bulletEnabled val="1"/>
        </dgm:presLayoutVars>
      </dgm:prSet>
      <dgm:spPr/>
    </dgm:pt>
    <dgm:pt modelId="{429D70E1-C831-418F-B436-34FD74E9B907}" type="pres">
      <dgm:prSet presAssocID="{48ED3212-76C8-452B-8474-BBD0AF570632}" presName="circleA" presStyleLbl="node1" presStyleIdx="6" presStyleCnt="8"/>
      <dgm:spPr/>
    </dgm:pt>
    <dgm:pt modelId="{50DDC137-9024-43EC-A27E-A7B524590D71}" type="pres">
      <dgm:prSet presAssocID="{48ED3212-76C8-452B-8474-BBD0AF570632}" presName="spaceA" presStyleCnt="0"/>
      <dgm:spPr/>
    </dgm:pt>
    <dgm:pt modelId="{609288C0-E20F-4A1B-AFBB-D3FE74551AAD}" type="pres">
      <dgm:prSet presAssocID="{268116BB-8746-4D9A-BD86-7B0B360AB53B}" presName="space" presStyleCnt="0"/>
      <dgm:spPr/>
    </dgm:pt>
    <dgm:pt modelId="{1D1B17EF-C9A5-4BB5-844F-C9359BC80C91}" type="pres">
      <dgm:prSet presAssocID="{C1BF5787-4B26-48D6-9AF9-52F6A410974A}" presName="compositeB" presStyleCnt="0"/>
      <dgm:spPr/>
    </dgm:pt>
    <dgm:pt modelId="{3EEF131A-D5CD-4CF9-919C-7B3418AC8D83}" type="pres">
      <dgm:prSet presAssocID="{C1BF5787-4B26-48D6-9AF9-52F6A410974A}" presName="textB" presStyleLbl="revTx" presStyleIdx="7" presStyleCnt="8">
        <dgm:presLayoutVars>
          <dgm:bulletEnabled val="1"/>
        </dgm:presLayoutVars>
      </dgm:prSet>
      <dgm:spPr/>
    </dgm:pt>
    <dgm:pt modelId="{147E4C1F-FFC3-4D62-9C14-117451B91004}" type="pres">
      <dgm:prSet presAssocID="{C1BF5787-4B26-48D6-9AF9-52F6A410974A}" presName="circleB" presStyleLbl="node1" presStyleIdx="7" presStyleCnt="8"/>
      <dgm:spPr/>
    </dgm:pt>
    <dgm:pt modelId="{E7CB285F-C3D8-4025-91A3-F5C32A2B6378}" type="pres">
      <dgm:prSet presAssocID="{C1BF5787-4B26-48D6-9AF9-52F6A410974A}" presName="spaceB" presStyleCnt="0"/>
      <dgm:spPr/>
    </dgm:pt>
  </dgm:ptLst>
  <dgm:cxnLst>
    <dgm:cxn modelId="{FBFA3106-B40C-4DF7-84D0-05349E07CBA7}" type="presOf" srcId="{CFCE1769-F419-484A-859E-84B22A8ED261}" destId="{1FA52B7D-A435-40D7-84F9-F70B028E06F8}" srcOrd="0" destOrd="0" presId="urn:microsoft.com/office/officeart/2005/8/layout/hProcess11"/>
    <dgm:cxn modelId="{D0E93817-5B1A-45E3-B9EC-154E4FA2472E}" type="presOf" srcId="{C1BF5787-4B26-48D6-9AF9-52F6A410974A}" destId="{3EEF131A-D5CD-4CF9-919C-7B3418AC8D83}" srcOrd="0" destOrd="0" presId="urn:microsoft.com/office/officeart/2005/8/layout/hProcess11"/>
    <dgm:cxn modelId="{3368E035-832D-4D5E-B621-AA655D52C112}" srcId="{B880A927-91BD-438E-A3E4-BD1127F17E6C}" destId="{CFCE1769-F419-484A-859E-84B22A8ED261}" srcOrd="4" destOrd="0" parTransId="{B75D6146-BCC6-4630-8F54-6BF190D2AB9D}" sibTransId="{2FDBCC62-D5B5-45AF-BF49-AE4D939517A9}"/>
    <dgm:cxn modelId="{DB92F466-4077-469D-8518-05C63074BD14}" srcId="{B880A927-91BD-438E-A3E4-BD1127F17E6C}" destId="{F0670734-E47F-4BF0-9DAF-A749CF554382}" srcOrd="3" destOrd="0" parTransId="{6EB76A9C-2C0C-4EAD-A08E-141E51D2CE6C}" sibTransId="{2E937C9C-1F9D-44CF-8CBF-0F4CC63700B0}"/>
    <dgm:cxn modelId="{A36C6A6A-09C1-43B6-B47E-AA9A55AF8D27}" type="presOf" srcId="{A566A2A2-B1E9-458B-8B07-02A116F7C8E6}" destId="{4BC09EAF-A6C3-4391-A194-41F7F88ABAE4}" srcOrd="0" destOrd="0" presId="urn:microsoft.com/office/officeart/2005/8/layout/hProcess11"/>
    <dgm:cxn modelId="{62C60452-D1B2-4E85-8E54-366894AD1594}" type="presOf" srcId="{A80C8A96-1DE2-461C-98AC-0A0D466569E1}" destId="{FC003BEF-0D39-4263-8CD1-B8F46AD14CE7}" srcOrd="0" destOrd="0" presId="urn:microsoft.com/office/officeart/2005/8/layout/hProcess11"/>
    <dgm:cxn modelId="{8C2F3F53-1B9C-410C-B81A-83EC21F5EC25}" srcId="{B880A927-91BD-438E-A3E4-BD1127F17E6C}" destId="{A80C8A96-1DE2-461C-98AC-0A0D466569E1}" srcOrd="1" destOrd="0" parTransId="{EBA97A36-A7E7-41E8-93BD-8F58E07F011B}" sibTransId="{5C68E20E-570F-4129-A8E5-DDDFFC017B18}"/>
    <dgm:cxn modelId="{1C31C25A-78DB-4284-8F23-A312FFD00D5D}" srcId="{B880A927-91BD-438E-A3E4-BD1127F17E6C}" destId="{48ED3212-76C8-452B-8474-BBD0AF570632}" srcOrd="6" destOrd="0" parTransId="{E601923C-FF25-4028-82E6-8BA33F466686}" sibTransId="{268116BB-8746-4D9A-BD86-7B0B360AB53B}"/>
    <dgm:cxn modelId="{17513685-3AE7-491A-BBE1-FB3729097AFF}" type="presOf" srcId="{48ED3212-76C8-452B-8474-BBD0AF570632}" destId="{C1855653-3C6C-4E61-9020-C625521E2D40}" srcOrd="0" destOrd="0" presId="urn:microsoft.com/office/officeart/2005/8/layout/hProcess11"/>
    <dgm:cxn modelId="{736B4686-D482-438B-B519-51E4EFAE5567}" srcId="{B880A927-91BD-438E-A3E4-BD1127F17E6C}" destId="{C1BF5787-4B26-48D6-9AF9-52F6A410974A}" srcOrd="7" destOrd="0" parTransId="{4D420F61-87E1-4E2E-A3BD-4DF99DD018C8}" sibTransId="{3B01A4F8-FDBC-4FFD-B6DF-A9CA8993386C}"/>
    <dgm:cxn modelId="{739B9D87-9D65-4944-8A0B-A0C6E4CE836A}" srcId="{B880A927-91BD-438E-A3E4-BD1127F17E6C}" destId="{A566A2A2-B1E9-458B-8B07-02A116F7C8E6}" srcOrd="2" destOrd="0" parTransId="{54C3EC94-4015-4E12-825D-F167C1A43024}" sibTransId="{B16AA4F2-2925-4724-A06B-CFB8F2533B86}"/>
    <dgm:cxn modelId="{864EC78D-2037-4680-80BD-CDFE3C4BE50D}" type="presOf" srcId="{DA2430F5-03C8-4046-A021-A4EE91668AB8}" destId="{EE0389A6-D07D-487F-B00D-3429579DE93C}" srcOrd="0" destOrd="0" presId="urn:microsoft.com/office/officeart/2005/8/layout/hProcess11"/>
    <dgm:cxn modelId="{4DBE198E-06DE-4624-B701-59B400365F2C}" type="presOf" srcId="{375B9302-992F-45B0-80D9-D0C6A3502147}" destId="{BE752238-9D56-47CA-AD2B-EFB5D71D1BBA}" srcOrd="0" destOrd="0" presId="urn:microsoft.com/office/officeart/2005/8/layout/hProcess11"/>
    <dgm:cxn modelId="{BD3504E7-FDB9-4281-A068-5F181FEB2139}" type="presOf" srcId="{B880A927-91BD-438E-A3E4-BD1127F17E6C}" destId="{9E37A4B3-EB35-4C4D-A392-5C8014466DAF}" srcOrd="0" destOrd="0" presId="urn:microsoft.com/office/officeart/2005/8/layout/hProcess11"/>
    <dgm:cxn modelId="{E30714EC-A80F-46EB-B3B7-D3B58C56CE57}" srcId="{B880A927-91BD-438E-A3E4-BD1127F17E6C}" destId="{DA2430F5-03C8-4046-A021-A4EE91668AB8}" srcOrd="0" destOrd="0" parTransId="{EE35E970-2D57-48B6-B261-5D47320D62A4}" sibTransId="{1091F863-8511-4CC8-A89B-7E91823BAD64}"/>
    <dgm:cxn modelId="{32F1C1F7-13D3-4D0B-BE13-26C984FBC3DC}" type="presOf" srcId="{F0670734-E47F-4BF0-9DAF-A749CF554382}" destId="{D2D8C3DE-0AF5-4D86-81D0-A58C915546D1}" srcOrd="0" destOrd="0" presId="urn:microsoft.com/office/officeart/2005/8/layout/hProcess11"/>
    <dgm:cxn modelId="{89FF78FA-CE9E-45D8-8CD7-25F547FBB986}" srcId="{B880A927-91BD-438E-A3E4-BD1127F17E6C}" destId="{375B9302-992F-45B0-80D9-D0C6A3502147}" srcOrd="5" destOrd="0" parTransId="{4774922C-06D3-4DFE-83A2-379AB7C8FDEB}" sibTransId="{CDEBCB58-3C64-43D6-8D1F-BC13E89054B7}"/>
    <dgm:cxn modelId="{A7F6AE8A-ED9A-496B-8BDB-423A5C24118F}" type="presParOf" srcId="{9E37A4B3-EB35-4C4D-A392-5C8014466DAF}" destId="{3AE67641-9C59-4D98-8BFE-87B3E43185A9}" srcOrd="0" destOrd="0" presId="urn:microsoft.com/office/officeart/2005/8/layout/hProcess11"/>
    <dgm:cxn modelId="{133F2F6E-DAF1-450E-AE7F-EC0D425790D5}" type="presParOf" srcId="{9E37A4B3-EB35-4C4D-A392-5C8014466DAF}" destId="{79B56522-146B-4D0C-8B3B-4742C71C7453}" srcOrd="1" destOrd="0" presId="urn:microsoft.com/office/officeart/2005/8/layout/hProcess11"/>
    <dgm:cxn modelId="{547345BF-0575-4982-A165-923DAB1A6EC3}" type="presParOf" srcId="{79B56522-146B-4D0C-8B3B-4742C71C7453}" destId="{898FF3D3-4BE3-41BD-A109-2FD85943A814}" srcOrd="0" destOrd="0" presId="urn:microsoft.com/office/officeart/2005/8/layout/hProcess11"/>
    <dgm:cxn modelId="{66C18C56-0767-448D-9C53-7CE8AD73B7F9}" type="presParOf" srcId="{898FF3D3-4BE3-41BD-A109-2FD85943A814}" destId="{EE0389A6-D07D-487F-B00D-3429579DE93C}" srcOrd="0" destOrd="0" presId="urn:microsoft.com/office/officeart/2005/8/layout/hProcess11"/>
    <dgm:cxn modelId="{3A383A4A-F8EE-4CCA-A980-7E6ADBF9EEAA}" type="presParOf" srcId="{898FF3D3-4BE3-41BD-A109-2FD85943A814}" destId="{8FD07038-001C-456C-9E77-6B57D9979104}" srcOrd="1" destOrd="0" presId="urn:microsoft.com/office/officeart/2005/8/layout/hProcess11"/>
    <dgm:cxn modelId="{255C3417-A924-4467-A605-C230D97672AA}" type="presParOf" srcId="{898FF3D3-4BE3-41BD-A109-2FD85943A814}" destId="{C25A1516-8DBC-4BF2-BC2D-8275441170CD}" srcOrd="2" destOrd="0" presId="urn:microsoft.com/office/officeart/2005/8/layout/hProcess11"/>
    <dgm:cxn modelId="{84106D80-1BFB-4F5F-A8D1-CF2F689508C7}" type="presParOf" srcId="{79B56522-146B-4D0C-8B3B-4742C71C7453}" destId="{DAD6A23A-0026-43B2-A1AF-CEC50B7E9BFE}" srcOrd="1" destOrd="0" presId="urn:microsoft.com/office/officeart/2005/8/layout/hProcess11"/>
    <dgm:cxn modelId="{06CC13B4-BF83-4499-A007-8048BF0318E1}" type="presParOf" srcId="{79B56522-146B-4D0C-8B3B-4742C71C7453}" destId="{EB49A7C6-F98F-45F0-BD7C-9F548888B17C}" srcOrd="2" destOrd="0" presId="urn:microsoft.com/office/officeart/2005/8/layout/hProcess11"/>
    <dgm:cxn modelId="{C6148D9B-A470-493A-B038-D1FF5A75C158}" type="presParOf" srcId="{EB49A7C6-F98F-45F0-BD7C-9F548888B17C}" destId="{FC003BEF-0D39-4263-8CD1-B8F46AD14CE7}" srcOrd="0" destOrd="0" presId="urn:microsoft.com/office/officeart/2005/8/layout/hProcess11"/>
    <dgm:cxn modelId="{0AC60D00-D51A-466C-A40A-95F5F47DA1A9}" type="presParOf" srcId="{EB49A7C6-F98F-45F0-BD7C-9F548888B17C}" destId="{9E903353-8F94-46A4-AF1B-B348BD2D80C5}" srcOrd="1" destOrd="0" presId="urn:microsoft.com/office/officeart/2005/8/layout/hProcess11"/>
    <dgm:cxn modelId="{BC937FB6-C78C-46F4-AA12-26A4611E4478}" type="presParOf" srcId="{EB49A7C6-F98F-45F0-BD7C-9F548888B17C}" destId="{69B9D6FE-4319-4A69-9517-2FC7DCEFEF34}" srcOrd="2" destOrd="0" presId="urn:microsoft.com/office/officeart/2005/8/layout/hProcess11"/>
    <dgm:cxn modelId="{6D0FEE78-D3EE-4959-B491-75F38D4E58EF}" type="presParOf" srcId="{79B56522-146B-4D0C-8B3B-4742C71C7453}" destId="{EBB7288B-95CC-4D12-92FE-8A7EAAE9D72E}" srcOrd="3" destOrd="0" presId="urn:microsoft.com/office/officeart/2005/8/layout/hProcess11"/>
    <dgm:cxn modelId="{2939BE5B-1A14-49C8-A919-88AF6CD86903}" type="presParOf" srcId="{79B56522-146B-4D0C-8B3B-4742C71C7453}" destId="{1A59F3D8-483E-411C-91B0-0E8A3D1A8F37}" srcOrd="4" destOrd="0" presId="urn:microsoft.com/office/officeart/2005/8/layout/hProcess11"/>
    <dgm:cxn modelId="{0E1DCF42-902C-444C-97F0-34061C2BF955}" type="presParOf" srcId="{1A59F3D8-483E-411C-91B0-0E8A3D1A8F37}" destId="{4BC09EAF-A6C3-4391-A194-41F7F88ABAE4}" srcOrd="0" destOrd="0" presId="urn:microsoft.com/office/officeart/2005/8/layout/hProcess11"/>
    <dgm:cxn modelId="{2977613A-94A3-433E-999D-53516CD0864E}" type="presParOf" srcId="{1A59F3D8-483E-411C-91B0-0E8A3D1A8F37}" destId="{5DC3F868-E625-4C30-B7F1-3FD8E60E7AA2}" srcOrd="1" destOrd="0" presId="urn:microsoft.com/office/officeart/2005/8/layout/hProcess11"/>
    <dgm:cxn modelId="{85496D75-B3DB-4FBC-8719-6E56DD6EC3DF}" type="presParOf" srcId="{1A59F3D8-483E-411C-91B0-0E8A3D1A8F37}" destId="{C1DE5914-6817-4509-8B7E-5995541715C1}" srcOrd="2" destOrd="0" presId="urn:microsoft.com/office/officeart/2005/8/layout/hProcess11"/>
    <dgm:cxn modelId="{02809F05-6F3D-4CB5-91DD-FC1AF66F30C0}" type="presParOf" srcId="{79B56522-146B-4D0C-8B3B-4742C71C7453}" destId="{702E7D82-EC05-4ADE-8F1B-0D973B8B4126}" srcOrd="5" destOrd="0" presId="urn:microsoft.com/office/officeart/2005/8/layout/hProcess11"/>
    <dgm:cxn modelId="{B4AABB37-08EF-451D-897C-5B26C9D6A5C7}" type="presParOf" srcId="{79B56522-146B-4D0C-8B3B-4742C71C7453}" destId="{05F8B2CB-017E-498D-961A-705DCE0A340D}" srcOrd="6" destOrd="0" presId="urn:microsoft.com/office/officeart/2005/8/layout/hProcess11"/>
    <dgm:cxn modelId="{6605685F-BC1F-40B2-9827-260D089E15C1}" type="presParOf" srcId="{05F8B2CB-017E-498D-961A-705DCE0A340D}" destId="{D2D8C3DE-0AF5-4D86-81D0-A58C915546D1}" srcOrd="0" destOrd="0" presId="urn:microsoft.com/office/officeart/2005/8/layout/hProcess11"/>
    <dgm:cxn modelId="{1BD5DE56-0BDC-48E0-A95C-F9018953386A}" type="presParOf" srcId="{05F8B2CB-017E-498D-961A-705DCE0A340D}" destId="{B86D51FD-EDAA-4666-84CA-701A66DF69B7}" srcOrd="1" destOrd="0" presId="urn:microsoft.com/office/officeart/2005/8/layout/hProcess11"/>
    <dgm:cxn modelId="{5D7FCFF8-FE21-4CDF-B60A-A6369CAC696E}" type="presParOf" srcId="{05F8B2CB-017E-498D-961A-705DCE0A340D}" destId="{E2D6E395-1EAD-4F0A-8AD0-EED63568EEB1}" srcOrd="2" destOrd="0" presId="urn:microsoft.com/office/officeart/2005/8/layout/hProcess11"/>
    <dgm:cxn modelId="{AFAF962B-52CB-4BF9-A37D-4804C67C876C}" type="presParOf" srcId="{79B56522-146B-4D0C-8B3B-4742C71C7453}" destId="{7DC86784-9DAE-40FD-833E-3CADFEAB9989}" srcOrd="7" destOrd="0" presId="urn:microsoft.com/office/officeart/2005/8/layout/hProcess11"/>
    <dgm:cxn modelId="{524D8011-CF71-4201-A303-8B7551B0760A}" type="presParOf" srcId="{79B56522-146B-4D0C-8B3B-4742C71C7453}" destId="{A0FBB51F-5E9C-4F8C-AD8B-521611BBFE7A}" srcOrd="8" destOrd="0" presId="urn:microsoft.com/office/officeart/2005/8/layout/hProcess11"/>
    <dgm:cxn modelId="{C798C472-7B1E-419D-B3CE-CF014190EABF}" type="presParOf" srcId="{A0FBB51F-5E9C-4F8C-AD8B-521611BBFE7A}" destId="{1FA52B7D-A435-40D7-84F9-F70B028E06F8}" srcOrd="0" destOrd="0" presId="urn:microsoft.com/office/officeart/2005/8/layout/hProcess11"/>
    <dgm:cxn modelId="{2EED1DEB-742B-4C30-A397-FA5D77CDFBD0}" type="presParOf" srcId="{A0FBB51F-5E9C-4F8C-AD8B-521611BBFE7A}" destId="{E4D29B1D-D385-431C-A0E5-7C92B9659DB9}" srcOrd="1" destOrd="0" presId="urn:microsoft.com/office/officeart/2005/8/layout/hProcess11"/>
    <dgm:cxn modelId="{C324E712-20EC-4CE2-A711-EC87109AC8C8}" type="presParOf" srcId="{A0FBB51F-5E9C-4F8C-AD8B-521611BBFE7A}" destId="{5B1AECE1-FE2C-4CE1-9213-A76FDBCBD50D}" srcOrd="2" destOrd="0" presId="urn:microsoft.com/office/officeart/2005/8/layout/hProcess11"/>
    <dgm:cxn modelId="{582AD45B-493D-44FC-9AC6-4DDF3DE5C30B}" type="presParOf" srcId="{79B56522-146B-4D0C-8B3B-4742C71C7453}" destId="{8C69AE49-610E-45D5-B082-C05596D0C218}" srcOrd="9" destOrd="0" presId="urn:microsoft.com/office/officeart/2005/8/layout/hProcess11"/>
    <dgm:cxn modelId="{2BF3CF19-2D3C-430F-8A93-CF0AED8F47C8}" type="presParOf" srcId="{79B56522-146B-4D0C-8B3B-4742C71C7453}" destId="{03B642DE-1CB9-46FA-9048-E11562E1E301}" srcOrd="10" destOrd="0" presId="urn:microsoft.com/office/officeart/2005/8/layout/hProcess11"/>
    <dgm:cxn modelId="{FA709650-6BA4-44CC-9A53-343F28AD6F1B}" type="presParOf" srcId="{03B642DE-1CB9-46FA-9048-E11562E1E301}" destId="{BE752238-9D56-47CA-AD2B-EFB5D71D1BBA}" srcOrd="0" destOrd="0" presId="urn:microsoft.com/office/officeart/2005/8/layout/hProcess11"/>
    <dgm:cxn modelId="{53BD9F4F-A85B-4BDC-9B93-5C3F8A2596AB}" type="presParOf" srcId="{03B642DE-1CB9-46FA-9048-E11562E1E301}" destId="{FC0A0188-0272-42EC-B63D-BDF97665F79E}" srcOrd="1" destOrd="0" presId="urn:microsoft.com/office/officeart/2005/8/layout/hProcess11"/>
    <dgm:cxn modelId="{BFBC84DA-0AD3-491A-897B-C5EC1AFD89BE}" type="presParOf" srcId="{03B642DE-1CB9-46FA-9048-E11562E1E301}" destId="{459ECEA7-B114-47EA-B383-0F96E5A192F3}" srcOrd="2" destOrd="0" presId="urn:microsoft.com/office/officeart/2005/8/layout/hProcess11"/>
    <dgm:cxn modelId="{4060C5BC-20A6-4C77-915F-6DED9E3A4130}" type="presParOf" srcId="{79B56522-146B-4D0C-8B3B-4742C71C7453}" destId="{D9A244E4-C07A-43BE-81AE-B7A4BD75262B}" srcOrd="11" destOrd="0" presId="urn:microsoft.com/office/officeart/2005/8/layout/hProcess11"/>
    <dgm:cxn modelId="{68975CA0-A68E-46E7-A67C-6E5E9123508D}" type="presParOf" srcId="{79B56522-146B-4D0C-8B3B-4742C71C7453}" destId="{CF385611-3181-424F-8FED-B69E629169B2}" srcOrd="12" destOrd="0" presId="urn:microsoft.com/office/officeart/2005/8/layout/hProcess11"/>
    <dgm:cxn modelId="{D12498DD-5CC3-4092-AA3D-B74C1DB2B9A8}" type="presParOf" srcId="{CF385611-3181-424F-8FED-B69E629169B2}" destId="{C1855653-3C6C-4E61-9020-C625521E2D40}" srcOrd="0" destOrd="0" presId="urn:microsoft.com/office/officeart/2005/8/layout/hProcess11"/>
    <dgm:cxn modelId="{E2AA1229-D820-4B77-AA61-AA20DE2338A2}" type="presParOf" srcId="{CF385611-3181-424F-8FED-B69E629169B2}" destId="{429D70E1-C831-418F-B436-34FD74E9B907}" srcOrd="1" destOrd="0" presId="urn:microsoft.com/office/officeart/2005/8/layout/hProcess11"/>
    <dgm:cxn modelId="{960600A9-E7BC-4128-A86E-6B59B27D832A}" type="presParOf" srcId="{CF385611-3181-424F-8FED-B69E629169B2}" destId="{50DDC137-9024-43EC-A27E-A7B524590D71}" srcOrd="2" destOrd="0" presId="urn:microsoft.com/office/officeart/2005/8/layout/hProcess11"/>
    <dgm:cxn modelId="{25C845DD-D9A0-4BD2-A054-2F120D665A9A}" type="presParOf" srcId="{79B56522-146B-4D0C-8B3B-4742C71C7453}" destId="{609288C0-E20F-4A1B-AFBB-D3FE74551AAD}" srcOrd="13" destOrd="0" presId="urn:microsoft.com/office/officeart/2005/8/layout/hProcess11"/>
    <dgm:cxn modelId="{6FB95AAC-ADC9-4BDB-824E-98C258EA589C}" type="presParOf" srcId="{79B56522-146B-4D0C-8B3B-4742C71C7453}" destId="{1D1B17EF-C9A5-4BB5-844F-C9359BC80C91}" srcOrd="14" destOrd="0" presId="urn:microsoft.com/office/officeart/2005/8/layout/hProcess11"/>
    <dgm:cxn modelId="{78B45B07-8CF9-4004-BC36-5D87D737E292}" type="presParOf" srcId="{1D1B17EF-C9A5-4BB5-844F-C9359BC80C91}" destId="{3EEF131A-D5CD-4CF9-919C-7B3418AC8D83}" srcOrd="0" destOrd="0" presId="urn:microsoft.com/office/officeart/2005/8/layout/hProcess11"/>
    <dgm:cxn modelId="{F5C2B39B-27D8-4E02-AF9A-305368882A63}" type="presParOf" srcId="{1D1B17EF-C9A5-4BB5-844F-C9359BC80C91}" destId="{147E4C1F-FFC3-4D62-9C14-117451B91004}" srcOrd="1" destOrd="0" presId="urn:microsoft.com/office/officeart/2005/8/layout/hProcess11"/>
    <dgm:cxn modelId="{5B10ABD6-CCE8-4D54-A564-20AC3A95E673}" type="presParOf" srcId="{1D1B17EF-C9A5-4BB5-844F-C9359BC80C91}" destId="{E7CB285F-C3D8-4025-91A3-F5C32A2B6378}"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C4E4D5C-ACEA-4AAD-82F3-22834FF9CB67}"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lang="zh-CN" altLang="en-US"/>
        </a:p>
      </dgm:t>
    </dgm:pt>
    <dgm:pt modelId="{DEFE1211-C096-40C9-BF93-0CD2B7F493F6}">
      <dgm:prSet custT="1"/>
      <dgm:spPr/>
      <dgm:t>
        <a:bodyPr/>
        <a:lstStyle/>
        <a:p>
          <a:r>
            <a:rPr lang="zh-CN" sz="2000" dirty="0"/>
            <a:t>（</a:t>
          </a:r>
          <a:r>
            <a:rPr lang="en-US" sz="2000" dirty="0"/>
            <a:t>5</a:t>
          </a:r>
          <a:r>
            <a:rPr lang="zh-CN" sz="2000" dirty="0"/>
            <a:t>）</a:t>
          </a:r>
          <a:r>
            <a:rPr lang="zh-CN" sz="2000" b="1" dirty="0"/>
            <a:t>电影、戏剧表演方法和训练方法的异同：</a:t>
          </a:r>
          <a:endParaRPr lang="zh-CN" sz="2000" dirty="0"/>
        </a:p>
      </dgm:t>
    </dgm:pt>
    <dgm:pt modelId="{C2877B58-C7C3-4AE6-948A-90F71B780E43}" type="parTrans" cxnId="{E6263A9C-EC7B-446F-886C-1446AF7D627F}">
      <dgm:prSet/>
      <dgm:spPr/>
      <dgm:t>
        <a:bodyPr/>
        <a:lstStyle/>
        <a:p>
          <a:endParaRPr lang="zh-CN" altLang="en-US"/>
        </a:p>
      </dgm:t>
    </dgm:pt>
    <dgm:pt modelId="{CB49662E-0C6D-4486-8F95-5DBEB1D2B3B0}" type="sibTrans" cxnId="{E6263A9C-EC7B-446F-886C-1446AF7D627F}">
      <dgm:prSet/>
      <dgm:spPr/>
      <dgm:t>
        <a:bodyPr/>
        <a:lstStyle/>
        <a:p>
          <a:endParaRPr lang="zh-CN" altLang="en-US"/>
        </a:p>
      </dgm:t>
    </dgm:pt>
    <dgm:pt modelId="{A58B7C1C-1967-4A4F-960D-5AD8F39DB3CA}">
      <dgm:prSet/>
      <dgm:spPr/>
      <dgm:t>
        <a:bodyPr/>
        <a:lstStyle/>
        <a:p>
          <a:pPr algn="just"/>
          <a:r>
            <a:rPr lang="zh-CN" dirty="0"/>
            <a:t>若干年的多次争论和实践证明，电影、戏剧两种艺术形式虽有着不同的美学要求，但经过训练，演员能掌握正确的表演方法，有艺术素质的演员能够适应二者之间的区别。彼此是可以跨越的。</a:t>
          </a:r>
        </a:p>
      </dgm:t>
    </dgm:pt>
    <dgm:pt modelId="{3589CFEA-6C31-4132-B158-C510C012EA97}" type="parTrans" cxnId="{2764EADB-95FF-4B06-8ADB-C3C0863C5514}">
      <dgm:prSet/>
      <dgm:spPr/>
      <dgm:t>
        <a:bodyPr/>
        <a:lstStyle/>
        <a:p>
          <a:endParaRPr lang="zh-CN" altLang="en-US"/>
        </a:p>
      </dgm:t>
    </dgm:pt>
    <dgm:pt modelId="{6A1189BB-2DFD-4E26-9EC3-6AEB46944E51}" type="sibTrans" cxnId="{2764EADB-95FF-4B06-8ADB-C3C0863C5514}">
      <dgm:prSet/>
      <dgm:spPr/>
      <dgm:t>
        <a:bodyPr/>
        <a:lstStyle/>
        <a:p>
          <a:endParaRPr lang="zh-CN" altLang="en-US"/>
        </a:p>
      </dgm:t>
    </dgm:pt>
    <dgm:pt modelId="{4ED4B4CC-4B65-4FC1-A700-B90AB616D12E}">
      <dgm:prSet/>
      <dgm:spPr/>
      <dgm:t>
        <a:bodyPr/>
        <a:lstStyle/>
        <a:p>
          <a:pPr algn="just"/>
          <a:r>
            <a:rPr lang="zh-CN" dirty="0"/>
            <a:t>符合电影艺术特性，既可有生活化写实逼真的追求，也可有戏剧化表现风格的存在，尤其是多样化的富有幽默风趣色彩或荒诞夸张的喜剧样式的表演，都可融入现实主义的电影表演形态，都应融入呼唤人性的真、善、美的总体美感准则之中。</a:t>
          </a:r>
        </a:p>
      </dgm:t>
    </dgm:pt>
    <dgm:pt modelId="{C0511A72-DD45-4B5F-8303-CAF03B958B3C}" type="sibTrans" cxnId="{5E9BBCB6-AEFF-476E-BEA4-0C553DD0E2D7}">
      <dgm:prSet/>
      <dgm:spPr/>
      <dgm:t>
        <a:bodyPr/>
        <a:lstStyle/>
        <a:p>
          <a:endParaRPr lang="zh-CN" altLang="en-US"/>
        </a:p>
      </dgm:t>
    </dgm:pt>
    <dgm:pt modelId="{85C1000F-79F6-4477-8DFF-ABD9DF80453F}" type="parTrans" cxnId="{5E9BBCB6-AEFF-476E-BEA4-0C553DD0E2D7}">
      <dgm:prSet/>
      <dgm:spPr/>
      <dgm:t>
        <a:bodyPr/>
        <a:lstStyle/>
        <a:p>
          <a:endParaRPr lang="zh-CN" altLang="en-US"/>
        </a:p>
      </dgm:t>
    </dgm:pt>
    <dgm:pt modelId="{64A6DA6C-9319-4720-9266-31DC227565B7}">
      <dgm:prSet custT="1"/>
      <dgm:spPr/>
      <dgm:t>
        <a:bodyPr/>
        <a:lstStyle/>
        <a:p>
          <a:r>
            <a:rPr lang="zh-CN" sz="2000" dirty="0"/>
            <a:t>（</a:t>
          </a:r>
          <a:r>
            <a:rPr lang="en-US" sz="2000" dirty="0"/>
            <a:t>2</a:t>
          </a:r>
          <a:r>
            <a:rPr lang="zh-CN" sz="2000" dirty="0"/>
            <a:t>）</a:t>
          </a:r>
          <a:r>
            <a:rPr lang="zh-CN" sz="2000" b="1" dirty="0"/>
            <a:t>表演形态的美感标准：</a:t>
          </a:r>
          <a:endParaRPr lang="zh-CN" sz="2000" dirty="0"/>
        </a:p>
      </dgm:t>
    </dgm:pt>
    <dgm:pt modelId="{1F142974-5033-4DDB-ABEB-6A66ADBA889A}" type="sibTrans" cxnId="{B4CE3C5F-74C1-41A9-8E26-826BEEEA6F96}">
      <dgm:prSet/>
      <dgm:spPr/>
      <dgm:t>
        <a:bodyPr/>
        <a:lstStyle/>
        <a:p>
          <a:endParaRPr lang="zh-CN" altLang="en-US"/>
        </a:p>
      </dgm:t>
    </dgm:pt>
    <dgm:pt modelId="{6B83F7AD-B0A1-4C55-9C28-BF9BC2FDBAE2}" type="parTrans" cxnId="{B4CE3C5F-74C1-41A9-8E26-826BEEEA6F96}">
      <dgm:prSet/>
      <dgm:spPr/>
      <dgm:t>
        <a:bodyPr/>
        <a:lstStyle/>
        <a:p>
          <a:endParaRPr lang="zh-CN" altLang="en-US"/>
        </a:p>
      </dgm:t>
    </dgm:pt>
    <dgm:pt modelId="{DD7C9027-6D4E-4751-87AE-363C3F451B12}">
      <dgm:prSet/>
      <dgm:spPr/>
      <dgm:t>
        <a:bodyPr/>
        <a:lstStyle/>
        <a:p>
          <a:pPr algn="just"/>
          <a:r>
            <a:rPr lang="zh-CN" dirty="0"/>
            <a:t>坚持从鲜明典型的文学人物出发，演员以自身丰富的艺术修养和训练有素的表演技巧，向人物靠拢，以自身形象气质的魅力，融入角色之中，不论“本色”、“类型”、“性格”化创作，都应达到“自我”与角色的最好重合，这是几代优秀演员创作积累的宝贵经验。</a:t>
          </a:r>
        </a:p>
      </dgm:t>
    </dgm:pt>
    <dgm:pt modelId="{C4434859-8349-4046-98F0-319DD99C5989}" type="sibTrans" cxnId="{9DF2F06A-17F3-43F3-98E5-B2051A883CEE}">
      <dgm:prSet/>
      <dgm:spPr/>
      <dgm:t>
        <a:bodyPr/>
        <a:lstStyle/>
        <a:p>
          <a:endParaRPr lang="zh-CN" altLang="en-US"/>
        </a:p>
      </dgm:t>
    </dgm:pt>
    <dgm:pt modelId="{84F8AD38-45AF-4C3B-887F-220E5E6E85A0}" type="parTrans" cxnId="{9DF2F06A-17F3-43F3-98E5-B2051A883CEE}">
      <dgm:prSet/>
      <dgm:spPr/>
      <dgm:t>
        <a:bodyPr/>
        <a:lstStyle/>
        <a:p>
          <a:endParaRPr lang="zh-CN" altLang="en-US"/>
        </a:p>
      </dgm:t>
    </dgm:pt>
    <dgm:pt modelId="{477A4493-C9B5-4931-9CD2-10A8AE945AC8}">
      <dgm:prSet custT="1"/>
      <dgm:spPr/>
      <dgm:t>
        <a:bodyPr/>
        <a:lstStyle/>
        <a:p>
          <a:r>
            <a:rPr lang="zh-CN" sz="2000" dirty="0"/>
            <a:t>（</a:t>
          </a:r>
          <a:r>
            <a:rPr lang="en-US" sz="2000" dirty="0"/>
            <a:t>4</a:t>
          </a:r>
          <a:r>
            <a:rPr lang="zh-CN" sz="2000" dirty="0"/>
            <a:t>）</a:t>
          </a:r>
          <a:r>
            <a:rPr lang="zh-CN" sz="2000" b="1" dirty="0"/>
            <a:t>演员与角色的关系：</a:t>
          </a:r>
          <a:endParaRPr lang="zh-CN" sz="2000" dirty="0"/>
        </a:p>
      </dgm:t>
    </dgm:pt>
    <dgm:pt modelId="{A81D5EF6-EC24-409F-9C4B-D197B604AB11}" type="sibTrans" cxnId="{630EEEA4-160E-4E11-90CC-3DBD24758115}">
      <dgm:prSet/>
      <dgm:spPr/>
      <dgm:t>
        <a:bodyPr/>
        <a:lstStyle/>
        <a:p>
          <a:endParaRPr lang="zh-CN" altLang="en-US"/>
        </a:p>
      </dgm:t>
    </dgm:pt>
    <dgm:pt modelId="{0AFFE63D-F228-4807-B69D-54F7E110FA51}" type="parTrans" cxnId="{630EEEA4-160E-4E11-90CC-3DBD24758115}">
      <dgm:prSet/>
      <dgm:spPr/>
      <dgm:t>
        <a:bodyPr/>
        <a:lstStyle/>
        <a:p>
          <a:endParaRPr lang="zh-CN" altLang="en-US"/>
        </a:p>
      </dgm:t>
    </dgm:pt>
    <dgm:pt modelId="{288C3FAB-E575-43B6-BC70-61547200449E}">
      <dgm:prSet/>
      <dgm:spPr/>
      <dgm:t>
        <a:bodyPr/>
        <a:lstStyle/>
        <a:p>
          <a:pPr algn="just"/>
          <a:r>
            <a:rPr lang="zh-CN" dirty="0"/>
            <a:t>学习继承民族表演方法的精华（“这个领域里实在有无穷尽的宝藏，那正是我们可遇而不可求的”</a:t>
          </a:r>
          <a:r>
            <a:rPr lang="en-US" dirty="0"/>
            <a:t>——</a:t>
          </a:r>
          <a:r>
            <a:rPr lang="zh-CN" dirty="0"/>
            <a:t>石挥），吸取、借鉴外国表演经验，体验和表现并重，以形式与内容的完美结合来丰富我们的创作方法，创建我们的艺术风格，发展我们的表演流派。</a:t>
          </a:r>
        </a:p>
      </dgm:t>
    </dgm:pt>
    <dgm:pt modelId="{5FE5FF07-5ABD-44B8-AFB3-E60425454D98}" type="sibTrans" cxnId="{4F55FB72-5315-4530-A026-18076C7AD75F}">
      <dgm:prSet/>
      <dgm:spPr/>
      <dgm:t>
        <a:bodyPr/>
        <a:lstStyle/>
        <a:p>
          <a:endParaRPr lang="zh-CN" altLang="en-US"/>
        </a:p>
      </dgm:t>
    </dgm:pt>
    <dgm:pt modelId="{A74E496B-3B32-4DB0-9D19-B48ACF07EF6B}" type="parTrans" cxnId="{4F55FB72-5315-4530-A026-18076C7AD75F}">
      <dgm:prSet/>
      <dgm:spPr/>
      <dgm:t>
        <a:bodyPr/>
        <a:lstStyle/>
        <a:p>
          <a:endParaRPr lang="zh-CN" altLang="en-US"/>
        </a:p>
      </dgm:t>
    </dgm:pt>
    <dgm:pt modelId="{560E1266-19DC-4F6C-9890-AD751E7AD630}">
      <dgm:prSet custT="1"/>
      <dgm:spPr/>
      <dgm:t>
        <a:bodyPr/>
        <a:lstStyle/>
        <a:p>
          <a:r>
            <a:rPr lang="zh-CN" sz="2000" dirty="0"/>
            <a:t>（</a:t>
          </a:r>
          <a:r>
            <a:rPr lang="en-US" sz="2000" dirty="0"/>
            <a:t>3</a:t>
          </a:r>
          <a:r>
            <a:rPr lang="zh-CN" sz="2000" dirty="0"/>
            <a:t>）</a:t>
          </a:r>
          <a:r>
            <a:rPr lang="zh-CN" sz="2000" b="1" dirty="0"/>
            <a:t>表演方法的追求：</a:t>
          </a:r>
          <a:endParaRPr lang="zh-CN" sz="2000" dirty="0"/>
        </a:p>
      </dgm:t>
    </dgm:pt>
    <dgm:pt modelId="{F4A77FE9-8680-4753-96A6-8AE63BF5CE8D}" type="sibTrans" cxnId="{C84E5265-EEF2-4E42-B56C-2D8FEE34B34C}">
      <dgm:prSet/>
      <dgm:spPr/>
      <dgm:t>
        <a:bodyPr/>
        <a:lstStyle/>
        <a:p>
          <a:endParaRPr lang="zh-CN" altLang="en-US"/>
        </a:p>
      </dgm:t>
    </dgm:pt>
    <dgm:pt modelId="{928938C1-FDEF-406B-8999-A94E113E898E}" type="parTrans" cxnId="{C84E5265-EEF2-4E42-B56C-2D8FEE34B34C}">
      <dgm:prSet/>
      <dgm:spPr/>
      <dgm:t>
        <a:bodyPr/>
        <a:lstStyle/>
        <a:p>
          <a:endParaRPr lang="zh-CN" altLang="en-US"/>
        </a:p>
      </dgm:t>
    </dgm:pt>
    <dgm:pt modelId="{75C269D4-54CD-4D24-B411-42F1040AF1B8}">
      <dgm:prSet/>
      <dgm:spPr/>
      <dgm:t>
        <a:bodyPr/>
        <a:lstStyle/>
        <a:p>
          <a:pPr algn="just"/>
          <a:r>
            <a:rPr lang="zh-CN" dirty="0"/>
            <a:t>坚持以生活为依据表演人的思想情感。演员要有较强的观察、理解、感悟生活的能力，有较强的形象思维的能力，只有真正懂得生活，才可能有成功的创作。</a:t>
          </a:r>
        </a:p>
      </dgm:t>
    </dgm:pt>
    <dgm:pt modelId="{F274BA62-2C39-45B6-ADF9-F9A770F84FF6}" type="sibTrans" cxnId="{3409488D-CD2D-4093-92B2-5AA6AFE23A1D}">
      <dgm:prSet/>
      <dgm:spPr/>
      <dgm:t>
        <a:bodyPr/>
        <a:lstStyle/>
        <a:p>
          <a:endParaRPr lang="zh-CN" altLang="en-US"/>
        </a:p>
      </dgm:t>
    </dgm:pt>
    <dgm:pt modelId="{3CB58AD3-0818-4E8A-95CF-C23806DEB79D}" type="parTrans" cxnId="{3409488D-CD2D-4093-92B2-5AA6AFE23A1D}">
      <dgm:prSet/>
      <dgm:spPr/>
      <dgm:t>
        <a:bodyPr/>
        <a:lstStyle/>
        <a:p>
          <a:endParaRPr lang="zh-CN" altLang="en-US"/>
        </a:p>
      </dgm:t>
    </dgm:pt>
    <dgm:pt modelId="{E8C724BF-2540-46BF-A818-CED929D705F8}">
      <dgm:prSet custT="1"/>
      <dgm:spPr/>
      <dgm:t>
        <a:bodyPr/>
        <a:lstStyle/>
        <a:p>
          <a:r>
            <a:rPr lang="zh-CN" sz="2000" dirty="0">
              <a:latin typeface="+mn-ea"/>
              <a:ea typeface="+mn-ea"/>
            </a:rPr>
            <a:t>（</a:t>
          </a:r>
          <a:r>
            <a:rPr lang="en-US" sz="2000" dirty="0">
              <a:latin typeface="+mn-ea"/>
              <a:ea typeface="+mn-ea"/>
            </a:rPr>
            <a:t>1</a:t>
          </a:r>
          <a:r>
            <a:rPr lang="zh-CN" sz="2000" dirty="0">
              <a:latin typeface="+mn-ea"/>
              <a:ea typeface="+mn-ea"/>
            </a:rPr>
            <a:t>）</a:t>
          </a:r>
          <a:r>
            <a:rPr lang="zh-CN" sz="2000" b="1" dirty="0">
              <a:latin typeface="+mn-ea"/>
              <a:ea typeface="+mn-ea"/>
            </a:rPr>
            <a:t>表演创作与社会生活的关系：</a:t>
          </a:r>
          <a:endParaRPr lang="zh-CN" sz="2000" dirty="0">
            <a:latin typeface="+mn-ea"/>
            <a:ea typeface="+mn-ea"/>
          </a:endParaRPr>
        </a:p>
      </dgm:t>
    </dgm:pt>
    <dgm:pt modelId="{18863512-3C51-4C71-97AB-184B22426524}" type="sibTrans" cxnId="{15CFDF80-53F7-4D3C-B2DA-25A8CF5751D7}">
      <dgm:prSet/>
      <dgm:spPr/>
      <dgm:t>
        <a:bodyPr/>
        <a:lstStyle/>
        <a:p>
          <a:endParaRPr lang="zh-CN" altLang="en-US"/>
        </a:p>
      </dgm:t>
    </dgm:pt>
    <dgm:pt modelId="{3091CC2C-C247-47FA-83FC-7FCF57782564}" type="parTrans" cxnId="{15CFDF80-53F7-4D3C-B2DA-25A8CF5751D7}">
      <dgm:prSet/>
      <dgm:spPr/>
      <dgm:t>
        <a:bodyPr/>
        <a:lstStyle/>
        <a:p>
          <a:endParaRPr lang="zh-CN" altLang="en-US"/>
        </a:p>
      </dgm:t>
    </dgm:pt>
    <dgm:pt modelId="{751BD540-C14E-48AB-BFBB-AD6939D1B0FF}" type="pres">
      <dgm:prSet presAssocID="{9C4E4D5C-ACEA-4AAD-82F3-22834FF9CB67}" presName="theList" presStyleCnt="0">
        <dgm:presLayoutVars>
          <dgm:dir/>
          <dgm:animLvl val="lvl"/>
          <dgm:resizeHandles val="exact"/>
        </dgm:presLayoutVars>
      </dgm:prSet>
      <dgm:spPr/>
    </dgm:pt>
    <dgm:pt modelId="{CA365AFA-DED1-466B-A5B2-5E33CA1A22FC}" type="pres">
      <dgm:prSet presAssocID="{E8C724BF-2540-46BF-A818-CED929D705F8}" presName="compNode" presStyleCnt="0"/>
      <dgm:spPr/>
    </dgm:pt>
    <dgm:pt modelId="{A03B8599-98D4-418D-8C1C-3951EF310A09}" type="pres">
      <dgm:prSet presAssocID="{E8C724BF-2540-46BF-A818-CED929D705F8}" presName="aNode" presStyleLbl="bgShp" presStyleIdx="0" presStyleCnt="5"/>
      <dgm:spPr/>
    </dgm:pt>
    <dgm:pt modelId="{83CB5DDA-B0B8-40BE-9919-751B8A5C54C4}" type="pres">
      <dgm:prSet presAssocID="{E8C724BF-2540-46BF-A818-CED929D705F8}" presName="textNode" presStyleLbl="bgShp" presStyleIdx="0" presStyleCnt="5"/>
      <dgm:spPr/>
    </dgm:pt>
    <dgm:pt modelId="{3120794C-9E70-4666-AA2D-43065F7FB817}" type="pres">
      <dgm:prSet presAssocID="{E8C724BF-2540-46BF-A818-CED929D705F8}" presName="compChildNode" presStyleCnt="0"/>
      <dgm:spPr/>
    </dgm:pt>
    <dgm:pt modelId="{E85D8EF9-FEF0-4872-B9F0-9074CF680845}" type="pres">
      <dgm:prSet presAssocID="{E8C724BF-2540-46BF-A818-CED929D705F8}" presName="theInnerList" presStyleCnt="0"/>
      <dgm:spPr/>
    </dgm:pt>
    <dgm:pt modelId="{A0812AE4-D7FE-45C6-ACD5-AA7D15182AB0}" type="pres">
      <dgm:prSet presAssocID="{75C269D4-54CD-4D24-B411-42F1040AF1B8}" presName="childNode" presStyleLbl="node1" presStyleIdx="0" presStyleCnt="5">
        <dgm:presLayoutVars>
          <dgm:bulletEnabled val="1"/>
        </dgm:presLayoutVars>
      </dgm:prSet>
      <dgm:spPr/>
    </dgm:pt>
    <dgm:pt modelId="{4F892F6D-BD49-4ECF-99E3-7D961CFD3FF6}" type="pres">
      <dgm:prSet presAssocID="{E8C724BF-2540-46BF-A818-CED929D705F8}" presName="aSpace" presStyleCnt="0"/>
      <dgm:spPr/>
    </dgm:pt>
    <dgm:pt modelId="{18329D76-4703-4FE6-A538-8A08C3C71DF6}" type="pres">
      <dgm:prSet presAssocID="{64A6DA6C-9319-4720-9266-31DC227565B7}" presName="compNode" presStyleCnt="0"/>
      <dgm:spPr/>
    </dgm:pt>
    <dgm:pt modelId="{4189A898-F7D6-4D77-BF82-6B2B07832FC8}" type="pres">
      <dgm:prSet presAssocID="{64A6DA6C-9319-4720-9266-31DC227565B7}" presName="aNode" presStyleLbl="bgShp" presStyleIdx="1" presStyleCnt="5"/>
      <dgm:spPr/>
    </dgm:pt>
    <dgm:pt modelId="{92A7BFC4-BF2B-4A6B-8278-8295B4F50B11}" type="pres">
      <dgm:prSet presAssocID="{64A6DA6C-9319-4720-9266-31DC227565B7}" presName="textNode" presStyleLbl="bgShp" presStyleIdx="1" presStyleCnt="5"/>
      <dgm:spPr/>
    </dgm:pt>
    <dgm:pt modelId="{D4DDDCCA-6AA2-4A28-B591-E9F02003C4CE}" type="pres">
      <dgm:prSet presAssocID="{64A6DA6C-9319-4720-9266-31DC227565B7}" presName="compChildNode" presStyleCnt="0"/>
      <dgm:spPr/>
    </dgm:pt>
    <dgm:pt modelId="{688CFF29-11F8-4107-B32E-9B29E97CFE8D}" type="pres">
      <dgm:prSet presAssocID="{64A6DA6C-9319-4720-9266-31DC227565B7}" presName="theInnerList" presStyleCnt="0"/>
      <dgm:spPr/>
    </dgm:pt>
    <dgm:pt modelId="{5AC60798-FDCD-4B24-B9E2-1436109F5DD5}" type="pres">
      <dgm:prSet presAssocID="{4ED4B4CC-4B65-4FC1-A700-B90AB616D12E}" presName="childNode" presStyleLbl="node1" presStyleIdx="1" presStyleCnt="5">
        <dgm:presLayoutVars>
          <dgm:bulletEnabled val="1"/>
        </dgm:presLayoutVars>
      </dgm:prSet>
      <dgm:spPr/>
    </dgm:pt>
    <dgm:pt modelId="{1F5869D7-B3C6-4A4E-AC04-4CA8A52F29A0}" type="pres">
      <dgm:prSet presAssocID="{64A6DA6C-9319-4720-9266-31DC227565B7}" presName="aSpace" presStyleCnt="0"/>
      <dgm:spPr/>
    </dgm:pt>
    <dgm:pt modelId="{050FE322-82D3-41B9-87EC-42780729616F}" type="pres">
      <dgm:prSet presAssocID="{560E1266-19DC-4F6C-9890-AD751E7AD630}" presName="compNode" presStyleCnt="0"/>
      <dgm:spPr/>
    </dgm:pt>
    <dgm:pt modelId="{D2E70235-1C00-4CE2-97D7-47D8405030B8}" type="pres">
      <dgm:prSet presAssocID="{560E1266-19DC-4F6C-9890-AD751E7AD630}" presName="aNode" presStyleLbl="bgShp" presStyleIdx="2" presStyleCnt="5"/>
      <dgm:spPr/>
    </dgm:pt>
    <dgm:pt modelId="{1E7557B2-B597-4BC1-B725-7C718EC61EBA}" type="pres">
      <dgm:prSet presAssocID="{560E1266-19DC-4F6C-9890-AD751E7AD630}" presName="textNode" presStyleLbl="bgShp" presStyleIdx="2" presStyleCnt="5"/>
      <dgm:spPr/>
    </dgm:pt>
    <dgm:pt modelId="{98F9F809-2885-4C90-9258-23EE15BB7CF5}" type="pres">
      <dgm:prSet presAssocID="{560E1266-19DC-4F6C-9890-AD751E7AD630}" presName="compChildNode" presStyleCnt="0"/>
      <dgm:spPr/>
    </dgm:pt>
    <dgm:pt modelId="{F5BB6226-60FA-457B-B607-4C141EE32E5B}" type="pres">
      <dgm:prSet presAssocID="{560E1266-19DC-4F6C-9890-AD751E7AD630}" presName="theInnerList" presStyleCnt="0"/>
      <dgm:spPr/>
    </dgm:pt>
    <dgm:pt modelId="{D394A2C3-57F1-45FF-8714-67632CDD68A3}" type="pres">
      <dgm:prSet presAssocID="{288C3FAB-E575-43B6-BC70-61547200449E}" presName="childNode" presStyleLbl="node1" presStyleIdx="2" presStyleCnt="5">
        <dgm:presLayoutVars>
          <dgm:bulletEnabled val="1"/>
        </dgm:presLayoutVars>
      </dgm:prSet>
      <dgm:spPr/>
    </dgm:pt>
    <dgm:pt modelId="{5CB58604-8498-4A8D-A1DB-A702AC4BEA1E}" type="pres">
      <dgm:prSet presAssocID="{560E1266-19DC-4F6C-9890-AD751E7AD630}" presName="aSpace" presStyleCnt="0"/>
      <dgm:spPr/>
    </dgm:pt>
    <dgm:pt modelId="{3B026EA7-3502-4838-930D-7AB6B82C2597}" type="pres">
      <dgm:prSet presAssocID="{477A4493-C9B5-4931-9CD2-10A8AE945AC8}" presName="compNode" presStyleCnt="0"/>
      <dgm:spPr/>
    </dgm:pt>
    <dgm:pt modelId="{B7318BFE-42CF-4CC6-888A-225ECE9E2763}" type="pres">
      <dgm:prSet presAssocID="{477A4493-C9B5-4931-9CD2-10A8AE945AC8}" presName="aNode" presStyleLbl="bgShp" presStyleIdx="3" presStyleCnt="5"/>
      <dgm:spPr/>
    </dgm:pt>
    <dgm:pt modelId="{2FA8DE0F-F431-4023-AA04-8C1954D74685}" type="pres">
      <dgm:prSet presAssocID="{477A4493-C9B5-4931-9CD2-10A8AE945AC8}" presName="textNode" presStyleLbl="bgShp" presStyleIdx="3" presStyleCnt="5"/>
      <dgm:spPr/>
    </dgm:pt>
    <dgm:pt modelId="{1CF64A95-D644-4984-836F-1F03D696F9AB}" type="pres">
      <dgm:prSet presAssocID="{477A4493-C9B5-4931-9CD2-10A8AE945AC8}" presName="compChildNode" presStyleCnt="0"/>
      <dgm:spPr/>
    </dgm:pt>
    <dgm:pt modelId="{3D8A45AA-CCBE-4B34-9149-06FB72D87A1B}" type="pres">
      <dgm:prSet presAssocID="{477A4493-C9B5-4931-9CD2-10A8AE945AC8}" presName="theInnerList" presStyleCnt="0"/>
      <dgm:spPr/>
    </dgm:pt>
    <dgm:pt modelId="{5D3F340E-2EFA-414C-A23D-ACFE823BAE95}" type="pres">
      <dgm:prSet presAssocID="{DD7C9027-6D4E-4751-87AE-363C3F451B12}" presName="childNode" presStyleLbl="node1" presStyleIdx="3" presStyleCnt="5">
        <dgm:presLayoutVars>
          <dgm:bulletEnabled val="1"/>
        </dgm:presLayoutVars>
      </dgm:prSet>
      <dgm:spPr/>
    </dgm:pt>
    <dgm:pt modelId="{81E173DB-E82B-4F10-8CB5-C0A4AC20E3B6}" type="pres">
      <dgm:prSet presAssocID="{477A4493-C9B5-4931-9CD2-10A8AE945AC8}" presName="aSpace" presStyleCnt="0"/>
      <dgm:spPr/>
    </dgm:pt>
    <dgm:pt modelId="{028432AB-3512-49B2-8243-98FD63619D98}" type="pres">
      <dgm:prSet presAssocID="{DEFE1211-C096-40C9-BF93-0CD2B7F493F6}" presName="compNode" presStyleCnt="0"/>
      <dgm:spPr/>
    </dgm:pt>
    <dgm:pt modelId="{25059B9A-66D0-4083-A93C-9B35E93B76B0}" type="pres">
      <dgm:prSet presAssocID="{DEFE1211-C096-40C9-BF93-0CD2B7F493F6}" presName="aNode" presStyleLbl="bgShp" presStyleIdx="4" presStyleCnt="5"/>
      <dgm:spPr/>
    </dgm:pt>
    <dgm:pt modelId="{694E78FA-A93D-415A-9CC5-D42EF2B8A0EC}" type="pres">
      <dgm:prSet presAssocID="{DEFE1211-C096-40C9-BF93-0CD2B7F493F6}" presName="textNode" presStyleLbl="bgShp" presStyleIdx="4" presStyleCnt="5"/>
      <dgm:spPr/>
    </dgm:pt>
    <dgm:pt modelId="{E9E85C10-68A0-46EC-A3C2-ADE4543EFC51}" type="pres">
      <dgm:prSet presAssocID="{DEFE1211-C096-40C9-BF93-0CD2B7F493F6}" presName="compChildNode" presStyleCnt="0"/>
      <dgm:spPr/>
    </dgm:pt>
    <dgm:pt modelId="{A1125BA5-82D8-4CA6-9E30-ACC3F32248B8}" type="pres">
      <dgm:prSet presAssocID="{DEFE1211-C096-40C9-BF93-0CD2B7F493F6}" presName="theInnerList" presStyleCnt="0"/>
      <dgm:spPr/>
    </dgm:pt>
    <dgm:pt modelId="{4D24C023-7C16-44BE-B01C-E9E9AD89E2F6}" type="pres">
      <dgm:prSet presAssocID="{A58B7C1C-1967-4A4F-960D-5AD8F39DB3CA}" presName="childNode" presStyleLbl="node1" presStyleIdx="4" presStyleCnt="5">
        <dgm:presLayoutVars>
          <dgm:bulletEnabled val="1"/>
        </dgm:presLayoutVars>
      </dgm:prSet>
      <dgm:spPr/>
    </dgm:pt>
  </dgm:ptLst>
  <dgm:cxnLst>
    <dgm:cxn modelId="{B7C0AA17-220C-48F4-A7ED-742461C0DF73}" type="presOf" srcId="{E8C724BF-2540-46BF-A818-CED929D705F8}" destId="{83CB5DDA-B0B8-40BE-9919-751B8A5C54C4}" srcOrd="1" destOrd="0" presId="urn:microsoft.com/office/officeart/2005/8/layout/lProcess2"/>
    <dgm:cxn modelId="{62AFFD22-31C1-4B98-A055-1429CC56C310}" type="presOf" srcId="{9C4E4D5C-ACEA-4AAD-82F3-22834FF9CB67}" destId="{751BD540-C14E-48AB-BFBB-AD6939D1B0FF}" srcOrd="0" destOrd="0" presId="urn:microsoft.com/office/officeart/2005/8/layout/lProcess2"/>
    <dgm:cxn modelId="{7E4B312B-0200-4BC9-B444-95EE7B3C0123}" type="presOf" srcId="{75C269D4-54CD-4D24-B411-42F1040AF1B8}" destId="{A0812AE4-D7FE-45C6-ACD5-AA7D15182AB0}" srcOrd="0" destOrd="0" presId="urn:microsoft.com/office/officeart/2005/8/layout/lProcess2"/>
    <dgm:cxn modelId="{CF67F930-DC53-4425-A133-04C96BCED13F}" type="presOf" srcId="{DEFE1211-C096-40C9-BF93-0CD2B7F493F6}" destId="{694E78FA-A93D-415A-9CC5-D42EF2B8A0EC}" srcOrd="1" destOrd="0" presId="urn:microsoft.com/office/officeart/2005/8/layout/lProcess2"/>
    <dgm:cxn modelId="{0BAA855E-BB5D-4812-9E79-143E24A40B34}" type="presOf" srcId="{64A6DA6C-9319-4720-9266-31DC227565B7}" destId="{92A7BFC4-BF2B-4A6B-8278-8295B4F50B11}" srcOrd="1" destOrd="0" presId="urn:microsoft.com/office/officeart/2005/8/layout/lProcess2"/>
    <dgm:cxn modelId="{B4CE3C5F-74C1-41A9-8E26-826BEEEA6F96}" srcId="{9C4E4D5C-ACEA-4AAD-82F3-22834FF9CB67}" destId="{64A6DA6C-9319-4720-9266-31DC227565B7}" srcOrd="1" destOrd="0" parTransId="{6B83F7AD-B0A1-4C55-9C28-BF9BC2FDBAE2}" sibTransId="{1F142974-5033-4DDB-ABEB-6A66ADBA889A}"/>
    <dgm:cxn modelId="{E9C05044-70C6-455B-87FE-34D0C2672E33}" type="presOf" srcId="{288C3FAB-E575-43B6-BC70-61547200449E}" destId="{D394A2C3-57F1-45FF-8714-67632CDD68A3}" srcOrd="0" destOrd="0" presId="urn:microsoft.com/office/officeart/2005/8/layout/lProcess2"/>
    <dgm:cxn modelId="{C84E5265-EEF2-4E42-B56C-2D8FEE34B34C}" srcId="{9C4E4D5C-ACEA-4AAD-82F3-22834FF9CB67}" destId="{560E1266-19DC-4F6C-9890-AD751E7AD630}" srcOrd="2" destOrd="0" parTransId="{928938C1-FDEF-406B-8999-A94E113E898E}" sibTransId="{F4A77FE9-8680-4753-96A6-8AE63BF5CE8D}"/>
    <dgm:cxn modelId="{7C69AC66-1981-4A29-8B2C-F17B07AB18F3}" type="presOf" srcId="{DD7C9027-6D4E-4751-87AE-363C3F451B12}" destId="{5D3F340E-2EFA-414C-A23D-ACFE823BAE95}" srcOrd="0" destOrd="0" presId="urn:microsoft.com/office/officeart/2005/8/layout/lProcess2"/>
    <dgm:cxn modelId="{9DF2F06A-17F3-43F3-98E5-B2051A883CEE}" srcId="{477A4493-C9B5-4931-9CD2-10A8AE945AC8}" destId="{DD7C9027-6D4E-4751-87AE-363C3F451B12}" srcOrd="0" destOrd="0" parTransId="{84F8AD38-45AF-4C3B-887F-220E5E6E85A0}" sibTransId="{C4434859-8349-4046-98F0-319DD99C5989}"/>
    <dgm:cxn modelId="{00E78D70-5A12-4839-845C-0D4B9A989E5F}" type="presOf" srcId="{4ED4B4CC-4B65-4FC1-A700-B90AB616D12E}" destId="{5AC60798-FDCD-4B24-B9E2-1436109F5DD5}" srcOrd="0" destOrd="0" presId="urn:microsoft.com/office/officeart/2005/8/layout/lProcess2"/>
    <dgm:cxn modelId="{4F55FB72-5315-4530-A026-18076C7AD75F}" srcId="{560E1266-19DC-4F6C-9890-AD751E7AD630}" destId="{288C3FAB-E575-43B6-BC70-61547200449E}" srcOrd="0" destOrd="0" parTransId="{A74E496B-3B32-4DB0-9D19-B48ACF07EF6B}" sibTransId="{5FE5FF07-5ABD-44B8-AFB3-E60425454D98}"/>
    <dgm:cxn modelId="{15CFDF80-53F7-4D3C-B2DA-25A8CF5751D7}" srcId="{9C4E4D5C-ACEA-4AAD-82F3-22834FF9CB67}" destId="{E8C724BF-2540-46BF-A818-CED929D705F8}" srcOrd="0" destOrd="0" parTransId="{3091CC2C-C247-47FA-83FC-7FCF57782564}" sibTransId="{18863512-3C51-4C71-97AB-184B22426524}"/>
    <dgm:cxn modelId="{3409488D-CD2D-4093-92B2-5AA6AFE23A1D}" srcId="{E8C724BF-2540-46BF-A818-CED929D705F8}" destId="{75C269D4-54CD-4D24-B411-42F1040AF1B8}" srcOrd="0" destOrd="0" parTransId="{3CB58AD3-0818-4E8A-95CF-C23806DEB79D}" sibTransId="{F274BA62-2C39-45B6-ADF9-F9A770F84FF6}"/>
    <dgm:cxn modelId="{E6263A9C-EC7B-446F-886C-1446AF7D627F}" srcId="{9C4E4D5C-ACEA-4AAD-82F3-22834FF9CB67}" destId="{DEFE1211-C096-40C9-BF93-0CD2B7F493F6}" srcOrd="4" destOrd="0" parTransId="{C2877B58-C7C3-4AE6-948A-90F71B780E43}" sibTransId="{CB49662E-0C6D-4486-8F95-5DBEB1D2B3B0}"/>
    <dgm:cxn modelId="{630EEEA4-160E-4E11-90CC-3DBD24758115}" srcId="{9C4E4D5C-ACEA-4AAD-82F3-22834FF9CB67}" destId="{477A4493-C9B5-4931-9CD2-10A8AE945AC8}" srcOrd="3" destOrd="0" parTransId="{0AFFE63D-F228-4807-B69D-54F7E110FA51}" sibTransId="{A81D5EF6-EC24-409F-9C4B-D197B604AB11}"/>
    <dgm:cxn modelId="{51001FAA-3D5A-41A2-B234-94E470C99D10}" type="presOf" srcId="{DEFE1211-C096-40C9-BF93-0CD2B7F493F6}" destId="{25059B9A-66D0-4083-A93C-9B35E93B76B0}" srcOrd="0" destOrd="0" presId="urn:microsoft.com/office/officeart/2005/8/layout/lProcess2"/>
    <dgm:cxn modelId="{1230B4B4-8EB5-45EB-9E43-DAECD09A8C10}" type="presOf" srcId="{64A6DA6C-9319-4720-9266-31DC227565B7}" destId="{4189A898-F7D6-4D77-BF82-6B2B07832FC8}" srcOrd="0" destOrd="0" presId="urn:microsoft.com/office/officeart/2005/8/layout/lProcess2"/>
    <dgm:cxn modelId="{5E9BBCB6-AEFF-476E-BEA4-0C553DD0E2D7}" srcId="{64A6DA6C-9319-4720-9266-31DC227565B7}" destId="{4ED4B4CC-4B65-4FC1-A700-B90AB616D12E}" srcOrd="0" destOrd="0" parTransId="{85C1000F-79F6-4477-8DFF-ABD9DF80453F}" sibTransId="{C0511A72-DD45-4B5F-8303-CAF03B958B3C}"/>
    <dgm:cxn modelId="{10E3C9C7-1843-4A1F-B4E8-968786733218}" type="presOf" srcId="{A58B7C1C-1967-4A4F-960D-5AD8F39DB3CA}" destId="{4D24C023-7C16-44BE-B01C-E9E9AD89E2F6}" srcOrd="0" destOrd="0" presId="urn:microsoft.com/office/officeart/2005/8/layout/lProcess2"/>
    <dgm:cxn modelId="{A0D9BACD-92C7-427E-977C-D4CC2DDFA9D2}" type="presOf" srcId="{477A4493-C9B5-4931-9CD2-10A8AE945AC8}" destId="{B7318BFE-42CF-4CC6-888A-225ECE9E2763}" srcOrd="0" destOrd="0" presId="urn:microsoft.com/office/officeart/2005/8/layout/lProcess2"/>
    <dgm:cxn modelId="{CEF345CF-B9C4-47CD-B605-5AB69B39F5EE}" type="presOf" srcId="{477A4493-C9B5-4931-9CD2-10A8AE945AC8}" destId="{2FA8DE0F-F431-4023-AA04-8C1954D74685}" srcOrd="1" destOrd="0" presId="urn:microsoft.com/office/officeart/2005/8/layout/lProcess2"/>
    <dgm:cxn modelId="{2764EADB-95FF-4B06-8ADB-C3C0863C5514}" srcId="{DEFE1211-C096-40C9-BF93-0CD2B7F493F6}" destId="{A58B7C1C-1967-4A4F-960D-5AD8F39DB3CA}" srcOrd="0" destOrd="0" parTransId="{3589CFEA-6C31-4132-B158-C510C012EA97}" sibTransId="{6A1189BB-2DFD-4E26-9EC3-6AEB46944E51}"/>
    <dgm:cxn modelId="{674958DE-F232-4A44-8C35-709E3E69FCD2}" type="presOf" srcId="{560E1266-19DC-4F6C-9890-AD751E7AD630}" destId="{1E7557B2-B597-4BC1-B725-7C718EC61EBA}" srcOrd="1" destOrd="0" presId="urn:microsoft.com/office/officeart/2005/8/layout/lProcess2"/>
    <dgm:cxn modelId="{5A1980E4-1153-4F28-A886-FB4B416B9865}" type="presOf" srcId="{560E1266-19DC-4F6C-9890-AD751E7AD630}" destId="{D2E70235-1C00-4CE2-97D7-47D8405030B8}" srcOrd="0" destOrd="0" presId="urn:microsoft.com/office/officeart/2005/8/layout/lProcess2"/>
    <dgm:cxn modelId="{5161B9FE-FDBE-40C9-832D-0960B936D239}" type="presOf" srcId="{E8C724BF-2540-46BF-A818-CED929D705F8}" destId="{A03B8599-98D4-418D-8C1C-3951EF310A09}" srcOrd="0" destOrd="0" presId="urn:microsoft.com/office/officeart/2005/8/layout/lProcess2"/>
    <dgm:cxn modelId="{8AE3885F-E5E9-4D36-A703-FD6564EEE608}" type="presParOf" srcId="{751BD540-C14E-48AB-BFBB-AD6939D1B0FF}" destId="{CA365AFA-DED1-466B-A5B2-5E33CA1A22FC}" srcOrd="0" destOrd="0" presId="urn:microsoft.com/office/officeart/2005/8/layout/lProcess2"/>
    <dgm:cxn modelId="{AFE7A2BD-D49D-43BD-992F-00A8D2F7A6FD}" type="presParOf" srcId="{CA365AFA-DED1-466B-A5B2-5E33CA1A22FC}" destId="{A03B8599-98D4-418D-8C1C-3951EF310A09}" srcOrd="0" destOrd="0" presId="urn:microsoft.com/office/officeart/2005/8/layout/lProcess2"/>
    <dgm:cxn modelId="{71871A61-DB1C-43B8-BC8D-42C643290A98}" type="presParOf" srcId="{CA365AFA-DED1-466B-A5B2-5E33CA1A22FC}" destId="{83CB5DDA-B0B8-40BE-9919-751B8A5C54C4}" srcOrd="1" destOrd="0" presId="urn:microsoft.com/office/officeart/2005/8/layout/lProcess2"/>
    <dgm:cxn modelId="{AEA7CE3A-16C8-404B-BFF8-7F517E38DE8D}" type="presParOf" srcId="{CA365AFA-DED1-466B-A5B2-5E33CA1A22FC}" destId="{3120794C-9E70-4666-AA2D-43065F7FB817}" srcOrd="2" destOrd="0" presId="urn:microsoft.com/office/officeart/2005/8/layout/lProcess2"/>
    <dgm:cxn modelId="{98BA2971-5F4B-491F-AD91-EC4BE7BC44BE}" type="presParOf" srcId="{3120794C-9E70-4666-AA2D-43065F7FB817}" destId="{E85D8EF9-FEF0-4872-B9F0-9074CF680845}" srcOrd="0" destOrd="0" presId="urn:microsoft.com/office/officeart/2005/8/layout/lProcess2"/>
    <dgm:cxn modelId="{509C780A-7143-4056-B8F3-C1FBADF1EF08}" type="presParOf" srcId="{E85D8EF9-FEF0-4872-B9F0-9074CF680845}" destId="{A0812AE4-D7FE-45C6-ACD5-AA7D15182AB0}" srcOrd="0" destOrd="0" presId="urn:microsoft.com/office/officeart/2005/8/layout/lProcess2"/>
    <dgm:cxn modelId="{A240FE67-031E-488E-92FC-2845500DACE9}" type="presParOf" srcId="{751BD540-C14E-48AB-BFBB-AD6939D1B0FF}" destId="{4F892F6D-BD49-4ECF-99E3-7D961CFD3FF6}" srcOrd="1" destOrd="0" presId="urn:microsoft.com/office/officeart/2005/8/layout/lProcess2"/>
    <dgm:cxn modelId="{1A2C24C7-A616-4CEF-A87E-460CCB39ADEA}" type="presParOf" srcId="{751BD540-C14E-48AB-BFBB-AD6939D1B0FF}" destId="{18329D76-4703-4FE6-A538-8A08C3C71DF6}" srcOrd="2" destOrd="0" presId="urn:microsoft.com/office/officeart/2005/8/layout/lProcess2"/>
    <dgm:cxn modelId="{24B45F78-DA8A-4A3C-84FD-3AB406A31002}" type="presParOf" srcId="{18329D76-4703-4FE6-A538-8A08C3C71DF6}" destId="{4189A898-F7D6-4D77-BF82-6B2B07832FC8}" srcOrd="0" destOrd="0" presId="urn:microsoft.com/office/officeart/2005/8/layout/lProcess2"/>
    <dgm:cxn modelId="{A961C537-B6A0-407F-940D-1DB8F340C0C1}" type="presParOf" srcId="{18329D76-4703-4FE6-A538-8A08C3C71DF6}" destId="{92A7BFC4-BF2B-4A6B-8278-8295B4F50B11}" srcOrd="1" destOrd="0" presId="urn:microsoft.com/office/officeart/2005/8/layout/lProcess2"/>
    <dgm:cxn modelId="{2DC5D51D-C334-47C0-BAAF-F248BC13CF51}" type="presParOf" srcId="{18329D76-4703-4FE6-A538-8A08C3C71DF6}" destId="{D4DDDCCA-6AA2-4A28-B591-E9F02003C4CE}" srcOrd="2" destOrd="0" presId="urn:microsoft.com/office/officeart/2005/8/layout/lProcess2"/>
    <dgm:cxn modelId="{B8C9B219-F5AA-4AA4-9FF9-A5EA3C06D38E}" type="presParOf" srcId="{D4DDDCCA-6AA2-4A28-B591-E9F02003C4CE}" destId="{688CFF29-11F8-4107-B32E-9B29E97CFE8D}" srcOrd="0" destOrd="0" presId="urn:microsoft.com/office/officeart/2005/8/layout/lProcess2"/>
    <dgm:cxn modelId="{0533A1AD-3B93-4FF0-AF1F-8AF17655E814}" type="presParOf" srcId="{688CFF29-11F8-4107-B32E-9B29E97CFE8D}" destId="{5AC60798-FDCD-4B24-B9E2-1436109F5DD5}" srcOrd="0" destOrd="0" presId="urn:microsoft.com/office/officeart/2005/8/layout/lProcess2"/>
    <dgm:cxn modelId="{47FD078C-79E9-4507-9ABE-8EB3D96E35B6}" type="presParOf" srcId="{751BD540-C14E-48AB-BFBB-AD6939D1B0FF}" destId="{1F5869D7-B3C6-4A4E-AC04-4CA8A52F29A0}" srcOrd="3" destOrd="0" presId="urn:microsoft.com/office/officeart/2005/8/layout/lProcess2"/>
    <dgm:cxn modelId="{F674F777-54AF-4CF7-A3D3-446ED9A06EF9}" type="presParOf" srcId="{751BD540-C14E-48AB-BFBB-AD6939D1B0FF}" destId="{050FE322-82D3-41B9-87EC-42780729616F}" srcOrd="4" destOrd="0" presId="urn:microsoft.com/office/officeart/2005/8/layout/lProcess2"/>
    <dgm:cxn modelId="{220EBF40-34C0-406B-A9F0-122469BC1CFE}" type="presParOf" srcId="{050FE322-82D3-41B9-87EC-42780729616F}" destId="{D2E70235-1C00-4CE2-97D7-47D8405030B8}" srcOrd="0" destOrd="0" presId="urn:microsoft.com/office/officeart/2005/8/layout/lProcess2"/>
    <dgm:cxn modelId="{DE04B200-CC16-42D6-8D13-425D07B5F871}" type="presParOf" srcId="{050FE322-82D3-41B9-87EC-42780729616F}" destId="{1E7557B2-B597-4BC1-B725-7C718EC61EBA}" srcOrd="1" destOrd="0" presId="urn:microsoft.com/office/officeart/2005/8/layout/lProcess2"/>
    <dgm:cxn modelId="{D6D80C89-A448-4000-A8B1-176C43926A44}" type="presParOf" srcId="{050FE322-82D3-41B9-87EC-42780729616F}" destId="{98F9F809-2885-4C90-9258-23EE15BB7CF5}" srcOrd="2" destOrd="0" presId="urn:microsoft.com/office/officeart/2005/8/layout/lProcess2"/>
    <dgm:cxn modelId="{73C2D608-D12F-4362-A666-A4FAE79B6EE8}" type="presParOf" srcId="{98F9F809-2885-4C90-9258-23EE15BB7CF5}" destId="{F5BB6226-60FA-457B-B607-4C141EE32E5B}" srcOrd="0" destOrd="0" presId="urn:microsoft.com/office/officeart/2005/8/layout/lProcess2"/>
    <dgm:cxn modelId="{2E41D475-A94A-4DF1-8BAE-073616E4C0F7}" type="presParOf" srcId="{F5BB6226-60FA-457B-B607-4C141EE32E5B}" destId="{D394A2C3-57F1-45FF-8714-67632CDD68A3}" srcOrd="0" destOrd="0" presId="urn:microsoft.com/office/officeart/2005/8/layout/lProcess2"/>
    <dgm:cxn modelId="{67E8FD01-1459-4A0A-B5A5-06C29055DCE4}" type="presParOf" srcId="{751BD540-C14E-48AB-BFBB-AD6939D1B0FF}" destId="{5CB58604-8498-4A8D-A1DB-A702AC4BEA1E}" srcOrd="5" destOrd="0" presId="urn:microsoft.com/office/officeart/2005/8/layout/lProcess2"/>
    <dgm:cxn modelId="{D3D2F398-4E7B-4799-A897-2C66D48372EA}" type="presParOf" srcId="{751BD540-C14E-48AB-BFBB-AD6939D1B0FF}" destId="{3B026EA7-3502-4838-930D-7AB6B82C2597}" srcOrd="6" destOrd="0" presId="urn:microsoft.com/office/officeart/2005/8/layout/lProcess2"/>
    <dgm:cxn modelId="{853293EA-86A9-4250-9D52-897802E56102}" type="presParOf" srcId="{3B026EA7-3502-4838-930D-7AB6B82C2597}" destId="{B7318BFE-42CF-4CC6-888A-225ECE9E2763}" srcOrd="0" destOrd="0" presId="urn:microsoft.com/office/officeart/2005/8/layout/lProcess2"/>
    <dgm:cxn modelId="{32D7CEA3-A185-49F0-BFC4-E3A5E0B29B4D}" type="presParOf" srcId="{3B026EA7-3502-4838-930D-7AB6B82C2597}" destId="{2FA8DE0F-F431-4023-AA04-8C1954D74685}" srcOrd="1" destOrd="0" presId="urn:microsoft.com/office/officeart/2005/8/layout/lProcess2"/>
    <dgm:cxn modelId="{DDB73B67-AB32-4F2A-9279-670292D1B32F}" type="presParOf" srcId="{3B026EA7-3502-4838-930D-7AB6B82C2597}" destId="{1CF64A95-D644-4984-836F-1F03D696F9AB}" srcOrd="2" destOrd="0" presId="urn:microsoft.com/office/officeart/2005/8/layout/lProcess2"/>
    <dgm:cxn modelId="{5631D1AF-CF30-4D1B-B1BA-EB1D9B7A90F2}" type="presParOf" srcId="{1CF64A95-D644-4984-836F-1F03D696F9AB}" destId="{3D8A45AA-CCBE-4B34-9149-06FB72D87A1B}" srcOrd="0" destOrd="0" presId="urn:microsoft.com/office/officeart/2005/8/layout/lProcess2"/>
    <dgm:cxn modelId="{99195F31-BE2B-4489-A428-09CF0A10E022}" type="presParOf" srcId="{3D8A45AA-CCBE-4B34-9149-06FB72D87A1B}" destId="{5D3F340E-2EFA-414C-A23D-ACFE823BAE95}" srcOrd="0" destOrd="0" presId="urn:microsoft.com/office/officeart/2005/8/layout/lProcess2"/>
    <dgm:cxn modelId="{A10C5E6F-0FA4-44AC-9D36-8E1B78D38DB9}" type="presParOf" srcId="{751BD540-C14E-48AB-BFBB-AD6939D1B0FF}" destId="{81E173DB-E82B-4F10-8CB5-C0A4AC20E3B6}" srcOrd="7" destOrd="0" presId="urn:microsoft.com/office/officeart/2005/8/layout/lProcess2"/>
    <dgm:cxn modelId="{335C8B0C-EEFD-4709-BCAD-EFC9BBCED5E3}" type="presParOf" srcId="{751BD540-C14E-48AB-BFBB-AD6939D1B0FF}" destId="{028432AB-3512-49B2-8243-98FD63619D98}" srcOrd="8" destOrd="0" presId="urn:microsoft.com/office/officeart/2005/8/layout/lProcess2"/>
    <dgm:cxn modelId="{9752C525-551A-4E78-8573-CC05834A4698}" type="presParOf" srcId="{028432AB-3512-49B2-8243-98FD63619D98}" destId="{25059B9A-66D0-4083-A93C-9B35E93B76B0}" srcOrd="0" destOrd="0" presId="urn:microsoft.com/office/officeart/2005/8/layout/lProcess2"/>
    <dgm:cxn modelId="{CF5F535D-5E9C-49C5-93A5-D77875E182D1}" type="presParOf" srcId="{028432AB-3512-49B2-8243-98FD63619D98}" destId="{694E78FA-A93D-415A-9CC5-D42EF2B8A0EC}" srcOrd="1" destOrd="0" presId="urn:microsoft.com/office/officeart/2005/8/layout/lProcess2"/>
    <dgm:cxn modelId="{BA916E16-E21E-4372-9E61-3E15E0A60BE9}" type="presParOf" srcId="{028432AB-3512-49B2-8243-98FD63619D98}" destId="{E9E85C10-68A0-46EC-A3C2-ADE4543EFC51}" srcOrd="2" destOrd="0" presId="urn:microsoft.com/office/officeart/2005/8/layout/lProcess2"/>
    <dgm:cxn modelId="{9C93B64E-8B1A-440B-854D-F7E2B99A3F1A}" type="presParOf" srcId="{E9E85C10-68A0-46EC-A3C2-ADE4543EFC51}" destId="{A1125BA5-82D8-4CA6-9E30-ACC3F32248B8}" srcOrd="0" destOrd="0" presId="urn:microsoft.com/office/officeart/2005/8/layout/lProcess2"/>
    <dgm:cxn modelId="{B1651109-800F-4D93-831D-F42794EB2D71}" type="presParOf" srcId="{A1125BA5-82D8-4CA6-9E30-ACC3F32248B8}" destId="{4D24C023-7C16-44BE-B01C-E9E9AD89E2F6}"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3363B01-3108-4A46-AA1E-47FEBB67C462}" type="doc">
      <dgm:prSet loTypeId="urn:microsoft.com/office/officeart/2009/3/layout/RandomtoResultProcess" loCatId="process" qsTypeId="urn:microsoft.com/office/officeart/2005/8/quickstyle/simple1" qsCatId="simple" csTypeId="urn:microsoft.com/office/officeart/2005/8/colors/accent1_2" csCatId="accent1" phldr="1"/>
      <dgm:spPr/>
      <dgm:t>
        <a:bodyPr/>
        <a:lstStyle/>
        <a:p>
          <a:endParaRPr lang="zh-CN" altLang="en-US"/>
        </a:p>
      </dgm:t>
    </dgm:pt>
    <dgm:pt modelId="{E62361D9-3BB9-46D4-A0B0-8201E5EAE61B}">
      <dgm:prSet/>
      <dgm:spPr/>
      <dgm:t>
        <a:bodyPr/>
        <a:lstStyle/>
        <a:p>
          <a:r>
            <a:rPr lang="zh-CN" dirty="0"/>
            <a:t>北京电影学院表演系</a:t>
          </a:r>
        </a:p>
      </dgm:t>
    </dgm:pt>
    <dgm:pt modelId="{8CC6E527-3CB5-4209-A453-CEA814E9EE8A}" type="parTrans" cxnId="{AEDA9FCD-687B-4EC8-839A-6F2FFCAA6AF8}">
      <dgm:prSet/>
      <dgm:spPr/>
      <dgm:t>
        <a:bodyPr/>
        <a:lstStyle/>
        <a:p>
          <a:endParaRPr lang="zh-CN" altLang="en-US"/>
        </a:p>
      </dgm:t>
    </dgm:pt>
    <dgm:pt modelId="{B8ABD1BB-F03F-4771-95EF-9239C629E4BD}" type="sibTrans" cxnId="{AEDA9FCD-687B-4EC8-839A-6F2FFCAA6AF8}">
      <dgm:prSet/>
      <dgm:spPr/>
      <dgm:t>
        <a:bodyPr/>
        <a:lstStyle/>
        <a:p>
          <a:endParaRPr lang="zh-CN" altLang="en-US"/>
        </a:p>
      </dgm:t>
    </dgm:pt>
    <dgm:pt modelId="{81AC8075-7F3B-45F1-AC8C-F920FDB8477A}">
      <dgm:prSet/>
      <dgm:spPr/>
      <dgm:t>
        <a:bodyPr/>
        <a:lstStyle/>
        <a:p>
          <a:r>
            <a:rPr lang="zh-CN" dirty="0"/>
            <a:t>“三十而立”，我们的教学是否成熟了？“立”了？</a:t>
          </a:r>
        </a:p>
      </dgm:t>
    </dgm:pt>
    <dgm:pt modelId="{7DDF9048-84E0-4ECF-83CD-0935AECB0F89}" type="parTrans" cxnId="{ED213181-CEA9-4608-A588-4C321D51A43A}">
      <dgm:prSet/>
      <dgm:spPr/>
      <dgm:t>
        <a:bodyPr/>
        <a:lstStyle/>
        <a:p>
          <a:endParaRPr lang="zh-CN" altLang="en-US"/>
        </a:p>
      </dgm:t>
    </dgm:pt>
    <dgm:pt modelId="{EE8E15EA-DF66-4EE1-ABCD-1A305CB277A8}" type="sibTrans" cxnId="{ED213181-CEA9-4608-A588-4C321D51A43A}">
      <dgm:prSet/>
      <dgm:spPr/>
      <dgm:t>
        <a:bodyPr/>
        <a:lstStyle/>
        <a:p>
          <a:endParaRPr lang="zh-CN" altLang="en-US"/>
        </a:p>
      </dgm:t>
    </dgm:pt>
    <dgm:pt modelId="{C869A712-41AC-4861-A76D-D2F08BE33C23}">
      <dgm:prSet/>
      <dgm:spPr/>
      <dgm:t>
        <a:bodyPr/>
        <a:lstStyle/>
        <a:p>
          <a:r>
            <a:rPr lang="en-US" dirty="0"/>
            <a:t>1967</a:t>
          </a:r>
          <a:r>
            <a:rPr lang="zh-CN" dirty="0"/>
            <a:t>～</a:t>
          </a:r>
          <a:r>
            <a:rPr lang="en-US" dirty="0"/>
            <a:t>1977</a:t>
          </a:r>
          <a:r>
            <a:rPr lang="zh-CN" dirty="0"/>
            <a:t>年</a:t>
          </a:r>
          <a:r>
            <a:rPr lang="en-US" altLang="zh-CN" dirty="0"/>
            <a:t>--</a:t>
          </a:r>
          <a:r>
            <a:rPr lang="zh-CN" dirty="0"/>
            <a:t>挫折</a:t>
          </a:r>
          <a:r>
            <a:rPr lang="zh-CN" altLang="en-US" dirty="0"/>
            <a:t>的</a:t>
          </a:r>
          <a:r>
            <a:rPr lang="zh-CN" dirty="0"/>
            <a:t>十年</a:t>
          </a:r>
        </a:p>
      </dgm:t>
    </dgm:pt>
    <dgm:pt modelId="{38BBF373-9B21-47E2-BDA5-1A6087906F8C}" type="parTrans" cxnId="{18BF0978-D143-4EB8-8F14-291DCF97047C}">
      <dgm:prSet/>
      <dgm:spPr/>
      <dgm:t>
        <a:bodyPr/>
        <a:lstStyle/>
        <a:p>
          <a:endParaRPr lang="zh-CN" altLang="en-US"/>
        </a:p>
      </dgm:t>
    </dgm:pt>
    <dgm:pt modelId="{7C219752-CF88-4770-B5FF-583C6616222D}" type="sibTrans" cxnId="{18BF0978-D143-4EB8-8F14-291DCF97047C}">
      <dgm:prSet/>
      <dgm:spPr/>
      <dgm:t>
        <a:bodyPr/>
        <a:lstStyle/>
        <a:p>
          <a:endParaRPr lang="zh-CN" altLang="en-US"/>
        </a:p>
      </dgm:t>
    </dgm:pt>
    <dgm:pt modelId="{4C17C968-4DCB-4BB6-9A66-2CE4D3FDEB60}">
      <dgm:prSet/>
      <dgm:spPr/>
      <dgm:t>
        <a:bodyPr/>
        <a:lstStyle/>
        <a:p>
          <a:r>
            <a:rPr lang="en-US" dirty="0"/>
            <a:t>1978</a:t>
          </a:r>
          <a:r>
            <a:rPr lang="zh-CN" dirty="0"/>
            <a:t>～</a:t>
          </a:r>
          <a:r>
            <a:rPr lang="en-US" dirty="0"/>
            <a:t>1988</a:t>
          </a:r>
          <a:r>
            <a:rPr lang="zh-CN" dirty="0"/>
            <a:t>年</a:t>
          </a:r>
          <a:r>
            <a:rPr lang="en-US" altLang="zh-CN" dirty="0"/>
            <a:t>--</a:t>
          </a:r>
          <a:r>
            <a:rPr lang="zh-CN" dirty="0"/>
            <a:t>探索的十年。</a:t>
          </a:r>
        </a:p>
      </dgm:t>
    </dgm:pt>
    <dgm:pt modelId="{D6327E48-2FF5-4D5D-930D-03E065D81D31}" type="parTrans" cxnId="{807897E7-22C0-4943-8151-9236293593EB}">
      <dgm:prSet/>
      <dgm:spPr/>
      <dgm:t>
        <a:bodyPr/>
        <a:lstStyle/>
        <a:p>
          <a:endParaRPr lang="zh-CN" altLang="en-US"/>
        </a:p>
      </dgm:t>
    </dgm:pt>
    <dgm:pt modelId="{7FFA0668-CAB2-4A04-BDF6-09662FAB27CA}" type="sibTrans" cxnId="{807897E7-22C0-4943-8151-9236293593EB}">
      <dgm:prSet/>
      <dgm:spPr/>
      <dgm:t>
        <a:bodyPr/>
        <a:lstStyle/>
        <a:p>
          <a:endParaRPr lang="zh-CN" altLang="en-US"/>
        </a:p>
      </dgm:t>
    </dgm:pt>
    <dgm:pt modelId="{E32E351C-9917-46EC-9D9E-B26D6D3632F5}">
      <dgm:prSet/>
      <dgm:spPr/>
      <dgm:t>
        <a:bodyPr/>
        <a:lstStyle/>
        <a:p>
          <a:r>
            <a:rPr lang="en-US" dirty="0"/>
            <a:t>1956</a:t>
          </a:r>
          <a:r>
            <a:rPr lang="zh-CN" dirty="0"/>
            <a:t>～</a:t>
          </a:r>
          <a:r>
            <a:rPr lang="en-US" dirty="0"/>
            <a:t>1966</a:t>
          </a:r>
          <a:r>
            <a:rPr lang="zh-CN" dirty="0"/>
            <a:t>年</a:t>
          </a:r>
          <a:r>
            <a:rPr lang="en-US" altLang="zh-CN" dirty="0"/>
            <a:t>--</a:t>
          </a:r>
          <a:r>
            <a:rPr lang="zh-CN" dirty="0"/>
            <a:t>初建</a:t>
          </a:r>
          <a:r>
            <a:rPr lang="zh-CN" altLang="en-US" dirty="0"/>
            <a:t>的</a:t>
          </a:r>
          <a:r>
            <a:rPr lang="zh-CN" dirty="0"/>
            <a:t>十年</a:t>
          </a:r>
        </a:p>
      </dgm:t>
    </dgm:pt>
    <dgm:pt modelId="{BCC3CC45-2452-4A30-8832-2C857E53D3A5}" type="parTrans" cxnId="{C313D049-EBB5-4353-AFCF-06A663A2FF31}">
      <dgm:prSet/>
      <dgm:spPr/>
      <dgm:t>
        <a:bodyPr/>
        <a:lstStyle/>
        <a:p>
          <a:endParaRPr lang="zh-CN" altLang="en-US"/>
        </a:p>
      </dgm:t>
    </dgm:pt>
    <dgm:pt modelId="{0C360C12-82DD-4069-BC67-A15D570FF634}" type="sibTrans" cxnId="{C313D049-EBB5-4353-AFCF-06A663A2FF31}">
      <dgm:prSet/>
      <dgm:spPr/>
      <dgm:t>
        <a:bodyPr/>
        <a:lstStyle/>
        <a:p>
          <a:endParaRPr lang="zh-CN" altLang="en-US"/>
        </a:p>
      </dgm:t>
    </dgm:pt>
    <dgm:pt modelId="{0CD38D47-C3F4-49A4-8F36-16C89CBE2432}" type="pres">
      <dgm:prSet presAssocID="{33363B01-3108-4A46-AA1E-47FEBB67C462}" presName="Name0" presStyleCnt="0">
        <dgm:presLayoutVars>
          <dgm:dir/>
          <dgm:animOne val="branch"/>
          <dgm:animLvl val="lvl"/>
        </dgm:presLayoutVars>
      </dgm:prSet>
      <dgm:spPr/>
    </dgm:pt>
    <dgm:pt modelId="{ED264F89-6AEB-430B-88FC-35FBF4F033B2}" type="pres">
      <dgm:prSet presAssocID="{E62361D9-3BB9-46D4-A0B0-8201E5EAE61B}" presName="chaos" presStyleCnt="0"/>
      <dgm:spPr/>
    </dgm:pt>
    <dgm:pt modelId="{B38F2C1D-767E-44A0-91C8-2A772A1D9D26}" type="pres">
      <dgm:prSet presAssocID="{E62361D9-3BB9-46D4-A0B0-8201E5EAE61B}" presName="parTx1" presStyleLbl="revTx" presStyleIdx="0" presStyleCnt="4"/>
      <dgm:spPr/>
    </dgm:pt>
    <dgm:pt modelId="{546E37EF-C008-4ED1-9D04-91FBE0BCEF3E}" type="pres">
      <dgm:prSet presAssocID="{E62361D9-3BB9-46D4-A0B0-8201E5EAE61B}" presName="c1" presStyleLbl="node1" presStyleIdx="0" presStyleCnt="19"/>
      <dgm:spPr/>
    </dgm:pt>
    <dgm:pt modelId="{AAC542A6-4694-4BF5-911F-A95D359D3BAC}" type="pres">
      <dgm:prSet presAssocID="{E62361D9-3BB9-46D4-A0B0-8201E5EAE61B}" presName="c2" presStyleLbl="node1" presStyleIdx="1" presStyleCnt="19"/>
      <dgm:spPr/>
    </dgm:pt>
    <dgm:pt modelId="{64424BBC-C1DE-419A-B66A-2ADC3EE96735}" type="pres">
      <dgm:prSet presAssocID="{E62361D9-3BB9-46D4-A0B0-8201E5EAE61B}" presName="c3" presStyleLbl="node1" presStyleIdx="2" presStyleCnt="19"/>
      <dgm:spPr/>
    </dgm:pt>
    <dgm:pt modelId="{74E0C89D-D1F4-48B7-937C-B65325063BF7}" type="pres">
      <dgm:prSet presAssocID="{E62361D9-3BB9-46D4-A0B0-8201E5EAE61B}" presName="c4" presStyleLbl="node1" presStyleIdx="3" presStyleCnt="19"/>
      <dgm:spPr/>
    </dgm:pt>
    <dgm:pt modelId="{FE84DAFB-D4CC-4771-9C41-681C4701362F}" type="pres">
      <dgm:prSet presAssocID="{E62361D9-3BB9-46D4-A0B0-8201E5EAE61B}" presName="c5" presStyleLbl="node1" presStyleIdx="4" presStyleCnt="19"/>
      <dgm:spPr/>
    </dgm:pt>
    <dgm:pt modelId="{42B5B416-37EA-4643-A0F8-C10583E65B14}" type="pres">
      <dgm:prSet presAssocID="{E62361D9-3BB9-46D4-A0B0-8201E5EAE61B}" presName="c6" presStyleLbl="node1" presStyleIdx="5" presStyleCnt="19"/>
      <dgm:spPr/>
    </dgm:pt>
    <dgm:pt modelId="{3B6A74D8-2AE0-437D-B12C-FEE05C40D608}" type="pres">
      <dgm:prSet presAssocID="{E62361D9-3BB9-46D4-A0B0-8201E5EAE61B}" presName="c7" presStyleLbl="node1" presStyleIdx="6" presStyleCnt="19"/>
      <dgm:spPr/>
    </dgm:pt>
    <dgm:pt modelId="{CC3EF9BE-A34A-4024-B5CE-2E82A137C974}" type="pres">
      <dgm:prSet presAssocID="{E62361D9-3BB9-46D4-A0B0-8201E5EAE61B}" presName="c8" presStyleLbl="node1" presStyleIdx="7" presStyleCnt="19"/>
      <dgm:spPr/>
    </dgm:pt>
    <dgm:pt modelId="{41E57A1C-93AB-425F-978F-0395C64C5764}" type="pres">
      <dgm:prSet presAssocID="{E62361D9-3BB9-46D4-A0B0-8201E5EAE61B}" presName="c9" presStyleLbl="node1" presStyleIdx="8" presStyleCnt="19"/>
      <dgm:spPr/>
    </dgm:pt>
    <dgm:pt modelId="{B1A02891-6882-45C3-AA70-B56E1E82D192}" type="pres">
      <dgm:prSet presAssocID="{E62361D9-3BB9-46D4-A0B0-8201E5EAE61B}" presName="c10" presStyleLbl="node1" presStyleIdx="9" presStyleCnt="19"/>
      <dgm:spPr/>
    </dgm:pt>
    <dgm:pt modelId="{9EF71AE8-2A58-4C3B-BE4F-0F806E2AB6CB}" type="pres">
      <dgm:prSet presAssocID="{E62361D9-3BB9-46D4-A0B0-8201E5EAE61B}" presName="c11" presStyleLbl="node1" presStyleIdx="10" presStyleCnt="19"/>
      <dgm:spPr/>
    </dgm:pt>
    <dgm:pt modelId="{646DE386-0376-4656-BDDA-D415B3E4ECCA}" type="pres">
      <dgm:prSet presAssocID="{E62361D9-3BB9-46D4-A0B0-8201E5EAE61B}" presName="c12" presStyleLbl="node1" presStyleIdx="11" presStyleCnt="19"/>
      <dgm:spPr/>
    </dgm:pt>
    <dgm:pt modelId="{71F8CF4C-38CF-4FF9-BCD2-77DC7A670844}" type="pres">
      <dgm:prSet presAssocID="{E62361D9-3BB9-46D4-A0B0-8201E5EAE61B}" presName="c13" presStyleLbl="node1" presStyleIdx="12" presStyleCnt="19"/>
      <dgm:spPr/>
    </dgm:pt>
    <dgm:pt modelId="{11C10804-303F-41E9-8D7E-3E17DE65498E}" type="pres">
      <dgm:prSet presAssocID="{E62361D9-3BB9-46D4-A0B0-8201E5EAE61B}" presName="c14" presStyleLbl="node1" presStyleIdx="13" presStyleCnt="19"/>
      <dgm:spPr/>
    </dgm:pt>
    <dgm:pt modelId="{6CC757DF-B588-4030-8ECD-FE93B6FDA547}" type="pres">
      <dgm:prSet presAssocID="{E62361D9-3BB9-46D4-A0B0-8201E5EAE61B}" presName="c15" presStyleLbl="node1" presStyleIdx="14" presStyleCnt="19"/>
      <dgm:spPr/>
    </dgm:pt>
    <dgm:pt modelId="{70C9EE9F-96DA-4C71-991D-B6D649AAF1EA}" type="pres">
      <dgm:prSet presAssocID="{E62361D9-3BB9-46D4-A0B0-8201E5EAE61B}" presName="c16" presStyleLbl="node1" presStyleIdx="15" presStyleCnt="19"/>
      <dgm:spPr/>
    </dgm:pt>
    <dgm:pt modelId="{E20AFB2E-A129-4278-8C92-A5C84B9F86BA}" type="pres">
      <dgm:prSet presAssocID="{E62361D9-3BB9-46D4-A0B0-8201E5EAE61B}" presName="c17" presStyleLbl="node1" presStyleIdx="16" presStyleCnt="19"/>
      <dgm:spPr/>
    </dgm:pt>
    <dgm:pt modelId="{BC5587C3-AE3E-488B-8BBB-358C0FA9623F}" type="pres">
      <dgm:prSet presAssocID="{E62361D9-3BB9-46D4-A0B0-8201E5EAE61B}" presName="c18" presStyleLbl="node1" presStyleIdx="17" presStyleCnt="19"/>
      <dgm:spPr/>
    </dgm:pt>
    <dgm:pt modelId="{16053C7C-A9F0-457A-85FB-882BFF54E6C9}" type="pres">
      <dgm:prSet presAssocID="{B8ABD1BB-F03F-4771-95EF-9239C629E4BD}" presName="chevronComposite1" presStyleCnt="0"/>
      <dgm:spPr/>
    </dgm:pt>
    <dgm:pt modelId="{0D78A55F-B112-4349-83E8-BB0A1950B81B}" type="pres">
      <dgm:prSet presAssocID="{B8ABD1BB-F03F-4771-95EF-9239C629E4BD}" presName="chevron1" presStyleLbl="sibTrans2D1" presStyleIdx="0" presStyleCnt="4"/>
      <dgm:spPr/>
    </dgm:pt>
    <dgm:pt modelId="{AABC5B91-82A1-4ECC-AFD3-0D22E05A3E74}" type="pres">
      <dgm:prSet presAssocID="{B8ABD1BB-F03F-4771-95EF-9239C629E4BD}" presName="spChevron1" presStyleCnt="0"/>
      <dgm:spPr/>
    </dgm:pt>
    <dgm:pt modelId="{2A13727F-8233-41D0-9E92-AF6F04605868}" type="pres">
      <dgm:prSet presAssocID="{E32E351C-9917-46EC-9D9E-B26D6D3632F5}" presName="middle" presStyleCnt="0"/>
      <dgm:spPr/>
    </dgm:pt>
    <dgm:pt modelId="{D7BD7C2E-ABED-4D88-B8FE-2BE80D1F721B}" type="pres">
      <dgm:prSet presAssocID="{E32E351C-9917-46EC-9D9E-B26D6D3632F5}" presName="parTxMid" presStyleLbl="revTx" presStyleIdx="1" presStyleCnt="4"/>
      <dgm:spPr/>
    </dgm:pt>
    <dgm:pt modelId="{497B3D56-A4C2-4F6A-8C9A-6D0483C0D486}" type="pres">
      <dgm:prSet presAssocID="{E32E351C-9917-46EC-9D9E-B26D6D3632F5}" presName="spMid" presStyleCnt="0"/>
      <dgm:spPr/>
    </dgm:pt>
    <dgm:pt modelId="{ED9CCFFB-E78D-4FF7-8D78-7DF21E2E0C2A}" type="pres">
      <dgm:prSet presAssocID="{0C360C12-82DD-4069-BC67-A15D570FF634}" presName="chevronComposite1" presStyleCnt="0"/>
      <dgm:spPr/>
    </dgm:pt>
    <dgm:pt modelId="{3E842A14-E287-4763-8BD7-0C2307B1B5D1}" type="pres">
      <dgm:prSet presAssocID="{0C360C12-82DD-4069-BC67-A15D570FF634}" presName="chevron1" presStyleLbl="sibTrans2D1" presStyleIdx="1" presStyleCnt="4"/>
      <dgm:spPr/>
    </dgm:pt>
    <dgm:pt modelId="{D46BF51B-7758-4812-8965-758A7CC60566}" type="pres">
      <dgm:prSet presAssocID="{0C360C12-82DD-4069-BC67-A15D570FF634}" presName="spChevron1" presStyleCnt="0"/>
      <dgm:spPr/>
    </dgm:pt>
    <dgm:pt modelId="{42B501FC-D667-43FA-8874-9002BE826200}" type="pres">
      <dgm:prSet presAssocID="{C869A712-41AC-4861-A76D-D2F08BE33C23}" presName="middle" presStyleCnt="0"/>
      <dgm:spPr/>
    </dgm:pt>
    <dgm:pt modelId="{F773598C-F1DA-4593-83C8-6C03B8F2C55F}" type="pres">
      <dgm:prSet presAssocID="{C869A712-41AC-4861-A76D-D2F08BE33C23}" presName="parTxMid" presStyleLbl="revTx" presStyleIdx="2" presStyleCnt="4"/>
      <dgm:spPr/>
    </dgm:pt>
    <dgm:pt modelId="{DAD7E622-11E1-4B82-A185-91D44274D4C8}" type="pres">
      <dgm:prSet presAssocID="{C869A712-41AC-4861-A76D-D2F08BE33C23}" presName="spMid" presStyleCnt="0"/>
      <dgm:spPr/>
    </dgm:pt>
    <dgm:pt modelId="{07E421CF-4EA7-4156-9407-6320CD24AA40}" type="pres">
      <dgm:prSet presAssocID="{7C219752-CF88-4770-B5FF-583C6616222D}" presName="chevronComposite1" presStyleCnt="0"/>
      <dgm:spPr/>
    </dgm:pt>
    <dgm:pt modelId="{CD163961-5004-494B-B0E9-15C3B3E767B3}" type="pres">
      <dgm:prSet presAssocID="{7C219752-CF88-4770-B5FF-583C6616222D}" presName="chevron1" presStyleLbl="sibTrans2D1" presStyleIdx="2" presStyleCnt="4"/>
      <dgm:spPr/>
    </dgm:pt>
    <dgm:pt modelId="{333461A8-5C9E-4D3B-809B-CD1B38900F04}" type="pres">
      <dgm:prSet presAssocID="{7C219752-CF88-4770-B5FF-583C6616222D}" presName="spChevron1" presStyleCnt="0"/>
      <dgm:spPr/>
    </dgm:pt>
    <dgm:pt modelId="{8247BA78-36AD-4B98-B111-0D666970FE9D}" type="pres">
      <dgm:prSet presAssocID="{4C17C968-4DCB-4BB6-9A66-2CE4D3FDEB60}" presName="middle" presStyleCnt="0"/>
      <dgm:spPr/>
    </dgm:pt>
    <dgm:pt modelId="{7619D4A8-CFF8-4639-8614-415A31BD76FD}" type="pres">
      <dgm:prSet presAssocID="{4C17C968-4DCB-4BB6-9A66-2CE4D3FDEB60}" presName="parTxMid" presStyleLbl="revTx" presStyleIdx="3" presStyleCnt="4"/>
      <dgm:spPr/>
    </dgm:pt>
    <dgm:pt modelId="{198D8D1D-81D2-4377-B1AF-DC75333DDF78}" type="pres">
      <dgm:prSet presAssocID="{4C17C968-4DCB-4BB6-9A66-2CE4D3FDEB60}" presName="spMid" presStyleCnt="0"/>
      <dgm:spPr/>
    </dgm:pt>
    <dgm:pt modelId="{4D984962-B6E2-4D8A-AF85-2CFFF2A0CD2A}" type="pres">
      <dgm:prSet presAssocID="{7FFA0668-CAB2-4A04-BDF6-09662FAB27CA}" presName="chevronComposite1" presStyleCnt="0"/>
      <dgm:spPr/>
    </dgm:pt>
    <dgm:pt modelId="{5A5981C5-642F-4841-81D1-53C67D4B27A9}" type="pres">
      <dgm:prSet presAssocID="{7FFA0668-CAB2-4A04-BDF6-09662FAB27CA}" presName="chevron1" presStyleLbl="sibTrans2D1" presStyleIdx="3" presStyleCnt="4"/>
      <dgm:spPr/>
    </dgm:pt>
    <dgm:pt modelId="{DC3B4AB0-520F-4CEA-A54A-B86A4EB31B6A}" type="pres">
      <dgm:prSet presAssocID="{7FFA0668-CAB2-4A04-BDF6-09662FAB27CA}" presName="spChevron1" presStyleCnt="0"/>
      <dgm:spPr/>
    </dgm:pt>
    <dgm:pt modelId="{CF1F77E6-9861-40B1-B42E-74D594C23ECA}" type="pres">
      <dgm:prSet presAssocID="{81AC8075-7F3B-45F1-AC8C-F920FDB8477A}" presName="last" presStyleCnt="0"/>
      <dgm:spPr/>
    </dgm:pt>
    <dgm:pt modelId="{77FAE6D0-3C16-4DC4-8DAC-E2C3196EF4EA}" type="pres">
      <dgm:prSet presAssocID="{81AC8075-7F3B-45F1-AC8C-F920FDB8477A}" presName="circleTx" presStyleLbl="node1" presStyleIdx="18" presStyleCnt="19"/>
      <dgm:spPr/>
    </dgm:pt>
    <dgm:pt modelId="{3AE2F67E-F0B4-4B57-B55C-897E74B4175C}" type="pres">
      <dgm:prSet presAssocID="{81AC8075-7F3B-45F1-AC8C-F920FDB8477A}" presName="spN" presStyleCnt="0"/>
      <dgm:spPr/>
    </dgm:pt>
  </dgm:ptLst>
  <dgm:cxnLst>
    <dgm:cxn modelId="{C313D049-EBB5-4353-AFCF-06A663A2FF31}" srcId="{33363B01-3108-4A46-AA1E-47FEBB67C462}" destId="{E32E351C-9917-46EC-9D9E-B26D6D3632F5}" srcOrd="1" destOrd="0" parTransId="{BCC3CC45-2452-4A30-8832-2C857E53D3A5}" sibTransId="{0C360C12-82DD-4069-BC67-A15D570FF634}"/>
    <dgm:cxn modelId="{67C3FE52-36C4-4C1C-BB95-0B380D916A16}" type="presOf" srcId="{C869A712-41AC-4861-A76D-D2F08BE33C23}" destId="{F773598C-F1DA-4593-83C8-6C03B8F2C55F}" srcOrd="0" destOrd="0" presId="urn:microsoft.com/office/officeart/2009/3/layout/RandomtoResultProcess"/>
    <dgm:cxn modelId="{18BF0978-D143-4EB8-8F14-291DCF97047C}" srcId="{33363B01-3108-4A46-AA1E-47FEBB67C462}" destId="{C869A712-41AC-4861-A76D-D2F08BE33C23}" srcOrd="2" destOrd="0" parTransId="{38BBF373-9B21-47E2-BDA5-1A6087906F8C}" sibTransId="{7C219752-CF88-4770-B5FF-583C6616222D}"/>
    <dgm:cxn modelId="{ED213181-CEA9-4608-A588-4C321D51A43A}" srcId="{33363B01-3108-4A46-AA1E-47FEBB67C462}" destId="{81AC8075-7F3B-45F1-AC8C-F920FDB8477A}" srcOrd="4" destOrd="0" parTransId="{7DDF9048-84E0-4ECF-83CD-0935AECB0F89}" sibTransId="{EE8E15EA-DF66-4EE1-ABCD-1A305CB277A8}"/>
    <dgm:cxn modelId="{D9CC588B-57AF-438B-B5A6-58FBE7F3A8F2}" type="presOf" srcId="{E32E351C-9917-46EC-9D9E-B26D6D3632F5}" destId="{D7BD7C2E-ABED-4D88-B8FE-2BE80D1F721B}" srcOrd="0" destOrd="0" presId="urn:microsoft.com/office/officeart/2009/3/layout/RandomtoResultProcess"/>
    <dgm:cxn modelId="{EA5B91AF-B94C-4E9C-877D-E52D49731DA2}" type="presOf" srcId="{E62361D9-3BB9-46D4-A0B0-8201E5EAE61B}" destId="{B38F2C1D-767E-44A0-91C8-2A772A1D9D26}" srcOrd="0" destOrd="0" presId="urn:microsoft.com/office/officeart/2009/3/layout/RandomtoResultProcess"/>
    <dgm:cxn modelId="{3FC728BC-728F-4A8C-A8B1-893D52C47068}" type="presOf" srcId="{33363B01-3108-4A46-AA1E-47FEBB67C462}" destId="{0CD38D47-C3F4-49A4-8F36-16C89CBE2432}" srcOrd="0" destOrd="0" presId="urn:microsoft.com/office/officeart/2009/3/layout/RandomtoResultProcess"/>
    <dgm:cxn modelId="{79920BC7-BE2F-4D7F-A3C3-EBF19DF254EB}" type="presOf" srcId="{4C17C968-4DCB-4BB6-9A66-2CE4D3FDEB60}" destId="{7619D4A8-CFF8-4639-8614-415A31BD76FD}" srcOrd="0" destOrd="0" presId="urn:microsoft.com/office/officeart/2009/3/layout/RandomtoResultProcess"/>
    <dgm:cxn modelId="{AEDA9FCD-687B-4EC8-839A-6F2FFCAA6AF8}" srcId="{33363B01-3108-4A46-AA1E-47FEBB67C462}" destId="{E62361D9-3BB9-46D4-A0B0-8201E5EAE61B}" srcOrd="0" destOrd="0" parTransId="{8CC6E527-3CB5-4209-A453-CEA814E9EE8A}" sibTransId="{B8ABD1BB-F03F-4771-95EF-9239C629E4BD}"/>
    <dgm:cxn modelId="{4A1EDCD1-FA21-4365-BA65-57BB0EEFE403}" type="presOf" srcId="{81AC8075-7F3B-45F1-AC8C-F920FDB8477A}" destId="{77FAE6D0-3C16-4DC4-8DAC-E2C3196EF4EA}" srcOrd="0" destOrd="0" presId="urn:microsoft.com/office/officeart/2009/3/layout/RandomtoResultProcess"/>
    <dgm:cxn modelId="{807897E7-22C0-4943-8151-9236293593EB}" srcId="{33363B01-3108-4A46-AA1E-47FEBB67C462}" destId="{4C17C968-4DCB-4BB6-9A66-2CE4D3FDEB60}" srcOrd="3" destOrd="0" parTransId="{D6327E48-2FF5-4D5D-930D-03E065D81D31}" sibTransId="{7FFA0668-CAB2-4A04-BDF6-09662FAB27CA}"/>
    <dgm:cxn modelId="{8D501F36-68F4-4C4E-AE13-1A6B3FDEDA2C}" type="presParOf" srcId="{0CD38D47-C3F4-49A4-8F36-16C89CBE2432}" destId="{ED264F89-6AEB-430B-88FC-35FBF4F033B2}" srcOrd="0" destOrd="0" presId="urn:microsoft.com/office/officeart/2009/3/layout/RandomtoResultProcess"/>
    <dgm:cxn modelId="{8775DD38-6DD7-4209-8159-7DE752094F35}" type="presParOf" srcId="{ED264F89-6AEB-430B-88FC-35FBF4F033B2}" destId="{B38F2C1D-767E-44A0-91C8-2A772A1D9D26}" srcOrd="0" destOrd="0" presId="urn:microsoft.com/office/officeart/2009/3/layout/RandomtoResultProcess"/>
    <dgm:cxn modelId="{EA7E8773-96BC-4511-8252-807A7D42442C}" type="presParOf" srcId="{ED264F89-6AEB-430B-88FC-35FBF4F033B2}" destId="{546E37EF-C008-4ED1-9D04-91FBE0BCEF3E}" srcOrd="1" destOrd="0" presId="urn:microsoft.com/office/officeart/2009/3/layout/RandomtoResultProcess"/>
    <dgm:cxn modelId="{7CABA4B9-5C42-4A79-9849-1E3C561D0D86}" type="presParOf" srcId="{ED264F89-6AEB-430B-88FC-35FBF4F033B2}" destId="{AAC542A6-4694-4BF5-911F-A95D359D3BAC}" srcOrd="2" destOrd="0" presId="urn:microsoft.com/office/officeart/2009/3/layout/RandomtoResultProcess"/>
    <dgm:cxn modelId="{2C677B44-229E-45A6-B6DD-ABE1BE9C12F0}" type="presParOf" srcId="{ED264F89-6AEB-430B-88FC-35FBF4F033B2}" destId="{64424BBC-C1DE-419A-B66A-2ADC3EE96735}" srcOrd="3" destOrd="0" presId="urn:microsoft.com/office/officeart/2009/3/layout/RandomtoResultProcess"/>
    <dgm:cxn modelId="{4501F736-7C98-4789-A1D3-6BB5839E0566}" type="presParOf" srcId="{ED264F89-6AEB-430B-88FC-35FBF4F033B2}" destId="{74E0C89D-D1F4-48B7-937C-B65325063BF7}" srcOrd="4" destOrd="0" presId="urn:microsoft.com/office/officeart/2009/3/layout/RandomtoResultProcess"/>
    <dgm:cxn modelId="{F585A2A9-809E-41D5-B86B-BD6A64B862B6}" type="presParOf" srcId="{ED264F89-6AEB-430B-88FC-35FBF4F033B2}" destId="{FE84DAFB-D4CC-4771-9C41-681C4701362F}" srcOrd="5" destOrd="0" presId="urn:microsoft.com/office/officeart/2009/3/layout/RandomtoResultProcess"/>
    <dgm:cxn modelId="{EA5A5ECE-D1E9-47C7-B881-0B58A5B4A7C5}" type="presParOf" srcId="{ED264F89-6AEB-430B-88FC-35FBF4F033B2}" destId="{42B5B416-37EA-4643-A0F8-C10583E65B14}" srcOrd="6" destOrd="0" presId="urn:microsoft.com/office/officeart/2009/3/layout/RandomtoResultProcess"/>
    <dgm:cxn modelId="{BB27486D-CA25-4476-AFD6-7D4A622AC3AA}" type="presParOf" srcId="{ED264F89-6AEB-430B-88FC-35FBF4F033B2}" destId="{3B6A74D8-2AE0-437D-B12C-FEE05C40D608}" srcOrd="7" destOrd="0" presId="urn:microsoft.com/office/officeart/2009/3/layout/RandomtoResultProcess"/>
    <dgm:cxn modelId="{1CD869EE-2CB1-4DCA-88FB-0B4D22013CC7}" type="presParOf" srcId="{ED264F89-6AEB-430B-88FC-35FBF4F033B2}" destId="{CC3EF9BE-A34A-4024-B5CE-2E82A137C974}" srcOrd="8" destOrd="0" presId="urn:microsoft.com/office/officeart/2009/3/layout/RandomtoResultProcess"/>
    <dgm:cxn modelId="{408BCE18-06A6-415F-88DC-61BD3D1144E7}" type="presParOf" srcId="{ED264F89-6AEB-430B-88FC-35FBF4F033B2}" destId="{41E57A1C-93AB-425F-978F-0395C64C5764}" srcOrd="9" destOrd="0" presId="urn:microsoft.com/office/officeart/2009/3/layout/RandomtoResultProcess"/>
    <dgm:cxn modelId="{ABCA4996-9C72-477F-9B91-5B2AD7DC8C0C}" type="presParOf" srcId="{ED264F89-6AEB-430B-88FC-35FBF4F033B2}" destId="{B1A02891-6882-45C3-AA70-B56E1E82D192}" srcOrd="10" destOrd="0" presId="urn:microsoft.com/office/officeart/2009/3/layout/RandomtoResultProcess"/>
    <dgm:cxn modelId="{C11B4D64-6EDD-4B7F-8B58-3A4F1B96EF6F}" type="presParOf" srcId="{ED264F89-6AEB-430B-88FC-35FBF4F033B2}" destId="{9EF71AE8-2A58-4C3B-BE4F-0F806E2AB6CB}" srcOrd="11" destOrd="0" presId="urn:microsoft.com/office/officeart/2009/3/layout/RandomtoResultProcess"/>
    <dgm:cxn modelId="{233A909A-0E93-43C1-A855-59BB5162E84D}" type="presParOf" srcId="{ED264F89-6AEB-430B-88FC-35FBF4F033B2}" destId="{646DE386-0376-4656-BDDA-D415B3E4ECCA}" srcOrd="12" destOrd="0" presId="urn:microsoft.com/office/officeart/2009/3/layout/RandomtoResultProcess"/>
    <dgm:cxn modelId="{DAD4B4A8-FF51-4986-850F-046E4E66ECFF}" type="presParOf" srcId="{ED264F89-6AEB-430B-88FC-35FBF4F033B2}" destId="{71F8CF4C-38CF-4FF9-BCD2-77DC7A670844}" srcOrd="13" destOrd="0" presId="urn:microsoft.com/office/officeart/2009/3/layout/RandomtoResultProcess"/>
    <dgm:cxn modelId="{0CE40D54-9804-42EB-8D48-F4FE87BB8CA5}" type="presParOf" srcId="{ED264F89-6AEB-430B-88FC-35FBF4F033B2}" destId="{11C10804-303F-41E9-8D7E-3E17DE65498E}" srcOrd="14" destOrd="0" presId="urn:microsoft.com/office/officeart/2009/3/layout/RandomtoResultProcess"/>
    <dgm:cxn modelId="{651695E2-FB83-4627-B882-88435429F6B7}" type="presParOf" srcId="{ED264F89-6AEB-430B-88FC-35FBF4F033B2}" destId="{6CC757DF-B588-4030-8ECD-FE93B6FDA547}" srcOrd="15" destOrd="0" presId="urn:microsoft.com/office/officeart/2009/3/layout/RandomtoResultProcess"/>
    <dgm:cxn modelId="{299B4782-1B36-45B9-AC6A-793B154AC63F}" type="presParOf" srcId="{ED264F89-6AEB-430B-88FC-35FBF4F033B2}" destId="{70C9EE9F-96DA-4C71-991D-B6D649AAF1EA}" srcOrd="16" destOrd="0" presId="urn:microsoft.com/office/officeart/2009/3/layout/RandomtoResultProcess"/>
    <dgm:cxn modelId="{C60FF33F-DD2F-43EE-A41F-8AC42982AE9B}" type="presParOf" srcId="{ED264F89-6AEB-430B-88FC-35FBF4F033B2}" destId="{E20AFB2E-A129-4278-8C92-A5C84B9F86BA}" srcOrd="17" destOrd="0" presId="urn:microsoft.com/office/officeart/2009/3/layout/RandomtoResultProcess"/>
    <dgm:cxn modelId="{9D04C78D-F8B4-4283-8975-3C8E2B592205}" type="presParOf" srcId="{ED264F89-6AEB-430B-88FC-35FBF4F033B2}" destId="{BC5587C3-AE3E-488B-8BBB-358C0FA9623F}" srcOrd="18" destOrd="0" presId="urn:microsoft.com/office/officeart/2009/3/layout/RandomtoResultProcess"/>
    <dgm:cxn modelId="{3AF43029-F778-4826-961C-428137ED1F35}" type="presParOf" srcId="{0CD38D47-C3F4-49A4-8F36-16C89CBE2432}" destId="{16053C7C-A9F0-457A-85FB-882BFF54E6C9}" srcOrd="1" destOrd="0" presId="urn:microsoft.com/office/officeart/2009/3/layout/RandomtoResultProcess"/>
    <dgm:cxn modelId="{851CE4B7-EB47-417F-A06C-C0774FD3B498}" type="presParOf" srcId="{16053C7C-A9F0-457A-85FB-882BFF54E6C9}" destId="{0D78A55F-B112-4349-83E8-BB0A1950B81B}" srcOrd="0" destOrd="0" presId="urn:microsoft.com/office/officeart/2009/3/layout/RandomtoResultProcess"/>
    <dgm:cxn modelId="{1FD67572-CEB6-480E-B29C-C9CE0F61B1DD}" type="presParOf" srcId="{16053C7C-A9F0-457A-85FB-882BFF54E6C9}" destId="{AABC5B91-82A1-4ECC-AFD3-0D22E05A3E74}" srcOrd="1" destOrd="0" presId="urn:microsoft.com/office/officeart/2009/3/layout/RandomtoResultProcess"/>
    <dgm:cxn modelId="{2EEB7DC4-C70D-467F-AEDC-06887550A213}" type="presParOf" srcId="{0CD38D47-C3F4-49A4-8F36-16C89CBE2432}" destId="{2A13727F-8233-41D0-9E92-AF6F04605868}" srcOrd="2" destOrd="0" presId="urn:microsoft.com/office/officeart/2009/3/layout/RandomtoResultProcess"/>
    <dgm:cxn modelId="{1FCB83AB-B0F5-49EA-9356-F88F7EF55C04}" type="presParOf" srcId="{2A13727F-8233-41D0-9E92-AF6F04605868}" destId="{D7BD7C2E-ABED-4D88-B8FE-2BE80D1F721B}" srcOrd="0" destOrd="0" presId="urn:microsoft.com/office/officeart/2009/3/layout/RandomtoResultProcess"/>
    <dgm:cxn modelId="{DC4E652C-1E8D-435E-8E35-0C450E2612C3}" type="presParOf" srcId="{2A13727F-8233-41D0-9E92-AF6F04605868}" destId="{497B3D56-A4C2-4F6A-8C9A-6D0483C0D486}" srcOrd="1" destOrd="0" presId="urn:microsoft.com/office/officeart/2009/3/layout/RandomtoResultProcess"/>
    <dgm:cxn modelId="{9ED1F2C3-5C3A-46A3-BB89-E65027DEB97F}" type="presParOf" srcId="{0CD38D47-C3F4-49A4-8F36-16C89CBE2432}" destId="{ED9CCFFB-E78D-4FF7-8D78-7DF21E2E0C2A}" srcOrd="3" destOrd="0" presId="urn:microsoft.com/office/officeart/2009/3/layout/RandomtoResultProcess"/>
    <dgm:cxn modelId="{51ADF6A7-6C04-44AD-9AB8-1635F5E27C13}" type="presParOf" srcId="{ED9CCFFB-E78D-4FF7-8D78-7DF21E2E0C2A}" destId="{3E842A14-E287-4763-8BD7-0C2307B1B5D1}" srcOrd="0" destOrd="0" presId="urn:microsoft.com/office/officeart/2009/3/layout/RandomtoResultProcess"/>
    <dgm:cxn modelId="{219E7535-0533-44AF-9A18-62B44A8031B9}" type="presParOf" srcId="{ED9CCFFB-E78D-4FF7-8D78-7DF21E2E0C2A}" destId="{D46BF51B-7758-4812-8965-758A7CC60566}" srcOrd="1" destOrd="0" presId="urn:microsoft.com/office/officeart/2009/3/layout/RandomtoResultProcess"/>
    <dgm:cxn modelId="{4DB20F29-22F4-40EB-A4FE-CBF778E3F1CC}" type="presParOf" srcId="{0CD38D47-C3F4-49A4-8F36-16C89CBE2432}" destId="{42B501FC-D667-43FA-8874-9002BE826200}" srcOrd="4" destOrd="0" presId="urn:microsoft.com/office/officeart/2009/3/layout/RandomtoResultProcess"/>
    <dgm:cxn modelId="{53EA6CA2-6D45-4C2E-8884-82A3ED242098}" type="presParOf" srcId="{42B501FC-D667-43FA-8874-9002BE826200}" destId="{F773598C-F1DA-4593-83C8-6C03B8F2C55F}" srcOrd="0" destOrd="0" presId="urn:microsoft.com/office/officeart/2009/3/layout/RandomtoResultProcess"/>
    <dgm:cxn modelId="{35C02638-2176-4C3A-B809-957BE7FA0FD4}" type="presParOf" srcId="{42B501FC-D667-43FA-8874-9002BE826200}" destId="{DAD7E622-11E1-4B82-A185-91D44274D4C8}" srcOrd="1" destOrd="0" presId="urn:microsoft.com/office/officeart/2009/3/layout/RandomtoResultProcess"/>
    <dgm:cxn modelId="{9BA9ADA6-D678-4697-8135-9D8D79201578}" type="presParOf" srcId="{0CD38D47-C3F4-49A4-8F36-16C89CBE2432}" destId="{07E421CF-4EA7-4156-9407-6320CD24AA40}" srcOrd="5" destOrd="0" presId="urn:microsoft.com/office/officeart/2009/3/layout/RandomtoResultProcess"/>
    <dgm:cxn modelId="{A5232505-09F5-4A36-A8B6-9872886FB43D}" type="presParOf" srcId="{07E421CF-4EA7-4156-9407-6320CD24AA40}" destId="{CD163961-5004-494B-B0E9-15C3B3E767B3}" srcOrd="0" destOrd="0" presId="urn:microsoft.com/office/officeart/2009/3/layout/RandomtoResultProcess"/>
    <dgm:cxn modelId="{D78A45E1-4906-4E16-86D5-50590B7947E2}" type="presParOf" srcId="{07E421CF-4EA7-4156-9407-6320CD24AA40}" destId="{333461A8-5C9E-4D3B-809B-CD1B38900F04}" srcOrd="1" destOrd="0" presId="urn:microsoft.com/office/officeart/2009/3/layout/RandomtoResultProcess"/>
    <dgm:cxn modelId="{02417A11-BB79-4ABB-B913-0AB1B34FBE24}" type="presParOf" srcId="{0CD38D47-C3F4-49A4-8F36-16C89CBE2432}" destId="{8247BA78-36AD-4B98-B111-0D666970FE9D}" srcOrd="6" destOrd="0" presId="urn:microsoft.com/office/officeart/2009/3/layout/RandomtoResultProcess"/>
    <dgm:cxn modelId="{7293E760-3C62-4CBF-B3DC-8600AA73C2A5}" type="presParOf" srcId="{8247BA78-36AD-4B98-B111-0D666970FE9D}" destId="{7619D4A8-CFF8-4639-8614-415A31BD76FD}" srcOrd="0" destOrd="0" presId="urn:microsoft.com/office/officeart/2009/3/layout/RandomtoResultProcess"/>
    <dgm:cxn modelId="{84D2090A-6923-447B-8EFE-BE2A300601C6}" type="presParOf" srcId="{8247BA78-36AD-4B98-B111-0D666970FE9D}" destId="{198D8D1D-81D2-4377-B1AF-DC75333DDF78}" srcOrd="1" destOrd="0" presId="urn:microsoft.com/office/officeart/2009/3/layout/RandomtoResultProcess"/>
    <dgm:cxn modelId="{545F2CF0-E3F5-4574-9D13-28F33C66FE98}" type="presParOf" srcId="{0CD38D47-C3F4-49A4-8F36-16C89CBE2432}" destId="{4D984962-B6E2-4D8A-AF85-2CFFF2A0CD2A}" srcOrd="7" destOrd="0" presId="urn:microsoft.com/office/officeart/2009/3/layout/RandomtoResultProcess"/>
    <dgm:cxn modelId="{3876200F-882E-4E64-99DB-7C2EEBA777C8}" type="presParOf" srcId="{4D984962-B6E2-4D8A-AF85-2CFFF2A0CD2A}" destId="{5A5981C5-642F-4841-81D1-53C67D4B27A9}" srcOrd="0" destOrd="0" presId="urn:microsoft.com/office/officeart/2009/3/layout/RandomtoResultProcess"/>
    <dgm:cxn modelId="{42984F72-921D-41BB-8B49-B6B88384A560}" type="presParOf" srcId="{4D984962-B6E2-4D8A-AF85-2CFFF2A0CD2A}" destId="{DC3B4AB0-520F-4CEA-A54A-B86A4EB31B6A}" srcOrd="1" destOrd="0" presId="urn:microsoft.com/office/officeart/2009/3/layout/RandomtoResultProcess"/>
    <dgm:cxn modelId="{A579002B-B473-4B89-9455-AC89A085593C}" type="presParOf" srcId="{0CD38D47-C3F4-49A4-8F36-16C89CBE2432}" destId="{CF1F77E6-9861-40B1-B42E-74D594C23ECA}" srcOrd="8" destOrd="0" presId="urn:microsoft.com/office/officeart/2009/3/layout/RandomtoResultProcess"/>
    <dgm:cxn modelId="{2DB9D2D2-4D48-4AA4-A480-580328596202}" type="presParOf" srcId="{CF1F77E6-9861-40B1-B42E-74D594C23ECA}" destId="{77FAE6D0-3C16-4DC4-8DAC-E2C3196EF4EA}" srcOrd="0" destOrd="0" presId="urn:microsoft.com/office/officeart/2009/3/layout/RandomtoResultProcess"/>
    <dgm:cxn modelId="{C8BC5B83-18AB-4326-B7C0-8C59A3E5CF7A}" type="presParOf" srcId="{CF1F77E6-9861-40B1-B42E-74D594C23ECA}" destId="{3AE2F67E-F0B4-4B57-B55C-897E74B4175C}"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22A38F2-1ED7-4C05-A437-9751CABDF00C}"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zh-CN" altLang="en-US"/>
        </a:p>
      </dgm:t>
    </dgm:pt>
    <dgm:pt modelId="{6ED13285-5E2F-4C6E-9595-FE31FB73B5A0}">
      <dgm:prSet custT="1"/>
      <dgm:spPr/>
      <dgm:t>
        <a:bodyPr/>
        <a:lstStyle/>
        <a:p>
          <a:pPr algn="just"/>
          <a:r>
            <a:rPr lang="zh-CN" sz="1400" dirty="0">
              <a:latin typeface="楷体" panose="02010609060101010101" pitchFamily="49" charset="-122"/>
              <a:ea typeface="楷体" panose="02010609060101010101" pitchFamily="49" charset="-122"/>
            </a:rPr>
            <a:t>二三十年代</a:t>
          </a:r>
          <a:r>
            <a:rPr lang="zh-CN" altLang="en-US" sz="1400" dirty="0">
              <a:latin typeface="楷体" panose="02010609060101010101" pitchFamily="49" charset="-122"/>
              <a:ea typeface="楷体" panose="02010609060101010101" pitchFamily="49" charset="-122"/>
            </a:rPr>
            <a:t>：</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大浪淘沙</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中的靳恭绶，</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革命家庭</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中的地下党工作者老梁，</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青春之歌</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中的江华；</a:t>
          </a:r>
        </a:p>
      </dgm:t>
    </dgm:pt>
    <dgm:pt modelId="{5C067789-CBAB-4452-9269-ADD9D338364D}" type="parTrans" cxnId="{07E2E114-F627-4A40-8206-BC5A0D50734D}">
      <dgm:prSet/>
      <dgm:spPr/>
      <dgm:t>
        <a:bodyPr/>
        <a:lstStyle/>
        <a:p>
          <a:endParaRPr lang="zh-CN" altLang="en-US"/>
        </a:p>
      </dgm:t>
    </dgm:pt>
    <dgm:pt modelId="{9752D02C-EFB5-4DF4-BDC5-C26CFF267A81}" type="sibTrans" cxnId="{07E2E114-F627-4A40-8206-BC5A0D50734D}">
      <dgm:prSet/>
      <dgm:spPr/>
      <dgm:t>
        <a:bodyPr/>
        <a:lstStyle/>
        <a:p>
          <a:endParaRPr lang="zh-CN" altLang="en-US"/>
        </a:p>
      </dgm:t>
    </dgm:pt>
    <dgm:pt modelId="{B1378A04-8928-42C2-83EF-A8A062C68F95}">
      <dgm:prSet custT="1"/>
      <dgm:spPr/>
      <dgm:t>
        <a:bodyPr/>
        <a:lstStyle/>
        <a:p>
          <a:pPr algn="just"/>
          <a:r>
            <a:rPr lang="en-US" sz="1400" dirty="0">
              <a:latin typeface="楷体" panose="02010609060101010101" pitchFamily="49" charset="-122"/>
              <a:ea typeface="楷体" panose="02010609060101010101" pitchFamily="49" charset="-122"/>
            </a:rPr>
            <a:t>40</a:t>
          </a:r>
          <a:r>
            <a:rPr lang="zh-CN" sz="1400" dirty="0">
              <a:latin typeface="楷体" panose="02010609060101010101" pitchFamily="49" charset="-122"/>
              <a:ea typeface="楷体" panose="02010609060101010101" pitchFamily="49" charset="-122"/>
            </a:rPr>
            <a:t>年代</a:t>
          </a:r>
          <a:r>
            <a:rPr lang="zh-CN" altLang="en-US" sz="1400" dirty="0">
              <a:latin typeface="楷体" panose="02010609060101010101" pitchFamily="49" charset="-122"/>
              <a:ea typeface="楷体" panose="02010609060101010101" pitchFamily="49" charset="-122"/>
            </a:rPr>
            <a:t>：</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矿灯</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中的地下党人傅东山</a:t>
          </a:r>
          <a:r>
            <a:rPr lang="zh-CN" altLang="en-US" sz="1400" dirty="0">
              <a:latin typeface="楷体" panose="02010609060101010101" pitchFamily="49" charset="-122"/>
              <a:ea typeface="楷体" panose="02010609060101010101" pitchFamily="49" charset="-122"/>
            </a:rPr>
            <a:t>，</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中华女儿</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中的抗联战士张勇，</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桥</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中的炼钢工人吴一竹，</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暴风骤雨</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中的土改工作队长肖祥；</a:t>
          </a:r>
        </a:p>
      </dgm:t>
    </dgm:pt>
    <dgm:pt modelId="{D23A6A87-D956-47C9-A7C7-47399965B654}" type="parTrans" cxnId="{A611C47A-4F3F-41B4-B0CD-FAABFFA4A56F}">
      <dgm:prSet/>
      <dgm:spPr/>
      <dgm:t>
        <a:bodyPr/>
        <a:lstStyle/>
        <a:p>
          <a:endParaRPr lang="zh-CN" altLang="en-US"/>
        </a:p>
      </dgm:t>
    </dgm:pt>
    <dgm:pt modelId="{63A44B76-6A65-40C6-B58C-9AD7AD81674C}" type="sibTrans" cxnId="{A611C47A-4F3F-41B4-B0CD-FAABFFA4A56F}">
      <dgm:prSet/>
      <dgm:spPr/>
      <dgm:t>
        <a:bodyPr/>
        <a:lstStyle/>
        <a:p>
          <a:endParaRPr lang="zh-CN" altLang="en-US"/>
        </a:p>
      </dgm:t>
    </dgm:pt>
    <dgm:pt modelId="{BE51C496-8FD9-4AAD-95B7-FE3196C2D70F}">
      <dgm:prSet custT="1"/>
      <dgm:spPr/>
      <dgm:t>
        <a:bodyPr/>
        <a:lstStyle/>
        <a:p>
          <a:pPr algn="just"/>
          <a:r>
            <a:rPr lang="en-US" sz="1050" dirty="0">
              <a:latin typeface="楷体" panose="02010609060101010101" pitchFamily="49" charset="-122"/>
              <a:ea typeface="楷体" panose="02010609060101010101" pitchFamily="49" charset="-122"/>
            </a:rPr>
            <a:t>50</a:t>
          </a:r>
          <a:r>
            <a:rPr lang="zh-CN" sz="1050" dirty="0">
              <a:latin typeface="楷体" panose="02010609060101010101" pitchFamily="49" charset="-122"/>
              <a:ea typeface="楷体" panose="02010609060101010101" pitchFamily="49" charset="-122"/>
            </a:rPr>
            <a:t>年代</a:t>
          </a:r>
          <a:r>
            <a:rPr lang="zh-CN" altLang="en-US" sz="1050" dirty="0">
              <a:latin typeface="楷体" panose="02010609060101010101" pitchFamily="49" charset="-122"/>
              <a:ea typeface="楷体" panose="02010609060101010101" pitchFamily="49" charset="-122"/>
            </a:rPr>
            <a:t>：</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卫国保家</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中的民兵队长杨得志，</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英雄虎胆</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中的侦察科长江泰，</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山间铃响马帮来</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中的苗族青年民兵队长黛乌，</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怒海轻骑</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中的海军中队长林志远，</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飞越天险</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中的飞行员赵忠凯，</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水上春秋</a:t>
          </a:r>
          <a:r>
            <a:rPr lang="en-US" sz="1050" dirty="0">
              <a:latin typeface="楷体" panose="02010609060101010101" pitchFamily="49" charset="-122"/>
              <a:ea typeface="楷体" panose="02010609060101010101" pitchFamily="49" charset="-122"/>
            </a:rPr>
            <a:t>》</a:t>
          </a:r>
          <a:r>
            <a:rPr lang="zh-CN" sz="1050" dirty="0">
              <a:latin typeface="楷体" panose="02010609060101010101" pitchFamily="49" charset="-122"/>
              <a:ea typeface="楷体" panose="02010609060101010101" pitchFamily="49" charset="-122"/>
            </a:rPr>
            <a:t>中的游泳健将华小龙；</a:t>
          </a:r>
        </a:p>
      </dgm:t>
    </dgm:pt>
    <dgm:pt modelId="{2E391C9B-5D64-499D-8C38-1C14228685EE}" type="parTrans" cxnId="{D023DCF2-038A-4BD1-9B1F-CB59E7EA7EDF}">
      <dgm:prSet/>
      <dgm:spPr/>
      <dgm:t>
        <a:bodyPr/>
        <a:lstStyle/>
        <a:p>
          <a:endParaRPr lang="zh-CN" altLang="en-US"/>
        </a:p>
      </dgm:t>
    </dgm:pt>
    <dgm:pt modelId="{30AB6C27-EA31-44A4-84FB-FAA1BB4DC404}" type="sibTrans" cxnId="{D023DCF2-038A-4BD1-9B1F-CB59E7EA7EDF}">
      <dgm:prSet/>
      <dgm:spPr/>
      <dgm:t>
        <a:bodyPr/>
        <a:lstStyle/>
        <a:p>
          <a:endParaRPr lang="zh-CN" altLang="en-US"/>
        </a:p>
      </dgm:t>
    </dgm:pt>
    <dgm:pt modelId="{88A90AF8-3BC9-4CE1-B75A-77227440D896}">
      <dgm:prSet custT="1"/>
      <dgm:spPr/>
      <dgm:t>
        <a:bodyPr/>
        <a:lstStyle/>
        <a:p>
          <a:pPr algn="just"/>
          <a:r>
            <a:rPr lang="en-US" sz="1400" dirty="0">
              <a:latin typeface="楷体" panose="02010609060101010101" pitchFamily="49" charset="-122"/>
              <a:ea typeface="楷体" panose="02010609060101010101" pitchFamily="49" charset="-122"/>
            </a:rPr>
            <a:t>60</a:t>
          </a:r>
          <a:r>
            <a:rPr lang="zh-CN" sz="1400" dirty="0">
              <a:latin typeface="楷体" panose="02010609060101010101" pitchFamily="49" charset="-122"/>
              <a:ea typeface="楷体" panose="02010609060101010101" pitchFamily="49" charset="-122"/>
            </a:rPr>
            <a:t>年代</a:t>
          </a:r>
          <a:r>
            <a:rPr lang="zh-CN" altLang="en-US" sz="1400" dirty="0">
              <a:latin typeface="楷体" panose="02010609060101010101" pitchFamily="49" charset="-122"/>
              <a:ea typeface="楷体" panose="02010609060101010101" pitchFamily="49" charset="-122"/>
            </a:rPr>
            <a:t>：</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火红的年代</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中的炼钢工人赵四海，</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第二个春天</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中的海军政委冯涛，</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戴手铐的旅客</a:t>
          </a:r>
          <a:r>
            <a:rPr lang="en-US" sz="1400" dirty="0">
              <a:latin typeface="楷体" panose="02010609060101010101" pitchFamily="49" charset="-122"/>
              <a:ea typeface="楷体" panose="02010609060101010101" pitchFamily="49" charset="-122"/>
            </a:rPr>
            <a:t>》</a:t>
          </a:r>
          <a:r>
            <a:rPr lang="zh-CN" sz="1400" dirty="0">
              <a:latin typeface="楷体" panose="02010609060101010101" pitchFamily="49" charset="-122"/>
              <a:ea typeface="楷体" panose="02010609060101010101" pitchFamily="49" charset="-122"/>
            </a:rPr>
            <a:t>中的侦察员刘杰；</a:t>
          </a:r>
        </a:p>
      </dgm:t>
    </dgm:pt>
    <dgm:pt modelId="{ED7DAA4E-FF89-4A88-8288-A2FB34364B08}" type="parTrans" cxnId="{E41ED817-D3AC-4573-BB89-DF3DD59277B4}">
      <dgm:prSet/>
      <dgm:spPr/>
      <dgm:t>
        <a:bodyPr/>
        <a:lstStyle/>
        <a:p>
          <a:endParaRPr lang="zh-CN" altLang="en-US"/>
        </a:p>
      </dgm:t>
    </dgm:pt>
    <dgm:pt modelId="{7AB65FCD-AA87-42D7-A767-46F7D201A014}" type="sibTrans" cxnId="{E41ED817-D3AC-4573-BB89-DF3DD59277B4}">
      <dgm:prSet/>
      <dgm:spPr/>
      <dgm:t>
        <a:bodyPr/>
        <a:lstStyle/>
        <a:p>
          <a:endParaRPr lang="zh-CN" altLang="en-US"/>
        </a:p>
      </dgm:t>
    </dgm:pt>
    <dgm:pt modelId="{17A6A72F-3259-41F3-822B-B2DCC8B520D2}">
      <dgm:prSet custT="1"/>
      <dgm:spPr/>
      <dgm:t>
        <a:bodyPr/>
        <a:lstStyle/>
        <a:p>
          <a:pPr algn="just"/>
          <a:r>
            <a:rPr lang="zh-CN" sz="1400" spc="-150" dirty="0">
              <a:latin typeface="楷体" panose="02010609060101010101" pitchFamily="49" charset="-122"/>
              <a:ea typeface="楷体" panose="02010609060101010101" pitchFamily="49" charset="-122"/>
            </a:rPr>
            <a:t>七八十年代</a:t>
          </a:r>
          <a:r>
            <a:rPr lang="zh-CN" altLang="en-US" sz="1400" spc="-150" dirty="0">
              <a:latin typeface="楷体" panose="02010609060101010101" pitchFamily="49" charset="-122"/>
              <a:ea typeface="楷体" panose="02010609060101010101" pitchFamily="49" charset="-122"/>
            </a:rPr>
            <a:t>：</a:t>
          </a:r>
          <a:r>
            <a:rPr lang="en-US" sz="1400" spc="-150" dirty="0">
              <a:latin typeface="楷体" panose="02010609060101010101" pitchFamily="49" charset="-122"/>
              <a:ea typeface="楷体" panose="02010609060101010101" pitchFamily="49" charset="-122"/>
            </a:rPr>
            <a:t>《</a:t>
          </a:r>
          <a:r>
            <a:rPr lang="zh-CN" sz="1400" spc="-150" dirty="0">
              <a:latin typeface="楷体" panose="02010609060101010101" pitchFamily="49" charset="-122"/>
              <a:ea typeface="楷体" panose="02010609060101010101" pitchFamily="49" charset="-122"/>
            </a:rPr>
            <a:t>大海在呼唤</a:t>
          </a:r>
          <a:r>
            <a:rPr lang="en-US" sz="1400" spc="-150" dirty="0">
              <a:latin typeface="楷体" panose="02010609060101010101" pitchFamily="49" charset="-122"/>
              <a:ea typeface="楷体" panose="02010609060101010101" pitchFamily="49" charset="-122"/>
            </a:rPr>
            <a:t>》</a:t>
          </a:r>
          <a:r>
            <a:rPr lang="zh-CN" sz="1400" spc="-150" dirty="0">
              <a:latin typeface="楷体" panose="02010609060101010101" pitchFamily="49" charset="-122"/>
              <a:ea typeface="楷体" panose="02010609060101010101" pitchFamily="49" charset="-122"/>
            </a:rPr>
            <a:t>中的远洋船长陈海威，</a:t>
          </a:r>
          <a:r>
            <a:rPr lang="en-US" sz="1400" spc="-150" dirty="0">
              <a:latin typeface="楷体" panose="02010609060101010101" pitchFamily="49" charset="-122"/>
              <a:ea typeface="楷体" panose="02010609060101010101" pitchFamily="49" charset="-122"/>
            </a:rPr>
            <a:t>《</a:t>
          </a:r>
          <a:r>
            <a:rPr lang="zh-CN" sz="1400" spc="-150" dirty="0">
              <a:latin typeface="楷体" panose="02010609060101010101" pitchFamily="49" charset="-122"/>
              <a:ea typeface="楷体" panose="02010609060101010101" pitchFamily="49" charset="-122"/>
            </a:rPr>
            <a:t>拓荒者的足迹</a:t>
          </a:r>
          <a:r>
            <a:rPr lang="en-US" sz="1400" spc="-150" dirty="0">
              <a:latin typeface="楷体" panose="02010609060101010101" pitchFamily="49" charset="-122"/>
              <a:ea typeface="楷体" panose="02010609060101010101" pitchFamily="49" charset="-122"/>
            </a:rPr>
            <a:t>》</a:t>
          </a:r>
          <a:r>
            <a:rPr lang="zh-CN" sz="1400" spc="-150" dirty="0">
              <a:latin typeface="楷体" panose="02010609060101010101" pitchFamily="49" charset="-122"/>
              <a:ea typeface="楷体" panose="02010609060101010101" pitchFamily="49" charset="-122"/>
            </a:rPr>
            <a:t>中的党委书记吴根荣，</a:t>
          </a:r>
          <a:r>
            <a:rPr lang="en-US" sz="1400" spc="-150" dirty="0">
              <a:latin typeface="楷体" panose="02010609060101010101" pitchFamily="49" charset="-122"/>
              <a:ea typeface="楷体" panose="02010609060101010101" pitchFamily="49" charset="-122"/>
            </a:rPr>
            <a:t>《</a:t>
          </a:r>
          <a:r>
            <a:rPr lang="zh-CN" sz="1400" spc="-150" dirty="0">
              <a:latin typeface="楷体" panose="02010609060101010101" pitchFamily="49" charset="-122"/>
              <a:ea typeface="楷体" panose="02010609060101010101" pitchFamily="49" charset="-122"/>
            </a:rPr>
            <a:t>大海风</a:t>
          </a:r>
          <a:r>
            <a:rPr lang="en-US" sz="1400" spc="-150" dirty="0">
              <a:latin typeface="楷体" panose="02010609060101010101" pitchFamily="49" charset="-122"/>
              <a:ea typeface="楷体" panose="02010609060101010101" pitchFamily="49" charset="-122"/>
            </a:rPr>
            <a:t>》</a:t>
          </a:r>
          <a:r>
            <a:rPr lang="zh-CN" sz="1400" spc="-150" dirty="0">
              <a:latin typeface="楷体" panose="02010609060101010101" pitchFamily="49" charset="-122"/>
              <a:ea typeface="楷体" panose="02010609060101010101" pitchFamily="49" charset="-122"/>
            </a:rPr>
            <a:t>中的老厂长</a:t>
          </a:r>
          <a:r>
            <a:rPr lang="zh-CN" altLang="en-US" sz="1400" spc="-150" dirty="0">
              <a:latin typeface="楷体" panose="02010609060101010101" pitchFamily="49" charset="-122"/>
              <a:ea typeface="楷体" panose="02010609060101010101" pitchFamily="49" charset="-122"/>
            </a:rPr>
            <a:t>。</a:t>
          </a:r>
          <a:endParaRPr lang="zh-CN" sz="1400" spc="-150" dirty="0">
            <a:latin typeface="楷体" panose="02010609060101010101" pitchFamily="49" charset="-122"/>
            <a:ea typeface="楷体" panose="02010609060101010101" pitchFamily="49" charset="-122"/>
          </a:endParaRPr>
        </a:p>
      </dgm:t>
    </dgm:pt>
    <dgm:pt modelId="{5341CA10-AF63-4804-8392-A44EB13AC2AB}" type="parTrans" cxnId="{4AE5EDE1-E93A-495E-AF78-25C71A913435}">
      <dgm:prSet/>
      <dgm:spPr/>
      <dgm:t>
        <a:bodyPr/>
        <a:lstStyle/>
        <a:p>
          <a:endParaRPr lang="zh-CN" altLang="en-US"/>
        </a:p>
      </dgm:t>
    </dgm:pt>
    <dgm:pt modelId="{2AF95072-1836-40B1-BB32-3F5F0AEED216}" type="sibTrans" cxnId="{4AE5EDE1-E93A-495E-AF78-25C71A913435}">
      <dgm:prSet/>
      <dgm:spPr/>
      <dgm:t>
        <a:bodyPr/>
        <a:lstStyle/>
        <a:p>
          <a:endParaRPr lang="zh-CN" altLang="en-US"/>
        </a:p>
      </dgm:t>
    </dgm:pt>
    <dgm:pt modelId="{D227BA80-4DEF-4F82-A024-1CC95B8A1911}" type="pres">
      <dgm:prSet presAssocID="{B22A38F2-1ED7-4C05-A437-9751CABDF00C}" presName="CompostProcess" presStyleCnt="0">
        <dgm:presLayoutVars>
          <dgm:dir/>
          <dgm:resizeHandles val="exact"/>
        </dgm:presLayoutVars>
      </dgm:prSet>
      <dgm:spPr/>
    </dgm:pt>
    <dgm:pt modelId="{8C8EDABD-2285-482A-A8AF-CDD7E082FABB}" type="pres">
      <dgm:prSet presAssocID="{B22A38F2-1ED7-4C05-A437-9751CABDF00C}" presName="arrow" presStyleLbl="bgShp" presStyleIdx="0" presStyleCnt="1"/>
      <dgm:spPr/>
    </dgm:pt>
    <dgm:pt modelId="{0F0A568E-8BCE-4B2F-AC80-0FAFCEE237D3}" type="pres">
      <dgm:prSet presAssocID="{B22A38F2-1ED7-4C05-A437-9751CABDF00C}" presName="linearProcess" presStyleCnt="0"/>
      <dgm:spPr/>
    </dgm:pt>
    <dgm:pt modelId="{D62575E6-4973-40D5-AB1F-19A29487034C}" type="pres">
      <dgm:prSet presAssocID="{6ED13285-5E2F-4C6E-9595-FE31FB73B5A0}" presName="textNode" presStyleLbl="node1" presStyleIdx="0" presStyleCnt="5">
        <dgm:presLayoutVars>
          <dgm:bulletEnabled val="1"/>
        </dgm:presLayoutVars>
      </dgm:prSet>
      <dgm:spPr/>
    </dgm:pt>
    <dgm:pt modelId="{90AA9173-1095-4D8E-8A00-9C5F8BBEA477}" type="pres">
      <dgm:prSet presAssocID="{9752D02C-EFB5-4DF4-BDC5-C26CFF267A81}" presName="sibTrans" presStyleCnt="0"/>
      <dgm:spPr/>
    </dgm:pt>
    <dgm:pt modelId="{808EA1AA-1441-4527-8E24-15064E886893}" type="pres">
      <dgm:prSet presAssocID="{B1378A04-8928-42C2-83EF-A8A062C68F95}" presName="textNode" presStyleLbl="node1" presStyleIdx="1" presStyleCnt="5">
        <dgm:presLayoutVars>
          <dgm:bulletEnabled val="1"/>
        </dgm:presLayoutVars>
      </dgm:prSet>
      <dgm:spPr/>
    </dgm:pt>
    <dgm:pt modelId="{E51F0C5E-814B-4844-85EC-463CD4CD34EA}" type="pres">
      <dgm:prSet presAssocID="{63A44B76-6A65-40C6-B58C-9AD7AD81674C}" presName="sibTrans" presStyleCnt="0"/>
      <dgm:spPr/>
    </dgm:pt>
    <dgm:pt modelId="{52EA97C3-A764-4FC2-9D57-EADAD9BF6C21}" type="pres">
      <dgm:prSet presAssocID="{BE51C496-8FD9-4AAD-95B7-FE3196C2D70F}" presName="textNode" presStyleLbl="node1" presStyleIdx="2" presStyleCnt="5">
        <dgm:presLayoutVars>
          <dgm:bulletEnabled val="1"/>
        </dgm:presLayoutVars>
      </dgm:prSet>
      <dgm:spPr/>
    </dgm:pt>
    <dgm:pt modelId="{B62299A7-35A8-4954-A23B-853D23EFF835}" type="pres">
      <dgm:prSet presAssocID="{30AB6C27-EA31-44A4-84FB-FAA1BB4DC404}" presName="sibTrans" presStyleCnt="0"/>
      <dgm:spPr/>
    </dgm:pt>
    <dgm:pt modelId="{DB6D94C7-DD34-44AD-88FE-96BB0DFAC297}" type="pres">
      <dgm:prSet presAssocID="{88A90AF8-3BC9-4CE1-B75A-77227440D896}" presName="textNode" presStyleLbl="node1" presStyleIdx="3" presStyleCnt="5" custScaleX="110531" custScaleY="99878">
        <dgm:presLayoutVars>
          <dgm:bulletEnabled val="1"/>
        </dgm:presLayoutVars>
      </dgm:prSet>
      <dgm:spPr/>
    </dgm:pt>
    <dgm:pt modelId="{D6B2AB4A-50E5-4493-B34B-F66E9BE065C8}" type="pres">
      <dgm:prSet presAssocID="{7AB65FCD-AA87-42D7-A767-46F7D201A014}" presName="sibTrans" presStyleCnt="0"/>
      <dgm:spPr/>
    </dgm:pt>
    <dgm:pt modelId="{40CE9FB1-BE42-4478-BFA6-BA9798C5B80B}" type="pres">
      <dgm:prSet presAssocID="{17A6A72F-3259-41F3-822B-B2DCC8B520D2}" presName="textNode" presStyleLbl="node1" presStyleIdx="4" presStyleCnt="5" custScaleX="112564" custScaleY="94976">
        <dgm:presLayoutVars>
          <dgm:bulletEnabled val="1"/>
        </dgm:presLayoutVars>
      </dgm:prSet>
      <dgm:spPr/>
    </dgm:pt>
  </dgm:ptLst>
  <dgm:cxnLst>
    <dgm:cxn modelId="{4E4EA608-D389-414F-95AE-F8FA3B4E7A2D}" type="presOf" srcId="{6ED13285-5E2F-4C6E-9595-FE31FB73B5A0}" destId="{D62575E6-4973-40D5-AB1F-19A29487034C}" srcOrd="0" destOrd="0" presId="urn:microsoft.com/office/officeart/2005/8/layout/hProcess9"/>
    <dgm:cxn modelId="{07E2E114-F627-4A40-8206-BC5A0D50734D}" srcId="{B22A38F2-1ED7-4C05-A437-9751CABDF00C}" destId="{6ED13285-5E2F-4C6E-9595-FE31FB73B5A0}" srcOrd="0" destOrd="0" parTransId="{5C067789-CBAB-4452-9269-ADD9D338364D}" sibTransId="{9752D02C-EFB5-4DF4-BDC5-C26CFF267A81}"/>
    <dgm:cxn modelId="{E41ED817-D3AC-4573-BB89-DF3DD59277B4}" srcId="{B22A38F2-1ED7-4C05-A437-9751CABDF00C}" destId="{88A90AF8-3BC9-4CE1-B75A-77227440D896}" srcOrd="3" destOrd="0" parTransId="{ED7DAA4E-FF89-4A88-8288-A2FB34364B08}" sibTransId="{7AB65FCD-AA87-42D7-A767-46F7D201A014}"/>
    <dgm:cxn modelId="{0F416E6E-F7C4-4449-BD78-44659BD74363}" type="presOf" srcId="{B1378A04-8928-42C2-83EF-A8A062C68F95}" destId="{808EA1AA-1441-4527-8E24-15064E886893}" srcOrd="0" destOrd="0" presId="urn:microsoft.com/office/officeart/2005/8/layout/hProcess9"/>
    <dgm:cxn modelId="{398D3155-A44C-4424-81B1-816C2E2C3F69}" type="presOf" srcId="{B22A38F2-1ED7-4C05-A437-9751CABDF00C}" destId="{D227BA80-4DEF-4F82-A024-1CC95B8A1911}" srcOrd="0" destOrd="0" presId="urn:microsoft.com/office/officeart/2005/8/layout/hProcess9"/>
    <dgm:cxn modelId="{A611C47A-4F3F-41B4-B0CD-FAABFFA4A56F}" srcId="{B22A38F2-1ED7-4C05-A437-9751CABDF00C}" destId="{B1378A04-8928-42C2-83EF-A8A062C68F95}" srcOrd="1" destOrd="0" parTransId="{D23A6A87-D956-47C9-A7C7-47399965B654}" sibTransId="{63A44B76-6A65-40C6-B58C-9AD7AD81674C}"/>
    <dgm:cxn modelId="{7F66887D-3D84-4D72-B109-75C09400D86E}" type="presOf" srcId="{17A6A72F-3259-41F3-822B-B2DCC8B520D2}" destId="{40CE9FB1-BE42-4478-BFA6-BA9798C5B80B}" srcOrd="0" destOrd="0" presId="urn:microsoft.com/office/officeart/2005/8/layout/hProcess9"/>
    <dgm:cxn modelId="{40B80182-6E03-4EE4-9769-1F5D88119341}" type="presOf" srcId="{BE51C496-8FD9-4AAD-95B7-FE3196C2D70F}" destId="{52EA97C3-A764-4FC2-9D57-EADAD9BF6C21}" srcOrd="0" destOrd="0" presId="urn:microsoft.com/office/officeart/2005/8/layout/hProcess9"/>
    <dgm:cxn modelId="{4AE5EDE1-E93A-495E-AF78-25C71A913435}" srcId="{B22A38F2-1ED7-4C05-A437-9751CABDF00C}" destId="{17A6A72F-3259-41F3-822B-B2DCC8B520D2}" srcOrd="4" destOrd="0" parTransId="{5341CA10-AF63-4804-8392-A44EB13AC2AB}" sibTransId="{2AF95072-1836-40B1-BB32-3F5F0AEED216}"/>
    <dgm:cxn modelId="{5D480DE6-A86C-46F4-B3CA-3BFD08E01645}" type="presOf" srcId="{88A90AF8-3BC9-4CE1-B75A-77227440D896}" destId="{DB6D94C7-DD34-44AD-88FE-96BB0DFAC297}" srcOrd="0" destOrd="0" presId="urn:microsoft.com/office/officeart/2005/8/layout/hProcess9"/>
    <dgm:cxn modelId="{D023DCF2-038A-4BD1-9B1F-CB59E7EA7EDF}" srcId="{B22A38F2-1ED7-4C05-A437-9751CABDF00C}" destId="{BE51C496-8FD9-4AAD-95B7-FE3196C2D70F}" srcOrd="2" destOrd="0" parTransId="{2E391C9B-5D64-499D-8C38-1C14228685EE}" sibTransId="{30AB6C27-EA31-44A4-84FB-FAA1BB4DC404}"/>
    <dgm:cxn modelId="{19BB20C1-1C5C-44B0-8962-E680DC4E9EA7}" type="presParOf" srcId="{D227BA80-4DEF-4F82-A024-1CC95B8A1911}" destId="{8C8EDABD-2285-482A-A8AF-CDD7E082FABB}" srcOrd="0" destOrd="0" presId="urn:microsoft.com/office/officeart/2005/8/layout/hProcess9"/>
    <dgm:cxn modelId="{1C2EE2A7-EF75-4CCF-8131-9D488BFA31DB}" type="presParOf" srcId="{D227BA80-4DEF-4F82-A024-1CC95B8A1911}" destId="{0F0A568E-8BCE-4B2F-AC80-0FAFCEE237D3}" srcOrd="1" destOrd="0" presId="urn:microsoft.com/office/officeart/2005/8/layout/hProcess9"/>
    <dgm:cxn modelId="{DA5B99CD-159B-4EDA-A1BE-835699933859}" type="presParOf" srcId="{0F0A568E-8BCE-4B2F-AC80-0FAFCEE237D3}" destId="{D62575E6-4973-40D5-AB1F-19A29487034C}" srcOrd="0" destOrd="0" presId="urn:microsoft.com/office/officeart/2005/8/layout/hProcess9"/>
    <dgm:cxn modelId="{160CC37B-317A-4E27-B004-5A6070DC7E88}" type="presParOf" srcId="{0F0A568E-8BCE-4B2F-AC80-0FAFCEE237D3}" destId="{90AA9173-1095-4D8E-8A00-9C5F8BBEA477}" srcOrd="1" destOrd="0" presId="urn:microsoft.com/office/officeart/2005/8/layout/hProcess9"/>
    <dgm:cxn modelId="{DAA70F03-24C7-4D31-9163-790F3097F22E}" type="presParOf" srcId="{0F0A568E-8BCE-4B2F-AC80-0FAFCEE237D3}" destId="{808EA1AA-1441-4527-8E24-15064E886893}" srcOrd="2" destOrd="0" presId="urn:microsoft.com/office/officeart/2005/8/layout/hProcess9"/>
    <dgm:cxn modelId="{6CE49E00-3FF4-48C3-A73A-40C86F56402F}" type="presParOf" srcId="{0F0A568E-8BCE-4B2F-AC80-0FAFCEE237D3}" destId="{E51F0C5E-814B-4844-85EC-463CD4CD34EA}" srcOrd="3" destOrd="0" presId="urn:microsoft.com/office/officeart/2005/8/layout/hProcess9"/>
    <dgm:cxn modelId="{BF6FEC62-A1EE-41B2-BD56-0EFC7DBFFC50}" type="presParOf" srcId="{0F0A568E-8BCE-4B2F-AC80-0FAFCEE237D3}" destId="{52EA97C3-A764-4FC2-9D57-EADAD9BF6C21}" srcOrd="4" destOrd="0" presId="urn:microsoft.com/office/officeart/2005/8/layout/hProcess9"/>
    <dgm:cxn modelId="{8611175F-57B2-4DBA-B22F-D888128CD8DB}" type="presParOf" srcId="{0F0A568E-8BCE-4B2F-AC80-0FAFCEE237D3}" destId="{B62299A7-35A8-4954-A23B-853D23EFF835}" srcOrd="5" destOrd="0" presId="urn:microsoft.com/office/officeart/2005/8/layout/hProcess9"/>
    <dgm:cxn modelId="{424B7FC4-8377-4F0B-BE93-2B361426AEE2}" type="presParOf" srcId="{0F0A568E-8BCE-4B2F-AC80-0FAFCEE237D3}" destId="{DB6D94C7-DD34-44AD-88FE-96BB0DFAC297}" srcOrd="6" destOrd="0" presId="urn:microsoft.com/office/officeart/2005/8/layout/hProcess9"/>
    <dgm:cxn modelId="{95047634-38A6-4695-92A3-733CC880C9F2}" type="presParOf" srcId="{0F0A568E-8BCE-4B2F-AC80-0FAFCEE237D3}" destId="{D6B2AB4A-50E5-4493-B34B-F66E9BE065C8}" srcOrd="7" destOrd="0" presId="urn:microsoft.com/office/officeart/2005/8/layout/hProcess9"/>
    <dgm:cxn modelId="{CEFA3DD7-45AB-4FF8-B62F-2EC684C0D885}" type="presParOf" srcId="{0F0A568E-8BCE-4B2F-AC80-0FAFCEE237D3}" destId="{40CE9FB1-BE42-4478-BFA6-BA9798C5B80B}"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928653-C6D5-4722-A82E-4FAA5B8A93ED}">
      <dsp:nvSpPr>
        <dsp:cNvPr id="0" name=""/>
        <dsp:cNvSpPr/>
      </dsp:nvSpPr>
      <dsp:spPr>
        <a:xfrm>
          <a:off x="1581" y="1264257"/>
          <a:ext cx="2503950" cy="1001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t>电影萌芽发展期</a:t>
          </a:r>
          <a:r>
            <a:rPr lang="en-US" altLang="zh-CN" sz="1600" kern="1200" dirty="0"/>
            <a:t>--</a:t>
          </a:r>
          <a:r>
            <a:rPr lang="zh-CN" altLang="en-US" sz="1600" kern="1200" dirty="0"/>
            <a:t>“影戏”表演</a:t>
          </a:r>
        </a:p>
      </dsp:txBody>
      <dsp:txXfrm>
        <a:off x="502371" y="1264257"/>
        <a:ext cx="1502370" cy="1001580"/>
      </dsp:txXfrm>
    </dsp:sp>
    <dsp:sp modelId="{FA23D9B9-F9D6-4EFA-9A07-01D4D9DCB6F6}">
      <dsp:nvSpPr>
        <dsp:cNvPr id="0" name=""/>
        <dsp:cNvSpPr/>
      </dsp:nvSpPr>
      <dsp:spPr>
        <a:xfrm>
          <a:off x="2255137" y="1264257"/>
          <a:ext cx="2503950" cy="1001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altLang="zh-CN" sz="1600" kern="1200" dirty="0"/>
            <a:t>20</a:t>
          </a:r>
          <a:r>
            <a:rPr lang="zh-CN" altLang="en-US" sz="1600" kern="1200" dirty="0"/>
            <a:t>世纪三四十年代</a:t>
          </a:r>
          <a:r>
            <a:rPr lang="en-US" altLang="zh-CN" sz="1600" kern="1200" dirty="0"/>
            <a:t>--</a:t>
          </a:r>
          <a:r>
            <a:rPr lang="zh-CN" altLang="en-US" sz="1600" kern="1200" dirty="0"/>
            <a:t>纪实表演</a:t>
          </a:r>
        </a:p>
      </dsp:txBody>
      <dsp:txXfrm>
        <a:off x="2755927" y="1264257"/>
        <a:ext cx="1502370" cy="1001580"/>
      </dsp:txXfrm>
    </dsp:sp>
    <dsp:sp modelId="{276F6983-6C39-4220-A1FE-01AB1AF9A55B}">
      <dsp:nvSpPr>
        <dsp:cNvPr id="0" name=""/>
        <dsp:cNvSpPr/>
      </dsp:nvSpPr>
      <dsp:spPr>
        <a:xfrm>
          <a:off x="4508692" y="1264257"/>
          <a:ext cx="2503950" cy="1001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t>新中国电影“十七年”</a:t>
          </a:r>
          <a:r>
            <a:rPr lang="en-US" altLang="zh-CN" sz="1600" kern="1200" dirty="0"/>
            <a:t>--</a:t>
          </a:r>
          <a:r>
            <a:rPr lang="zh-CN" altLang="en-US" sz="1600" kern="1200" dirty="0"/>
            <a:t>革命现实主义表演探索</a:t>
          </a:r>
        </a:p>
      </dsp:txBody>
      <dsp:txXfrm>
        <a:off x="5009482" y="1264257"/>
        <a:ext cx="1502370" cy="1001580"/>
      </dsp:txXfrm>
    </dsp:sp>
    <dsp:sp modelId="{9C1FA070-3566-4DF1-858E-F1C31CD32FFC}">
      <dsp:nvSpPr>
        <dsp:cNvPr id="0" name=""/>
        <dsp:cNvSpPr/>
      </dsp:nvSpPr>
      <dsp:spPr>
        <a:xfrm>
          <a:off x="6762248" y="1264257"/>
          <a:ext cx="2503950" cy="1001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t>“文革”十年</a:t>
          </a:r>
          <a:r>
            <a:rPr lang="en-US" altLang="zh-CN" sz="1600" kern="1200" dirty="0"/>
            <a:t>--</a:t>
          </a:r>
          <a:r>
            <a:rPr lang="zh-CN" altLang="en-US" sz="1600" kern="1200" dirty="0"/>
            <a:t>电影表演美学混乱</a:t>
          </a:r>
        </a:p>
      </dsp:txBody>
      <dsp:txXfrm>
        <a:off x="7263038" y="1264257"/>
        <a:ext cx="1502370" cy="1001580"/>
      </dsp:txXfrm>
    </dsp:sp>
    <dsp:sp modelId="{1BAAB00F-AB7C-4479-AFCA-E1F124B3F1B3}">
      <dsp:nvSpPr>
        <dsp:cNvPr id="0" name=""/>
        <dsp:cNvSpPr/>
      </dsp:nvSpPr>
      <dsp:spPr>
        <a:xfrm>
          <a:off x="9015803" y="1264257"/>
          <a:ext cx="2327947" cy="1001580"/>
        </a:xfrm>
        <a:prstGeom prst="chevron">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t>新时期</a:t>
          </a:r>
          <a:r>
            <a:rPr lang="en-US" altLang="zh-CN" sz="1600" kern="1200" dirty="0"/>
            <a:t>--</a:t>
          </a:r>
          <a:r>
            <a:rPr lang="zh-CN" altLang="en-US" sz="1600" kern="1200" dirty="0"/>
            <a:t>表演形态多元化的发展</a:t>
          </a:r>
        </a:p>
      </dsp:txBody>
      <dsp:txXfrm>
        <a:off x="9516593" y="1264257"/>
        <a:ext cx="1326367" cy="10015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7CF66-AE25-48BE-AF88-57814F5B0903}">
      <dsp:nvSpPr>
        <dsp:cNvPr id="0" name=""/>
        <dsp:cNvSpPr/>
      </dsp:nvSpPr>
      <dsp:spPr>
        <a:xfrm>
          <a:off x="9" y="0"/>
          <a:ext cx="12180257" cy="442313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AE72EF-F7D8-4E07-9F49-2079AC90E85F}">
      <dsp:nvSpPr>
        <dsp:cNvPr id="0" name=""/>
        <dsp:cNvSpPr/>
      </dsp:nvSpPr>
      <dsp:spPr>
        <a:xfrm>
          <a:off x="4298768" y="420198"/>
          <a:ext cx="1725023" cy="17250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zh-CN" sz="1400" kern="1200" dirty="0">
              <a:latin typeface="+mn-ea"/>
              <a:ea typeface="+mn-ea"/>
            </a:rPr>
            <a:t>（</a:t>
          </a:r>
          <a:r>
            <a:rPr lang="en-US" sz="1400" kern="1200" dirty="0">
              <a:latin typeface="+mn-ea"/>
              <a:ea typeface="+mn-ea"/>
            </a:rPr>
            <a:t>1</a:t>
          </a:r>
          <a:r>
            <a:rPr lang="zh-CN" sz="1400" kern="1200" dirty="0">
              <a:latin typeface="+mn-ea"/>
              <a:ea typeface="+mn-ea"/>
            </a:rPr>
            <a:t>）它是优秀的导演和表演艺术家们在丰富的电影创作实践中，不断认识电影的逼真性纪实和反映生活的特性，积累经验的结果。</a:t>
          </a:r>
        </a:p>
      </dsp:txBody>
      <dsp:txXfrm>
        <a:off x="4382977" y="504407"/>
        <a:ext cx="1556605" cy="1556605"/>
      </dsp:txXfrm>
    </dsp:sp>
    <dsp:sp modelId="{87665E19-5020-4198-9510-0635E3B06F90}">
      <dsp:nvSpPr>
        <dsp:cNvPr id="0" name=""/>
        <dsp:cNvSpPr/>
      </dsp:nvSpPr>
      <dsp:spPr>
        <a:xfrm>
          <a:off x="6156485" y="420198"/>
          <a:ext cx="1725023" cy="17250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sz="1400" kern="1200" dirty="0">
              <a:latin typeface="+mn-ea"/>
              <a:ea typeface="+mn-ea"/>
            </a:rPr>
            <a:t>（</a:t>
          </a:r>
          <a:r>
            <a:rPr lang="en-US" sz="1400" kern="1200" dirty="0">
              <a:latin typeface="+mn-ea"/>
              <a:ea typeface="+mn-ea"/>
            </a:rPr>
            <a:t>2</a:t>
          </a:r>
          <a:r>
            <a:rPr lang="zh-CN" sz="1400" kern="1200" dirty="0">
              <a:latin typeface="+mn-ea"/>
              <a:ea typeface="+mn-ea"/>
            </a:rPr>
            <a:t>）它吸取了民族戏剧、戏曲、绘画、书法等的丰富理论技法为我所用，建立在民族文化传统的审美观念上。</a:t>
          </a:r>
        </a:p>
      </dsp:txBody>
      <dsp:txXfrm>
        <a:off x="6240694" y="504407"/>
        <a:ext cx="1556605" cy="1556605"/>
      </dsp:txXfrm>
    </dsp:sp>
    <dsp:sp modelId="{6639B643-5FEB-4D74-9E65-FE9AF2B97CF0}">
      <dsp:nvSpPr>
        <dsp:cNvPr id="0" name=""/>
        <dsp:cNvSpPr/>
      </dsp:nvSpPr>
      <dsp:spPr>
        <a:xfrm>
          <a:off x="4298768" y="2277915"/>
          <a:ext cx="1725023" cy="17250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zh-CN" sz="1400" kern="1200" dirty="0">
              <a:latin typeface="+mn-ea"/>
              <a:ea typeface="+mn-ea"/>
            </a:rPr>
            <a:t>（</a:t>
          </a:r>
          <a:r>
            <a:rPr lang="en-US" sz="1400" kern="1200" dirty="0">
              <a:latin typeface="+mn-ea"/>
              <a:ea typeface="+mn-ea"/>
            </a:rPr>
            <a:t>3</a:t>
          </a:r>
          <a:r>
            <a:rPr lang="zh-CN" sz="1400" kern="1200" dirty="0">
              <a:latin typeface="+mn-ea"/>
              <a:ea typeface="+mn-ea"/>
            </a:rPr>
            <a:t>）它借鉴学习了斯坦尼斯拉夫斯基表演体系和其他外国表演理论，是“体验和表现”并重的表现民族思想情感的现实主义表演派别。</a:t>
          </a:r>
        </a:p>
      </dsp:txBody>
      <dsp:txXfrm>
        <a:off x="4382977" y="2362124"/>
        <a:ext cx="1556605" cy="1556605"/>
      </dsp:txXfrm>
    </dsp:sp>
    <dsp:sp modelId="{E0658733-857E-42A0-BE47-6F10B6F9E5DE}">
      <dsp:nvSpPr>
        <dsp:cNvPr id="0" name=""/>
        <dsp:cNvSpPr/>
      </dsp:nvSpPr>
      <dsp:spPr>
        <a:xfrm>
          <a:off x="6156485" y="2277915"/>
          <a:ext cx="1725023" cy="172502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sz="1400" kern="1200" dirty="0">
              <a:latin typeface="+mn-ea"/>
              <a:ea typeface="+mn-ea"/>
            </a:rPr>
            <a:t>（</a:t>
          </a:r>
          <a:r>
            <a:rPr lang="en-US" sz="1400" kern="1200" dirty="0">
              <a:latin typeface="+mn-ea"/>
              <a:ea typeface="+mn-ea"/>
            </a:rPr>
            <a:t>4</a:t>
          </a:r>
          <a:r>
            <a:rPr lang="zh-CN" sz="1400" kern="1200" dirty="0">
              <a:latin typeface="+mn-ea"/>
              <a:ea typeface="+mn-ea"/>
            </a:rPr>
            <a:t>）中华民族的电影表演体系，已形成了一整套表演教学训练方法。</a:t>
          </a:r>
        </a:p>
      </dsp:txBody>
      <dsp:txXfrm>
        <a:off x="6240694" y="2362124"/>
        <a:ext cx="1556605" cy="155660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E67641-9C59-4D98-8BFE-87B3E43185A9}">
      <dsp:nvSpPr>
        <dsp:cNvPr id="0" name=""/>
        <dsp:cNvSpPr/>
      </dsp:nvSpPr>
      <dsp:spPr>
        <a:xfrm>
          <a:off x="0" y="1392797"/>
          <a:ext cx="12180276" cy="1857063"/>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0389A6-D07D-487F-B00D-3429579DE93C}">
      <dsp:nvSpPr>
        <dsp:cNvPr id="0" name=""/>
        <dsp:cNvSpPr/>
      </dsp:nvSpPr>
      <dsp:spPr>
        <a:xfrm>
          <a:off x="434" y="0"/>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latin typeface="+mn-ea"/>
              <a:ea typeface="+mn-ea"/>
            </a:rPr>
            <a:t>20</a:t>
          </a:r>
          <a:r>
            <a:rPr lang="zh-CN" sz="1400" kern="1200" dirty="0">
              <a:latin typeface="+mn-ea"/>
              <a:ea typeface="+mn-ea"/>
            </a:rPr>
            <a:t>世纪</a:t>
          </a:r>
          <a:r>
            <a:rPr lang="en-US" sz="1400" kern="1200" dirty="0">
              <a:latin typeface="+mn-ea"/>
              <a:ea typeface="+mn-ea"/>
            </a:rPr>
            <a:t>20</a:t>
          </a:r>
          <a:r>
            <a:rPr lang="zh-CN" sz="1400" kern="1200" dirty="0">
              <a:latin typeface="+mn-ea"/>
              <a:ea typeface="+mn-ea"/>
            </a:rPr>
            <a:t>年代</a:t>
          </a:r>
          <a:r>
            <a:rPr lang="en-US" altLang="zh-CN" sz="1400" kern="1200" dirty="0">
              <a:latin typeface="+mn-ea"/>
              <a:ea typeface="+mn-ea"/>
            </a:rPr>
            <a:t>--</a:t>
          </a:r>
          <a:r>
            <a:rPr lang="zh-CN" sz="1400" kern="1200" dirty="0">
              <a:latin typeface="+mn-ea"/>
              <a:ea typeface="+mn-ea"/>
            </a:rPr>
            <a:t>开始出现的影剧表演教学</a:t>
          </a:r>
        </a:p>
      </dsp:txBody>
      <dsp:txXfrm>
        <a:off x="434" y="0"/>
        <a:ext cx="1312740" cy="1857063"/>
      </dsp:txXfrm>
    </dsp:sp>
    <dsp:sp modelId="{8FD07038-001C-456C-9E77-6B57D9979104}">
      <dsp:nvSpPr>
        <dsp:cNvPr id="0" name=""/>
        <dsp:cNvSpPr/>
      </dsp:nvSpPr>
      <dsp:spPr>
        <a:xfrm>
          <a:off x="424672"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003BEF-0D39-4263-8CD1-B8F46AD14CE7}">
      <dsp:nvSpPr>
        <dsp:cNvPr id="0" name=""/>
        <dsp:cNvSpPr/>
      </dsp:nvSpPr>
      <dsp:spPr>
        <a:xfrm>
          <a:off x="1378811" y="2785594"/>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40</a:t>
          </a:r>
          <a:r>
            <a:rPr lang="zh-CN" sz="1400" kern="1200" dirty="0"/>
            <a:t>年代</a:t>
          </a:r>
          <a:r>
            <a:rPr lang="en-US" altLang="zh-CN" sz="1400" kern="1200" dirty="0"/>
            <a:t>--</a:t>
          </a:r>
          <a:r>
            <a:rPr lang="zh-CN" sz="1400" kern="1200" dirty="0"/>
            <a:t>对斯坦尼斯拉夫斯基表演体系训练演员方法的吸收</a:t>
          </a:r>
        </a:p>
      </dsp:txBody>
      <dsp:txXfrm>
        <a:off x="1378811" y="2785594"/>
        <a:ext cx="1312740" cy="1857063"/>
      </dsp:txXfrm>
    </dsp:sp>
    <dsp:sp modelId="{9E903353-8F94-46A4-AF1B-B348BD2D80C5}">
      <dsp:nvSpPr>
        <dsp:cNvPr id="0" name=""/>
        <dsp:cNvSpPr/>
      </dsp:nvSpPr>
      <dsp:spPr>
        <a:xfrm>
          <a:off x="1803049"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C09EAF-A6C3-4391-A194-41F7F88ABAE4}">
      <dsp:nvSpPr>
        <dsp:cNvPr id="0" name=""/>
        <dsp:cNvSpPr/>
      </dsp:nvSpPr>
      <dsp:spPr>
        <a:xfrm>
          <a:off x="2757189" y="0"/>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zh-CN" sz="1400" kern="1200" dirty="0"/>
            <a:t>新中国成立后</a:t>
          </a:r>
          <a:r>
            <a:rPr lang="en-US" altLang="zh-CN" sz="1400" kern="1200" dirty="0"/>
            <a:t>--</a:t>
          </a:r>
          <a:r>
            <a:rPr lang="zh-CN" altLang="en-US" sz="1400" kern="1200" dirty="0"/>
            <a:t>斯坦尼斯拉夫斯基表演体系</a:t>
          </a:r>
          <a:r>
            <a:rPr lang="zh-CN" sz="1400" kern="1200" dirty="0"/>
            <a:t>的推广及与中国教学经验结合的实践总结</a:t>
          </a:r>
        </a:p>
      </dsp:txBody>
      <dsp:txXfrm>
        <a:off x="2757189" y="0"/>
        <a:ext cx="1312740" cy="1857063"/>
      </dsp:txXfrm>
    </dsp:sp>
    <dsp:sp modelId="{5DC3F868-E625-4C30-B7F1-3FD8E60E7AA2}">
      <dsp:nvSpPr>
        <dsp:cNvPr id="0" name=""/>
        <dsp:cNvSpPr/>
      </dsp:nvSpPr>
      <dsp:spPr>
        <a:xfrm>
          <a:off x="3181426"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2D8C3DE-0AF5-4D86-81D0-A58C915546D1}">
      <dsp:nvSpPr>
        <dsp:cNvPr id="0" name=""/>
        <dsp:cNvSpPr/>
      </dsp:nvSpPr>
      <dsp:spPr>
        <a:xfrm>
          <a:off x="4135566" y="2785594"/>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60</a:t>
          </a:r>
          <a:r>
            <a:rPr lang="zh-CN" sz="1400" kern="1200" dirty="0"/>
            <a:t>年代</a:t>
          </a:r>
          <a:r>
            <a:rPr lang="en-US" altLang="zh-CN" sz="1400" kern="1200" dirty="0"/>
            <a:t>--</a:t>
          </a:r>
          <a:r>
            <a:rPr lang="zh-CN" sz="1400" kern="1200" dirty="0"/>
            <a:t>“演员的矛盾”的讨论</a:t>
          </a:r>
        </a:p>
      </dsp:txBody>
      <dsp:txXfrm>
        <a:off x="4135566" y="2785594"/>
        <a:ext cx="1312740" cy="1857063"/>
      </dsp:txXfrm>
    </dsp:sp>
    <dsp:sp modelId="{B86D51FD-EDAA-4666-84CA-701A66DF69B7}">
      <dsp:nvSpPr>
        <dsp:cNvPr id="0" name=""/>
        <dsp:cNvSpPr/>
      </dsp:nvSpPr>
      <dsp:spPr>
        <a:xfrm>
          <a:off x="4559803"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FA52B7D-A435-40D7-84F9-F70B028E06F8}">
      <dsp:nvSpPr>
        <dsp:cNvPr id="0" name=""/>
        <dsp:cNvSpPr/>
      </dsp:nvSpPr>
      <dsp:spPr>
        <a:xfrm>
          <a:off x="5513943" y="0"/>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t>80</a:t>
          </a:r>
          <a:r>
            <a:rPr lang="zh-CN" sz="1400" kern="1200" dirty="0"/>
            <a:t>年代初</a:t>
          </a:r>
          <a:r>
            <a:rPr lang="en-US" altLang="zh-CN" sz="1400" kern="1200" dirty="0"/>
            <a:t>--</a:t>
          </a:r>
          <a:r>
            <a:rPr lang="zh-CN" sz="1400" kern="1200" dirty="0"/>
            <a:t>“电影舞台表演异同”的讨论对表演教学的调整</a:t>
          </a:r>
        </a:p>
      </dsp:txBody>
      <dsp:txXfrm>
        <a:off x="5513943" y="0"/>
        <a:ext cx="1312740" cy="1857063"/>
      </dsp:txXfrm>
    </dsp:sp>
    <dsp:sp modelId="{E4D29B1D-D385-431C-A0E5-7C92B9659DB9}">
      <dsp:nvSpPr>
        <dsp:cNvPr id="0" name=""/>
        <dsp:cNvSpPr/>
      </dsp:nvSpPr>
      <dsp:spPr>
        <a:xfrm>
          <a:off x="5938180"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E752238-9D56-47CA-AD2B-EFB5D71D1BBA}">
      <dsp:nvSpPr>
        <dsp:cNvPr id="0" name=""/>
        <dsp:cNvSpPr/>
      </dsp:nvSpPr>
      <dsp:spPr>
        <a:xfrm>
          <a:off x="6892320" y="2785594"/>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en-US" sz="1400" kern="1200" dirty="0"/>
            <a:t>90</a:t>
          </a:r>
          <a:r>
            <a:rPr lang="zh-CN" sz="1400" kern="1200" dirty="0"/>
            <a:t>年代初</a:t>
          </a:r>
          <a:r>
            <a:rPr lang="en-US" altLang="zh-CN" sz="1400" kern="1200" dirty="0"/>
            <a:t>--</a:t>
          </a:r>
          <a:r>
            <a:rPr lang="zh-CN" sz="1400" kern="1200" dirty="0"/>
            <a:t>影视表演教学研讨</a:t>
          </a:r>
        </a:p>
      </dsp:txBody>
      <dsp:txXfrm>
        <a:off x="6892320" y="2785594"/>
        <a:ext cx="1312740" cy="1857063"/>
      </dsp:txXfrm>
    </dsp:sp>
    <dsp:sp modelId="{FC0A0188-0272-42EC-B63D-BDF97665F79E}">
      <dsp:nvSpPr>
        <dsp:cNvPr id="0" name=""/>
        <dsp:cNvSpPr/>
      </dsp:nvSpPr>
      <dsp:spPr>
        <a:xfrm>
          <a:off x="7316557"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1855653-3C6C-4E61-9020-C625521E2D40}">
      <dsp:nvSpPr>
        <dsp:cNvPr id="0" name=""/>
        <dsp:cNvSpPr/>
      </dsp:nvSpPr>
      <dsp:spPr>
        <a:xfrm>
          <a:off x="8270697" y="0"/>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r>
            <a:rPr lang="en-US" sz="1400" kern="1200" dirty="0"/>
            <a:t>2005</a:t>
          </a:r>
          <a:r>
            <a:rPr lang="zh-CN" sz="1400" kern="1200" dirty="0"/>
            <a:t>年</a:t>
          </a:r>
          <a:r>
            <a:rPr lang="en-US" altLang="zh-CN" sz="1400" kern="1200" dirty="0"/>
            <a:t>--</a:t>
          </a:r>
          <a:r>
            <a:rPr lang="zh-CN" altLang="zh-CN" sz="1400" kern="1200" dirty="0"/>
            <a:t>召开</a:t>
          </a:r>
          <a:r>
            <a:rPr lang="zh-CN" sz="1400" kern="1200" dirty="0"/>
            <a:t>表演教学国际研讨会</a:t>
          </a:r>
        </a:p>
      </dsp:txBody>
      <dsp:txXfrm>
        <a:off x="8270697" y="0"/>
        <a:ext cx="1312740" cy="1857063"/>
      </dsp:txXfrm>
    </dsp:sp>
    <dsp:sp modelId="{429D70E1-C831-418F-B436-34FD74E9B907}">
      <dsp:nvSpPr>
        <dsp:cNvPr id="0" name=""/>
        <dsp:cNvSpPr/>
      </dsp:nvSpPr>
      <dsp:spPr>
        <a:xfrm>
          <a:off x="8694934"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EEF131A-D5CD-4CF9-919C-7B3418AC8D83}">
      <dsp:nvSpPr>
        <dsp:cNvPr id="0" name=""/>
        <dsp:cNvSpPr/>
      </dsp:nvSpPr>
      <dsp:spPr>
        <a:xfrm>
          <a:off x="9649074" y="2785594"/>
          <a:ext cx="1312740" cy="18570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r>
            <a:rPr lang="zh-CN" altLang="en-US" sz="1400" b="1" kern="1200" dirty="0">
              <a:solidFill>
                <a:srgbClr val="FF0000"/>
              </a:solidFill>
            </a:rPr>
            <a:t>表演训练更加科学化、规格化、完整化。</a:t>
          </a:r>
        </a:p>
      </dsp:txBody>
      <dsp:txXfrm>
        <a:off x="9649074" y="2785594"/>
        <a:ext cx="1312740" cy="1857063"/>
      </dsp:txXfrm>
    </dsp:sp>
    <dsp:sp modelId="{147E4C1F-FFC3-4D62-9C14-117451B91004}">
      <dsp:nvSpPr>
        <dsp:cNvPr id="0" name=""/>
        <dsp:cNvSpPr/>
      </dsp:nvSpPr>
      <dsp:spPr>
        <a:xfrm>
          <a:off x="10073311" y="2089196"/>
          <a:ext cx="464265" cy="4642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3B8599-98D4-418D-8C1C-3951EF310A09}">
      <dsp:nvSpPr>
        <dsp:cNvPr id="0" name=""/>
        <dsp:cNvSpPr/>
      </dsp:nvSpPr>
      <dsp:spPr>
        <a:xfrm>
          <a:off x="6476" y="0"/>
          <a:ext cx="2272717" cy="47379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sz="2000" kern="1200" dirty="0">
              <a:latin typeface="+mn-ea"/>
              <a:ea typeface="+mn-ea"/>
            </a:rPr>
            <a:t>（</a:t>
          </a:r>
          <a:r>
            <a:rPr lang="en-US" sz="2000" kern="1200" dirty="0">
              <a:latin typeface="+mn-ea"/>
              <a:ea typeface="+mn-ea"/>
            </a:rPr>
            <a:t>1</a:t>
          </a:r>
          <a:r>
            <a:rPr lang="zh-CN" sz="2000" kern="1200" dirty="0">
              <a:latin typeface="+mn-ea"/>
              <a:ea typeface="+mn-ea"/>
            </a:rPr>
            <a:t>）</a:t>
          </a:r>
          <a:r>
            <a:rPr lang="zh-CN" sz="2000" b="1" kern="1200" dirty="0">
              <a:latin typeface="+mn-ea"/>
              <a:ea typeface="+mn-ea"/>
            </a:rPr>
            <a:t>表演创作与社会生活的关系：</a:t>
          </a:r>
          <a:endParaRPr lang="zh-CN" sz="2000" kern="1200" dirty="0">
            <a:latin typeface="+mn-ea"/>
            <a:ea typeface="+mn-ea"/>
          </a:endParaRPr>
        </a:p>
      </dsp:txBody>
      <dsp:txXfrm>
        <a:off x="6476" y="0"/>
        <a:ext cx="2272717" cy="1421375"/>
      </dsp:txXfrm>
    </dsp:sp>
    <dsp:sp modelId="{A0812AE4-D7FE-45C6-ACD5-AA7D15182AB0}">
      <dsp:nvSpPr>
        <dsp:cNvPr id="0" name=""/>
        <dsp:cNvSpPr/>
      </dsp:nvSpPr>
      <dsp:spPr>
        <a:xfrm>
          <a:off x="233748" y="1421375"/>
          <a:ext cx="1818173" cy="30796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just" defTabSz="622300">
            <a:lnSpc>
              <a:spcPct val="90000"/>
            </a:lnSpc>
            <a:spcBef>
              <a:spcPct val="0"/>
            </a:spcBef>
            <a:spcAft>
              <a:spcPct val="35000"/>
            </a:spcAft>
            <a:buNone/>
          </a:pPr>
          <a:r>
            <a:rPr lang="zh-CN" altLang="en-US" sz="1400" kern="1200" dirty="0"/>
            <a:t>坚持以生活为依据表演人的思想情感。演员要有较强的观察、理解、感悟生活的能力，有较强的形象思维的能力，只有真正懂得生活，才可能有成功的创作。</a:t>
          </a:r>
        </a:p>
      </dsp:txBody>
      <dsp:txXfrm>
        <a:off x="287000" y="1474627"/>
        <a:ext cx="1711669" cy="2973143"/>
      </dsp:txXfrm>
    </dsp:sp>
    <dsp:sp modelId="{4189A898-F7D6-4D77-BF82-6B2B07832FC8}">
      <dsp:nvSpPr>
        <dsp:cNvPr id="0" name=""/>
        <dsp:cNvSpPr/>
      </dsp:nvSpPr>
      <dsp:spPr>
        <a:xfrm>
          <a:off x="2449647" y="0"/>
          <a:ext cx="2272717" cy="47379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sz="2000" kern="1200" dirty="0"/>
            <a:t>（</a:t>
          </a:r>
          <a:r>
            <a:rPr lang="en-US" sz="2000" kern="1200" dirty="0"/>
            <a:t>2</a:t>
          </a:r>
          <a:r>
            <a:rPr lang="zh-CN" sz="2000" kern="1200" dirty="0"/>
            <a:t>）</a:t>
          </a:r>
          <a:r>
            <a:rPr lang="zh-CN" sz="2000" b="1" kern="1200" dirty="0"/>
            <a:t>表演形态的美感标准：</a:t>
          </a:r>
          <a:endParaRPr lang="zh-CN" sz="2000" kern="1200" dirty="0"/>
        </a:p>
      </dsp:txBody>
      <dsp:txXfrm>
        <a:off x="2449647" y="0"/>
        <a:ext cx="2272717" cy="1421375"/>
      </dsp:txXfrm>
    </dsp:sp>
    <dsp:sp modelId="{5AC60798-FDCD-4B24-B9E2-1436109F5DD5}">
      <dsp:nvSpPr>
        <dsp:cNvPr id="0" name=""/>
        <dsp:cNvSpPr/>
      </dsp:nvSpPr>
      <dsp:spPr>
        <a:xfrm>
          <a:off x="2676919" y="1421375"/>
          <a:ext cx="1818173" cy="30796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just" defTabSz="622300">
            <a:lnSpc>
              <a:spcPct val="90000"/>
            </a:lnSpc>
            <a:spcBef>
              <a:spcPct val="0"/>
            </a:spcBef>
            <a:spcAft>
              <a:spcPct val="35000"/>
            </a:spcAft>
            <a:buNone/>
          </a:pPr>
          <a:r>
            <a:rPr lang="zh-CN" altLang="en-US" sz="1400" kern="1200" dirty="0"/>
            <a:t>符合电影艺术特性，既可有生活化写实逼真的追求，也可有戏剧化表现风格的存在，尤其是多样化的富有幽默风趣色彩或荒诞夸张的喜剧样式的表演，都可融入现实主义的电影表演形态，都应融入呼唤人性的真、善、美的总体美感准则之中。</a:t>
          </a:r>
        </a:p>
      </dsp:txBody>
      <dsp:txXfrm>
        <a:off x="2730171" y="1474627"/>
        <a:ext cx="1711669" cy="2973143"/>
      </dsp:txXfrm>
    </dsp:sp>
    <dsp:sp modelId="{D2E70235-1C00-4CE2-97D7-47D8405030B8}">
      <dsp:nvSpPr>
        <dsp:cNvPr id="0" name=""/>
        <dsp:cNvSpPr/>
      </dsp:nvSpPr>
      <dsp:spPr>
        <a:xfrm>
          <a:off x="4892819" y="0"/>
          <a:ext cx="2272717" cy="47379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sz="2000" kern="1200" dirty="0"/>
            <a:t>（</a:t>
          </a:r>
          <a:r>
            <a:rPr lang="en-US" sz="2000" kern="1200" dirty="0"/>
            <a:t>3</a:t>
          </a:r>
          <a:r>
            <a:rPr lang="zh-CN" sz="2000" kern="1200" dirty="0"/>
            <a:t>）</a:t>
          </a:r>
          <a:r>
            <a:rPr lang="zh-CN" sz="2000" b="1" kern="1200" dirty="0"/>
            <a:t>表演方法的追求：</a:t>
          </a:r>
          <a:endParaRPr lang="zh-CN" sz="2000" kern="1200" dirty="0"/>
        </a:p>
      </dsp:txBody>
      <dsp:txXfrm>
        <a:off x="4892819" y="0"/>
        <a:ext cx="2272717" cy="1421375"/>
      </dsp:txXfrm>
    </dsp:sp>
    <dsp:sp modelId="{D394A2C3-57F1-45FF-8714-67632CDD68A3}">
      <dsp:nvSpPr>
        <dsp:cNvPr id="0" name=""/>
        <dsp:cNvSpPr/>
      </dsp:nvSpPr>
      <dsp:spPr>
        <a:xfrm>
          <a:off x="5120091" y="1421375"/>
          <a:ext cx="1818173" cy="30796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just" defTabSz="622300">
            <a:lnSpc>
              <a:spcPct val="90000"/>
            </a:lnSpc>
            <a:spcBef>
              <a:spcPct val="0"/>
            </a:spcBef>
            <a:spcAft>
              <a:spcPct val="35000"/>
            </a:spcAft>
            <a:buNone/>
          </a:pPr>
          <a:r>
            <a:rPr lang="zh-CN" sz="1400" kern="1200" dirty="0"/>
            <a:t>学习继承民族表演方法的精华（“这个领域里实在有无穷尽的宝藏，那正是我们可遇而不可求的”</a:t>
          </a:r>
          <a:r>
            <a:rPr lang="en-US" sz="1400" kern="1200" dirty="0"/>
            <a:t>——</a:t>
          </a:r>
          <a:r>
            <a:rPr lang="zh-CN" sz="1400" kern="1200" dirty="0"/>
            <a:t>石挥），吸取、借鉴外国表演经验，体验和表现并重，以形式与内容的完美结合来丰富我们的创作方法，创建我们的艺术风格，发展我们的表演流派。</a:t>
          </a:r>
        </a:p>
      </dsp:txBody>
      <dsp:txXfrm>
        <a:off x="5173343" y="1474627"/>
        <a:ext cx="1711669" cy="2973143"/>
      </dsp:txXfrm>
    </dsp:sp>
    <dsp:sp modelId="{B7318BFE-42CF-4CC6-888A-225ECE9E2763}">
      <dsp:nvSpPr>
        <dsp:cNvPr id="0" name=""/>
        <dsp:cNvSpPr/>
      </dsp:nvSpPr>
      <dsp:spPr>
        <a:xfrm>
          <a:off x="7335990" y="0"/>
          <a:ext cx="2272717" cy="47379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sz="2000" kern="1200" dirty="0"/>
            <a:t>（</a:t>
          </a:r>
          <a:r>
            <a:rPr lang="en-US" sz="2000" kern="1200" dirty="0"/>
            <a:t>4</a:t>
          </a:r>
          <a:r>
            <a:rPr lang="zh-CN" sz="2000" kern="1200" dirty="0"/>
            <a:t>）</a:t>
          </a:r>
          <a:r>
            <a:rPr lang="zh-CN" sz="2000" b="1" kern="1200" dirty="0"/>
            <a:t>演员与角色的关系：</a:t>
          </a:r>
          <a:endParaRPr lang="zh-CN" sz="2000" kern="1200" dirty="0"/>
        </a:p>
      </dsp:txBody>
      <dsp:txXfrm>
        <a:off x="7335990" y="0"/>
        <a:ext cx="2272717" cy="1421375"/>
      </dsp:txXfrm>
    </dsp:sp>
    <dsp:sp modelId="{5D3F340E-2EFA-414C-A23D-ACFE823BAE95}">
      <dsp:nvSpPr>
        <dsp:cNvPr id="0" name=""/>
        <dsp:cNvSpPr/>
      </dsp:nvSpPr>
      <dsp:spPr>
        <a:xfrm>
          <a:off x="7563262" y="1421375"/>
          <a:ext cx="1818173" cy="30796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just" defTabSz="622300">
            <a:lnSpc>
              <a:spcPct val="90000"/>
            </a:lnSpc>
            <a:spcBef>
              <a:spcPct val="0"/>
            </a:spcBef>
            <a:spcAft>
              <a:spcPct val="35000"/>
            </a:spcAft>
            <a:buNone/>
          </a:pPr>
          <a:r>
            <a:rPr lang="zh-CN" altLang="en-US" sz="1400" kern="1200" dirty="0"/>
            <a:t>坚持从鲜明典型的文学人物出发，演员以自身丰富的艺术修养和训练有素的表演技巧，向人物靠拢，以自身形象气质的魅力，融入角色之中，不论“本色”、“类型”、“性格”化创作，都应达到“自我”与角色的最好重合，这是几代优秀演员创作积累的宝贵经验。</a:t>
          </a:r>
        </a:p>
      </dsp:txBody>
      <dsp:txXfrm>
        <a:off x="7616514" y="1474627"/>
        <a:ext cx="1711669" cy="2973143"/>
      </dsp:txXfrm>
    </dsp:sp>
    <dsp:sp modelId="{25059B9A-66D0-4083-A93C-9B35E93B76B0}">
      <dsp:nvSpPr>
        <dsp:cNvPr id="0" name=""/>
        <dsp:cNvSpPr/>
      </dsp:nvSpPr>
      <dsp:spPr>
        <a:xfrm>
          <a:off x="9779161" y="0"/>
          <a:ext cx="2272717" cy="473791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zh-CN" sz="2000" kern="1200" dirty="0"/>
            <a:t>（</a:t>
          </a:r>
          <a:r>
            <a:rPr lang="en-US" sz="2000" kern="1200" dirty="0"/>
            <a:t>5</a:t>
          </a:r>
          <a:r>
            <a:rPr lang="zh-CN" sz="2000" kern="1200" dirty="0"/>
            <a:t>）</a:t>
          </a:r>
          <a:r>
            <a:rPr lang="zh-CN" sz="2000" b="1" kern="1200" dirty="0"/>
            <a:t>电影、戏剧表演方法和训练方法的异同：</a:t>
          </a:r>
          <a:endParaRPr lang="zh-CN" sz="2000" kern="1200" dirty="0"/>
        </a:p>
      </dsp:txBody>
      <dsp:txXfrm>
        <a:off x="9779161" y="0"/>
        <a:ext cx="2272717" cy="1421375"/>
      </dsp:txXfrm>
    </dsp:sp>
    <dsp:sp modelId="{4D24C023-7C16-44BE-B01C-E9E9AD89E2F6}">
      <dsp:nvSpPr>
        <dsp:cNvPr id="0" name=""/>
        <dsp:cNvSpPr/>
      </dsp:nvSpPr>
      <dsp:spPr>
        <a:xfrm>
          <a:off x="10006433" y="1421375"/>
          <a:ext cx="1818173" cy="307964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just" defTabSz="622300">
            <a:lnSpc>
              <a:spcPct val="90000"/>
            </a:lnSpc>
            <a:spcBef>
              <a:spcPct val="0"/>
            </a:spcBef>
            <a:spcAft>
              <a:spcPct val="35000"/>
            </a:spcAft>
            <a:buNone/>
          </a:pPr>
          <a:r>
            <a:rPr lang="zh-CN" altLang="en-US" sz="1400" kern="1200" dirty="0"/>
            <a:t>若干年的多次争论和实践证明，电影、戏剧两种艺术形式虽有着不同的美学要求，但经过训练，演员能掌握正确的表演方法，有艺术素质的演员能够适应二者之间的区别。彼此是可以跨越的。</a:t>
          </a:r>
        </a:p>
      </dsp:txBody>
      <dsp:txXfrm>
        <a:off x="10059685" y="1474627"/>
        <a:ext cx="1711669" cy="29731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8F2C1D-767E-44A0-91C8-2A772A1D9D26}">
      <dsp:nvSpPr>
        <dsp:cNvPr id="0" name=""/>
        <dsp:cNvSpPr/>
      </dsp:nvSpPr>
      <dsp:spPr>
        <a:xfrm>
          <a:off x="122868" y="2270837"/>
          <a:ext cx="1840870" cy="606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北京电影学院表演系</a:t>
          </a:r>
        </a:p>
      </dsp:txBody>
      <dsp:txXfrm>
        <a:off x="122868" y="2270837"/>
        <a:ext cx="1840870" cy="606650"/>
      </dsp:txXfrm>
    </dsp:sp>
    <dsp:sp modelId="{546E37EF-C008-4ED1-9D04-91FBE0BCEF3E}">
      <dsp:nvSpPr>
        <dsp:cNvPr id="0" name=""/>
        <dsp:cNvSpPr/>
      </dsp:nvSpPr>
      <dsp:spPr>
        <a:xfrm>
          <a:off x="120776" y="2086331"/>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AC542A6-4694-4BF5-911F-A95D359D3BAC}">
      <dsp:nvSpPr>
        <dsp:cNvPr id="0" name=""/>
        <dsp:cNvSpPr/>
      </dsp:nvSpPr>
      <dsp:spPr>
        <a:xfrm>
          <a:off x="223279" y="1881325"/>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424BBC-C1DE-419A-B66A-2ADC3EE96735}">
      <dsp:nvSpPr>
        <dsp:cNvPr id="0" name=""/>
        <dsp:cNvSpPr/>
      </dsp:nvSpPr>
      <dsp:spPr>
        <a:xfrm>
          <a:off x="469286" y="1922326"/>
          <a:ext cx="230108" cy="23010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4E0C89D-D1F4-48B7-937C-B65325063BF7}">
      <dsp:nvSpPr>
        <dsp:cNvPr id="0" name=""/>
        <dsp:cNvSpPr/>
      </dsp:nvSpPr>
      <dsp:spPr>
        <a:xfrm>
          <a:off x="674292" y="1696820"/>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E84DAFB-D4CC-4771-9C41-681C4701362F}">
      <dsp:nvSpPr>
        <dsp:cNvPr id="0" name=""/>
        <dsp:cNvSpPr/>
      </dsp:nvSpPr>
      <dsp:spPr>
        <a:xfrm>
          <a:off x="940800" y="1614817"/>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B5B416-37EA-4643-A0F8-C10583E65B14}">
      <dsp:nvSpPr>
        <dsp:cNvPr id="0" name=""/>
        <dsp:cNvSpPr/>
      </dsp:nvSpPr>
      <dsp:spPr>
        <a:xfrm>
          <a:off x="1268810" y="1758321"/>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B6A74D8-2AE0-437D-B12C-FEE05C40D608}">
      <dsp:nvSpPr>
        <dsp:cNvPr id="0" name=""/>
        <dsp:cNvSpPr/>
      </dsp:nvSpPr>
      <dsp:spPr>
        <a:xfrm>
          <a:off x="1473816" y="1860824"/>
          <a:ext cx="230108" cy="23010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3EF9BE-A34A-4024-B5CE-2E82A137C974}">
      <dsp:nvSpPr>
        <dsp:cNvPr id="0" name=""/>
        <dsp:cNvSpPr/>
      </dsp:nvSpPr>
      <dsp:spPr>
        <a:xfrm>
          <a:off x="1760824" y="2086331"/>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1E57A1C-93AB-425F-978F-0395C64C5764}">
      <dsp:nvSpPr>
        <dsp:cNvPr id="0" name=""/>
        <dsp:cNvSpPr/>
      </dsp:nvSpPr>
      <dsp:spPr>
        <a:xfrm>
          <a:off x="1883828" y="2311838"/>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A02891-6882-45C3-AA70-B56E1E82D192}">
      <dsp:nvSpPr>
        <dsp:cNvPr id="0" name=""/>
        <dsp:cNvSpPr/>
      </dsp:nvSpPr>
      <dsp:spPr>
        <a:xfrm>
          <a:off x="817797" y="1881325"/>
          <a:ext cx="376541" cy="37654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EF71AE8-2A58-4C3B-BE4F-0F806E2AB6CB}">
      <dsp:nvSpPr>
        <dsp:cNvPr id="0" name=""/>
        <dsp:cNvSpPr/>
      </dsp:nvSpPr>
      <dsp:spPr>
        <a:xfrm>
          <a:off x="18273" y="2660348"/>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46DE386-0376-4656-BDDA-D415B3E4ECCA}">
      <dsp:nvSpPr>
        <dsp:cNvPr id="0" name=""/>
        <dsp:cNvSpPr/>
      </dsp:nvSpPr>
      <dsp:spPr>
        <a:xfrm>
          <a:off x="141277" y="2844854"/>
          <a:ext cx="230108" cy="23010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1F8CF4C-38CF-4FF9-BCD2-77DC7A670844}">
      <dsp:nvSpPr>
        <dsp:cNvPr id="0" name=""/>
        <dsp:cNvSpPr/>
      </dsp:nvSpPr>
      <dsp:spPr>
        <a:xfrm>
          <a:off x="448786" y="3008858"/>
          <a:ext cx="334703" cy="33470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1C10804-303F-41E9-8D7E-3E17DE65498E}">
      <dsp:nvSpPr>
        <dsp:cNvPr id="0" name=""/>
        <dsp:cNvSpPr/>
      </dsp:nvSpPr>
      <dsp:spPr>
        <a:xfrm>
          <a:off x="879298" y="3275366"/>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C757DF-B588-4030-8ECD-FE93B6FDA547}">
      <dsp:nvSpPr>
        <dsp:cNvPr id="0" name=""/>
        <dsp:cNvSpPr/>
      </dsp:nvSpPr>
      <dsp:spPr>
        <a:xfrm>
          <a:off x="961301" y="3008858"/>
          <a:ext cx="230108" cy="23010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C9EE9F-96DA-4C71-991D-B6D649AAF1EA}">
      <dsp:nvSpPr>
        <dsp:cNvPr id="0" name=""/>
        <dsp:cNvSpPr/>
      </dsp:nvSpPr>
      <dsp:spPr>
        <a:xfrm>
          <a:off x="1166307" y="3295867"/>
          <a:ext cx="146432" cy="1464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20AFB2E-A129-4278-8C92-A5C84B9F86BA}">
      <dsp:nvSpPr>
        <dsp:cNvPr id="0" name=""/>
        <dsp:cNvSpPr/>
      </dsp:nvSpPr>
      <dsp:spPr>
        <a:xfrm>
          <a:off x="1350812" y="2967857"/>
          <a:ext cx="334703" cy="334703"/>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5587C3-AE3E-488B-8BBB-358C0FA9623F}">
      <dsp:nvSpPr>
        <dsp:cNvPr id="0" name=""/>
        <dsp:cNvSpPr/>
      </dsp:nvSpPr>
      <dsp:spPr>
        <a:xfrm>
          <a:off x="1801826" y="2885855"/>
          <a:ext cx="230108" cy="23010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D78A55F-B112-4349-83E8-BB0A1950B81B}">
      <dsp:nvSpPr>
        <dsp:cNvPr id="0" name=""/>
        <dsp:cNvSpPr/>
      </dsp:nvSpPr>
      <dsp:spPr>
        <a:xfrm>
          <a:off x="2031934" y="1921985"/>
          <a:ext cx="675796" cy="1290170"/>
        </a:xfrm>
        <a:prstGeom prst="chevron">
          <a:avLst>
            <a:gd name="adj" fmla="val 6231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7BD7C2E-ABED-4D88-B8FE-2BE80D1F721B}">
      <dsp:nvSpPr>
        <dsp:cNvPr id="0" name=""/>
        <dsp:cNvSpPr/>
      </dsp:nvSpPr>
      <dsp:spPr>
        <a:xfrm>
          <a:off x="2707731" y="1922612"/>
          <a:ext cx="1843082" cy="1290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1956</a:t>
          </a:r>
          <a:r>
            <a:rPr lang="zh-CN" sz="1400" kern="1200" dirty="0"/>
            <a:t>～</a:t>
          </a:r>
          <a:r>
            <a:rPr lang="en-US" sz="1400" kern="1200" dirty="0"/>
            <a:t>1966</a:t>
          </a:r>
          <a:r>
            <a:rPr lang="zh-CN" sz="1400" kern="1200" dirty="0"/>
            <a:t>年</a:t>
          </a:r>
          <a:r>
            <a:rPr lang="en-US" altLang="zh-CN" sz="1400" kern="1200" dirty="0"/>
            <a:t>--</a:t>
          </a:r>
          <a:r>
            <a:rPr lang="zh-CN" sz="1400" kern="1200" dirty="0"/>
            <a:t>初建</a:t>
          </a:r>
          <a:r>
            <a:rPr lang="zh-CN" altLang="en-US" sz="1400" kern="1200" dirty="0"/>
            <a:t>的</a:t>
          </a:r>
          <a:r>
            <a:rPr lang="zh-CN" sz="1400" kern="1200" dirty="0"/>
            <a:t>十年</a:t>
          </a:r>
        </a:p>
      </dsp:txBody>
      <dsp:txXfrm>
        <a:off x="2707731" y="1922612"/>
        <a:ext cx="1843082" cy="1290157"/>
      </dsp:txXfrm>
    </dsp:sp>
    <dsp:sp modelId="{3E842A14-E287-4763-8BD7-0C2307B1B5D1}">
      <dsp:nvSpPr>
        <dsp:cNvPr id="0" name=""/>
        <dsp:cNvSpPr/>
      </dsp:nvSpPr>
      <dsp:spPr>
        <a:xfrm>
          <a:off x="4550814" y="1921985"/>
          <a:ext cx="675796" cy="1290170"/>
        </a:xfrm>
        <a:prstGeom prst="chevron">
          <a:avLst>
            <a:gd name="adj" fmla="val 6231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73598C-F1DA-4593-83C8-6C03B8F2C55F}">
      <dsp:nvSpPr>
        <dsp:cNvPr id="0" name=""/>
        <dsp:cNvSpPr/>
      </dsp:nvSpPr>
      <dsp:spPr>
        <a:xfrm>
          <a:off x="5226611" y="1922612"/>
          <a:ext cx="1843082" cy="1290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1967</a:t>
          </a:r>
          <a:r>
            <a:rPr lang="zh-CN" sz="1400" kern="1200" dirty="0"/>
            <a:t>～</a:t>
          </a:r>
          <a:r>
            <a:rPr lang="en-US" sz="1400" kern="1200" dirty="0"/>
            <a:t>1977</a:t>
          </a:r>
          <a:r>
            <a:rPr lang="zh-CN" sz="1400" kern="1200" dirty="0"/>
            <a:t>年</a:t>
          </a:r>
          <a:r>
            <a:rPr lang="en-US" altLang="zh-CN" sz="1400" kern="1200" dirty="0"/>
            <a:t>--</a:t>
          </a:r>
          <a:r>
            <a:rPr lang="zh-CN" sz="1400" kern="1200" dirty="0"/>
            <a:t>挫折</a:t>
          </a:r>
          <a:r>
            <a:rPr lang="zh-CN" altLang="en-US" sz="1400" kern="1200" dirty="0"/>
            <a:t>的</a:t>
          </a:r>
          <a:r>
            <a:rPr lang="zh-CN" sz="1400" kern="1200" dirty="0"/>
            <a:t>十年</a:t>
          </a:r>
        </a:p>
      </dsp:txBody>
      <dsp:txXfrm>
        <a:off x="5226611" y="1922612"/>
        <a:ext cx="1843082" cy="1290157"/>
      </dsp:txXfrm>
    </dsp:sp>
    <dsp:sp modelId="{CD163961-5004-494B-B0E9-15C3B3E767B3}">
      <dsp:nvSpPr>
        <dsp:cNvPr id="0" name=""/>
        <dsp:cNvSpPr/>
      </dsp:nvSpPr>
      <dsp:spPr>
        <a:xfrm>
          <a:off x="7069693" y="1921985"/>
          <a:ext cx="675796" cy="1290170"/>
        </a:xfrm>
        <a:prstGeom prst="chevron">
          <a:avLst>
            <a:gd name="adj" fmla="val 6231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619D4A8-CFF8-4639-8614-415A31BD76FD}">
      <dsp:nvSpPr>
        <dsp:cNvPr id="0" name=""/>
        <dsp:cNvSpPr/>
      </dsp:nvSpPr>
      <dsp:spPr>
        <a:xfrm>
          <a:off x="7745490" y="1922612"/>
          <a:ext cx="1843082" cy="1290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1978</a:t>
          </a:r>
          <a:r>
            <a:rPr lang="zh-CN" sz="1400" kern="1200" dirty="0"/>
            <a:t>～</a:t>
          </a:r>
          <a:r>
            <a:rPr lang="en-US" sz="1400" kern="1200" dirty="0"/>
            <a:t>1988</a:t>
          </a:r>
          <a:r>
            <a:rPr lang="zh-CN" sz="1400" kern="1200" dirty="0"/>
            <a:t>年</a:t>
          </a:r>
          <a:r>
            <a:rPr lang="en-US" altLang="zh-CN" sz="1400" kern="1200" dirty="0"/>
            <a:t>--</a:t>
          </a:r>
          <a:r>
            <a:rPr lang="zh-CN" sz="1400" kern="1200" dirty="0"/>
            <a:t>探索的十年。</a:t>
          </a:r>
        </a:p>
      </dsp:txBody>
      <dsp:txXfrm>
        <a:off x="7745490" y="1922612"/>
        <a:ext cx="1843082" cy="1290157"/>
      </dsp:txXfrm>
    </dsp:sp>
    <dsp:sp modelId="{5A5981C5-642F-4841-81D1-53C67D4B27A9}">
      <dsp:nvSpPr>
        <dsp:cNvPr id="0" name=""/>
        <dsp:cNvSpPr/>
      </dsp:nvSpPr>
      <dsp:spPr>
        <a:xfrm>
          <a:off x="9588573" y="1921985"/>
          <a:ext cx="675796" cy="1290170"/>
        </a:xfrm>
        <a:prstGeom prst="chevron">
          <a:avLst>
            <a:gd name="adj" fmla="val 6231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7FAE6D0-3C16-4DC4-8DAC-E2C3196EF4EA}">
      <dsp:nvSpPr>
        <dsp:cNvPr id="0" name=""/>
        <dsp:cNvSpPr/>
      </dsp:nvSpPr>
      <dsp:spPr>
        <a:xfrm>
          <a:off x="10338093" y="1815363"/>
          <a:ext cx="1566620" cy="15666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“三十而立”，我们的教学是否成熟了？“立”了？</a:t>
          </a:r>
        </a:p>
      </dsp:txBody>
      <dsp:txXfrm>
        <a:off x="10567519" y="2044789"/>
        <a:ext cx="1107768" cy="11077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8EDABD-2285-482A-A8AF-CDD7E082FABB}">
      <dsp:nvSpPr>
        <dsp:cNvPr id="0" name=""/>
        <dsp:cNvSpPr/>
      </dsp:nvSpPr>
      <dsp:spPr>
        <a:xfrm>
          <a:off x="897289" y="0"/>
          <a:ext cx="10169277" cy="4467967"/>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2575E6-4973-40D5-AB1F-19A29487034C}">
      <dsp:nvSpPr>
        <dsp:cNvPr id="0" name=""/>
        <dsp:cNvSpPr/>
      </dsp:nvSpPr>
      <dsp:spPr>
        <a:xfrm>
          <a:off x="7905" y="1340390"/>
          <a:ext cx="2025910" cy="17871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zh-CN" sz="1400" kern="1200" dirty="0">
              <a:latin typeface="楷体" panose="02010609060101010101" pitchFamily="49" charset="-122"/>
              <a:ea typeface="楷体" panose="02010609060101010101" pitchFamily="49" charset="-122"/>
            </a:rPr>
            <a:t>二三十年代</a:t>
          </a:r>
          <a:r>
            <a:rPr lang="zh-CN" altLang="en-US" sz="1400" kern="1200" dirty="0">
              <a:latin typeface="楷体" panose="02010609060101010101" pitchFamily="49" charset="-122"/>
              <a:ea typeface="楷体" panose="02010609060101010101" pitchFamily="49" charset="-122"/>
            </a:rPr>
            <a:t>：</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大浪淘沙</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中的靳恭绶，</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革命家庭</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中的地下党工作者老梁，</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青春之歌</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中的江华；</a:t>
          </a:r>
        </a:p>
      </dsp:txBody>
      <dsp:txXfrm>
        <a:off x="95148" y="1427633"/>
        <a:ext cx="1851424" cy="1612700"/>
      </dsp:txXfrm>
    </dsp:sp>
    <dsp:sp modelId="{808EA1AA-1441-4527-8E24-15064E886893}">
      <dsp:nvSpPr>
        <dsp:cNvPr id="0" name=""/>
        <dsp:cNvSpPr/>
      </dsp:nvSpPr>
      <dsp:spPr>
        <a:xfrm>
          <a:off x="2371468" y="1340390"/>
          <a:ext cx="2025910" cy="17871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n-US" sz="1400" kern="1200" dirty="0">
              <a:latin typeface="楷体" panose="02010609060101010101" pitchFamily="49" charset="-122"/>
              <a:ea typeface="楷体" panose="02010609060101010101" pitchFamily="49" charset="-122"/>
            </a:rPr>
            <a:t>40</a:t>
          </a:r>
          <a:r>
            <a:rPr lang="zh-CN" sz="1400" kern="1200" dirty="0">
              <a:latin typeface="楷体" panose="02010609060101010101" pitchFamily="49" charset="-122"/>
              <a:ea typeface="楷体" panose="02010609060101010101" pitchFamily="49" charset="-122"/>
            </a:rPr>
            <a:t>年代</a:t>
          </a:r>
          <a:r>
            <a:rPr lang="zh-CN" altLang="en-US" sz="1400" kern="1200" dirty="0">
              <a:latin typeface="楷体" panose="02010609060101010101" pitchFamily="49" charset="-122"/>
              <a:ea typeface="楷体" panose="02010609060101010101" pitchFamily="49" charset="-122"/>
            </a:rPr>
            <a:t>：</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矿灯</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中的地下党人傅东山</a:t>
          </a:r>
          <a:r>
            <a:rPr lang="zh-CN" altLang="en-US" sz="1400" kern="1200" dirty="0">
              <a:latin typeface="楷体" panose="02010609060101010101" pitchFamily="49" charset="-122"/>
              <a:ea typeface="楷体" panose="02010609060101010101" pitchFamily="49" charset="-122"/>
            </a:rPr>
            <a:t>，</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中华女儿</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中的抗联战士张勇，</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桥</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中的炼钢工人吴一竹，</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暴风骤雨</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中的土改工作队长肖祥；</a:t>
          </a:r>
        </a:p>
      </dsp:txBody>
      <dsp:txXfrm>
        <a:off x="2458711" y="1427633"/>
        <a:ext cx="1851424" cy="1612700"/>
      </dsp:txXfrm>
    </dsp:sp>
    <dsp:sp modelId="{52EA97C3-A764-4FC2-9D57-EADAD9BF6C21}">
      <dsp:nvSpPr>
        <dsp:cNvPr id="0" name=""/>
        <dsp:cNvSpPr/>
      </dsp:nvSpPr>
      <dsp:spPr>
        <a:xfrm>
          <a:off x="4735030" y="1340390"/>
          <a:ext cx="2025910" cy="178718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66725">
            <a:lnSpc>
              <a:spcPct val="90000"/>
            </a:lnSpc>
            <a:spcBef>
              <a:spcPct val="0"/>
            </a:spcBef>
            <a:spcAft>
              <a:spcPct val="35000"/>
            </a:spcAft>
            <a:buNone/>
          </a:pPr>
          <a:r>
            <a:rPr lang="en-US" sz="1050" kern="1200" dirty="0">
              <a:latin typeface="楷体" panose="02010609060101010101" pitchFamily="49" charset="-122"/>
              <a:ea typeface="楷体" panose="02010609060101010101" pitchFamily="49" charset="-122"/>
            </a:rPr>
            <a:t>50</a:t>
          </a:r>
          <a:r>
            <a:rPr lang="zh-CN" sz="1050" kern="1200" dirty="0">
              <a:latin typeface="楷体" panose="02010609060101010101" pitchFamily="49" charset="-122"/>
              <a:ea typeface="楷体" panose="02010609060101010101" pitchFamily="49" charset="-122"/>
            </a:rPr>
            <a:t>年代</a:t>
          </a:r>
          <a:r>
            <a:rPr lang="zh-CN" altLang="en-US" sz="1050" kern="1200" dirty="0">
              <a:latin typeface="楷体" panose="02010609060101010101" pitchFamily="49" charset="-122"/>
              <a:ea typeface="楷体" panose="02010609060101010101" pitchFamily="49" charset="-122"/>
            </a:rPr>
            <a:t>：</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卫国保家</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中的民兵队长杨得志，</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英雄虎胆</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中的侦察科长江泰，</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山间铃响马帮来</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中的苗族青年民兵队长黛乌，</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怒海轻骑</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中的海军中队长林志远，</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飞越天险</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中的飞行员赵忠凯，</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水上春秋</a:t>
          </a:r>
          <a:r>
            <a:rPr lang="en-US" sz="1050" kern="1200" dirty="0">
              <a:latin typeface="楷体" panose="02010609060101010101" pitchFamily="49" charset="-122"/>
              <a:ea typeface="楷体" panose="02010609060101010101" pitchFamily="49" charset="-122"/>
            </a:rPr>
            <a:t>》</a:t>
          </a:r>
          <a:r>
            <a:rPr lang="zh-CN" sz="1050" kern="1200" dirty="0">
              <a:latin typeface="楷体" panose="02010609060101010101" pitchFamily="49" charset="-122"/>
              <a:ea typeface="楷体" panose="02010609060101010101" pitchFamily="49" charset="-122"/>
            </a:rPr>
            <a:t>中的游泳健将华小龙；</a:t>
          </a:r>
        </a:p>
      </dsp:txBody>
      <dsp:txXfrm>
        <a:off x="4822273" y="1427633"/>
        <a:ext cx="1851424" cy="1612700"/>
      </dsp:txXfrm>
    </dsp:sp>
    <dsp:sp modelId="{DB6D94C7-DD34-44AD-88FE-96BB0DFAC297}">
      <dsp:nvSpPr>
        <dsp:cNvPr id="0" name=""/>
        <dsp:cNvSpPr/>
      </dsp:nvSpPr>
      <dsp:spPr>
        <a:xfrm>
          <a:off x="7098593" y="1341480"/>
          <a:ext cx="2239259" cy="178500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n-US" sz="1400" kern="1200" dirty="0">
              <a:latin typeface="楷体" panose="02010609060101010101" pitchFamily="49" charset="-122"/>
              <a:ea typeface="楷体" panose="02010609060101010101" pitchFamily="49" charset="-122"/>
            </a:rPr>
            <a:t>60</a:t>
          </a:r>
          <a:r>
            <a:rPr lang="zh-CN" sz="1400" kern="1200" dirty="0">
              <a:latin typeface="楷体" panose="02010609060101010101" pitchFamily="49" charset="-122"/>
              <a:ea typeface="楷体" panose="02010609060101010101" pitchFamily="49" charset="-122"/>
            </a:rPr>
            <a:t>年代</a:t>
          </a:r>
          <a:r>
            <a:rPr lang="zh-CN" altLang="en-US" sz="1400" kern="1200" dirty="0">
              <a:latin typeface="楷体" panose="02010609060101010101" pitchFamily="49" charset="-122"/>
              <a:ea typeface="楷体" panose="02010609060101010101" pitchFamily="49" charset="-122"/>
            </a:rPr>
            <a:t>：</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火红的年代</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中的炼钢工人赵四海，</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第二个春天</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中的海军政委冯涛，</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戴手铐的旅客</a:t>
          </a:r>
          <a:r>
            <a:rPr lang="en-US" sz="1400" kern="1200" dirty="0">
              <a:latin typeface="楷体" panose="02010609060101010101" pitchFamily="49" charset="-122"/>
              <a:ea typeface="楷体" panose="02010609060101010101" pitchFamily="49" charset="-122"/>
            </a:rPr>
            <a:t>》</a:t>
          </a:r>
          <a:r>
            <a:rPr lang="zh-CN" sz="1400" kern="1200" dirty="0">
              <a:latin typeface="楷体" panose="02010609060101010101" pitchFamily="49" charset="-122"/>
              <a:ea typeface="楷体" panose="02010609060101010101" pitchFamily="49" charset="-122"/>
            </a:rPr>
            <a:t>中的侦察员刘杰；</a:t>
          </a:r>
        </a:p>
      </dsp:txBody>
      <dsp:txXfrm>
        <a:off x="7185730" y="1428617"/>
        <a:ext cx="2064985" cy="1610732"/>
      </dsp:txXfrm>
    </dsp:sp>
    <dsp:sp modelId="{40CE9FB1-BE42-4478-BFA6-BA9798C5B80B}">
      <dsp:nvSpPr>
        <dsp:cNvPr id="0" name=""/>
        <dsp:cNvSpPr/>
      </dsp:nvSpPr>
      <dsp:spPr>
        <a:xfrm>
          <a:off x="9675504" y="1385284"/>
          <a:ext cx="2280446" cy="1697398"/>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zh-CN" sz="1400" kern="1200" spc="-150" dirty="0">
              <a:latin typeface="楷体" panose="02010609060101010101" pitchFamily="49" charset="-122"/>
              <a:ea typeface="楷体" panose="02010609060101010101" pitchFamily="49" charset="-122"/>
            </a:rPr>
            <a:t>七八十年代</a:t>
          </a:r>
          <a:r>
            <a:rPr lang="zh-CN" altLang="en-US" sz="1400" kern="1200" spc="-150" dirty="0">
              <a:latin typeface="楷体" panose="02010609060101010101" pitchFamily="49" charset="-122"/>
              <a:ea typeface="楷体" panose="02010609060101010101" pitchFamily="49" charset="-122"/>
            </a:rPr>
            <a:t>：</a:t>
          </a:r>
          <a:r>
            <a:rPr lang="en-US" sz="1400" kern="1200" spc="-150" dirty="0">
              <a:latin typeface="楷体" panose="02010609060101010101" pitchFamily="49" charset="-122"/>
              <a:ea typeface="楷体" panose="02010609060101010101" pitchFamily="49" charset="-122"/>
            </a:rPr>
            <a:t>《</a:t>
          </a:r>
          <a:r>
            <a:rPr lang="zh-CN" sz="1400" kern="1200" spc="-150" dirty="0">
              <a:latin typeface="楷体" panose="02010609060101010101" pitchFamily="49" charset="-122"/>
              <a:ea typeface="楷体" panose="02010609060101010101" pitchFamily="49" charset="-122"/>
            </a:rPr>
            <a:t>大海在呼唤</a:t>
          </a:r>
          <a:r>
            <a:rPr lang="en-US" sz="1400" kern="1200" spc="-150" dirty="0">
              <a:latin typeface="楷体" panose="02010609060101010101" pitchFamily="49" charset="-122"/>
              <a:ea typeface="楷体" panose="02010609060101010101" pitchFamily="49" charset="-122"/>
            </a:rPr>
            <a:t>》</a:t>
          </a:r>
          <a:r>
            <a:rPr lang="zh-CN" sz="1400" kern="1200" spc="-150" dirty="0">
              <a:latin typeface="楷体" panose="02010609060101010101" pitchFamily="49" charset="-122"/>
              <a:ea typeface="楷体" panose="02010609060101010101" pitchFamily="49" charset="-122"/>
            </a:rPr>
            <a:t>中的远洋船长陈海威，</a:t>
          </a:r>
          <a:r>
            <a:rPr lang="en-US" sz="1400" kern="1200" spc="-150" dirty="0">
              <a:latin typeface="楷体" panose="02010609060101010101" pitchFamily="49" charset="-122"/>
              <a:ea typeface="楷体" panose="02010609060101010101" pitchFamily="49" charset="-122"/>
            </a:rPr>
            <a:t>《</a:t>
          </a:r>
          <a:r>
            <a:rPr lang="zh-CN" sz="1400" kern="1200" spc="-150" dirty="0">
              <a:latin typeface="楷体" panose="02010609060101010101" pitchFamily="49" charset="-122"/>
              <a:ea typeface="楷体" panose="02010609060101010101" pitchFamily="49" charset="-122"/>
            </a:rPr>
            <a:t>拓荒者的足迹</a:t>
          </a:r>
          <a:r>
            <a:rPr lang="en-US" sz="1400" kern="1200" spc="-150" dirty="0">
              <a:latin typeface="楷体" panose="02010609060101010101" pitchFamily="49" charset="-122"/>
              <a:ea typeface="楷体" panose="02010609060101010101" pitchFamily="49" charset="-122"/>
            </a:rPr>
            <a:t>》</a:t>
          </a:r>
          <a:r>
            <a:rPr lang="zh-CN" sz="1400" kern="1200" spc="-150" dirty="0">
              <a:latin typeface="楷体" panose="02010609060101010101" pitchFamily="49" charset="-122"/>
              <a:ea typeface="楷体" panose="02010609060101010101" pitchFamily="49" charset="-122"/>
            </a:rPr>
            <a:t>中的党委书记吴根荣，</a:t>
          </a:r>
          <a:r>
            <a:rPr lang="en-US" sz="1400" kern="1200" spc="-150" dirty="0">
              <a:latin typeface="楷体" panose="02010609060101010101" pitchFamily="49" charset="-122"/>
              <a:ea typeface="楷体" panose="02010609060101010101" pitchFamily="49" charset="-122"/>
            </a:rPr>
            <a:t>《</a:t>
          </a:r>
          <a:r>
            <a:rPr lang="zh-CN" sz="1400" kern="1200" spc="-150" dirty="0">
              <a:latin typeface="楷体" panose="02010609060101010101" pitchFamily="49" charset="-122"/>
              <a:ea typeface="楷体" panose="02010609060101010101" pitchFamily="49" charset="-122"/>
            </a:rPr>
            <a:t>大海风</a:t>
          </a:r>
          <a:r>
            <a:rPr lang="en-US" sz="1400" kern="1200" spc="-150" dirty="0">
              <a:latin typeface="楷体" panose="02010609060101010101" pitchFamily="49" charset="-122"/>
              <a:ea typeface="楷体" panose="02010609060101010101" pitchFamily="49" charset="-122"/>
            </a:rPr>
            <a:t>》</a:t>
          </a:r>
          <a:r>
            <a:rPr lang="zh-CN" sz="1400" kern="1200" spc="-150" dirty="0">
              <a:latin typeface="楷体" panose="02010609060101010101" pitchFamily="49" charset="-122"/>
              <a:ea typeface="楷体" panose="02010609060101010101" pitchFamily="49" charset="-122"/>
            </a:rPr>
            <a:t>中的老厂长</a:t>
          </a:r>
          <a:r>
            <a:rPr lang="zh-CN" altLang="en-US" sz="1400" kern="1200" spc="-150" dirty="0">
              <a:latin typeface="楷体" panose="02010609060101010101" pitchFamily="49" charset="-122"/>
              <a:ea typeface="楷体" panose="02010609060101010101" pitchFamily="49" charset="-122"/>
            </a:rPr>
            <a:t>。</a:t>
          </a:r>
          <a:endParaRPr lang="zh-CN" sz="1400" kern="1200" spc="-150" dirty="0">
            <a:latin typeface="楷体" panose="02010609060101010101" pitchFamily="49" charset="-122"/>
            <a:ea typeface="楷体" panose="02010609060101010101" pitchFamily="49" charset="-122"/>
          </a:endParaRPr>
        </a:p>
      </dsp:txBody>
      <dsp:txXfrm>
        <a:off x="9758364" y="1468144"/>
        <a:ext cx="2114726" cy="153167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2020/12/10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Light" panose="020B0502040204020203"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Light" panose="020B0502040204020203" pitchFamily="34" charset="-122"/>
              </a:defRPr>
            </a:lvl1pPr>
          </a:lstStyle>
          <a:p>
            <a:fld id="{915CA9C5-7EA0-4D9C-B9C0-3ECAE44BE918}" type="datetimeFigureOut">
              <a:rPr lang="zh-CN" altLang="en-US" smtClean="0"/>
              <a:t>2020/12/10</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Light" panose="020B0502040204020203"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Light" panose="020B0502040204020203" pitchFamily="34" charset="-122"/>
              </a:defRPr>
            </a:lvl1pPr>
          </a:lstStyle>
          <a:p>
            <a:fld id="{72BB0AE3-27A2-456D-827B-E61280247223}"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Light" panose="020B0502040204020203" pitchFamily="34" charset="-122"/>
        <a:cs typeface="+mn-cs"/>
      </a:defRPr>
    </a:lvl1pPr>
    <a:lvl2pPr marL="457200" algn="l" defTabSz="914400" rtl="0" eaLnBrk="1" latinLnBrk="0" hangingPunct="1">
      <a:defRPr sz="1200" kern="1200">
        <a:solidFill>
          <a:schemeClr val="tx1"/>
        </a:solidFill>
        <a:latin typeface="+mn-lt"/>
        <a:ea typeface="微软雅黑 Light" panose="020B0502040204020203" pitchFamily="34" charset="-122"/>
        <a:cs typeface="+mn-cs"/>
      </a:defRPr>
    </a:lvl2pPr>
    <a:lvl3pPr marL="914400" algn="l" defTabSz="914400" rtl="0" eaLnBrk="1" latinLnBrk="0" hangingPunct="1">
      <a:defRPr sz="1200" kern="1200">
        <a:solidFill>
          <a:schemeClr val="tx1"/>
        </a:solidFill>
        <a:latin typeface="+mn-lt"/>
        <a:ea typeface="微软雅黑 Light" panose="020B0502040204020203" pitchFamily="34" charset="-122"/>
        <a:cs typeface="+mn-cs"/>
      </a:defRPr>
    </a:lvl3pPr>
    <a:lvl4pPr marL="1371600" algn="l" defTabSz="914400" rtl="0" eaLnBrk="1" latinLnBrk="0" hangingPunct="1">
      <a:defRPr sz="1200" kern="1200">
        <a:solidFill>
          <a:schemeClr val="tx1"/>
        </a:solidFill>
        <a:latin typeface="+mn-lt"/>
        <a:ea typeface="微软雅黑 Light" panose="020B0502040204020203" pitchFamily="34" charset="-122"/>
        <a:cs typeface="+mn-cs"/>
      </a:defRPr>
    </a:lvl4pPr>
    <a:lvl5pPr marL="1828800" algn="l" defTabSz="914400" rtl="0" eaLnBrk="1" latinLnBrk="0" hangingPunct="1">
      <a:defRPr sz="1200" kern="1200">
        <a:solidFill>
          <a:schemeClr val="tx1"/>
        </a:solidFill>
        <a:latin typeface="+mn-lt"/>
        <a:ea typeface="微软雅黑 Light" panose="020B0502040204020203"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26.xml.rels><?xml version="1.0" encoding="UTF-8" standalone="yes"?>
<Relationships xmlns="http://schemas.openxmlformats.org/package/2006/relationships"><Relationship Id="rId2" Type="http://schemas.openxmlformats.org/officeDocument/2006/relationships/slide" Target="../slides/slide226.xml"/><Relationship Id="rId1" Type="http://schemas.openxmlformats.org/officeDocument/2006/relationships/notesMaster" Target="../notesMasters/notesMaster1.xml"/></Relationships>
</file>

<file path=ppt/notesSlides/_rels/notesSlide227.xml.rels><?xml version="1.0" encoding="UTF-8" standalone="yes"?>
<Relationships xmlns="http://schemas.openxmlformats.org/package/2006/relationships"><Relationship Id="rId2" Type="http://schemas.openxmlformats.org/officeDocument/2006/relationships/slide" Target="../slides/slide227.xml"/><Relationship Id="rId1" Type="http://schemas.openxmlformats.org/officeDocument/2006/relationships/notesMaster" Target="../notesMasters/notesMaster1.xml"/></Relationships>
</file>

<file path=ppt/notesSlides/_rels/notesSlide228.xml.rels><?xml version="1.0" encoding="UTF-8" standalone="yes"?>
<Relationships xmlns="http://schemas.openxmlformats.org/package/2006/relationships"><Relationship Id="rId2" Type="http://schemas.openxmlformats.org/officeDocument/2006/relationships/slide" Target="../slides/slide228.xml"/><Relationship Id="rId1" Type="http://schemas.openxmlformats.org/officeDocument/2006/relationships/notesMaster" Target="../notesMasters/notesMaster1.xml"/></Relationships>
</file>

<file path=ppt/notesSlides/_rels/notesSlide229.xml.rels><?xml version="1.0" encoding="UTF-8" standalone="yes"?>
<Relationships xmlns="http://schemas.openxmlformats.org/package/2006/relationships"><Relationship Id="rId2" Type="http://schemas.openxmlformats.org/officeDocument/2006/relationships/slide" Target="../slides/slide2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0.xml.rels><?xml version="1.0" encoding="UTF-8" standalone="yes"?>
<Relationships xmlns="http://schemas.openxmlformats.org/package/2006/relationships"><Relationship Id="rId2" Type="http://schemas.openxmlformats.org/officeDocument/2006/relationships/slide" Target="../slides/slide230.xml"/><Relationship Id="rId1" Type="http://schemas.openxmlformats.org/officeDocument/2006/relationships/notesMaster" Target="../notesMasters/notesMaster1.xml"/></Relationships>
</file>

<file path=ppt/notesSlides/_rels/notesSlide231.xml.rels><?xml version="1.0" encoding="UTF-8" standalone="yes"?>
<Relationships xmlns="http://schemas.openxmlformats.org/package/2006/relationships"><Relationship Id="rId2" Type="http://schemas.openxmlformats.org/officeDocument/2006/relationships/slide" Target="../slides/slide231.xml"/><Relationship Id="rId1" Type="http://schemas.openxmlformats.org/officeDocument/2006/relationships/notesMaster" Target="../notesMasters/notesMaster1.xml"/></Relationships>
</file>

<file path=ppt/notesSlides/_rels/notesSlide232.xml.rels><?xml version="1.0" encoding="UTF-8" standalone="yes"?>
<Relationships xmlns="http://schemas.openxmlformats.org/package/2006/relationships"><Relationship Id="rId2" Type="http://schemas.openxmlformats.org/officeDocument/2006/relationships/slide" Target="../slides/slide232.xml"/><Relationship Id="rId1" Type="http://schemas.openxmlformats.org/officeDocument/2006/relationships/notesMaster" Target="../notesMasters/notesMaster1.xml"/></Relationships>
</file>

<file path=ppt/notesSlides/_rels/notesSlide233.xml.rels><?xml version="1.0" encoding="UTF-8" standalone="yes"?>
<Relationships xmlns="http://schemas.openxmlformats.org/package/2006/relationships"><Relationship Id="rId2" Type="http://schemas.openxmlformats.org/officeDocument/2006/relationships/slide" Target="../slides/slide233.xml"/><Relationship Id="rId1" Type="http://schemas.openxmlformats.org/officeDocument/2006/relationships/notesMaster" Target="../notesMasters/notesMaster1.xml"/></Relationships>
</file>

<file path=ppt/notesSlides/_rels/notesSlide234.xml.rels><?xml version="1.0" encoding="UTF-8" standalone="yes"?>
<Relationships xmlns="http://schemas.openxmlformats.org/package/2006/relationships"><Relationship Id="rId2" Type="http://schemas.openxmlformats.org/officeDocument/2006/relationships/slide" Target="../slides/slide234.xml"/><Relationship Id="rId1" Type="http://schemas.openxmlformats.org/officeDocument/2006/relationships/notesMaster" Target="../notesMasters/notesMaster1.xml"/></Relationships>
</file>

<file path=ppt/notesSlides/_rels/notesSlide235.xml.rels><?xml version="1.0" encoding="UTF-8" standalone="yes"?>
<Relationships xmlns="http://schemas.openxmlformats.org/package/2006/relationships"><Relationship Id="rId2" Type="http://schemas.openxmlformats.org/officeDocument/2006/relationships/slide" Target="../slides/slide235.xml"/><Relationship Id="rId1" Type="http://schemas.openxmlformats.org/officeDocument/2006/relationships/notesMaster" Target="../notesMasters/notesMaster1.xml"/></Relationships>
</file>

<file path=ppt/notesSlides/_rels/notesSlide236.xml.rels><?xml version="1.0" encoding="UTF-8" standalone="yes"?>
<Relationships xmlns="http://schemas.openxmlformats.org/package/2006/relationships"><Relationship Id="rId2" Type="http://schemas.openxmlformats.org/officeDocument/2006/relationships/slide" Target="../slides/slide236.xml"/><Relationship Id="rId1" Type="http://schemas.openxmlformats.org/officeDocument/2006/relationships/notesMaster" Target="../notesMasters/notesMaster1.xml"/></Relationships>
</file>

<file path=ppt/notesSlides/_rels/notesSlide237.xml.rels><?xml version="1.0" encoding="UTF-8" standalone="yes"?>
<Relationships xmlns="http://schemas.openxmlformats.org/package/2006/relationships"><Relationship Id="rId2" Type="http://schemas.openxmlformats.org/officeDocument/2006/relationships/slide" Target="../slides/slide237.xml"/><Relationship Id="rId1" Type="http://schemas.openxmlformats.org/officeDocument/2006/relationships/notesMaster" Target="../notesMasters/notesMaster1.xml"/></Relationships>
</file>

<file path=ppt/notesSlides/_rels/notesSlide238.xml.rels><?xml version="1.0" encoding="UTF-8" standalone="yes"?>
<Relationships xmlns="http://schemas.openxmlformats.org/package/2006/relationships"><Relationship Id="rId2" Type="http://schemas.openxmlformats.org/officeDocument/2006/relationships/slide" Target="../slides/slide238.xml"/><Relationship Id="rId1" Type="http://schemas.openxmlformats.org/officeDocument/2006/relationships/notesMaster" Target="../notesMasters/notesMaster1.xml"/></Relationships>
</file>

<file path=ppt/notesSlides/_rels/notesSlide239.xml.rels><?xml version="1.0" encoding="UTF-8" standalone="yes"?>
<Relationships xmlns="http://schemas.openxmlformats.org/package/2006/relationships"><Relationship Id="rId2" Type="http://schemas.openxmlformats.org/officeDocument/2006/relationships/slide" Target="../slides/slide2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0.xml.rels><?xml version="1.0" encoding="UTF-8" standalone="yes"?>
<Relationships xmlns="http://schemas.openxmlformats.org/package/2006/relationships"><Relationship Id="rId2" Type="http://schemas.openxmlformats.org/officeDocument/2006/relationships/slide" Target="../slides/slide240.xml"/><Relationship Id="rId1" Type="http://schemas.openxmlformats.org/officeDocument/2006/relationships/notesMaster" Target="../notesMasters/notesMaster1.xml"/></Relationships>
</file>

<file path=ppt/notesSlides/_rels/notesSlide241.xml.rels><?xml version="1.0" encoding="UTF-8" standalone="yes"?>
<Relationships xmlns="http://schemas.openxmlformats.org/package/2006/relationships"><Relationship Id="rId2" Type="http://schemas.openxmlformats.org/officeDocument/2006/relationships/slide" Target="../slides/slide241.xml"/><Relationship Id="rId1" Type="http://schemas.openxmlformats.org/officeDocument/2006/relationships/notesMaster" Target="../notesMasters/notesMaster1.xml"/></Relationships>
</file>

<file path=ppt/notesSlides/_rels/notesSlide242.xml.rels><?xml version="1.0" encoding="UTF-8" standalone="yes"?>
<Relationships xmlns="http://schemas.openxmlformats.org/package/2006/relationships"><Relationship Id="rId2" Type="http://schemas.openxmlformats.org/officeDocument/2006/relationships/slide" Target="../slides/slide242.xml"/><Relationship Id="rId1" Type="http://schemas.openxmlformats.org/officeDocument/2006/relationships/notesMaster" Target="../notesMasters/notesMaster1.xml"/></Relationships>
</file>

<file path=ppt/notesSlides/_rels/notesSlide243.xml.rels><?xml version="1.0" encoding="UTF-8" standalone="yes"?>
<Relationships xmlns="http://schemas.openxmlformats.org/package/2006/relationships"><Relationship Id="rId2" Type="http://schemas.openxmlformats.org/officeDocument/2006/relationships/slide" Target="../slides/slide243.xml"/><Relationship Id="rId1" Type="http://schemas.openxmlformats.org/officeDocument/2006/relationships/notesMaster" Target="../notesMasters/notesMaster1.xml"/></Relationships>
</file>

<file path=ppt/notesSlides/_rels/notesSlide244.xml.rels><?xml version="1.0" encoding="UTF-8" standalone="yes"?>
<Relationships xmlns="http://schemas.openxmlformats.org/package/2006/relationships"><Relationship Id="rId2" Type="http://schemas.openxmlformats.org/officeDocument/2006/relationships/slide" Target="../slides/slide244.xml"/><Relationship Id="rId1" Type="http://schemas.openxmlformats.org/officeDocument/2006/relationships/notesMaster" Target="../notesMasters/notesMaster1.xml"/></Relationships>
</file>

<file path=ppt/notesSlides/_rels/notesSlide245.xml.rels><?xml version="1.0" encoding="UTF-8" standalone="yes"?>
<Relationships xmlns="http://schemas.openxmlformats.org/package/2006/relationships"><Relationship Id="rId2" Type="http://schemas.openxmlformats.org/officeDocument/2006/relationships/slide" Target="../slides/slide245.xml"/><Relationship Id="rId1" Type="http://schemas.openxmlformats.org/officeDocument/2006/relationships/notesMaster" Target="../notesMasters/notesMaster1.xml"/></Relationships>
</file>

<file path=ppt/notesSlides/_rels/notesSlide246.xml.rels><?xml version="1.0" encoding="UTF-8" standalone="yes"?>
<Relationships xmlns="http://schemas.openxmlformats.org/package/2006/relationships"><Relationship Id="rId2" Type="http://schemas.openxmlformats.org/officeDocument/2006/relationships/slide" Target="../slides/slide246.xml"/><Relationship Id="rId1" Type="http://schemas.openxmlformats.org/officeDocument/2006/relationships/notesMaster" Target="../notesMasters/notesMaster1.xml"/></Relationships>
</file>

<file path=ppt/notesSlides/_rels/notesSlide247.xml.rels><?xml version="1.0" encoding="UTF-8" standalone="yes"?>
<Relationships xmlns="http://schemas.openxmlformats.org/package/2006/relationships"><Relationship Id="rId2" Type="http://schemas.openxmlformats.org/officeDocument/2006/relationships/slide" Target="../slides/slide247.xml"/><Relationship Id="rId1" Type="http://schemas.openxmlformats.org/officeDocument/2006/relationships/notesMaster" Target="../notesMasters/notesMaster1.xml"/></Relationships>
</file>

<file path=ppt/notesSlides/_rels/notesSlide248.xml.rels><?xml version="1.0" encoding="UTF-8" standalone="yes"?>
<Relationships xmlns="http://schemas.openxmlformats.org/package/2006/relationships"><Relationship Id="rId2" Type="http://schemas.openxmlformats.org/officeDocument/2006/relationships/slide" Target="../slides/slide248.xml"/><Relationship Id="rId1" Type="http://schemas.openxmlformats.org/officeDocument/2006/relationships/notesMaster" Target="../notesMasters/notesMaster1.xml"/></Relationships>
</file>

<file path=ppt/notesSlides/_rels/notesSlide249.xml.rels><?xml version="1.0" encoding="UTF-8" standalone="yes"?>
<Relationships xmlns="http://schemas.openxmlformats.org/package/2006/relationships"><Relationship Id="rId2" Type="http://schemas.openxmlformats.org/officeDocument/2006/relationships/slide" Target="../slides/slide2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0.xml.rels><?xml version="1.0" encoding="UTF-8" standalone="yes"?>
<Relationships xmlns="http://schemas.openxmlformats.org/package/2006/relationships"><Relationship Id="rId2" Type="http://schemas.openxmlformats.org/officeDocument/2006/relationships/slide" Target="../slides/slide250.xml"/><Relationship Id="rId1" Type="http://schemas.openxmlformats.org/officeDocument/2006/relationships/notesMaster" Target="../notesMasters/notesMaster1.xml"/></Relationships>
</file>

<file path=ppt/notesSlides/_rels/notesSlide251.xml.rels><?xml version="1.0" encoding="UTF-8" standalone="yes"?>
<Relationships xmlns="http://schemas.openxmlformats.org/package/2006/relationships"><Relationship Id="rId2" Type="http://schemas.openxmlformats.org/officeDocument/2006/relationships/slide" Target="../slides/slide251.xml"/><Relationship Id="rId1" Type="http://schemas.openxmlformats.org/officeDocument/2006/relationships/notesMaster" Target="../notesMasters/notesMaster1.xml"/></Relationships>
</file>

<file path=ppt/notesSlides/_rels/notesSlide252.xml.rels><?xml version="1.0" encoding="UTF-8" standalone="yes"?>
<Relationships xmlns="http://schemas.openxmlformats.org/package/2006/relationships"><Relationship Id="rId2" Type="http://schemas.openxmlformats.org/officeDocument/2006/relationships/slide" Target="../slides/slide252.xml"/><Relationship Id="rId1" Type="http://schemas.openxmlformats.org/officeDocument/2006/relationships/notesMaster" Target="../notesMasters/notesMaster1.xml"/></Relationships>
</file>

<file path=ppt/notesSlides/_rels/notesSlide253.xml.rels><?xml version="1.0" encoding="UTF-8" standalone="yes"?>
<Relationships xmlns="http://schemas.openxmlformats.org/package/2006/relationships"><Relationship Id="rId2" Type="http://schemas.openxmlformats.org/officeDocument/2006/relationships/slide" Target="../slides/slide253.xml"/><Relationship Id="rId1" Type="http://schemas.openxmlformats.org/officeDocument/2006/relationships/notesMaster" Target="../notesMasters/notesMaster1.xml"/></Relationships>
</file>

<file path=ppt/notesSlides/_rels/notesSlide254.xml.rels><?xml version="1.0" encoding="UTF-8" standalone="yes"?>
<Relationships xmlns="http://schemas.openxmlformats.org/package/2006/relationships"><Relationship Id="rId2" Type="http://schemas.openxmlformats.org/officeDocument/2006/relationships/slide" Target="../slides/slide254.xml"/><Relationship Id="rId1" Type="http://schemas.openxmlformats.org/officeDocument/2006/relationships/notesMaster" Target="../notesMasters/notesMaster1.xml"/></Relationships>
</file>

<file path=ppt/notesSlides/_rels/notesSlide255.xml.rels><?xml version="1.0" encoding="UTF-8" standalone="yes"?>
<Relationships xmlns="http://schemas.openxmlformats.org/package/2006/relationships"><Relationship Id="rId2" Type="http://schemas.openxmlformats.org/officeDocument/2006/relationships/slide" Target="../slides/slide255.xml"/><Relationship Id="rId1" Type="http://schemas.openxmlformats.org/officeDocument/2006/relationships/notesMaster" Target="../notesMasters/notesMaster1.xml"/></Relationships>
</file>

<file path=ppt/notesSlides/_rels/notesSlide256.xml.rels><?xml version="1.0" encoding="UTF-8" standalone="yes"?>
<Relationships xmlns="http://schemas.openxmlformats.org/package/2006/relationships"><Relationship Id="rId2" Type="http://schemas.openxmlformats.org/officeDocument/2006/relationships/slide" Target="../slides/slide256.xml"/><Relationship Id="rId1" Type="http://schemas.openxmlformats.org/officeDocument/2006/relationships/notesMaster" Target="../notesMasters/notesMaster1.xml"/></Relationships>
</file>

<file path=ppt/notesSlides/_rels/notesSlide257.xml.rels><?xml version="1.0" encoding="UTF-8" standalone="yes"?>
<Relationships xmlns="http://schemas.openxmlformats.org/package/2006/relationships"><Relationship Id="rId2" Type="http://schemas.openxmlformats.org/officeDocument/2006/relationships/slide" Target="../slides/slide257.xml"/><Relationship Id="rId1" Type="http://schemas.openxmlformats.org/officeDocument/2006/relationships/notesMaster" Target="../notesMasters/notesMaster1.xml"/></Relationships>
</file>

<file path=ppt/notesSlides/_rels/notesSlide258.xml.rels><?xml version="1.0" encoding="UTF-8" standalone="yes"?>
<Relationships xmlns="http://schemas.openxmlformats.org/package/2006/relationships"><Relationship Id="rId2" Type="http://schemas.openxmlformats.org/officeDocument/2006/relationships/slide" Target="../slides/slide258.xml"/><Relationship Id="rId1" Type="http://schemas.openxmlformats.org/officeDocument/2006/relationships/notesMaster" Target="../notesMasters/notesMaster1.xml"/></Relationships>
</file>

<file path=ppt/notesSlides/_rels/notesSlide259.xml.rels><?xml version="1.0" encoding="UTF-8" standalone="yes"?>
<Relationships xmlns="http://schemas.openxmlformats.org/package/2006/relationships"><Relationship Id="rId2" Type="http://schemas.openxmlformats.org/officeDocument/2006/relationships/slide" Target="../slides/slide25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0.xml.rels><?xml version="1.0" encoding="UTF-8" standalone="yes"?>
<Relationships xmlns="http://schemas.openxmlformats.org/package/2006/relationships"><Relationship Id="rId2" Type="http://schemas.openxmlformats.org/officeDocument/2006/relationships/slide" Target="../slides/slide260.xml"/><Relationship Id="rId1" Type="http://schemas.openxmlformats.org/officeDocument/2006/relationships/notesMaster" Target="../notesMasters/notesMaster1.xml"/></Relationships>
</file>

<file path=ppt/notesSlides/_rels/notesSlide261.xml.rels><?xml version="1.0" encoding="UTF-8" standalone="yes"?>
<Relationships xmlns="http://schemas.openxmlformats.org/package/2006/relationships"><Relationship Id="rId2" Type="http://schemas.openxmlformats.org/officeDocument/2006/relationships/slide" Target="../slides/slide261.xml"/><Relationship Id="rId1" Type="http://schemas.openxmlformats.org/officeDocument/2006/relationships/notesMaster" Target="../notesMasters/notesMaster1.xml"/></Relationships>
</file>

<file path=ppt/notesSlides/_rels/notesSlide262.xml.rels><?xml version="1.0" encoding="UTF-8" standalone="yes"?>
<Relationships xmlns="http://schemas.openxmlformats.org/package/2006/relationships"><Relationship Id="rId2" Type="http://schemas.openxmlformats.org/officeDocument/2006/relationships/slide" Target="../slides/slide262.xml"/><Relationship Id="rId1" Type="http://schemas.openxmlformats.org/officeDocument/2006/relationships/notesMaster" Target="../notesMasters/notesMaster1.xml"/></Relationships>
</file>

<file path=ppt/notesSlides/_rels/notesSlide263.xml.rels><?xml version="1.0" encoding="UTF-8" standalone="yes"?>
<Relationships xmlns="http://schemas.openxmlformats.org/package/2006/relationships"><Relationship Id="rId2" Type="http://schemas.openxmlformats.org/officeDocument/2006/relationships/slide" Target="../slides/slide263.xml"/><Relationship Id="rId1" Type="http://schemas.openxmlformats.org/officeDocument/2006/relationships/notesMaster" Target="../notesMasters/notesMaster1.xml"/></Relationships>
</file>

<file path=ppt/notesSlides/_rels/notesSlide264.xml.rels><?xml version="1.0" encoding="UTF-8" standalone="yes"?>
<Relationships xmlns="http://schemas.openxmlformats.org/package/2006/relationships"><Relationship Id="rId2" Type="http://schemas.openxmlformats.org/officeDocument/2006/relationships/slide" Target="../slides/slide264.xml"/><Relationship Id="rId1" Type="http://schemas.openxmlformats.org/officeDocument/2006/relationships/notesMaster" Target="../notesMasters/notesMaster1.xml"/></Relationships>
</file>

<file path=ppt/notesSlides/_rels/notesSlide265.xml.rels><?xml version="1.0" encoding="UTF-8" standalone="yes"?>
<Relationships xmlns="http://schemas.openxmlformats.org/package/2006/relationships"><Relationship Id="rId2" Type="http://schemas.openxmlformats.org/officeDocument/2006/relationships/slide" Target="../slides/slide265.xml"/><Relationship Id="rId1" Type="http://schemas.openxmlformats.org/officeDocument/2006/relationships/notesMaster" Target="../notesMasters/notesMaster1.xml"/></Relationships>
</file>

<file path=ppt/notesSlides/_rels/notesSlide266.xml.rels><?xml version="1.0" encoding="UTF-8" standalone="yes"?>
<Relationships xmlns="http://schemas.openxmlformats.org/package/2006/relationships"><Relationship Id="rId2" Type="http://schemas.openxmlformats.org/officeDocument/2006/relationships/slide" Target="../slides/slide266.xml"/><Relationship Id="rId1" Type="http://schemas.openxmlformats.org/officeDocument/2006/relationships/notesMaster" Target="../notesMasters/notesMaster1.xml"/></Relationships>
</file>

<file path=ppt/notesSlides/_rels/notesSlide267.xml.rels><?xml version="1.0" encoding="UTF-8" standalone="yes"?>
<Relationships xmlns="http://schemas.openxmlformats.org/package/2006/relationships"><Relationship Id="rId2" Type="http://schemas.openxmlformats.org/officeDocument/2006/relationships/slide" Target="../slides/slide267.xml"/><Relationship Id="rId1" Type="http://schemas.openxmlformats.org/officeDocument/2006/relationships/notesMaster" Target="../notesMasters/notesMaster1.xml"/></Relationships>
</file>

<file path=ppt/notesSlides/_rels/notesSlide268.xml.rels><?xml version="1.0" encoding="UTF-8" standalone="yes"?>
<Relationships xmlns="http://schemas.openxmlformats.org/package/2006/relationships"><Relationship Id="rId2" Type="http://schemas.openxmlformats.org/officeDocument/2006/relationships/slide" Target="../slides/slide268.xml"/><Relationship Id="rId1" Type="http://schemas.openxmlformats.org/officeDocument/2006/relationships/notesMaster" Target="../notesMasters/notesMaster1.xml"/></Relationships>
</file>

<file path=ppt/notesSlides/_rels/notesSlide269.xml.rels><?xml version="1.0" encoding="UTF-8" standalone="yes"?>
<Relationships xmlns="http://schemas.openxmlformats.org/package/2006/relationships"><Relationship Id="rId2" Type="http://schemas.openxmlformats.org/officeDocument/2006/relationships/slide" Target="../slides/slide2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0.xml.rels><?xml version="1.0" encoding="UTF-8" standalone="yes"?>
<Relationships xmlns="http://schemas.openxmlformats.org/package/2006/relationships"><Relationship Id="rId2" Type="http://schemas.openxmlformats.org/officeDocument/2006/relationships/slide" Target="../slides/slide270.xml"/><Relationship Id="rId1" Type="http://schemas.openxmlformats.org/officeDocument/2006/relationships/notesMaster" Target="../notesMasters/notesMaster1.xml"/></Relationships>
</file>

<file path=ppt/notesSlides/_rels/notesSlide271.xml.rels><?xml version="1.0" encoding="UTF-8" standalone="yes"?>
<Relationships xmlns="http://schemas.openxmlformats.org/package/2006/relationships"><Relationship Id="rId2" Type="http://schemas.openxmlformats.org/officeDocument/2006/relationships/slide" Target="../slides/slide271.xml"/><Relationship Id="rId1" Type="http://schemas.openxmlformats.org/officeDocument/2006/relationships/notesMaster" Target="../notesMasters/notesMaster1.xml"/></Relationships>
</file>

<file path=ppt/notesSlides/_rels/notesSlide272.xml.rels><?xml version="1.0" encoding="UTF-8" standalone="yes"?>
<Relationships xmlns="http://schemas.openxmlformats.org/package/2006/relationships"><Relationship Id="rId2" Type="http://schemas.openxmlformats.org/officeDocument/2006/relationships/slide" Target="../slides/slide272.xml"/><Relationship Id="rId1" Type="http://schemas.openxmlformats.org/officeDocument/2006/relationships/notesMaster" Target="../notesMasters/notesMaster1.xml"/></Relationships>
</file>

<file path=ppt/notesSlides/_rels/notesSlide273.xml.rels><?xml version="1.0" encoding="UTF-8" standalone="yes"?>
<Relationships xmlns="http://schemas.openxmlformats.org/package/2006/relationships"><Relationship Id="rId2" Type="http://schemas.openxmlformats.org/officeDocument/2006/relationships/slide" Target="../slides/slide273.xml"/><Relationship Id="rId1" Type="http://schemas.openxmlformats.org/officeDocument/2006/relationships/notesMaster" Target="../notesMasters/notesMaster1.xml"/></Relationships>
</file>

<file path=ppt/notesSlides/_rels/notesSlide274.xml.rels><?xml version="1.0" encoding="UTF-8" standalone="yes"?>
<Relationships xmlns="http://schemas.openxmlformats.org/package/2006/relationships"><Relationship Id="rId2" Type="http://schemas.openxmlformats.org/officeDocument/2006/relationships/slide" Target="../slides/slide274.xml"/><Relationship Id="rId1" Type="http://schemas.openxmlformats.org/officeDocument/2006/relationships/notesMaster" Target="../notesMasters/notesMaster1.xml"/></Relationships>
</file>

<file path=ppt/notesSlides/_rels/notesSlide275.xml.rels><?xml version="1.0" encoding="UTF-8" standalone="yes"?>
<Relationships xmlns="http://schemas.openxmlformats.org/package/2006/relationships"><Relationship Id="rId2" Type="http://schemas.openxmlformats.org/officeDocument/2006/relationships/slide" Target="../slides/slide275.xml"/><Relationship Id="rId1" Type="http://schemas.openxmlformats.org/officeDocument/2006/relationships/notesMaster" Target="../notesMasters/notesMaster1.xml"/></Relationships>
</file>

<file path=ppt/notesSlides/_rels/notesSlide276.xml.rels><?xml version="1.0" encoding="UTF-8" standalone="yes"?>
<Relationships xmlns="http://schemas.openxmlformats.org/package/2006/relationships"><Relationship Id="rId2" Type="http://schemas.openxmlformats.org/officeDocument/2006/relationships/slide" Target="../slides/slide276.xml"/><Relationship Id="rId1" Type="http://schemas.openxmlformats.org/officeDocument/2006/relationships/notesMaster" Target="../notesMasters/notesMaster1.xml"/></Relationships>
</file>

<file path=ppt/notesSlides/_rels/notesSlide277.xml.rels><?xml version="1.0" encoding="UTF-8" standalone="yes"?>
<Relationships xmlns="http://schemas.openxmlformats.org/package/2006/relationships"><Relationship Id="rId2" Type="http://schemas.openxmlformats.org/officeDocument/2006/relationships/slide" Target="../slides/slide277.xml"/><Relationship Id="rId1" Type="http://schemas.openxmlformats.org/officeDocument/2006/relationships/notesMaster" Target="../notesMasters/notesMaster1.xml"/></Relationships>
</file>

<file path=ppt/notesSlides/_rels/notesSlide278.xml.rels><?xml version="1.0" encoding="UTF-8" standalone="yes"?>
<Relationships xmlns="http://schemas.openxmlformats.org/package/2006/relationships"><Relationship Id="rId2" Type="http://schemas.openxmlformats.org/officeDocument/2006/relationships/slide" Target="../slides/slide278.xml"/><Relationship Id="rId1" Type="http://schemas.openxmlformats.org/officeDocument/2006/relationships/notesMaster" Target="../notesMasters/notesMaster1.xml"/></Relationships>
</file>

<file path=ppt/notesSlides/_rels/notesSlide279.xml.rels><?xml version="1.0" encoding="UTF-8" standalone="yes"?>
<Relationships xmlns="http://schemas.openxmlformats.org/package/2006/relationships"><Relationship Id="rId2" Type="http://schemas.openxmlformats.org/officeDocument/2006/relationships/slide" Target="../slides/slide27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0.xml.rels><?xml version="1.0" encoding="UTF-8" standalone="yes"?>
<Relationships xmlns="http://schemas.openxmlformats.org/package/2006/relationships"><Relationship Id="rId2" Type="http://schemas.openxmlformats.org/officeDocument/2006/relationships/slide" Target="../slides/slide280.xml"/><Relationship Id="rId1" Type="http://schemas.openxmlformats.org/officeDocument/2006/relationships/notesMaster" Target="../notesMasters/notesMaster1.xml"/></Relationships>
</file>

<file path=ppt/notesSlides/_rels/notesSlide281.xml.rels><?xml version="1.0" encoding="UTF-8" standalone="yes"?>
<Relationships xmlns="http://schemas.openxmlformats.org/package/2006/relationships"><Relationship Id="rId2" Type="http://schemas.openxmlformats.org/officeDocument/2006/relationships/slide" Target="../slides/slide281.xml"/><Relationship Id="rId1" Type="http://schemas.openxmlformats.org/officeDocument/2006/relationships/notesMaster" Target="../notesMasters/notesMaster1.xml"/></Relationships>
</file>

<file path=ppt/notesSlides/_rels/notesSlide282.xml.rels><?xml version="1.0" encoding="UTF-8" standalone="yes"?>
<Relationships xmlns="http://schemas.openxmlformats.org/package/2006/relationships"><Relationship Id="rId2" Type="http://schemas.openxmlformats.org/officeDocument/2006/relationships/slide" Target="../slides/slide282.xml"/><Relationship Id="rId1" Type="http://schemas.openxmlformats.org/officeDocument/2006/relationships/notesMaster" Target="../notesMasters/notesMaster1.xml"/></Relationships>
</file>

<file path=ppt/notesSlides/_rels/notesSlide283.xml.rels><?xml version="1.0" encoding="UTF-8" standalone="yes"?>
<Relationships xmlns="http://schemas.openxmlformats.org/package/2006/relationships"><Relationship Id="rId2" Type="http://schemas.openxmlformats.org/officeDocument/2006/relationships/slide" Target="../slides/slide283.xml"/><Relationship Id="rId1" Type="http://schemas.openxmlformats.org/officeDocument/2006/relationships/notesMaster" Target="../notesMasters/notesMaster1.xml"/></Relationships>
</file>

<file path=ppt/notesSlides/_rels/notesSlide284.xml.rels><?xml version="1.0" encoding="UTF-8" standalone="yes"?>
<Relationships xmlns="http://schemas.openxmlformats.org/package/2006/relationships"><Relationship Id="rId2" Type="http://schemas.openxmlformats.org/officeDocument/2006/relationships/slide" Target="../slides/slide284.xml"/><Relationship Id="rId1" Type="http://schemas.openxmlformats.org/officeDocument/2006/relationships/notesMaster" Target="../notesMasters/notesMaster1.xml"/></Relationships>
</file>

<file path=ppt/notesSlides/_rels/notesSlide285.xml.rels><?xml version="1.0" encoding="UTF-8" standalone="yes"?>
<Relationships xmlns="http://schemas.openxmlformats.org/package/2006/relationships"><Relationship Id="rId2" Type="http://schemas.openxmlformats.org/officeDocument/2006/relationships/slide" Target="../slides/slide285.xml"/><Relationship Id="rId1" Type="http://schemas.openxmlformats.org/officeDocument/2006/relationships/notesMaster" Target="../notesMasters/notesMaster1.xml"/></Relationships>
</file>

<file path=ppt/notesSlides/_rels/notesSlide286.xml.rels><?xml version="1.0" encoding="UTF-8" standalone="yes"?>
<Relationships xmlns="http://schemas.openxmlformats.org/package/2006/relationships"><Relationship Id="rId2" Type="http://schemas.openxmlformats.org/officeDocument/2006/relationships/slide" Target="../slides/slide286.xml"/><Relationship Id="rId1" Type="http://schemas.openxmlformats.org/officeDocument/2006/relationships/notesMaster" Target="../notesMasters/notesMaster1.xml"/></Relationships>
</file>

<file path=ppt/notesSlides/_rels/notesSlide287.xml.rels><?xml version="1.0" encoding="UTF-8" standalone="yes"?>
<Relationships xmlns="http://schemas.openxmlformats.org/package/2006/relationships"><Relationship Id="rId2" Type="http://schemas.openxmlformats.org/officeDocument/2006/relationships/slide" Target="../slides/slide287.xml"/><Relationship Id="rId1" Type="http://schemas.openxmlformats.org/officeDocument/2006/relationships/notesMaster" Target="../notesMasters/notesMaster1.xml"/></Relationships>
</file>

<file path=ppt/notesSlides/_rels/notesSlide288.xml.rels><?xml version="1.0" encoding="UTF-8" standalone="yes"?>
<Relationships xmlns="http://schemas.openxmlformats.org/package/2006/relationships"><Relationship Id="rId2" Type="http://schemas.openxmlformats.org/officeDocument/2006/relationships/slide" Target="../slides/slide288.xml"/><Relationship Id="rId1" Type="http://schemas.openxmlformats.org/officeDocument/2006/relationships/notesMaster" Target="../notesMasters/notesMaster1.xml"/></Relationships>
</file>

<file path=ppt/notesSlides/_rels/notesSlide289.xml.rels><?xml version="1.0" encoding="UTF-8" standalone="yes"?>
<Relationships xmlns="http://schemas.openxmlformats.org/package/2006/relationships"><Relationship Id="rId2" Type="http://schemas.openxmlformats.org/officeDocument/2006/relationships/slide" Target="../slides/slide28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0.xml.rels><?xml version="1.0" encoding="UTF-8" standalone="yes"?>
<Relationships xmlns="http://schemas.openxmlformats.org/package/2006/relationships"><Relationship Id="rId2" Type="http://schemas.openxmlformats.org/officeDocument/2006/relationships/slide" Target="../slides/slide290.xml"/><Relationship Id="rId1" Type="http://schemas.openxmlformats.org/officeDocument/2006/relationships/notesMaster" Target="../notesMasters/notesMaster1.xml"/></Relationships>
</file>

<file path=ppt/notesSlides/_rels/notesSlide291.xml.rels><?xml version="1.0" encoding="UTF-8" standalone="yes"?>
<Relationships xmlns="http://schemas.openxmlformats.org/package/2006/relationships"><Relationship Id="rId2" Type="http://schemas.openxmlformats.org/officeDocument/2006/relationships/slide" Target="../slides/slide291.xml"/><Relationship Id="rId1" Type="http://schemas.openxmlformats.org/officeDocument/2006/relationships/notesMaster" Target="../notesMasters/notesMaster1.xml"/></Relationships>
</file>

<file path=ppt/notesSlides/_rels/notesSlide292.xml.rels><?xml version="1.0" encoding="UTF-8" standalone="yes"?>
<Relationships xmlns="http://schemas.openxmlformats.org/package/2006/relationships"><Relationship Id="rId2" Type="http://schemas.openxmlformats.org/officeDocument/2006/relationships/slide" Target="../slides/slide292.xml"/><Relationship Id="rId1" Type="http://schemas.openxmlformats.org/officeDocument/2006/relationships/notesMaster" Target="../notesMasters/notesMaster1.xml"/></Relationships>
</file>

<file path=ppt/notesSlides/_rels/notesSlide293.xml.rels><?xml version="1.0" encoding="UTF-8" standalone="yes"?>
<Relationships xmlns="http://schemas.openxmlformats.org/package/2006/relationships"><Relationship Id="rId2" Type="http://schemas.openxmlformats.org/officeDocument/2006/relationships/slide" Target="../slides/slide293.xml"/><Relationship Id="rId1" Type="http://schemas.openxmlformats.org/officeDocument/2006/relationships/notesMaster" Target="../notesMasters/notesMaster1.xml"/></Relationships>
</file>

<file path=ppt/notesSlides/_rels/notesSlide294.xml.rels><?xml version="1.0" encoding="UTF-8" standalone="yes"?>
<Relationships xmlns="http://schemas.openxmlformats.org/package/2006/relationships"><Relationship Id="rId2" Type="http://schemas.openxmlformats.org/officeDocument/2006/relationships/slide" Target="../slides/slide294.xml"/><Relationship Id="rId1" Type="http://schemas.openxmlformats.org/officeDocument/2006/relationships/notesMaster" Target="../notesMasters/notesMaster1.xml"/></Relationships>
</file>

<file path=ppt/notesSlides/_rels/notesSlide295.xml.rels><?xml version="1.0" encoding="UTF-8" standalone="yes"?>
<Relationships xmlns="http://schemas.openxmlformats.org/package/2006/relationships"><Relationship Id="rId2" Type="http://schemas.openxmlformats.org/officeDocument/2006/relationships/slide" Target="../slides/slide295.xml"/><Relationship Id="rId1" Type="http://schemas.openxmlformats.org/officeDocument/2006/relationships/notesMaster" Target="../notesMasters/notesMaster1.xml"/></Relationships>
</file>

<file path=ppt/notesSlides/_rels/notesSlide296.xml.rels><?xml version="1.0" encoding="UTF-8" standalone="yes"?>
<Relationships xmlns="http://schemas.openxmlformats.org/package/2006/relationships"><Relationship Id="rId2" Type="http://schemas.openxmlformats.org/officeDocument/2006/relationships/slide" Target="../slides/slide296.xml"/><Relationship Id="rId1" Type="http://schemas.openxmlformats.org/officeDocument/2006/relationships/notesMaster" Target="../notesMasters/notesMaster1.xml"/></Relationships>
</file>

<file path=ppt/notesSlides/_rels/notesSlide297.xml.rels><?xml version="1.0" encoding="UTF-8" standalone="yes"?>
<Relationships xmlns="http://schemas.openxmlformats.org/package/2006/relationships"><Relationship Id="rId2" Type="http://schemas.openxmlformats.org/officeDocument/2006/relationships/slide" Target="../slides/slide297.xml"/><Relationship Id="rId1" Type="http://schemas.openxmlformats.org/officeDocument/2006/relationships/notesMaster" Target="../notesMasters/notesMaster1.xml"/></Relationships>
</file>

<file path=ppt/notesSlides/_rels/notesSlide298.xml.rels><?xml version="1.0" encoding="UTF-8" standalone="yes"?>
<Relationships xmlns="http://schemas.openxmlformats.org/package/2006/relationships"><Relationship Id="rId2" Type="http://schemas.openxmlformats.org/officeDocument/2006/relationships/slide" Target="../slides/slide298.xml"/><Relationship Id="rId1" Type="http://schemas.openxmlformats.org/officeDocument/2006/relationships/notesMaster" Target="../notesMasters/notesMaster1.xml"/></Relationships>
</file>

<file path=ppt/notesSlides/_rels/notesSlide299.xml.rels><?xml version="1.0" encoding="UTF-8" standalone="yes"?>
<Relationships xmlns="http://schemas.openxmlformats.org/package/2006/relationships"><Relationship Id="rId2" Type="http://schemas.openxmlformats.org/officeDocument/2006/relationships/slide" Target="../slides/slide29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00.xml.rels><?xml version="1.0" encoding="UTF-8" standalone="yes"?>
<Relationships xmlns="http://schemas.openxmlformats.org/package/2006/relationships"><Relationship Id="rId2" Type="http://schemas.openxmlformats.org/officeDocument/2006/relationships/slide" Target="../slides/slide300.xml"/><Relationship Id="rId1" Type="http://schemas.openxmlformats.org/officeDocument/2006/relationships/notesMaster" Target="../notesMasters/notesMaster1.xml"/></Relationships>
</file>

<file path=ppt/notesSlides/_rels/notesSlide301.xml.rels><?xml version="1.0" encoding="UTF-8" standalone="yes"?>
<Relationships xmlns="http://schemas.openxmlformats.org/package/2006/relationships"><Relationship Id="rId2" Type="http://schemas.openxmlformats.org/officeDocument/2006/relationships/slide" Target="../slides/slide301.xml"/><Relationship Id="rId1" Type="http://schemas.openxmlformats.org/officeDocument/2006/relationships/notesMaster" Target="../notesMasters/notesMaster1.xml"/></Relationships>
</file>

<file path=ppt/notesSlides/_rels/notesSlide302.xml.rels><?xml version="1.0" encoding="UTF-8" standalone="yes"?>
<Relationships xmlns="http://schemas.openxmlformats.org/package/2006/relationships"><Relationship Id="rId2" Type="http://schemas.openxmlformats.org/officeDocument/2006/relationships/slide" Target="../slides/slide302.xml"/><Relationship Id="rId1" Type="http://schemas.openxmlformats.org/officeDocument/2006/relationships/notesMaster" Target="../notesMasters/notesMaster1.xml"/></Relationships>
</file>

<file path=ppt/notesSlides/_rels/notesSlide303.xml.rels><?xml version="1.0" encoding="UTF-8" standalone="yes"?>
<Relationships xmlns="http://schemas.openxmlformats.org/package/2006/relationships"><Relationship Id="rId2" Type="http://schemas.openxmlformats.org/officeDocument/2006/relationships/slide" Target="../slides/slide303.xml"/><Relationship Id="rId1" Type="http://schemas.openxmlformats.org/officeDocument/2006/relationships/notesMaster" Target="../notesMasters/notesMaster1.xml"/></Relationships>
</file>

<file path=ppt/notesSlides/_rels/notesSlide304.xml.rels><?xml version="1.0" encoding="UTF-8" standalone="yes"?>
<Relationships xmlns="http://schemas.openxmlformats.org/package/2006/relationships"><Relationship Id="rId2" Type="http://schemas.openxmlformats.org/officeDocument/2006/relationships/slide" Target="../slides/slide304.xml"/><Relationship Id="rId1" Type="http://schemas.openxmlformats.org/officeDocument/2006/relationships/notesMaster" Target="../notesMasters/notesMaster1.xml"/></Relationships>
</file>

<file path=ppt/notesSlides/_rels/notesSlide305.xml.rels><?xml version="1.0" encoding="UTF-8" standalone="yes"?>
<Relationships xmlns="http://schemas.openxmlformats.org/package/2006/relationships"><Relationship Id="rId2" Type="http://schemas.openxmlformats.org/officeDocument/2006/relationships/slide" Target="../slides/slide305.xml"/><Relationship Id="rId1" Type="http://schemas.openxmlformats.org/officeDocument/2006/relationships/notesMaster" Target="../notesMasters/notesMaster1.xml"/></Relationships>
</file>

<file path=ppt/notesSlides/_rels/notesSlide306.xml.rels><?xml version="1.0" encoding="UTF-8" standalone="yes"?>
<Relationships xmlns="http://schemas.openxmlformats.org/package/2006/relationships"><Relationship Id="rId2" Type="http://schemas.openxmlformats.org/officeDocument/2006/relationships/slide" Target="../slides/slide306.xml"/><Relationship Id="rId1" Type="http://schemas.openxmlformats.org/officeDocument/2006/relationships/notesMaster" Target="../notesMasters/notesMaster1.xml"/></Relationships>
</file>

<file path=ppt/notesSlides/_rels/notesSlide307.xml.rels><?xml version="1.0" encoding="UTF-8" standalone="yes"?>
<Relationships xmlns="http://schemas.openxmlformats.org/package/2006/relationships"><Relationship Id="rId2" Type="http://schemas.openxmlformats.org/officeDocument/2006/relationships/slide" Target="../slides/slide307.xml"/><Relationship Id="rId1" Type="http://schemas.openxmlformats.org/officeDocument/2006/relationships/notesMaster" Target="../notesMasters/notesMaster1.xml"/></Relationships>
</file>

<file path=ppt/notesSlides/_rels/notesSlide308.xml.rels><?xml version="1.0" encoding="UTF-8" standalone="yes"?>
<Relationships xmlns="http://schemas.openxmlformats.org/package/2006/relationships"><Relationship Id="rId2" Type="http://schemas.openxmlformats.org/officeDocument/2006/relationships/slide" Target="../slides/slide308.xml"/><Relationship Id="rId1" Type="http://schemas.openxmlformats.org/officeDocument/2006/relationships/notesMaster" Target="../notesMasters/notesMaster1.xml"/></Relationships>
</file>

<file path=ppt/notesSlides/_rels/notesSlide309.xml.rels><?xml version="1.0" encoding="UTF-8" standalone="yes"?>
<Relationships xmlns="http://schemas.openxmlformats.org/package/2006/relationships"><Relationship Id="rId2" Type="http://schemas.openxmlformats.org/officeDocument/2006/relationships/slide" Target="../slides/slide30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0.xml.rels><?xml version="1.0" encoding="UTF-8" standalone="yes"?>
<Relationships xmlns="http://schemas.openxmlformats.org/package/2006/relationships"><Relationship Id="rId2" Type="http://schemas.openxmlformats.org/officeDocument/2006/relationships/slide" Target="../slides/slide310.xml"/><Relationship Id="rId1" Type="http://schemas.openxmlformats.org/officeDocument/2006/relationships/notesMaster" Target="../notesMasters/notesMaster1.xml"/></Relationships>
</file>

<file path=ppt/notesSlides/_rels/notesSlide311.xml.rels><?xml version="1.0" encoding="UTF-8" standalone="yes"?>
<Relationships xmlns="http://schemas.openxmlformats.org/package/2006/relationships"><Relationship Id="rId2" Type="http://schemas.openxmlformats.org/officeDocument/2006/relationships/slide" Target="../slides/slide311.xml"/><Relationship Id="rId1" Type="http://schemas.openxmlformats.org/officeDocument/2006/relationships/notesMaster" Target="../notesMasters/notesMaster1.xml"/></Relationships>
</file>

<file path=ppt/notesSlides/_rels/notesSlide312.xml.rels><?xml version="1.0" encoding="UTF-8" standalone="yes"?>
<Relationships xmlns="http://schemas.openxmlformats.org/package/2006/relationships"><Relationship Id="rId2" Type="http://schemas.openxmlformats.org/officeDocument/2006/relationships/slide" Target="../slides/slide312.xml"/><Relationship Id="rId1" Type="http://schemas.openxmlformats.org/officeDocument/2006/relationships/notesMaster" Target="../notesMasters/notesMaster1.xml"/></Relationships>
</file>

<file path=ppt/notesSlides/_rels/notesSlide313.xml.rels><?xml version="1.0" encoding="UTF-8" standalone="yes"?>
<Relationships xmlns="http://schemas.openxmlformats.org/package/2006/relationships"><Relationship Id="rId2" Type="http://schemas.openxmlformats.org/officeDocument/2006/relationships/slide" Target="../slides/slide313.xml"/><Relationship Id="rId1" Type="http://schemas.openxmlformats.org/officeDocument/2006/relationships/notesMaster" Target="../notesMasters/notesMaster1.xml"/></Relationships>
</file>

<file path=ppt/notesSlides/_rels/notesSlide314.xml.rels><?xml version="1.0" encoding="UTF-8" standalone="yes"?>
<Relationships xmlns="http://schemas.openxmlformats.org/package/2006/relationships"><Relationship Id="rId2" Type="http://schemas.openxmlformats.org/officeDocument/2006/relationships/slide" Target="../slides/slide314.xml"/><Relationship Id="rId1" Type="http://schemas.openxmlformats.org/officeDocument/2006/relationships/notesMaster" Target="../notesMasters/notesMaster1.xml"/></Relationships>
</file>

<file path=ppt/notesSlides/_rels/notesSlide315.xml.rels><?xml version="1.0" encoding="UTF-8" standalone="yes"?>
<Relationships xmlns="http://schemas.openxmlformats.org/package/2006/relationships"><Relationship Id="rId2" Type="http://schemas.openxmlformats.org/officeDocument/2006/relationships/slide" Target="../slides/slide315.xml"/><Relationship Id="rId1" Type="http://schemas.openxmlformats.org/officeDocument/2006/relationships/notesMaster" Target="../notesMasters/notesMaster1.xml"/></Relationships>
</file>

<file path=ppt/notesSlides/_rels/notesSlide316.xml.rels><?xml version="1.0" encoding="UTF-8" standalone="yes"?>
<Relationships xmlns="http://schemas.openxmlformats.org/package/2006/relationships"><Relationship Id="rId2" Type="http://schemas.openxmlformats.org/officeDocument/2006/relationships/slide" Target="../slides/slide316.xml"/><Relationship Id="rId1" Type="http://schemas.openxmlformats.org/officeDocument/2006/relationships/notesMaster" Target="../notesMasters/notesMaster1.xml"/></Relationships>
</file>

<file path=ppt/notesSlides/_rels/notesSlide317.xml.rels><?xml version="1.0" encoding="UTF-8" standalone="yes"?>
<Relationships xmlns="http://schemas.openxmlformats.org/package/2006/relationships"><Relationship Id="rId2" Type="http://schemas.openxmlformats.org/officeDocument/2006/relationships/slide" Target="../slides/slide317.xml"/><Relationship Id="rId1" Type="http://schemas.openxmlformats.org/officeDocument/2006/relationships/notesMaster" Target="../notesMasters/notesMaster1.xml"/></Relationships>
</file>

<file path=ppt/notesSlides/_rels/notesSlide318.xml.rels><?xml version="1.0" encoding="UTF-8" standalone="yes"?>
<Relationships xmlns="http://schemas.openxmlformats.org/package/2006/relationships"><Relationship Id="rId2" Type="http://schemas.openxmlformats.org/officeDocument/2006/relationships/slide" Target="../slides/slide318.xml"/><Relationship Id="rId1" Type="http://schemas.openxmlformats.org/officeDocument/2006/relationships/notesMaster" Target="../notesMasters/notesMaster1.xml"/></Relationships>
</file>

<file path=ppt/notesSlides/_rels/notesSlide319.xml.rels><?xml version="1.0" encoding="UTF-8" standalone="yes"?>
<Relationships xmlns="http://schemas.openxmlformats.org/package/2006/relationships"><Relationship Id="rId2" Type="http://schemas.openxmlformats.org/officeDocument/2006/relationships/slide" Target="../slides/slide31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0.xml.rels><?xml version="1.0" encoding="UTF-8" standalone="yes"?>
<Relationships xmlns="http://schemas.openxmlformats.org/package/2006/relationships"><Relationship Id="rId2" Type="http://schemas.openxmlformats.org/officeDocument/2006/relationships/slide" Target="../slides/slide320.xml"/><Relationship Id="rId1" Type="http://schemas.openxmlformats.org/officeDocument/2006/relationships/notesMaster" Target="../notesMasters/notesMaster1.xml"/></Relationships>
</file>

<file path=ppt/notesSlides/_rels/notesSlide321.xml.rels><?xml version="1.0" encoding="UTF-8" standalone="yes"?>
<Relationships xmlns="http://schemas.openxmlformats.org/package/2006/relationships"><Relationship Id="rId2" Type="http://schemas.openxmlformats.org/officeDocument/2006/relationships/slide" Target="../slides/slide321.xml"/><Relationship Id="rId1" Type="http://schemas.openxmlformats.org/officeDocument/2006/relationships/notesMaster" Target="../notesMasters/notesMaster1.xml"/></Relationships>
</file>

<file path=ppt/notesSlides/_rels/notesSlide322.xml.rels><?xml version="1.0" encoding="UTF-8" standalone="yes"?>
<Relationships xmlns="http://schemas.openxmlformats.org/package/2006/relationships"><Relationship Id="rId2" Type="http://schemas.openxmlformats.org/officeDocument/2006/relationships/slide" Target="../slides/slide322.xml"/><Relationship Id="rId1" Type="http://schemas.openxmlformats.org/officeDocument/2006/relationships/notesMaster" Target="../notesMasters/notesMaster1.xml"/></Relationships>
</file>

<file path=ppt/notesSlides/_rels/notesSlide323.xml.rels><?xml version="1.0" encoding="UTF-8" standalone="yes"?>
<Relationships xmlns="http://schemas.openxmlformats.org/package/2006/relationships"><Relationship Id="rId2" Type="http://schemas.openxmlformats.org/officeDocument/2006/relationships/slide" Target="../slides/slide323.xml"/><Relationship Id="rId1" Type="http://schemas.openxmlformats.org/officeDocument/2006/relationships/notesMaster" Target="../notesMasters/notesMaster1.xml"/></Relationships>
</file>

<file path=ppt/notesSlides/_rels/notesSlide324.xml.rels><?xml version="1.0" encoding="UTF-8" standalone="yes"?>
<Relationships xmlns="http://schemas.openxmlformats.org/package/2006/relationships"><Relationship Id="rId2" Type="http://schemas.openxmlformats.org/officeDocument/2006/relationships/slide" Target="../slides/slide324.xml"/><Relationship Id="rId1" Type="http://schemas.openxmlformats.org/officeDocument/2006/relationships/notesMaster" Target="../notesMasters/notesMaster1.xml"/></Relationships>
</file>

<file path=ppt/notesSlides/_rels/notesSlide325.xml.rels><?xml version="1.0" encoding="UTF-8" standalone="yes"?>
<Relationships xmlns="http://schemas.openxmlformats.org/package/2006/relationships"><Relationship Id="rId2" Type="http://schemas.openxmlformats.org/officeDocument/2006/relationships/slide" Target="../slides/slide325.xml"/><Relationship Id="rId1" Type="http://schemas.openxmlformats.org/officeDocument/2006/relationships/notesMaster" Target="../notesMasters/notesMaster1.xml"/></Relationships>
</file>

<file path=ppt/notesSlides/_rels/notesSlide326.xml.rels><?xml version="1.0" encoding="UTF-8" standalone="yes"?>
<Relationships xmlns="http://schemas.openxmlformats.org/package/2006/relationships"><Relationship Id="rId2" Type="http://schemas.openxmlformats.org/officeDocument/2006/relationships/slide" Target="../slides/slide326.xml"/><Relationship Id="rId1" Type="http://schemas.openxmlformats.org/officeDocument/2006/relationships/notesMaster" Target="../notesMasters/notesMaster1.xml"/></Relationships>
</file>

<file path=ppt/notesSlides/_rels/notesSlide327.xml.rels><?xml version="1.0" encoding="UTF-8" standalone="yes"?>
<Relationships xmlns="http://schemas.openxmlformats.org/package/2006/relationships"><Relationship Id="rId2" Type="http://schemas.openxmlformats.org/officeDocument/2006/relationships/slide" Target="../slides/slide327.xml"/><Relationship Id="rId1" Type="http://schemas.openxmlformats.org/officeDocument/2006/relationships/notesMaster" Target="../notesMasters/notesMaster1.xml"/></Relationships>
</file>

<file path=ppt/notesSlides/_rels/notesSlide328.xml.rels><?xml version="1.0" encoding="UTF-8" standalone="yes"?>
<Relationships xmlns="http://schemas.openxmlformats.org/package/2006/relationships"><Relationship Id="rId2" Type="http://schemas.openxmlformats.org/officeDocument/2006/relationships/slide" Target="../slides/slide328.xml"/><Relationship Id="rId1" Type="http://schemas.openxmlformats.org/officeDocument/2006/relationships/notesMaster" Target="../notesMasters/notesMaster1.xml"/></Relationships>
</file>

<file path=ppt/notesSlides/_rels/notesSlide329.xml.rels><?xml version="1.0" encoding="UTF-8" standalone="yes"?>
<Relationships xmlns="http://schemas.openxmlformats.org/package/2006/relationships"><Relationship Id="rId2" Type="http://schemas.openxmlformats.org/officeDocument/2006/relationships/slide" Target="../slides/slide32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0.xml.rels><?xml version="1.0" encoding="UTF-8" standalone="yes"?>
<Relationships xmlns="http://schemas.openxmlformats.org/package/2006/relationships"><Relationship Id="rId2" Type="http://schemas.openxmlformats.org/officeDocument/2006/relationships/slide" Target="../slides/slide330.xml"/><Relationship Id="rId1" Type="http://schemas.openxmlformats.org/officeDocument/2006/relationships/notesMaster" Target="../notesMasters/notesMaster1.xml"/></Relationships>
</file>

<file path=ppt/notesSlides/_rels/notesSlide331.xml.rels><?xml version="1.0" encoding="UTF-8" standalone="yes"?>
<Relationships xmlns="http://schemas.openxmlformats.org/package/2006/relationships"><Relationship Id="rId2" Type="http://schemas.openxmlformats.org/officeDocument/2006/relationships/slide" Target="../slides/slide331.xml"/><Relationship Id="rId1" Type="http://schemas.openxmlformats.org/officeDocument/2006/relationships/notesMaster" Target="../notesMasters/notesMaster1.xml"/></Relationships>
</file>

<file path=ppt/notesSlides/_rels/notesSlide332.xml.rels><?xml version="1.0" encoding="UTF-8" standalone="yes"?>
<Relationships xmlns="http://schemas.openxmlformats.org/package/2006/relationships"><Relationship Id="rId2" Type="http://schemas.openxmlformats.org/officeDocument/2006/relationships/slide" Target="../slides/slide332.xml"/><Relationship Id="rId1" Type="http://schemas.openxmlformats.org/officeDocument/2006/relationships/notesMaster" Target="../notesMasters/notesMaster1.xml"/></Relationships>
</file>

<file path=ppt/notesSlides/_rels/notesSlide333.xml.rels><?xml version="1.0" encoding="UTF-8" standalone="yes"?>
<Relationships xmlns="http://schemas.openxmlformats.org/package/2006/relationships"><Relationship Id="rId2" Type="http://schemas.openxmlformats.org/officeDocument/2006/relationships/slide" Target="../slides/slide333.xml"/><Relationship Id="rId1" Type="http://schemas.openxmlformats.org/officeDocument/2006/relationships/notesMaster" Target="../notesMasters/notesMaster1.xml"/></Relationships>
</file>

<file path=ppt/notesSlides/_rels/notesSlide334.xml.rels><?xml version="1.0" encoding="UTF-8" standalone="yes"?>
<Relationships xmlns="http://schemas.openxmlformats.org/package/2006/relationships"><Relationship Id="rId2" Type="http://schemas.openxmlformats.org/officeDocument/2006/relationships/slide" Target="../slides/slide334.xml"/><Relationship Id="rId1" Type="http://schemas.openxmlformats.org/officeDocument/2006/relationships/notesMaster" Target="../notesMasters/notesMaster1.xml"/></Relationships>
</file>

<file path=ppt/notesSlides/_rels/notesSlide335.xml.rels><?xml version="1.0" encoding="UTF-8" standalone="yes"?>
<Relationships xmlns="http://schemas.openxmlformats.org/package/2006/relationships"><Relationship Id="rId2" Type="http://schemas.openxmlformats.org/officeDocument/2006/relationships/slide" Target="../slides/slide335.xml"/><Relationship Id="rId1" Type="http://schemas.openxmlformats.org/officeDocument/2006/relationships/notesMaster" Target="../notesMasters/notesMaster1.xml"/></Relationships>
</file>

<file path=ppt/notesSlides/_rels/notesSlide336.xml.rels><?xml version="1.0" encoding="UTF-8" standalone="yes"?>
<Relationships xmlns="http://schemas.openxmlformats.org/package/2006/relationships"><Relationship Id="rId2" Type="http://schemas.openxmlformats.org/officeDocument/2006/relationships/slide" Target="../slides/slide336.xml"/><Relationship Id="rId1" Type="http://schemas.openxmlformats.org/officeDocument/2006/relationships/notesMaster" Target="../notesMasters/notesMaster1.xml"/></Relationships>
</file>

<file path=ppt/notesSlides/_rels/notesSlide337.xml.rels><?xml version="1.0" encoding="UTF-8" standalone="yes"?>
<Relationships xmlns="http://schemas.openxmlformats.org/package/2006/relationships"><Relationship Id="rId2" Type="http://schemas.openxmlformats.org/officeDocument/2006/relationships/slide" Target="../slides/slide337.xml"/><Relationship Id="rId1" Type="http://schemas.openxmlformats.org/officeDocument/2006/relationships/notesMaster" Target="../notesMasters/notesMaster1.xml"/></Relationships>
</file>

<file path=ppt/notesSlides/_rels/notesSlide338.xml.rels><?xml version="1.0" encoding="UTF-8" standalone="yes"?>
<Relationships xmlns="http://schemas.openxmlformats.org/package/2006/relationships"><Relationship Id="rId2" Type="http://schemas.openxmlformats.org/officeDocument/2006/relationships/slide" Target="../slides/slide338.xml"/><Relationship Id="rId1" Type="http://schemas.openxmlformats.org/officeDocument/2006/relationships/notesMaster" Target="../notesMasters/notesMaster1.xml"/></Relationships>
</file>

<file path=ppt/notesSlides/_rels/notesSlide339.xml.rels><?xml version="1.0" encoding="UTF-8" standalone="yes"?>
<Relationships xmlns="http://schemas.openxmlformats.org/package/2006/relationships"><Relationship Id="rId2" Type="http://schemas.openxmlformats.org/officeDocument/2006/relationships/slide" Target="../slides/slide3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0.xml.rels><?xml version="1.0" encoding="UTF-8" standalone="yes"?>
<Relationships xmlns="http://schemas.openxmlformats.org/package/2006/relationships"><Relationship Id="rId2" Type="http://schemas.openxmlformats.org/officeDocument/2006/relationships/slide" Target="../slides/slide340.xml"/><Relationship Id="rId1" Type="http://schemas.openxmlformats.org/officeDocument/2006/relationships/notesMaster" Target="../notesMasters/notesMaster1.xml"/></Relationships>
</file>

<file path=ppt/notesSlides/_rels/notesSlide341.xml.rels><?xml version="1.0" encoding="UTF-8" standalone="yes"?>
<Relationships xmlns="http://schemas.openxmlformats.org/package/2006/relationships"><Relationship Id="rId2" Type="http://schemas.openxmlformats.org/officeDocument/2006/relationships/slide" Target="../slides/slide341.xml"/><Relationship Id="rId1" Type="http://schemas.openxmlformats.org/officeDocument/2006/relationships/notesMaster" Target="../notesMasters/notesMaster1.xml"/></Relationships>
</file>

<file path=ppt/notesSlides/_rels/notesSlide342.xml.rels><?xml version="1.0" encoding="UTF-8" standalone="yes"?>
<Relationships xmlns="http://schemas.openxmlformats.org/package/2006/relationships"><Relationship Id="rId2" Type="http://schemas.openxmlformats.org/officeDocument/2006/relationships/slide" Target="../slides/slide342.xml"/><Relationship Id="rId1" Type="http://schemas.openxmlformats.org/officeDocument/2006/relationships/notesMaster" Target="../notesMasters/notesMaster1.xml"/></Relationships>
</file>

<file path=ppt/notesSlides/_rels/notesSlide343.xml.rels><?xml version="1.0" encoding="UTF-8" standalone="yes"?>
<Relationships xmlns="http://schemas.openxmlformats.org/package/2006/relationships"><Relationship Id="rId2" Type="http://schemas.openxmlformats.org/officeDocument/2006/relationships/slide" Target="../slides/slide343.xml"/><Relationship Id="rId1" Type="http://schemas.openxmlformats.org/officeDocument/2006/relationships/notesMaster" Target="../notesMasters/notesMaster1.xml"/></Relationships>
</file>

<file path=ppt/notesSlides/_rels/notesSlide344.xml.rels><?xml version="1.0" encoding="UTF-8" standalone="yes"?>
<Relationships xmlns="http://schemas.openxmlformats.org/package/2006/relationships"><Relationship Id="rId2" Type="http://schemas.openxmlformats.org/officeDocument/2006/relationships/slide" Target="../slides/slide344.xml"/><Relationship Id="rId1" Type="http://schemas.openxmlformats.org/officeDocument/2006/relationships/notesMaster" Target="../notesMasters/notesMaster1.xml"/></Relationships>
</file>

<file path=ppt/notesSlides/_rels/notesSlide345.xml.rels><?xml version="1.0" encoding="UTF-8" standalone="yes"?>
<Relationships xmlns="http://schemas.openxmlformats.org/package/2006/relationships"><Relationship Id="rId2" Type="http://schemas.openxmlformats.org/officeDocument/2006/relationships/slide" Target="../slides/slide345.xml"/><Relationship Id="rId1" Type="http://schemas.openxmlformats.org/officeDocument/2006/relationships/notesMaster" Target="../notesMasters/notesMaster1.xml"/></Relationships>
</file>

<file path=ppt/notesSlides/_rels/notesSlide346.xml.rels><?xml version="1.0" encoding="UTF-8" standalone="yes"?>
<Relationships xmlns="http://schemas.openxmlformats.org/package/2006/relationships"><Relationship Id="rId2" Type="http://schemas.openxmlformats.org/officeDocument/2006/relationships/slide" Target="../slides/slide346.xml"/><Relationship Id="rId1" Type="http://schemas.openxmlformats.org/officeDocument/2006/relationships/notesMaster" Target="../notesMasters/notesMaster1.xml"/></Relationships>
</file>

<file path=ppt/notesSlides/_rels/notesSlide347.xml.rels><?xml version="1.0" encoding="UTF-8" standalone="yes"?>
<Relationships xmlns="http://schemas.openxmlformats.org/package/2006/relationships"><Relationship Id="rId2" Type="http://schemas.openxmlformats.org/officeDocument/2006/relationships/slide" Target="../slides/slide347.xml"/><Relationship Id="rId1" Type="http://schemas.openxmlformats.org/officeDocument/2006/relationships/notesMaster" Target="../notesMasters/notesMaster1.xml"/></Relationships>
</file>

<file path=ppt/notesSlides/_rels/notesSlide348.xml.rels><?xml version="1.0" encoding="UTF-8" standalone="yes"?>
<Relationships xmlns="http://schemas.openxmlformats.org/package/2006/relationships"><Relationship Id="rId2" Type="http://schemas.openxmlformats.org/officeDocument/2006/relationships/slide" Target="../slides/slide348.xml"/><Relationship Id="rId1" Type="http://schemas.openxmlformats.org/officeDocument/2006/relationships/notesMaster" Target="../notesMasters/notesMaster1.xml"/></Relationships>
</file>

<file path=ppt/notesSlides/_rels/notesSlide349.xml.rels><?xml version="1.0" encoding="UTF-8" standalone="yes"?>
<Relationships xmlns="http://schemas.openxmlformats.org/package/2006/relationships"><Relationship Id="rId2" Type="http://schemas.openxmlformats.org/officeDocument/2006/relationships/slide" Target="../slides/slide34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0.xml.rels><?xml version="1.0" encoding="UTF-8" standalone="yes"?>
<Relationships xmlns="http://schemas.openxmlformats.org/package/2006/relationships"><Relationship Id="rId2" Type="http://schemas.openxmlformats.org/officeDocument/2006/relationships/slide" Target="../slides/slide350.xml"/><Relationship Id="rId1" Type="http://schemas.openxmlformats.org/officeDocument/2006/relationships/notesMaster" Target="../notesMasters/notesMaster1.xml"/></Relationships>
</file>

<file path=ppt/notesSlides/_rels/notesSlide351.xml.rels><?xml version="1.0" encoding="UTF-8" standalone="yes"?>
<Relationships xmlns="http://schemas.openxmlformats.org/package/2006/relationships"><Relationship Id="rId2" Type="http://schemas.openxmlformats.org/officeDocument/2006/relationships/slide" Target="../slides/slide351.xml"/><Relationship Id="rId1" Type="http://schemas.openxmlformats.org/officeDocument/2006/relationships/notesMaster" Target="../notesMasters/notesMaster1.xml"/></Relationships>
</file>

<file path=ppt/notesSlides/_rels/notesSlide352.xml.rels><?xml version="1.0" encoding="UTF-8" standalone="yes"?>
<Relationships xmlns="http://schemas.openxmlformats.org/package/2006/relationships"><Relationship Id="rId2" Type="http://schemas.openxmlformats.org/officeDocument/2006/relationships/slide" Target="../slides/slide352.xml"/><Relationship Id="rId1" Type="http://schemas.openxmlformats.org/officeDocument/2006/relationships/notesMaster" Target="../notesMasters/notesMaster1.xml"/></Relationships>
</file>

<file path=ppt/notesSlides/_rels/notesSlide353.xml.rels><?xml version="1.0" encoding="UTF-8" standalone="yes"?>
<Relationships xmlns="http://schemas.openxmlformats.org/package/2006/relationships"><Relationship Id="rId2" Type="http://schemas.openxmlformats.org/officeDocument/2006/relationships/slide" Target="../slides/slide353.xml"/><Relationship Id="rId1" Type="http://schemas.openxmlformats.org/officeDocument/2006/relationships/notesMaster" Target="../notesMasters/notesMaster1.xml"/></Relationships>
</file>

<file path=ppt/notesSlides/_rels/notesSlide354.xml.rels><?xml version="1.0" encoding="UTF-8" standalone="yes"?>
<Relationships xmlns="http://schemas.openxmlformats.org/package/2006/relationships"><Relationship Id="rId2" Type="http://schemas.openxmlformats.org/officeDocument/2006/relationships/slide" Target="../slides/slide354.xml"/><Relationship Id="rId1" Type="http://schemas.openxmlformats.org/officeDocument/2006/relationships/notesMaster" Target="../notesMasters/notesMaster1.xml"/></Relationships>
</file>

<file path=ppt/notesSlides/_rels/notesSlide355.xml.rels><?xml version="1.0" encoding="UTF-8" standalone="yes"?>
<Relationships xmlns="http://schemas.openxmlformats.org/package/2006/relationships"><Relationship Id="rId2" Type="http://schemas.openxmlformats.org/officeDocument/2006/relationships/slide" Target="../slides/slide355.xml"/><Relationship Id="rId1" Type="http://schemas.openxmlformats.org/officeDocument/2006/relationships/notesMaster" Target="../notesMasters/notesMaster1.xml"/></Relationships>
</file>

<file path=ppt/notesSlides/_rels/notesSlide356.xml.rels><?xml version="1.0" encoding="UTF-8" standalone="yes"?>
<Relationships xmlns="http://schemas.openxmlformats.org/package/2006/relationships"><Relationship Id="rId2" Type="http://schemas.openxmlformats.org/officeDocument/2006/relationships/slide" Target="../slides/slide356.xml"/><Relationship Id="rId1" Type="http://schemas.openxmlformats.org/officeDocument/2006/relationships/notesMaster" Target="../notesMasters/notesMaster1.xml"/></Relationships>
</file>

<file path=ppt/notesSlides/_rels/notesSlide357.xml.rels><?xml version="1.0" encoding="UTF-8" standalone="yes"?>
<Relationships xmlns="http://schemas.openxmlformats.org/package/2006/relationships"><Relationship Id="rId2" Type="http://schemas.openxmlformats.org/officeDocument/2006/relationships/slide" Target="../slides/slide357.xml"/><Relationship Id="rId1" Type="http://schemas.openxmlformats.org/officeDocument/2006/relationships/notesMaster" Target="../notesMasters/notesMaster1.xml"/></Relationships>
</file>

<file path=ppt/notesSlides/_rels/notesSlide358.xml.rels><?xml version="1.0" encoding="UTF-8" standalone="yes"?>
<Relationships xmlns="http://schemas.openxmlformats.org/package/2006/relationships"><Relationship Id="rId2" Type="http://schemas.openxmlformats.org/officeDocument/2006/relationships/slide" Target="../slides/slide358.xml"/><Relationship Id="rId1" Type="http://schemas.openxmlformats.org/officeDocument/2006/relationships/notesMaster" Target="../notesMasters/notesMaster1.xml"/></Relationships>
</file>

<file path=ppt/notesSlides/_rels/notesSlide359.xml.rels><?xml version="1.0" encoding="UTF-8" standalone="yes"?>
<Relationships xmlns="http://schemas.openxmlformats.org/package/2006/relationships"><Relationship Id="rId2" Type="http://schemas.openxmlformats.org/officeDocument/2006/relationships/slide" Target="../slides/slide3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0.xml.rels><?xml version="1.0" encoding="UTF-8" standalone="yes"?>
<Relationships xmlns="http://schemas.openxmlformats.org/package/2006/relationships"><Relationship Id="rId2" Type="http://schemas.openxmlformats.org/officeDocument/2006/relationships/slide" Target="../slides/slide360.xml"/><Relationship Id="rId1" Type="http://schemas.openxmlformats.org/officeDocument/2006/relationships/notesMaster" Target="../notesMasters/notesMaster1.xml"/></Relationships>
</file>

<file path=ppt/notesSlides/_rels/notesSlide361.xml.rels><?xml version="1.0" encoding="UTF-8" standalone="yes"?>
<Relationships xmlns="http://schemas.openxmlformats.org/package/2006/relationships"><Relationship Id="rId2" Type="http://schemas.openxmlformats.org/officeDocument/2006/relationships/slide" Target="../slides/slide361.xml"/><Relationship Id="rId1" Type="http://schemas.openxmlformats.org/officeDocument/2006/relationships/notesMaster" Target="../notesMasters/notesMaster1.xml"/></Relationships>
</file>

<file path=ppt/notesSlides/_rels/notesSlide362.xml.rels><?xml version="1.0" encoding="UTF-8" standalone="yes"?>
<Relationships xmlns="http://schemas.openxmlformats.org/package/2006/relationships"><Relationship Id="rId2" Type="http://schemas.openxmlformats.org/officeDocument/2006/relationships/slide" Target="../slides/slide362.xml"/><Relationship Id="rId1" Type="http://schemas.openxmlformats.org/officeDocument/2006/relationships/notesMaster" Target="../notesMasters/notesMaster1.xml"/></Relationships>
</file>

<file path=ppt/notesSlides/_rels/notesSlide363.xml.rels><?xml version="1.0" encoding="UTF-8" standalone="yes"?>
<Relationships xmlns="http://schemas.openxmlformats.org/package/2006/relationships"><Relationship Id="rId2" Type="http://schemas.openxmlformats.org/officeDocument/2006/relationships/slide" Target="../slides/slide363.xml"/><Relationship Id="rId1" Type="http://schemas.openxmlformats.org/officeDocument/2006/relationships/notesMaster" Target="../notesMasters/notesMaster1.xml"/></Relationships>
</file>

<file path=ppt/notesSlides/_rels/notesSlide364.xml.rels><?xml version="1.0" encoding="UTF-8" standalone="yes"?>
<Relationships xmlns="http://schemas.openxmlformats.org/package/2006/relationships"><Relationship Id="rId2" Type="http://schemas.openxmlformats.org/officeDocument/2006/relationships/slide" Target="../slides/slide364.xml"/><Relationship Id="rId1" Type="http://schemas.openxmlformats.org/officeDocument/2006/relationships/notesMaster" Target="../notesMasters/notesMaster1.xml"/></Relationships>
</file>

<file path=ppt/notesSlides/_rels/notesSlide365.xml.rels><?xml version="1.0" encoding="UTF-8" standalone="yes"?>
<Relationships xmlns="http://schemas.openxmlformats.org/package/2006/relationships"><Relationship Id="rId2" Type="http://schemas.openxmlformats.org/officeDocument/2006/relationships/slide" Target="../slides/slide365.xml"/><Relationship Id="rId1" Type="http://schemas.openxmlformats.org/officeDocument/2006/relationships/notesMaster" Target="../notesMasters/notesMaster1.xml"/></Relationships>
</file>

<file path=ppt/notesSlides/_rels/notesSlide366.xml.rels><?xml version="1.0" encoding="UTF-8" standalone="yes"?>
<Relationships xmlns="http://schemas.openxmlformats.org/package/2006/relationships"><Relationship Id="rId2" Type="http://schemas.openxmlformats.org/officeDocument/2006/relationships/slide" Target="../slides/slide366.xml"/><Relationship Id="rId1" Type="http://schemas.openxmlformats.org/officeDocument/2006/relationships/notesMaster" Target="../notesMasters/notesMaster1.xml"/></Relationships>
</file>

<file path=ppt/notesSlides/_rels/notesSlide367.xml.rels><?xml version="1.0" encoding="UTF-8" standalone="yes"?>
<Relationships xmlns="http://schemas.openxmlformats.org/package/2006/relationships"><Relationship Id="rId2" Type="http://schemas.openxmlformats.org/officeDocument/2006/relationships/slide" Target="../slides/slide367.xml"/><Relationship Id="rId1" Type="http://schemas.openxmlformats.org/officeDocument/2006/relationships/notesMaster" Target="../notesMasters/notesMaster1.xml"/></Relationships>
</file>

<file path=ppt/notesSlides/_rels/notesSlide368.xml.rels><?xml version="1.0" encoding="UTF-8" standalone="yes"?>
<Relationships xmlns="http://schemas.openxmlformats.org/package/2006/relationships"><Relationship Id="rId2" Type="http://schemas.openxmlformats.org/officeDocument/2006/relationships/slide" Target="../slides/slide368.xml"/><Relationship Id="rId1" Type="http://schemas.openxmlformats.org/officeDocument/2006/relationships/notesMaster" Target="../notesMasters/notesMaster1.xml"/></Relationships>
</file>

<file path=ppt/notesSlides/_rels/notesSlide369.xml.rels><?xml version="1.0" encoding="UTF-8" standalone="yes"?>
<Relationships xmlns="http://schemas.openxmlformats.org/package/2006/relationships"><Relationship Id="rId2" Type="http://schemas.openxmlformats.org/officeDocument/2006/relationships/slide" Target="../slides/slide36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0.xml.rels><?xml version="1.0" encoding="UTF-8" standalone="yes"?>
<Relationships xmlns="http://schemas.openxmlformats.org/package/2006/relationships"><Relationship Id="rId2" Type="http://schemas.openxmlformats.org/officeDocument/2006/relationships/slide" Target="../slides/slide370.xml"/><Relationship Id="rId1" Type="http://schemas.openxmlformats.org/officeDocument/2006/relationships/notesMaster" Target="../notesMasters/notesMaster1.xml"/></Relationships>
</file>

<file path=ppt/notesSlides/_rels/notesSlide371.xml.rels><?xml version="1.0" encoding="UTF-8" standalone="yes"?>
<Relationships xmlns="http://schemas.openxmlformats.org/package/2006/relationships"><Relationship Id="rId2" Type="http://schemas.openxmlformats.org/officeDocument/2006/relationships/slide" Target="../slides/slide371.xml"/><Relationship Id="rId1" Type="http://schemas.openxmlformats.org/officeDocument/2006/relationships/notesMaster" Target="../notesMasters/notesMaster1.xml"/></Relationships>
</file>

<file path=ppt/notesSlides/_rels/notesSlide372.xml.rels><?xml version="1.0" encoding="UTF-8" standalone="yes"?>
<Relationships xmlns="http://schemas.openxmlformats.org/package/2006/relationships"><Relationship Id="rId2" Type="http://schemas.openxmlformats.org/officeDocument/2006/relationships/slide" Target="../slides/slide372.xml"/><Relationship Id="rId1" Type="http://schemas.openxmlformats.org/officeDocument/2006/relationships/notesMaster" Target="../notesMasters/notesMaster1.xml"/></Relationships>
</file>

<file path=ppt/notesSlides/_rels/notesSlide373.xml.rels><?xml version="1.0" encoding="UTF-8" standalone="yes"?>
<Relationships xmlns="http://schemas.openxmlformats.org/package/2006/relationships"><Relationship Id="rId2" Type="http://schemas.openxmlformats.org/officeDocument/2006/relationships/slide" Target="../slides/slide373.xml"/><Relationship Id="rId1" Type="http://schemas.openxmlformats.org/officeDocument/2006/relationships/notesMaster" Target="../notesMasters/notesMaster1.xml"/></Relationships>
</file>

<file path=ppt/notesSlides/_rels/notesSlide374.xml.rels><?xml version="1.0" encoding="UTF-8" standalone="yes"?>
<Relationships xmlns="http://schemas.openxmlformats.org/package/2006/relationships"><Relationship Id="rId2" Type="http://schemas.openxmlformats.org/officeDocument/2006/relationships/slide" Target="../slides/slide374.xml"/><Relationship Id="rId1" Type="http://schemas.openxmlformats.org/officeDocument/2006/relationships/notesMaster" Target="../notesMasters/notesMaster1.xml"/></Relationships>
</file>

<file path=ppt/notesSlides/_rels/notesSlide375.xml.rels><?xml version="1.0" encoding="UTF-8" standalone="yes"?>
<Relationships xmlns="http://schemas.openxmlformats.org/package/2006/relationships"><Relationship Id="rId2" Type="http://schemas.openxmlformats.org/officeDocument/2006/relationships/slide" Target="../slides/slide375.xml"/><Relationship Id="rId1" Type="http://schemas.openxmlformats.org/officeDocument/2006/relationships/notesMaster" Target="../notesMasters/notesMaster1.xml"/></Relationships>
</file>

<file path=ppt/notesSlides/_rels/notesSlide376.xml.rels><?xml version="1.0" encoding="UTF-8" standalone="yes"?>
<Relationships xmlns="http://schemas.openxmlformats.org/package/2006/relationships"><Relationship Id="rId2" Type="http://schemas.openxmlformats.org/officeDocument/2006/relationships/slide" Target="../slides/slide376.xml"/><Relationship Id="rId1" Type="http://schemas.openxmlformats.org/officeDocument/2006/relationships/notesMaster" Target="../notesMasters/notesMaster1.xml"/></Relationships>
</file>

<file path=ppt/notesSlides/_rels/notesSlide377.xml.rels><?xml version="1.0" encoding="UTF-8" standalone="yes"?>
<Relationships xmlns="http://schemas.openxmlformats.org/package/2006/relationships"><Relationship Id="rId2" Type="http://schemas.openxmlformats.org/officeDocument/2006/relationships/slide" Target="../slides/slide377.xml"/><Relationship Id="rId1" Type="http://schemas.openxmlformats.org/officeDocument/2006/relationships/notesMaster" Target="../notesMasters/notesMaster1.xml"/></Relationships>
</file>

<file path=ppt/notesSlides/_rels/notesSlide378.xml.rels><?xml version="1.0" encoding="UTF-8" standalone="yes"?>
<Relationships xmlns="http://schemas.openxmlformats.org/package/2006/relationships"><Relationship Id="rId2" Type="http://schemas.openxmlformats.org/officeDocument/2006/relationships/slide" Target="../slides/slide378.xml"/><Relationship Id="rId1" Type="http://schemas.openxmlformats.org/officeDocument/2006/relationships/notesMaster" Target="../notesMasters/notesMaster1.xml"/></Relationships>
</file>

<file path=ppt/notesSlides/_rels/notesSlide379.xml.rels><?xml version="1.0" encoding="UTF-8" standalone="yes"?>
<Relationships xmlns="http://schemas.openxmlformats.org/package/2006/relationships"><Relationship Id="rId2" Type="http://schemas.openxmlformats.org/officeDocument/2006/relationships/slide" Target="../slides/slide3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0.xml.rels><?xml version="1.0" encoding="UTF-8" standalone="yes"?>
<Relationships xmlns="http://schemas.openxmlformats.org/package/2006/relationships"><Relationship Id="rId2" Type="http://schemas.openxmlformats.org/officeDocument/2006/relationships/slide" Target="../slides/slide380.xml"/><Relationship Id="rId1" Type="http://schemas.openxmlformats.org/officeDocument/2006/relationships/notesMaster" Target="../notesMasters/notesMaster1.xml"/></Relationships>
</file>

<file path=ppt/notesSlides/_rels/notesSlide381.xml.rels><?xml version="1.0" encoding="UTF-8" standalone="yes"?>
<Relationships xmlns="http://schemas.openxmlformats.org/package/2006/relationships"><Relationship Id="rId2" Type="http://schemas.openxmlformats.org/officeDocument/2006/relationships/slide" Target="../slides/slide381.xml"/><Relationship Id="rId1" Type="http://schemas.openxmlformats.org/officeDocument/2006/relationships/notesMaster" Target="../notesMasters/notesMaster1.xml"/></Relationships>
</file>

<file path=ppt/notesSlides/_rels/notesSlide382.xml.rels><?xml version="1.0" encoding="UTF-8" standalone="yes"?>
<Relationships xmlns="http://schemas.openxmlformats.org/package/2006/relationships"><Relationship Id="rId2" Type="http://schemas.openxmlformats.org/officeDocument/2006/relationships/slide" Target="../slides/slide382.xml"/><Relationship Id="rId1" Type="http://schemas.openxmlformats.org/officeDocument/2006/relationships/notesMaster" Target="../notesMasters/notesMaster1.xml"/></Relationships>
</file>

<file path=ppt/notesSlides/_rels/notesSlide383.xml.rels><?xml version="1.0" encoding="UTF-8" standalone="yes"?>
<Relationships xmlns="http://schemas.openxmlformats.org/package/2006/relationships"><Relationship Id="rId2" Type="http://schemas.openxmlformats.org/officeDocument/2006/relationships/slide" Target="../slides/slide383.xml"/><Relationship Id="rId1" Type="http://schemas.openxmlformats.org/officeDocument/2006/relationships/notesMaster" Target="../notesMasters/notesMaster1.xml"/></Relationships>
</file>

<file path=ppt/notesSlides/_rels/notesSlide384.xml.rels><?xml version="1.0" encoding="UTF-8" standalone="yes"?>
<Relationships xmlns="http://schemas.openxmlformats.org/package/2006/relationships"><Relationship Id="rId2" Type="http://schemas.openxmlformats.org/officeDocument/2006/relationships/slide" Target="../slides/slide384.xml"/><Relationship Id="rId1" Type="http://schemas.openxmlformats.org/officeDocument/2006/relationships/notesMaster" Target="../notesMasters/notesMaster1.xml"/></Relationships>
</file>

<file path=ppt/notesSlides/_rels/notesSlide385.xml.rels><?xml version="1.0" encoding="UTF-8" standalone="yes"?>
<Relationships xmlns="http://schemas.openxmlformats.org/package/2006/relationships"><Relationship Id="rId2" Type="http://schemas.openxmlformats.org/officeDocument/2006/relationships/slide" Target="../slides/slide385.xml"/><Relationship Id="rId1" Type="http://schemas.openxmlformats.org/officeDocument/2006/relationships/notesMaster" Target="../notesMasters/notesMaster1.xml"/></Relationships>
</file>

<file path=ppt/notesSlides/_rels/notesSlide386.xml.rels><?xml version="1.0" encoding="UTF-8" standalone="yes"?>
<Relationships xmlns="http://schemas.openxmlformats.org/package/2006/relationships"><Relationship Id="rId2" Type="http://schemas.openxmlformats.org/officeDocument/2006/relationships/slide" Target="../slides/slide386.xml"/><Relationship Id="rId1" Type="http://schemas.openxmlformats.org/officeDocument/2006/relationships/notesMaster" Target="../notesMasters/notesMaster1.xml"/></Relationships>
</file>

<file path=ppt/notesSlides/_rels/notesSlide387.xml.rels><?xml version="1.0" encoding="UTF-8" standalone="yes"?>
<Relationships xmlns="http://schemas.openxmlformats.org/package/2006/relationships"><Relationship Id="rId2" Type="http://schemas.openxmlformats.org/officeDocument/2006/relationships/slide" Target="../slides/slide387.xml"/><Relationship Id="rId1" Type="http://schemas.openxmlformats.org/officeDocument/2006/relationships/notesMaster" Target="../notesMasters/notesMaster1.xml"/></Relationships>
</file>

<file path=ppt/notesSlides/_rels/notesSlide388.xml.rels><?xml version="1.0" encoding="UTF-8" standalone="yes"?>
<Relationships xmlns="http://schemas.openxmlformats.org/package/2006/relationships"><Relationship Id="rId2" Type="http://schemas.openxmlformats.org/officeDocument/2006/relationships/slide" Target="../slides/slide388.xml"/><Relationship Id="rId1" Type="http://schemas.openxmlformats.org/officeDocument/2006/relationships/notesMaster" Target="../notesMasters/notesMaster1.xml"/></Relationships>
</file>

<file path=ppt/notesSlides/_rels/notesSlide389.xml.rels><?xml version="1.0" encoding="UTF-8" standalone="yes"?>
<Relationships xmlns="http://schemas.openxmlformats.org/package/2006/relationships"><Relationship Id="rId2" Type="http://schemas.openxmlformats.org/officeDocument/2006/relationships/slide" Target="../slides/slide38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0.xml.rels><?xml version="1.0" encoding="UTF-8" standalone="yes"?>
<Relationships xmlns="http://schemas.openxmlformats.org/package/2006/relationships"><Relationship Id="rId2" Type="http://schemas.openxmlformats.org/officeDocument/2006/relationships/slide" Target="../slides/slide390.xml"/><Relationship Id="rId1" Type="http://schemas.openxmlformats.org/officeDocument/2006/relationships/notesMaster" Target="../notesMasters/notesMaster1.xml"/></Relationships>
</file>

<file path=ppt/notesSlides/_rels/notesSlide391.xml.rels><?xml version="1.0" encoding="UTF-8" standalone="yes"?>
<Relationships xmlns="http://schemas.openxmlformats.org/package/2006/relationships"><Relationship Id="rId2" Type="http://schemas.openxmlformats.org/officeDocument/2006/relationships/slide" Target="../slides/slide391.xml"/><Relationship Id="rId1" Type="http://schemas.openxmlformats.org/officeDocument/2006/relationships/notesMaster" Target="../notesMasters/notesMaster1.xml"/></Relationships>
</file>

<file path=ppt/notesSlides/_rels/notesSlide392.xml.rels><?xml version="1.0" encoding="UTF-8" standalone="yes"?>
<Relationships xmlns="http://schemas.openxmlformats.org/package/2006/relationships"><Relationship Id="rId2" Type="http://schemas.openxmlformats.org/officeDocument/2006/relationships/slide" Target="../slides/slide392.xml"/><Relationship Id="rId1" Type="http://schemas.openxmlformats.org/officeDocument/2006/relationships/notesMaster" Target="../notesMasters/notesMaster1.xml"/></Relationships>
</file>

<file path=ppt/notesSlides/_rels/notesSlide393.xml.rels><?xml version="1.0" encoding="UTF-8" standalone="yes"?>
<Relationships xmlns="http://schemas.openxmlformats.org/package/2006/relationships"><Relationship Id="rId2" Type="http://schemas.openxmlformats.org/officeDocument/2006/relationships/slide" Target="../slides/slide393.xml"/><Relationship Id="rId1" Type="http://schemas.openxmlformats.org/officeDocument/2006/relationships/notesMaster" Target="../notesMasters/notesMaster1.xml"/></Relationships>
</file>

<file path=ppt/notesSlides/_rels/notesSlide394.xml.rels><?xml version="1.0" encoding="UTF-8" standalone="yes"?>
<Relationships xmlns="http://schemas.openxmlformats.org/package/2006/relationships"><Relationship Id="rId2" Type="http://schemas.openxmlformats.org/officeDocument/2006/relationships/slide" Target="../slides/slide394.xml"/><Relationship Id="rId1" Type="http://schemas.openxmlformats.org/officeDocument/2006/relationships/notesMaster" Target="../notesMasters/notesMaster1.xml"/></Relationships>
</file>

<file path=ppt/notesSlides/_rels/notesSlide395.xml.rels><?xml version="1.0" encoding="UTF-8" standalone="yes"?>
<Relationships xmlns="http://schemas.openxmlformats.org/package/2006/relationships"><Relationship Id="rId2" Type="http://schemas.openxmlformats.org/officeDocument/2006/relationships/slide" Target="../slides/slide395.xml"/><Relationship Id="rId1" Type="http://schemas.openxmlformats.org/officeDocument/2006/relationships/notesMaster" Target="../notesMasters/notesMaster1.xml"/></Relationships>
</file>

<file path=ppt/notesSlides/_rels/notesSlide396.xml.rels><?xml version="1.0" encoding="UTF-8" standalone="yes"?>
<Relationships xmlns="http://schemas.openxmlformats.org/package/2006/relationships"><Relationship Id="rId2" Type="http://schemas.openxmlformats.org/officeDocument/2006/relationships/slide" Target="../slides/slide396.xml"/><Relationship Id="rId1" Type="http://schemas.openxmlformats.org/officeDocument/2006/relationships/notesMaster" Target="../notesMasters/notesMaster1.xml"/></Relationships>
</file>

<file path=ppt/notesSlides/_rels/notesSlide397.xml.rels><?xml version="1.0" encoding="UTF-8" standalone="yes"?>
<Relationships xmlns="http://schemas.openxmlformats.org/package/2006/relationships"><Relationship Id="rId2" Type="http://schemas.openxmlformats.org/officeDocument/2006/relationships/slide" Target="../slides/slide397.xml"/><Relationship Id="rId1" Type="http://schemas.openxmlformats.org/officeDocument/2006/relationships/notesMaster" Target="../notesMasters/notesMaster1.xml"/></Relationships>
</file>

<file path=ppt/notesSlides/_rels/notesSlide398.xml.rels><?xml version="1.0" encoding="UTF-8" standalone="yes"?>
<Relationships xmlns="http://schemas.openxmlformats.org/package/2006/relationships"><Relationship Id="rId2" Type="http://schemas.openxmlformats.org/officeDocument/2006/relationships/slide" Target="../slides/slide398.xml"/><Relationship Id="rId1" Type="http://schemas.openxmlformats.org/officeDocument/2006/relationships/notesMaster" Target="../notesMasters/notesMaster1.xml"/></Relationships>
</file>

<file path=ppt/notesSlides/_rels/notesSlide399.xml.rels><?xml version="1.0" encoding="UTF-8" standalone="yes"?>
<Relationships xmlns="http://schemas.openxmlformats.org/package/2006/relationships"><Relationship Id="rId2" Type="http://schemas.openxmlformats.org/officeDocument/2006/relationships/slide" Target="../slides/slide39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00.xml.rels><?xml version="1.0" encoding="UTF-8" standalone="yes"?>
<Relationships xmlns="http://schemas.openxmlformats.org/package/2006/relationships"><Relationship Id="rId2" Type="http://schemas.openxmlformats.org/officeDocument/2006/relationships/slide" Target="../slides/slide400.xml"/><Relationship Id="rId1" Type="http://schemas.openxmlformats.org/officeDocument/2006/relationships/notesMaster" Target="../notesMasters/notesMaster1.xml"/></Relationships>
</file>

<file path=ppt/notesSlides/_rels/notesSlide401.xml.rels><?xml version="1.0" encoding="UTF-8" standalone="yes"?>
<Relationships xmlns="http://schemas.openxmlformats.org/package/2006/relationships"><Relationship Id="rId2" Type="http://schemas.openxmlformats.org/officeDocument/2006/relationships/slide" Target="../slides/slide401.xml"/><Relationship Id="rId1" Type="http://schemas.openxmlformats.org/officeDocument/2006/relationships/notesMaster" Target="../notesMasters/notesMaster1.xml"/></Relationships>
</file>

<file path=ppt/notesSlides/_rels/notesSlide402.xml.rels><?xml version="1.0" encoding="UTF-8" standalone="yes"?>
<Relationships xmlns="http://schemas.openxmlformats.org/package/2006/relationships"><Relationship Id="rId2" Type="http://schemas.openxmlformats.org/officeDocument/2006/relationships/slide" Target="../slides/slide402.xml"/><Relationship Id="rId1" Type="http://schemas.openxmlformats.org/officeDocument/2006/relationships/notesMaster" Target="../notesMasters/notesMaster1.xml"/></Relationships>
</file>

<file path=ppt/notesSlides/_rels/notesSlide403.xml.rels><?xml version="1.0" encoding="UTF-8" standalone="yes"?>
<Relationships xmlns="http://schemas.openxmlformats.org/package/2006/relationships"><Relationship Id="rId2" Type="http://schemas.openxmlformats.org/officeDocument/2006/relationships/slide" Target="../slides/slide403.xml"/><Relationship Id="rId1" Type="http://schemas.openxmlformats.org/officeDocument/2006/relationships/notesMaster" Target="../notesMasters/notesMaster1.xml"/></Relationships>
</file>

<file path=ppt/notesSlides/_rels/notesSlide404.xml.rels><?xml version="1.0" encoding="UTF-8" standalone="yes"?>
<Relationships xmlns="http://schemas.openxmlformats.org/package/2006/relationships"><Relationship Id="rId2" Type="http://schemas.openxmlformats.org/officeDocument/2006/relationships/slide" Target="../slides/slide404.xml"/><Relationship Id="rId1" Type="http://schemas.openxmlformats.org/officeDocument/2006/relationships/notesMaster" Target="../notesMasters/notesMaster1.xml"/></Relationships>
</file>

<file path=ppt/notesSlides/_rels/notesSlide405.xml.rels><?xml version="1.0" encoding="UTF-8" standalone="yes"?>
<Relationships xmlns="http://schemas.openxmlformats.org/package/2006/relationships"><Relationship Id="rId2" Type="http://schemas.openxmlformats.org/officeDocument/2006/relationships/slide" Target="../slides/slide405.xml"/><Relationship Id="rId1" Type="http://schemas.openxmlformats.org/officeDocument/2006/relationships/notesMaster" Target="../notesMasters/notesMaster1.xml"/></Relationships>
</file>

<file path=ppt/notesSlides/_rels/notesSlide406.xml.rels><?xml version="1.0" encoding="UTF-8" standalone="yes"?>
<Relationships xmlns="http://schemas.openxmlformats.org/package/2006/relationships"><Relationship Id="rId2" Type="http://schemas.openxmlformats.org/officeDocument/2006/relationships/slide" Target="../slides/slide406.xml"/><Relationship Id="rId1" Type="http://schemas.openxmlformats.org/officeDocument/2006/relationships/notesMaster" Target="../notesMasters/notesMaster1.xml"/></Relationships>
</file>

<file path=ppt/notesSlides/_rels/notesSlide407.xml.rels><?xml version="1.0" encoding="UTF-8" standalone="yes"?>
<Relationships xmlns="http://schemas.openxmlformats.org/package/2006/relationships"><Relationship Id="rId2" Type="http://schemas.openxmlformats.org/officeDocument/2006/relationships/slide" Target="../slides/slide407.xml"/><Relationship Id="rId1" Type="http://schemas.openxmlformats.org/officeDocument/2006/relationships/notesMaster" Target="../notesMasters/notesMaster1.xml"/></Relationships>
</file>

<file path=ppt/notesSlides/_rels/notesSlide408.xml.rels><?xml version="1.0" encoding="UTF-8" standalone="yes"?>
<Relationships xmlns="http://schemas.openxmlformats.org/package/2006/relationships"><Relationship Id="rId2" Type="http://schemas.openxmlformats.org/officeDocument/2006/relationships/slide" Target="../slides/slide408.xml"/><Relationship Id="rId1" Type="http://schemas.openxmlformats.org/officeDocument/2006/relationships/notesMaster" Target="../notesMasters/notesMaster1.xml"/></Relationships>
</file>

<file path=ppt/notesSlides/_rels/notesSlide409.xml.rels><?xml version="1.0" encoding="UTF-8" standalone="yes"?>
<Relationships xmlns="http://schemas.openxmlformats.org/package/2006/relationships"><Relationship Id="rId2" Type="http://schemas.openxmlformats.org/officeDocument/2006/relationships/slide" Target="../slides/slide40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0.xml.rels><?xml version="1.0" encoding="UTF-8" standalone="yes"?>
<Relationships xmlns="http://schemas.openxmlformats.org/package/2006/relationships"><Relationship Id="rId2" Type="http://schemas.openxmlformats.org/officeDocument/2006/relationships/slide" Target="../slides/slide410.xml"/><Relationship Id="rId1" Type="http://schemas.openxmlformats.org/officeDocument/2006/relationships/notesMaster" Target="../notesMasters/notesMaster1.xml"/></Relationships>
</file>

<file path=ppt/notesSlides/_rels/notesSlide411.xml.rels><?xml version="1.0" encoding="UTF-8" standalone="yes"?>
<Relationships xmlns="http://schemas.openxmlformats.org/package/2006/relationships"><Relationship Id="rId2" Type="http://schemas.openxmlformats.org/officeDocument/2006/relationships/slide" Target="../slides/slide411.xml"/><Relationship Id="rId1" Type="http://schemas.openxmlformats.org/officeDocument/2006/relationships/notesMaster" Target="../notesMasters/notesMaster1.xml"/></Relationships>
</file>

<file path=ppt/notesSlides/_rels/notesSlide412.xml.rels><?xml version="1.0" encoding="UTF-8" standalone="yes"?>
<Relationships xmlns="http://schemas.openxmlformats.org/package/2006/relationships"><Relationship Id="rId2" Type="http://schemas.openxmlformats.org/officeDocument/2006/relationships/slide" Target="../slides/slide412.xml"/><Relationship Id="rId1" Type="http://schemas.openxmlformats.org/officeDocument/2006/relationships/notesMaster" Target="../notesMasters/notesMaster1.xml"/></Relationships>
</file>

<file path=ppt/notesSlides/_rels/notesSlide413.xml.rels><?xml version="1.0" encoding="UTF-8" standalone="yes"?>
<Relationships xmlns="http://schemas.openxmlformats.org/package/2006/relationships"><Relationship Id="rId2" Type="http://schemas.openxmlformats.org/officeDocument/2006/relationships/slide" Target="../slides/slide413.xml"/><Relationship Id="rId1" Type="http://schemas.openxmlformats.org/officeDocument/2006/relationships/notesMaster" Target="../notesMasters/notesMaster1.xml"/></Relationships>
</file>

<file path=ppt/notesSlides/_rels/notesSlide414.xml.rels><?xml version="1.0" encoding="UTF-8" standalone="yes"?>
<Relationships xmlns="http://schemas.openxmlformats.org/package/2006/relationships"><Relationship Id="rId2" Type="http://schemas.openxmlformats.org/officeDocument/2006/relationships/slide" Target="../slides/slide414.xml"/><Relationship Id="rId1" Type="http://schemas.openxmlformats.org/officeDocument/2006/relationships/notesMaster" Target="../notesMasters/notesMaster1.xml"/></Relationships>
</file>

<file path=ppt/notesSlides/_rels/notesSlide415.xml.rels><?xml version="1.0" encoding="UTF-8" standalone="yes"?>
<Relationships xmlns="http://schemas.openxmlformats.org/package/2006/relationships"><Relationship Id="rId2" Type="http://schemas.openxmlformats.org/officeDocument/2006/relationships/slide" Target="../slides/slide415.xml"/><Relationship Id="rId1" Type="http://schemas.openxmlformats.org/officeDocument/2006/relationships/notesMaster" Target="../notesMasters/notesMaster1.xml"/></Relationships>
</file>

<file path=ppt/notesSlides/_rels/notesSlide416.xml.rels><?xml version="1.0" encoding="UTF-8" standalone="yes"?>
<Relationships xmlns="http://schemas.openxmlformats.org/package/2006/relationships"><Relationship Id="rId2" Type="http://schemas.openxmlformats.org/officeDocument/2006/relationships/slide" Target="../slides/slide416.xml"/><Relationship Id="rId1" Type="http://schemas.openxmlformats.org/officeDocument/2006/relationships/notesMaster" Target="../notesMasters/notesMaster1.xml"/></Relationships>
</file>

<file path=ppt/notesSlides/_rels/notesSlide417.xml.rels><?xml version="1.0" encoding="UTF-8" standalone="yes"?>
<Relationships xmlns="http://schemas.openxmlformats.org/package/2006/relationships"><Relationship Id="rId2" Type="http://schemas.openxmlformats.org/officeDocument/2006/relationships/slide" Target="../slides/slide417.xml"/><Relationship Id="rId1" Type="http://schemas.openxmlformats.org/officeDocument/2006/relationships/notesMaster" Target="../notesMasters/notesMaster1.xml"/></Relationships>
</file>

<file path=ppt/notesSlides/_rels/notesSlide418.xml.rels><?xml version="1.0" encoding="UTF-8" standalone="yes"?>
<Relationships xmlns="http://schemas.openxmlformats.org/package/2006/relationships"><Relationship Id="rId2" Type="http://schemas.openxmlformats.org/officeDocument/2006/relationships/slide" Target="../slides/slide418.xml"/><Relationship Id="rId1" Type="http://schemas.openxmlformats.org/officeDocument/2006/relationships/notesMaster" Target="../notesMasters/notesMaster1.xml"/></Relationships>
</file>

<file path=ppt/notesSlides/_rels/notesSlide419.xml.rels><?xml version="1.0" encoding="UTF-8" standalone="yes"?>
<Relationships xmlns="http://schemas.openxmlformats.org/package/2006/relationships"><Relationship Id="rId2" Type="http://schemas.openxmlformats.org/officeDocument/2006/relationships/slide" Target="../slides/slide41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0.xml.rels><?xml version="1.0" encoding="UTF-8" standalone="yes"?>
<Relationships xmlns="http://schemas.openxmlformats.org/package/2006/relationships"><Relationship Id="rId2" Type="http://schemas.openxmlformats.org/officeDocument/2006/relationships/slide" Target="../slides/slide420.xml"/><Relationship Id="rId1" Type="http://schemas.openxmlformats.org/officeDocument/2006/relationships/notesMaster" Target="../notesMasters/notesMaster1.xml"/></Relationships>
</file>

<file path=ppt/notesSlides/_rels/notesSlide421.xml.rels><?xml version="1.0" encoding="UTF-8" standalone="yes"?>
<Relationships xmlns="http://schemas.openxmlformats.org/package/2006/relationships"><Relationship Id="rId2" Type="http://schemas.openxmlformats.org/officeDocument/2006/relationships/slide" Target="../slides/slide421.xml"/><Relationship Id="rId1" Type="http://schemas.openxmlformats.org/officeDocument/2006/relationships/notesMaster" Target="../notesMasters/notesMaster1.xml"/></Relationships>
</file>

<file path=ppt/notesSlides/_rels/notesSlide422.xml.rels><?xml version="1.0" encoding="UTF-8" standalone="yes"?>
<Relationships xmlns="http://schemas.openxmlformats.org/package/2006/relationships"><Relationship Id="rId2" Type="http://schemas.openxmlformats.org/officeDocument/2006/relationships/slide" Target="../slides/slide422.xml"/><Relationship Id="rId1" Type="http://schemas.openxmlformats.org/officeDocument/2006/relationships/notesMaster" Target="../notesMasters/notesMaster1.xml"/></Relationships>
</file>

<file path=ppt/notesSlides/_rels/notesSlide423.xml.rels><?xml version="1.0" encoding="UTF-8" standalone="yes"?>
<Relationships xmlns="http://schemas.openxmlformats.org/package/2006/relationships"><Relationship Id="rId2" Type="http://schemas.openxmlformats.org/officeDocument/2006/relationships/slide" Target="../slides/slide423.xml"/><Relationship Id="rId1" Type="http://schemas.openxmlformats.org/officeDocument/2006/relationships/notesMaster" Target="../notesMasters/notesMaster1.xml"/></Relationships>
</file>

<file path=ppt/notesSlides/_rels/notesSlide424.xml.rels><?xml version="1.0" encoding="UTF-8" standalone="yes"?>
<Relationships xmlns="http://schemas.openxmlformats.org/package/2006/relationships"><Relationship Id="rId2" Type="http://schemas.openxmlformats.org/officeDocument/2006/relationships/slide" Target="../slides/slide424.xml"/><Relationship Id="rId1" Type="http://schemas.openxmlformats.org/officeDocument/2006/relationships/notesMaster" Target="../notesMasters/notesMaster1.xml"/></Relationships>
</file>

<file path=ppt/notesSlides/_rels/notesSlide425.xml.rels><?xml version="1.0" encoding="UTF-8" standalone="yes"?>
<Relationships xmlns="http://schemas.openxmlformats.org/package/2006/relationships"><Relationship Id="rId2" Type="http://schemas.openxmlformats.org/officeDocument/2006/relationships/slide" Target="../slides/slide425.xml"/><Relationship Id="rId1" Type="http://schemas.openxmlformats.org/officeDocument/2006/relationships/notesMaster" Target="../notesMasters/notesMaster1.xml"/></Relationships>
</file>

<file path=ppt/notesSlides/_rels/notesSlide426.xml.rels><?xml version="1.0" encoding="UTF-8" standalone="yes"?>
<Relationships xmlns="http://schemas.openxmlformats.org/package/2006/relationships"><Relationship Id="rId2" Type="http://schemas.openxmlformats.org/officeDocument/2006/relationships/slide" Target="../slides/slide426.xml"/><Relationship Id="rId1" Type="http://schemas.openxmlformats.org/officeDocument/2006/relationships/notesMaster" Target="../notesMasters/notesMaster1.xml"/></Relationships>
</file>

<file path=ppt/notesSlides/_rels/notesSlide427.xml.rels><?xml version="1.0" encoding="UTF-8" standalone="yes"?>
<Relationships xmlns="http://schemas.openxmlformats.org/package/2006/relationships"><Relationship Id="rId2" Type="http://schemas.openxmlformats.org/officeDocument/2006/relationships/slide" Target="../slides/slide427.xml"/><Relationship Id="rId1" Type="http://schemas.openxmlformats.org/officeDocument/2006/relationships/notesMaster" Target="../notesMasters/notesMaster1.xml"/></Relationships>
</file>

<file path=ppt/notesSlides/_rels/notesSlide428.xml.rels><?xml version="1.0" encoding="UTF-8" standalone="yes"?>
<Relationships xmlns="http://schemas.openxmlformats.org/package/2006/relationships"><Relationship Id="rId2" Type="http://schemas.openxmlformats.org/officeDocument/2006/relationships/slide" Target="../slides/slide428.xml"/><Relationship Id="rId1" Type="http://schemas.openxmlformats.org/officeDocument/2006/relationships/notesMaster" Target="../notesMasters/notesMaster1.xml"/></Relationships>
</file>

<file path=ppt/notesSlides/_rels/notesSlide429.xml.rels><?xml version="1.0" encoding="UTF-8" standalone="yes"?>
<Relationships xmlns="http://schemas.openxmlformats.org/package/2006/relationships"><Relationship Id="rId2" Type="http://schemas.openxmlformats.org/officeDocument/2006/relationships/slide" Target="../slides/slide42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0.xml.rels><?xml version="1.0" encoding="UTF-8" standalone="yes"?>
<Relationships xmlns="http://schemas.openxmlformats.org/package/2006/relationships"><Relationship Id="rId2" Type="http://schemas.openxmlformats.org/officeDocument/2006/relationships/slide" Target="../slides/slide430.xml"/><Relationship Id="rId1" Type="http://schemas.openxmlformats.org/officeDocument/2006/relationships/notesMaster" Target="../notesMasters/notesMaster1.xml"/></Relationships>
</file>

<file path=ppt/notesSlides/_rels/notesSlide431.xml.rels><?xml version="1.0" encoding="UTF-8" standalone="yes"?>
<Relationships xmlns="http://schemas.openxmlformats.org/package/2006/relationships"><Relationship Id="rId2" Type="http://schemas.openxmlformats.org/officeDocument/2006/relationships/slide" Target="../slides/slide431.xml"/><Relationship Id="rId1" Type="http://schemas.openxmlformats.org/officeDocument/2006/relationships/notesMaster" Target="../notesMasters/notesMaster1.xml"/></Relationships>
</file>

<file path=ppt/notesSlides/_rels/notesSlide432.xml.rels><?xml version="1.0" encoding="UTF-8" standalone="yes"?>
<Relationships xmlns="http://schemas.openxmlformats.org/package/2006/relationships"><Relationship Id="rId2" Type="http://schemas.openxmlformats.org/officeDocument/2006/relationships/slide" Target="../slides/slide432.xml"/><Relationship Id="rId1" Type="http://schemas.openxmlformats.org/officeDocument/2006/relationships/notesMaster" Target="../notesMasters/notesMaster1.xml"/></Relationships>
</file>

<file path=ppt/notesSlides/_rels/notesSlide433.xml.rels><?xml version="1.0" encoding="UTF-8" standalone="yes"?>
<Relationships xmlns="http://schemas.openxmlformats.org/package/2006/relationships"><Relationship Id="rId2" Type="http://schemas.openxmlformats.org/officeDocument/2006/relationships/slide" Target="../slides/slide433.xml"/><Relationship Id="rId1" Type="http://schemas.openxmlformats.org/officeDocument/2006/relationships/notesMaster" Target="../notesMasters/notesMaster1.xml"/></Relationships>
</file>

<file path=ppt/notesSlides/_rels/notesSlide434.xml.rels><?xml version="1.0" encoding="UTF-8" standalone="yes"?>
<Relationships xmlns="http://schemas.openxmlformats.org/package/2006/relationships"><Relationship Id="rId2" Type="http://schemas.openxmlformats.org/officeDocument/2006/relationships/slide" Target="../slides/slide434.xml"/><Relationship Id="rId1" Type="http://schemas.openxmlformats.org/officeDocument/2006/relationships/notesMaster" Target="../notesMasters/notesMaster1.xml"/></Relationships>
</file>

<file path=ppt/notesSlides/_rels/notesSlide435.xml.rels><?xml version="1.0" encoding="UTF-8" standalone="yes"?>
<Relationships xmlns="http://schemas.openxmlformats.org/package/2006/relationships"><Relationship Id="rId2" Type="http://schemas.openxmlformats.org/officeDocument/2006/relationships/slide" Target="../slides/slide435.xml"/><Relationship Id="rId1" Type="http://schemas.openxmlformats.org/officeDocument/2006/relationships/notesMaster" Target="../notesMasters/notesMaster1.xml"/></Relationships>
</file>

<file path=ppt/notesSlides/_rels/notesSlide436.xml.rels><?xml version="1.0" encoding="UTF-8" standalone="yes"?>
<Relationships xmlns="http://schemas.openxmlformats.org/package/2006/relationships"><Relationship Id="rId2" Type="http://schemas.openxmlformats.org/officeDocument/2006/relationships/slide" Target="../slides/slide436.xml"/><Relationship Id="rId1" Type="http://schemas.openxmlformats.org/officeDocument/2006/relationships/notesMaster" Target="../notesMasters/notesMaster1.xml"/></Relationships>
</file>

<file path=ppt/notesSlides/_rels/notesSlide437.xml.rels><?xml version="1.0" encoding="UTF-8" standalone="yes"?>
<Relationships xmlns="http://schemas.openxmlformats.org/package/2006/relationships"><Relationship Id="rId2" Type="http://schemas.openxmlformats.org/officeDocument/2006/relationships/slide" Target="../slides/slide437.xml"/><Relationship Id="rId1" Type="http://schemas.openxmlformats.org/officeDocument/2006/relationships/notesMaster" Target="../notesMasters/notesMaster1.xml"/></Relationships>
</file>

<file path=ppt/notesSlides/_rels/notesSlide438.xml.rels><?xml version="1.0" encoding="UTF-8" standalone="yes"?>
<Relationships xmlns="http://schemas.openxmlformats.org/package/2006/relationships"><Relationship Id="rId2" Type="http://schemas.openxmlformats.org/officeDocument/2006/relationships/slide" Target="../slides/slide438.xml"/><Relationship Id="rId1" Type="http://schemas.openxmlformats.org/officeDocument/2006/relationships/notesMaster" Target="../notesMasters/notesMaster1.xml"/></Relationships>
</file>

<file path=ppt/notesSlides/_rels/notesSlide439.xml.rels><?xml version="1.0" encoding="UTF-8" standalone="yes"?>
<Relationships xmlns="http://schemas.openxmlformats.org/package/2006/relationships"><Relationship Id="rId2" Type="http://schemas.openxmlformats.org/officeDocument/2006/relationships/slide" Target="../slides/slide43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0.xml.rels><?xml version="1.0" encoding="UTF-8" standalone="yes"?>
<Relationships xmlns="http://schemas.openxmlformats.org/package/2006/relationships"><Relationship Id="rId2" Type="http://schemas.openxmlformats.org/officeDocument/2006/relationships/slide" Target="../slides/slide440.xml"/><Relationship Id="rId1" Type="http://schemas.openxmlformats.org/officeDocument/2006/relationships/notesMaster" Target="../notesMasters/notesMaster1.xml"/></Relationships>
</file>

<file path=ppt/notesSlides/_rels/notesSlide441.xml.rels><?xml version="1.0" encoding="UTF-8" standalone="yes"?>
<Relationships xmlns="http://schemas.openxmlformats.org/package/2006/relationships"><Relationship Id="rId2" Type="http://schemas.openxmlformats.org/officeDocument/2006/relationships/slide" Target="../slides/slide441.xml"/><Relationship Id="rId1" Type="http://schemas.openxmlformats.org/officeDocument/2006/relationships/notesMaster" Target="../notesMasters/notesMaster1.xml"/></Relationships>
</file>

<file path=ppt/notesSlides/_rels/notesSlide442.xml.rels><?xml version="1.0" encoding="UTF-8" standalone="yes"?>
<Relationships xmlns="http://schemas.openxmlformats.org/package/2006/relationships"><Relationship Id="rId2" Type="http://schemas.openxmlformats.org/officeDocument/2006/relationships/slide" Target="../slides/slide442.xml"/><Relationship Id="rId1" Type="http://schemas.openxmlformats.org/officeDocument/2006/relationships/notesMaster" Target="../notesMasters/notesMaster1.xml"/></Relationships>
</file>

<file path=ppt/notesSlides/_rels/notesSlide443.xml.rels><?xml version="1.0" encoding="UTF-8" standalone="yes"?>
<Relationships xmlns="http://schemas.openxmlformats.org/package/2006/relationships"><Relationship Id="rId2" Type="http://schemas.openxmlformats.org/officeDocument/2006/relationships/slide" Target="../slides/slide443.xml"/><Relationship Id="rId1" Type="http://schemas.openxmlformats.org/officeDocument/2006/relationships/notesMaster" Target="../notesMasters/notesMaster1.xml"/></Relationships>
</file>

<file path=ppt/notesSlides/_rels/notesSlide444.xml.rels><?xml version="1.0" encoding="UTF-8" standalone="yes"?>
<Relationships xmlns="http://schemas.openxmlformats.org/package/2006/relationships"><Relationship Id="rId2" Type="http://schemas.openxmlformats.org/officeDocument/2006/relationships/slide" Target="../slides/slide444.xml"/><Relationship Id="rId1" Type="http://schemas.openxmlformats.org/officeDocument/2006/relationships/notesMaster" Target="../notesMasters/notesMaster1.xml"/></Relationships>
</file>

<file path=ppt/notesSlides/_rels/notesSlide445.xml.rels><?xml version="1.0" encoding="UTF-8" standalone="yes"?>
<Relationships xmlns="http://schemas.openxmlformats.org/package/2006/relationships"><Relationship Id="rId2" Type="http://schemas.openxmlformats.org/officeDocument/2006/relationships/slide" Target="../slides/slide445.xml"/><Relationship Id="rId1" Type="http://schemas.openxmlformats.org/officeDocument/2006/relationships/notesMaster" Target="../notesMasters/notesMaster1.xml"/></Relationships>
</file>

<file path=ppt/notesSlides/_rels/notesSlide446.xml.rels><?xml version="1.0" encoding="UTF-8" standalone="yes"?>
<Relationships xmlns="http://schemas.openxmlformats.org/package/2006/relationships"><Relationship Id="rId2" Type="http://schemas.openxmlformats.org/officeDocument/2006/relationships/slide" Target="../slides/slide446.xml"/><Relationship Id="rId1" Type="http://schemas.openxmlformats.org/officeDocument/2006/relationships/notesMaster" Target="../notesMasters/notesMaster1.xml"/></Relationships>
</file>

<file path=ppt/notesSlides/_rels/notesSlide447.xml.rels><?xml version="1.0" encoding="UTF-8" standalone="yes"?>
<Relationships xmlns="http://schemas.openxmlformats.org/package/2006/relationships"><Relationship Id="rId2" Type="http://schemas.openxmlformats.org/officeDocument/2006/relationships/slide" Target="../slides/slide447.xml"/><Relationship Id="rId1" Type="http://schemas.openxmlformats.org/officeDocument/2006/relationships/notesMaster" Target="../notesMasters/notesMaster1.xml"/></Relationships>
</file>

<file path=ppt/notesSlides/_rels/notesSlide448.xml.rels><?xml version="1.0" encoding="UTF-8" standalone="yes"?>
<Relationships xmlns="http://schemas.openxmlformats.org/package/2006/relationships"><Relationship Id="rId2" Type="http://schemas.openxmlformats.org/officeDocument/2006/relationships/slide" Target="../slides/slide448.xml"/><Relationship Id="rId1" Type="http://schemas.openxmlformats.org/officeDocument/2006/relationships/notesMaster" Target="../notesMasters/notesMaster1.xml"/></Relationships>
</file>

<file path=ppt/notesSlides/_rels/notesSlide449.xml.rels><?xml version="1.0" encoding="UTF-8" standalone="yes"?>
<Relationships xmlns="http://schemas.openxmlformats.org/package/2006/relationships"><Relationship Id="rId2" Type="http://schemas.openxmlformats.org/officeDocument/2006/relationships/slide" Target="../slides/slide4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0.xml.rels><?xml version="1.0" encoding="UTF-8" standalone="yes"?>
<Relationships xmlns="http://schemas.openxmlformats.org/package/2006/relationships"><Relationship Id="rId2" Type="http://schemas.openxmlformats.org/officeDocument/2006/relationships/slide" Target="../slides/slide450.xml"/><Relationship Id="rId1" Type="http://schemas.openxmlformats.org/officeDocument/2006/relationships/notesMaster" Target="../notesMasters/notesMaster1.xml"/></Relationships>
</file>

<file path=ppt/notesSlides/_rels/notesSlide451.xml.rels><?xml version="1.0" encoding="UTF-8" standalone="yes"?>
<Relationships xmlns="http://schemas.openxmlformats.org/package/2006/relationships"><Relationship Id="rId2" Type="http://schemas.openxmlformats.org/officeDocument/2006/relationships/slide" Target="../slides/slide451.xml"/><Relationship Id="rId1" Type="http://schemas.openxmlformats.org/officeDocument/2006/relationships/notesMaster" Target="../notesMasters/notesMaster1.xml"/></Relationships>
</file>

<file path=ppt/notesSlides/_rels/notesSlide452.xml.rels><?xml version="1.0" encoding="UTF-8" standalone="yes"?>
<Relationships xmlns="http://schemas.openxmlformats.org/package/2006/relationships"><Relationship Id="rId2" Type="http://schemas.openxmlformats.org/officeDocument/2006/relationships/slide" Target="../slides/slide452.xml"/><Relationship Id="rId1" Type="http://schemas.openxmlformats.org/officeDocument/2006/relationships/notesMaster" Target="../notesMasters/notesMaster1.xml"/></Relationships>
</file>

<file path=ppt/notesSlides/_rels/notesSlide453.xml.rels><?xml version="1.0" encoding="UTF-8" standalone="yes"?>
<Relationships xmlns="http://schemas.openxmlformats.org/package/2006/relationships"><Relationship Id="rId2" Type="http://schemas.openxmlformats.org/officeDocument/2006/relationships/slide" Target="../slides/slide453.xml"/><Relationship Id="rId1" Type="http://schemas.openxmlformats.org/officeDocument/2006/relationships/notesMaster" Target="../notesMasters/notesMaster1.xml"/></Relationships>
</file>

<file path=ppt/notesSlides/_rels/notesSlide454.xml.rels><?xml version="1.0" encoding="UTF-8" standalone="yes"?>
<Relationships xmlns="http://schemas.openxmlformats.org/package/2006/relationships"><Relationship Id="rId2" Type="http://schemas.openxmlformats.org/officeDocument/2006/relationships/slide" Target="../slides/slide454.xml"/><Relationship Id="rId1" Type="http://schemas.openxmlformats.org/officeDocument/2006/relationships/notesMaster" Target="../notesMasters/notesMaster1.xml"/></Relationships>
</file>

<file path=ppt/notesSlides/_rels/notesSlide455.xml.rels><?xml version="1.0" encoding="UTF-8" standalone="yes"?>
<Relationships xmlns="http://schemas.openxmlformats.org/package/2006/relationships"><Relationship Id="rId2" Type="http://schemas.openxmlformats.org/officeDocument/2006/relationships/slide" Target="../slides/slide455.xml"/><Relationship Id="rId1" Type="http://schemas.openxmlformats.org/officeDocument/2006/relationships/notesMaster" Target="../notesMasters/notesMaster1.xml"/></Relationships>
</file>

<file path=ppt/notesSlides/_rels/notesSlide456.xml.rels><?xml version="1.0" encoding="UTF-8" standalone="yes"?>
<Relationships xmlns="http://schemas.openxmlformats.org/package/2006/relationships"><Relationship Id="rId2" Type="http://schemas.openxmlformats.org/officeDocument/2006/relationships/slide" Target="../slides/slide456.xml"/><Relationship Id="rId1" Type="http://schemas.openxmlformats.org/officeDocument/2006/relationships/notesMaster" Target="../notesMasters/notesMaster1.xml"/></Relationships>
</file>

<file path=ppt/notesSlides/_rels/notesSlide457.xml.rels><?xml version="1.0" encoding="UTF-8" standalone="yes"?>
<Relationships xmlns="http://schemas.openxmlformats.org/package/2006/relationships"><Relationship Id="rId2" Type="http://schemas.openxmlformats.org/officeDocument/2006/relationships/slide" Target="../slides/slide457.xml"/><Relationship Id="rId1" Type="http://schemas.openxmlformats.org/officeDocument/2006/relationships/notesMaster" Target="../notesMasters/notesMaster1.xml"/></Relationships>
</file>

<file path=ppt/notesSlides/_rels/notesSlide458.xml.rels><?xml version="1.0" encoding="UTF-8" standalone="yes"?>
<Relationships xmlns="http://schemas.openxmlformats.org/package/2006/relationships"><Relationship Id="rId2" Type="http://schemas.openxmlformats.org/officeDocument/2006/relationships/slide" Target="../slides/slide458.xml"/><Relationship Id="rId1" Type="http://schemas.openxmlformats.org/officeDocument/2006/relationships/notesMaster" Target="../notesMasters/notesMaster1.xml"/></Relationships>
</file>

<file path=ppt/notesSlides/_rels/notesSlide459.xml.rels><?xml version="1.0" encoding="UTF-8" standalone="yes"?>
<Relationships xmlns="http://schemas.openxmlformats.org/package/2006/relationships"><Relationship Id="rId2" Type="http://schemas.openxmlformats.org/officeDocument/2006/relationships/slide" Target="../slides/slide4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0.xml.rels><?xml version="1.0" encoding="UTF-8" standalone="yes"?>
<Relationships xmlns="http://schemas.openxmlformats.org/package/2006/relationships"><Relationship Id="rId2" Type="http://schemas.openxmlformats.org/officeDocument/2006/relationships/slide" Target="../slides/slide460.xml"/><Relationship Id="rId1" Type="http://schemas.openxmlformats.org/officeDocument/2006/relationships/notesMaster" Target="../notesMasters/notesMaster1.xml"/></Relationships>
</file>

<file path=ppt/notesSlides/_rels/notesSlide461.xml.rels><?xml version="1.0" encoding="UTF-8" standalone="yes"?>
<Relationships xmlns="http://schemas.openxmlformats.org/package/2006/relationships"><Relationship Id="rId2" Type="http://schemas.openxmlformats.org/officeDocument/2006/relationships/slide" Target="../slides/slide461.xml"/><Relationship Id="rId1" Type="http://schemas.openxmlformats.org/officeDocument/2006/relationships/notesMaster" Target="../notesMasters/notesMaster1.xml"/></Relationships>
</file>

<file path=ppt/notesSlides/_rels/notesSlide462.xml.rels><?xml version="1.0" encoding="UTF-8" standalone="yes"?>
<Relationships xmlns="http://schemas.openxmlformats.org/package/2006/relationships"><Relationship Id="rId2" Type="http://schemas.openxmlformats.org/officeDocument/2006/relationships/slide" Target="../slides/slide462.xml"/><Relationship Id="rId1" Type="http://schemas.openxmlformats.org/officeDocument/2006/relationships/notesMaster" Target="../notesMasters/notesMaster1.xml"/></Relationships>
</file>

<file path=ppt/notesSlides/_rels/notesSlide463.xml.rels><?xml version="1.0" encoding="UTF-8" standalone="yes"?>
<Relationships xmlns="http://schemas.openxmlformats.org/package/2006/relationships"><Relationship Id="rId2" Type="http://schemas.openxmlformats.org/officeDocument/2006/relationships/slide" Target="../slides/slide463.xml"/><Relationship Id="rId1" Type="http://schemas.openxmlformats.org/officeDocument/2006/relationships/notesMaster" Target="../notesMasters/notesMaster1.xml"/></Relationships>
</file>

<file path=ppt/notesSlides/_rels/notesSlide464.xml.rels><?xml version="1.0" encoding="UTF-8" standalone="yes"?>
<Relationships xmlns="http://schemas.openxmlformats.org/package/2006/relationships"><Relationship Id="rId2" Type="http://schemas.openxmlformats.org/officeDocument/2006/relationships/slide" Target="../slides/slide464.xml"/><Relationship Id="rId1" Type="http://schemas.openxmlformats.org/officeDocument/2006/relationships/notesMaster" Target="../notesMasters/notesMaster1.xml"/></Relationships>
</file>

<file path=ppt/notesSlides/_rels/notesSlide465.xml.rels><?xml version="1.0" encoding="UTF-8" standalone="yes"?>
<Relationships xmlns="http://schemas.openxmlformats.org/package/2006/relationships"><Relationship Id="rId2" Type="http://schemas.openxmlformats.org/officeDocument/2006/relationships/slide" Target="../slides/slide465.xml"/><Relationship Id="rId1" Type="http://schemas.openxmlformats.org/officeDocument/2006/relationships/notesMaster" Target="../notesMasters/notesMaster1.xml"/></Relationships>
</file>

<file path=ppt/notesSlides/_rels/notesSlide466.xml.rels><?xml version="1.0" encoding="UTF-8" standalone="yes"?>
<Relationships xmlns="http://schemas.openxmlformats.org/package/2006/relationships"><Relationship Id="rId2" Type="http://schemas.openxmlformats.org/officeDocument/2006/relationships/slide" Target="../slides/slide466.xml"/><Relationship Id="rId1" Type="http://schemas.openxmlformats.org/officeDocument/2006/relationships/notesMaster" Target="../notesMasters/notesMaster1.xml"/></Relationships>
</file>

<file path=ppt/notesSlides/_rels/notesSlide467.xml.rels><?xml version="1.0" encoding="UTF-8" standalone="yes"?>
<Relationships xmlns="http://schemas.openxmlformats.org/package/2006/relationships"><Relationship Id="rId2" Type="http://schemas.openxmlformats.org/officeDocument/2006/relationships/slide" Target="../slides/slide467.xml"/><Relationship Id="rId1" Type="http://schemas.openxmlformats.org/officeDocument/2006/relationships/notesMaster" Target="../notesMasters/notesMaster1.xml"/></Relationships>
</file>

<file path=ppt/notesSlides/_rels/notesSlide468.xml.rels><?xml version="1.0" encoding="UTF-8" standalone="yes"?>
<Relationships xmlns="http://schemas.openxmlformats.org/package/2006/relationships"><Relationship Id="rId2" Type="http://schemas.openxmlformats.org/officeDocument/2006/relationships/slide" Target="../slides/slide468.xml"/><Relationship Id="rId1" Type="http://schemas.openxmlformats.org/officeDocument/2006/relationships/notesMaster" Target="../notesMasters/notesMaster1.xml"/></Relationships>
</file>

<file path=ppt/notesSlides/_rels/notesSlide469.xml.rels><?xml version="1.0" encoding="UTF-8" standalone="yes"?>
<Relationships xmlns="http://schemas.openxmlformats.org/package/2006/relationships"><Relationship Id="rId2" Type="http://schemas.openxmlformats.org/officeDocument/2006/relationships/slide" Target="../slides/slide4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0.xml.rels><?xml version="1.0" encoding="UTF-8" standalone="yes"?>
<Relationships xmlns="http://schemas.openxmlformats.org/package/2006/relationships"><Relationship Id="rId2" Type="http://schemas.openxmlformats.org/officeDocument/2006/relationships/slide" Target="../slides/slide470.xml"/><Relationship Id="rId1" Type="http://schemas.openxmlformats.org/officeDocument/2006/relationships/notesMaster" Target="../notesMasters/notesMaster1.xml"/></Relationships>
</file>

<file path=ppt/notesSlides/_rels/notesSlide471.xml.rels><?xml version="1.0" encoding="UTF-8" standalone="yes"?>
<Relationships xmlns="http://schemas.openxmlformats.org/package/2006/relationships"><Relationship Id="rId2" Type="http://schemas.openxmlformats.org/officeDocument/2006/relationships/slide" Target="../slides/slide471.xml"/><Relationship Id="rId1" Type="http://schemas.openxmlformats.org/officeDocument/2006/relationships/notesMaster" Target="../notesMasters/notesMaster1.xml"/></Relationships>
</file>

<file path=ppt/notesSlides/_rels/notesSlide472.xml.rels><?xml version="1.0" encoding="UTF-8" standalone="yes"?>
<Relationships xmlns="http://schemas.openxmlformats.org/package/2006/relationships"><Relationship Id="rId2" Type="http://schemas.openxmlformats.org/officeDocument/2006/relationships/slide" Target="../slides/slide472.xml"/><Relationship Id="rId1" Type="http://schemas.openxmlformats.org/officeDocument/2006/relationships/notesMaster" Target="../notesMasters/notesMaster1.xml"/></Relationships>
</file>

<file path=ppt/notesSlides/_rels/notesSlide473.xml.rels><?xml version="1.0" encoding="UTF-8" standalone="yes"?>
<Relationships xmlns="http://schemas.openxmlformats.org/package/2006/relationships"><Relationship Id="rId2" Type="http://schemas.openxmlformats.org/officeDocument/2006/relationships/slide" Target="../slides/slide473.xml"/><Relationship Id="rId1" Type="http://schemas.openxmlformats.org/officeDocument/2006/relationships/notesMaster" Target="../notesMasters/notesMaster1.xml"/></Relationships>
</file>

<file path=ppt/notesSlides/_rels/notesSlide474.xml.rels><?xml version="1.0" encoding="UTF-8" standalone="yes"?>
<Relationships xmlns="http://schemas.openxmlformats.org/package/2006/relationships"><Relationship Id="rId2" Type="http://schemas.openxmlformats.org/officeDocument/2006/relationships/slide" Target="../slides/slide474.xml"/><Relationship Id="rId1" Type="http://schemas.openxmlformats.org/officeDocument/2006/relationships/notesMaster" Target="../notesMasters/notesMaster1.xml"/></Relationships>
</file>

<file path=ppt/notesSlides/_rels/notesSlide475.xml.rels><?xml version="1.0" encoding="UTF-8" standalone="yes"?>
<Relationships xmlns="http://schemas.openxmlformats.org/package/2006/relationships"><Relationship Id="rId2" Type="http://schemas.openxmlformats.org/officeDocument/2006/relationships/slide" Target="../slides/slide475.xml"/><Relationship Id="rId1" Type="http://schemas.openxmlformats.org/officeDocument/2006/relationships/notesMaster" Target="../notesMasters/notesMaster1.xml"/></Relationships>
</file>

<file path=ppt/notesSlides/_rels/notesSlide476.xml.rels><?xml version="1.0" encoding="UTF-8" standalone="yes"?>
<Relationships xmlns="http://schemas.openxmlformats.org/package/2006/relationships"><Relationship Id="rId2" Type="http://schemas.openxmlformats.org/officeDocument/2006/relationships/slide" Target="../slides/slide476.xml"/><Relationship Id="rId1" Type="http://schemas.openxmlformats.org/officeDocument/2006/relationships/notesMaster" Target="../notesMasters/notesMaster1.xml"/></Relationships>
</file>

<file path=ppt/notesSlides/_rels/notesSlide477.xml.rels><?xml version="1.0" encoding="UTF-8" standalone="yes"?>
<Relationships xmlns="http://schemas.openxmlformats.org/package/2006/relationships"><Relationship Id="rId2" Type="http://schemas.openxmlformats.org/officeDocument/2006/relationships/slide" Target="../slides/slide477.xml"/><Relationship Id="rId1" Type="http://schemas.openxmlformats.org/officeDocument/2006/relationships/notesMaster" Target="../notesMasters/notesMaster1.xml"/></Relationships>
</file>

<file path=ppt/notesSlides/_rels/notesSlide478.xml.rels><?xml version="1.0" encoding="UTF-8" standalone="yes"?>
<Relationships xmlns="http://schemas.openxmlformats.org/package/2006/relationships"><Relationship Id="rId2" Type="http://schemas.openxmlformats.org/officeDocument/2006/relationships/slide" Target="../slides/slide478.xml"/><Relationship Id="rId1" Type="http://schemas.openxmlformats.org/officeDocument/2006/relationships/notesMaster" Target="../notesMasters/notesMaster1.xml"/></Relationships>
</file>

<file path=ppt/notesSlides/_rels/notesSlide479.xml.rels><?xml version="1.0" encoding="UTF-8" standalone="yes"?>
<Relationships xmlns="http://schemas.openxmlformats.org/package/2006/relationships"><Relationship Id="rId2" Type="http://schemas.openxmlformats.org/officeDocument/2006/relationships/slide" Target="../slides/slide47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0.xml.rels><?xml version="1.0" encoding="UTF-8" standalone="yes"?>
<Relationships xmlns="http://schemas.openxmlformats.org/package/2006/relationships"><Relationship Id="rId2" Type="http://schemas.openxmlformats.org/officeDocument/2006/relationships/slide" Target="../slides/slide480.xml"/><Relationship Id="rId1" Type="http://schemas.openxmlformats.org/officeDocument/2006/relationships/notesMaster" Target="../notesMasters/notesMaster1.xml"/></Relationships>
</file>

<file path=ppt/notesSlides/_rels/notesSlide481.xml.rels><?xml version="1.0" encoding="UTF-8" standalone="yes"?>
<Relationships xmlns="http://schemas.openxmlformats.org/package/2006/relationships"><Relationship Id="rId2" Type="http://schemas.openxmlformats.org/officeDocument/2006/relationships/slide" Target="../slides/slide481.xml"/><Relationship Id="rId1" Type="http://schemas.openxmlformats.org/officeDocument/2006/relationships/notesMaster" Target="../notesMasters/notesMaster1.xml"/></Relationships>
</file>

<file path=ppt/notesSlides/_rels/notesSlide482.xml.rels><?xml version="1.0" encoding="UTF-8" standalone="yes"?>
<Relationships xmlns="http://schemas.openxmlformats.org/package/2006/relationships"><Relationship Id="rId2" Type="http://schemas.openxmlformats.org/officeDocument/2006/relationships/slide" Target="../slides/slide482.xml"/><Relationship Id="rId1" Type="http://schemas.openxmlformats.org/officeDocument/2006/relationships/notesMaster" Target="../notesMasters/notesMaster1.xml"/></Relationships>
</file>

<file path=ppt/notesSlides/_rels/notesSlide483.xml.rels><?xml version="1.0" encoding="UTF-8" standalone="yes"?>
<Relationships xmlns="http://schemas.openxmlformats.org/package/2006/relationships"><Relationship Id="rId2" Type="http://schemas.openxmlformats.org/officeDocument/2006/relationships/slide" Target="../slides/slide483.xml"/><Relationship Id="rId1" Type="http://schemas.openxmlformats.org/officeDocument/2006/relationships/notesMaster" Target="../notesMasters/notesMaster1.xml"/></Relationships>
</file>

<file path=ppt/notesSlides/_rels/notesSlide484.xml.rels><?xml version="1.0" encoding="UTF-8" standalone="yes"?>
<Relationships xmlns="http://schemas.openxmlformats.org/package/2006/relationships"><Relationship Id="rId2" Type="http://schemas.openxmlformats.org/officeDocument/2006/relationships/slide" Target="../slides/slide484.xml"/><Relationship Id="rId1" Type="http://schemas.openxmlformats.org/officeDocument/2006/relationships/notesMaster" Target="../notesMasters/notesMaster1.xml"/></Relationships>
</file>

<file path=ppt/notesSlides/_rels/notesSlide485.xml.rels><?xml version="1.0" encoding="UTF-8" standalone="yes"?>
<Relationships xmlns="http://schemas.openxmlformats.org/package/2006/relationships"><Relationship Id="rId2" Type="http://schemas.openxmlformats.org/officeDocument/2006/relationships/slide" Target="../slides/slide485.xml"/><Relationship Id="rId1" Type="http://schemas.openxmlformats.org/officeDocument/2006/relationships/notesMaster" Target="../notesMasters/notesMaster1.xml"/></Relationships>
</file>

<file path=ppt/notesSlides/_rels/notesSlide486.xml.rels><?xml version="1.0" encoding="UTF-8" standalone="yes"?>
<Relationships xmlns="http://schemas.openxmlformats.org/package/2006/relationships"><Relationship Id="rId2" Type="http://schemas.openxmlformats.org/officeDocument/2006/relationships/slide" Target="../slides/slide486.xml"/><Relationship Id="rId1" Type="http://schemas.openxmlformats.org/officeDocument/2006/relationships/notesMaster" Target="../notesMasters/notesMaster1.xml"/></Relationships>
</file>

<file path=ppt/notesSlides/_rels/notesSlide487.xml.rels><?xml version="1.0" encoding="UTF-8" standalone="yes"?>
<Relationships xmlns="http://schemas.openxmlformats.org/package/2006/relationships"><Relationship Id="rId2" Type="http://schemas.openxmlformats.org/officeDocument/2006/relationships/slide" Target="../slides/slide487.xml"/><Relationship Id="rId1" Type="http://schemas.openxmlformats.org/officeDocument/2006/relationships/notesMaster" Target="../notesMasters/notesMaster1.xml"/></Relationships>
</file>

<file path=ppt/notesSlides/_rels/notesSlide488.xml.rels><?xml version="1.0" encoding="UTF-8" standalone="yes"?>
<Relationships xmlns="http://schemas.openxmlformats.org/package/2006/relationships"><Relationship Id="rId2" Type="http://schemas.openxmlformats.org/officeDocument/2006/relationships/slide" Target="../slides/slide488.xml"/><Relationship Id="rId1" Type="http://schemas.openxmlformats.org/officeDocument/2006/relationships/notesMaster" Target="../notesMasters/notesMaster1.xml"/></Relationships>
</file>

<file path=ppt/notesSlides/_rels/notesSlide489.xml.rels><?xml version="1.0" encoding="UTF-8" standalone="yes"?>
<Relationships xmlns="http://schemas.openxmlformats.org/package/2006/relationships"><Relationship Id="rId2" Type="http://schemas.openxmlformats.org/officeDocument/2006/relationships/slide" Target="../slides/slide48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0.xml.rels><?xml version="1.0" encoding="UTF-8" standalone="yes"?>
<Relationships xmlns="http://schemas.openxmlformats.org/package/2006/relationships"><Relationship Id="rId2" Type="http://schemas.openxmlformats.org/officeDocument/2006/relationships/slide" Target="../slides/slide490.xml"/><Relationship Id="rId1" Type="http://schemas.openxmlformats.org/officeDocument/2006/relationships/notesMaster" Target="../notesMasters/notesMaster1.xml"/></Relationships>
</file>

<file path=ppt/notesSlides/_rels/notesSlide491.xml.rels><?xml version="1.0" encoding="UTF-8" standalone="yes"?>
<Relationships xmlns="http://schemas.openxmlformats.org/package/2006/relationships"><Relationship Id="rId2" Type="http://schemas.openxmlformats.org/officeDocument/2006/relationships/slide" Target="../slides/slide491.xml"/><Relationship Id="rId1" Type="http://schemas.openxmlformats.org/officeDocument/2006/relationships/notesMaster" Target="../notesMasters/notesMaster1.xml"/></Relationships>
</file>

<file path=ppt/notesSlides/_rels/notesSlide492.xml.rels><?xml version="1.0" encoding="UTF-8" standalone="yes"?>
<Relationships xmlns="http://schemas.openxmlformats.org/package/2006/relationships"><Relationship Id="rId2" Type="http://schemas.openxmlformats.org/officeDocument/2006/relationships/slide" Target="../slides/slide492.xml"/><Relationship Id="rId1" Type="http://schemas.openxmlformats.org/officeDocument/2006/relationships/notesMaster" Target="../notesMasters/notesMaster1.xml"/></Relationships>
</file>

<file path=ppt/notesSlides/_rels/notesSlide493.xml.rels><?xml version="1.0" encoding="UTF-8" standalone="yes"?>
<Relationships xmlns="http://schemas.openxmlformats.org/package/2006/relationships"><Relationship Id="rId2" Type="http://schemas.openxmlformats.org/officeDocument/2006/relationships/slide" Target="../slides/slide493.xml"/><Relationship Id="rId1" Type="http://schemas.openxmlformats.org/officeDocument/2006/relationships/notesMaster" Target="../notesMasters/notesMaster1.xml"/></Relationships>
</file>

<file path=ppt/notesSlides/_rels/notesSlide494.xml.rels><?xml version="1.0" encoding="UTF-8" standalone="yes"?>
<Relationships xmlns="http://schemas.openxmlformats.org/package/2006/relationships"><Relationship Id="rId2" Type="http://schemas.openxmlformats.org/officeDocument/2006/relationships/slide" Target="../slides/slide494.xml"/><Relationship Id="rId1" Type="http://schemas.openxmlformats.org/officeDocument/2006/relationships/notesMaster" Target="../notesMasters/notesMaster1.xml"/></Relationships>
</file>

<file path=ppt/notesSlides/_rels/notesSlide495.xml.rels><?xml version="1.0" encoding="UTF-8" standalone="yes"?>
<Relationships xmlns="http://schemas.openxmlformats.org/package/2006/relationships"><Relationship Id="rId2" Type="http://schemas.openxmlformats.org/officeDocument/2006/relationships/slide" Target="../slides/slide495.xml"/><Relationship Id="rId1" Type="http://schemas.openxmlformats.org/officeDocument/2006/relationships/notesMaster" Target="../notesMasters/notesMaster1.xml"/></Relationships>
</file>

<file path=ppt/notesSlides/_rels/notesSlide496.xml.rels><?xml version="1.0" encoding="UTF-8" standalone="yes"?>
<Relationships xmlns="http://schemas.openxmlformats.org/package/2006/relationships"><Relationship Id="rId2" Type="http://schemas.openxmlformats.org/officeDocument/2006/relationships/slide" Target="../slides/slide496.xml"/><Relationship Id="rId1" Type="http://schemas.openxmlformats.org/officeDocument/2006/relationships/notesMaster" Target="../notesMasters/notesMaster1.xml"/></Relationships>
</file>

<file path=ppt/notesSlides/_rels/notesSlide497.xml.rels><?xml version="1.0" encoding="UTF-8" standalone="yes"?>
<Relationships xmlns="http://schemas.openxmlformats.org/package/2006/relationships"><Relationship Id="rId2" Type="http://schemas.openxmlformats.org/officeDocument/2006/relationships/slide" Target="../slides/slide497.xml"/><Relationship Id="rId1" Type="http://schemas.openxmlformats.org/officeDocument/2006/relationships/notesMaster" Target="../notesMasters/notesMaster1.xml"/></Relationships>
</file>

<file path=ppt/notesSlides/_rels/notesSlide498.xml.rels><?xml version="1.0" encoding="UTF-8" standalone="yes"?>
<Relationships xmlns="http://schemas.openxmlformats.org/package/2006/relationships"><Relationship Id="rId2" Type="http://schemas.openxmlformats.org/officeDocument/2006/relationships/slide" Target="../slides/slide498.xml"/><Relationship Id="rId1" Type="http://schemas.openxmlformats.org/officeDocument/2006/relationships/notesMaster" Target="../notesMasters/notesMaster1.xml"/></Relationships>
</file>

<file path=ppt/notesSlides/_rels/notesSlide499.xml.rels><?xml version="1.0" encoding="UTF-8" standalone="yes"?>
<Relationships xmlns="http://schemas.openxmlformats.org/package/2006/relationships"><Relationship Id="rId2" Type="http://schemas.openxmlformats.org/officeDocument/2006/relationships/slide" Target="../slides/slide49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00.xml.rels><?xml version="1.0" encoding="UTF-8" standalone="yes"?>
<Relationships xmlns="http://schemas.openxmlformats.org/package/2006/relationships"><Relationship Id="rId2" Type="http://schemas.openxmlformats.org/officeDocument/2006/relationships/slide" Target="../slides/slide500.xml"/><Relationship Id="rId1" Type="http://schemas.openxmlformats.org/officeDocument/2006/relationships/notesMaster" Target="../notesMasters/notesMaster1.xml"/></Relationships>
</file>

<file path=ppt/notesSlides/_rels/notesSlide501.xml.rels><?xml version="1.0" encoding="UTF-8" standalone="yes"?>
<Relationships xmlns="http://schemas.openxmlformats.org/package/2006/relationships"><Relationship Id="rId2" Type="http://schemas.openxmlformats.org/officeDocument/2006/relationships/slide" Target="../slides/slide501.xml"/><Relationship Id="rId1" Type="http://schemas.openxmlformats.org/officeDocument/2006/relationships/notesMaster" Target="../notesMasters/notesMaster1.xml"/></Relationships>
</file>

<file path=ppt/notesSlides/_rels/notesSlide502.xml.rels><?xml version="1.0" encoding="UTF-8" standalone="yes"?>
<Relationships xmlns="http://schemas.openxmlformats.org/package/2006/relationships"><Relationship Id="rId2" Type="http://schemas.openxmlformats.org/officeDocument/2006/relationships/slide" Target="../slides/slide502.xml"/><Relationship Id="rId1" Type="http://schemas.openxmlformats.org/officeDocument/2006/relationships/notesMaster" Target="../notesMasters/notesMaster1.xml"/></Relationships>
</file>

<file path=ppt/notesSlides/_rels/notesSlide503.xml.rels><?xml version="1.0" encoding="UTF-8" standalone="yes"?>
<Relationships xmlns="http://schemas.openxmlformats.org/package/2006/relationships"><Relationship Id="rId2" Type="http://schemas.openxmlformats.org/officeDocument/2006/relationships/slide" Target="../slides/slide503.xml"/><Relationship Id="rId1" Type="http://schemas.openxmlformats.org/officeDocument/2006/relationships/notesMaster" Target="../notesMasters/notesMaster1.xml"/></Relationships>
</file>

<file path=ppt/notesSlides/_rels/notesSlide504.xml.rels><?xml version="1.0" encoding="UTF-8" standalone="yes"?>
<Relationships xmlns="http://schemas.openxmlformats.org/package/2006/relationships"><Relationship Id="rId2" Type="http://schemas.openxmlformats.org/officeDocument/2006/relationships/slide" Target="../slides/slide504.xml"/><Relationship Id="rId1" Type="http://schemas.openxmlformats.org/officeDocument/2006/relationships/notesMaster" Target="../notesMasters/notesMaster1.xml"/></Relationships>
</file>

<file path=ppt/notesSlides/_rels/notesSlide505.xml.rels><?xml version="1.0" encoding="UTF-8" standalone="yes"?>
<Relationships xmlns="http://schemas.openxmlformats.org/package/2006/relationships"><Relationship Id="rId2" Type="http://schemas.openxmlformats.org/officeDocument/2006/relationships/slide" Target="../slides/slide505.xml"/><Relationship Id="rId1" Type="http://schemas.openxmlformats.org/officeDocument/2006/relationships/notesMaster" Target="../notesMasters/notesMaster1.xml"/></Relationships>
</file>

<file path=ppt/notesSlides/_rels/notesSlide506.xml.rels><?xml version="1.0" encoding="UTF-8" standalone="yes"?>
<Relationships xmlns="http://schemas.openxmlformats.org/package/2006/relationships"><Relationship Id="rId2" Type="http://schemas.openxmlformats.org/officeDocument/2006/relationships/slide" Target="../slides/slide506.xml"/><Relationship Id="rId1" Type="http://schemas.openxmlformats.org/officeDocument/2006/relationships/notesMaster" Target="../notesMasters/notesMaster1.xml"/></Relationships>
</file>

<file path=ppt/notesSlides/_rels/notesSlide507.xml.rels><?xml version="1.0" encoding="UTF-8" standalone="yes"?>
<Relationships xmlns="http://schemas.openxmlformats.org/package/2006/relationships"><Relationship Id="rId2" Type="http://schemas.openxmlformats.org/officeDocument/2006/relationships/slide" Target="../slides/slide507.xml"/><Relationship Id="rId1" Type="http://schemas.openxmlformats.org/officeDocument/2006/relationships/notesMaster" Target="../notesMasters/notesMaster1.xml"/></Relationships>
</file>

<file path=ppt/notesSlides/_rels/notesSlide508.xml.rels><?xml version="1.0" encoding="UTF-8" standalone="yes"?>
<Relationships xmlns="http://schemas.openxmlformats.org/package/2006/relationships"><Relationship Id="rId2" Type="http://schemas.openxmlformats.org/officeDocument/2006/relationships/slide" Target="../slides/slide508.xml"/><Relationship Id="rId1" Type="http://schemas.openxmlformats.org/officeDocument/2006/relationships/notesMaster" Target="../notesMasters/notesMaster1.xml"/></Relationships>
</file>

<file path=ppt/notesSlides/_rels/notesSlide509.xml.rels><?xml version="1.0" encoding="UTF-8" standalone="yes"?>
<Relationships xmlns="http://schemas.openxmlformats.org/package/2006/relationships"><Relationship Id="rId2" Type="http://schemas.openxmlformats.org/officeDocument/2006/relationships/slide" Target="../slides/slide50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0.xml.rels><?xml version="1.0" encoding="UTF-8" standalone="yes"?>
<Relationships xmlns="http://schemas.openxmlformats.org/package/2006/relationships"><Relationship Id="rId2" Type="http://schemas.openxmlformats.org/officeDocument/2006/relationships/slide" Target="../slides/slide510.xml"/><Relationship Id="rId1" Type="http://schemas.openxmlformats.org/officeDocument/2006/relationships/notesMaster" Target="../notesMasters/notesMaster1.xml"/></Relationships>
</file>

<file path=ppt/notesSlides/_rels/notesSlide511.xml.rels><?xml version="1.0" encoding="UTF-8" standalone="yes"?>
<Relationships xmlns="http://schemas.openxmlformats.org/package/2006/relationships"><Relationship Id="rId2" Type="http://schemas.openxmlformats.org/officeDocument/2006/relationships/slide" Target="../slides/slide511.xml"/><Relationship Id="rId1" Type="http://schemas.openxmlformats.org/officeDocument/2006/relationships/notesMaster" Target="../notesMasters/notesMaster1.xml"/></Relationships>
</file>

<file path=ppt/notesSlides/_rels/notesSlide512.xml.rels><?xml version="1.0" encoding="UTF-8" standalone="yes"?>
<Relationships xmlns="http://schemas.openxmlformats.org/package/2006/relationships"><Relationship Id="rId2" Type="http://schemas.openxmlformats.org/officeDocument/2006/relationships/slide" Target="../slides/slide512.xml"/><Relationship Id="rId1" Type="http://schemas.openxmlformats.org/officeDocument/2006/relationships/notesMaster" Target="../notesMasters/notesMaster1.xml"/></Relationships>
</file>

<file path=ppt/notesSlides/_rels/notesSlide513.xml.rels><?xml version="1.0" encoding="UTF-8" standalone="yes"?>
<Relationships xmlns="http://schemas.openxmlformats.org/package/2006/relationships"><Relationship Id="rId2" Type="http://schemas.openxmlformats.org/officeDocument/2006/relationships/slide" Target="../slides/slide513.xml"/><Relationship Id="rId1" Type="http://schemas.openxmlformats.org/officeDocument/2006/relationships/notesMaster" Target="../notesMasters/notesMaster1.xml"/></Relationships>
</file>

<file path=ppt/notesSlides/_rels/notesSlide514.xml.rels><?xml version="1.0" encoding="UTF-8" standalone="yes"?>
<Relationships xmlns="http://schemas.openxmlformats.org/package/2006/relationships"><Relationship Id="rId2" Type="http://schemas.openxmlformats.org/officeDocument/2006/relationships/slide" Target="../slides/slide514.xml"/><Relationship Id="rId1" Type="http://schemas.openxmlformats.org/officeDocument/2006/relationships/notesMaster" Target="../notesMasters/notesMaster1.xml"/></Relationships>
</file>

<file path=ppt/notesSlides/_rels/notesSlide515.xml.rels><?xml version="1.0" encoding="UTF-8" standalone="yes"?>
<Relationships xmlns="http://schemas.openxmlformats.org/package/2006/relationships"><Relationship Id="rId2" Type="http://schemas.openxmlformats.org/officeDocument/2006/relationships/slide" Target="../slides/slide515.xml"/><Relationship Id="rId1" Type="http://schemas.openxmlformats.org/officeDocument/2006/relationships/notesMaster" Target="../notesMasters/notesMaster1.xml"/></Relationships>
</file>

<file path=ppt/notesSlides/_rels/notesSlide516.xml.rels><?xml version="1.0" encoding="UTF-8" standalone="yes"?>
<Relationships xmlns="http://schemas.openxmlformats.org/package/2006/relationships"><Relationship Id="rId2" Type="http://schemas.openxmlformats.org/officeDocument/2006/relationships/slide" Target="../slides/slide516.xml"/><Relationship Id="rId1" Type="http://schemas.openxmlformats.org/officeDocument/2006/relationships/notesMaster" Target="../notesMasters/notesMaster1.xml"/></Relationships>
</file>

<file path=ppt/notesSlides/_rels/notesSlide517.xml.rels><?xml version="1.0" encoding="UTF-8" standalone="yes"?>
<Relationships xmlns="http://schemas.openxmlformats.org/package/2006/relationships"><Relationship Id="rId2" Type="http://schemas.openxmlformats.org/officeDocument/2006/relationships/slide" Target="../slides/slide517.xml"/><Relationship Id="rId1" Type="http://schemas.openxmlformats.org/officeDocument/2006/relationships/notesMaster" Target="../notesMasters/notesMaster1.xml"/></Relationships>
</file>

<file path=ppt/notesSlides/_rels/notesSlide518.xml.rels><?xml version="1.0" encoding="UTF-8" standalone="yes"?>
<Relationships xmlns="http://schemas.openxmlformats.org/package/2006/relationships"><Relationship Id="rId2" Type="http://schemas.openxmlformats.org/officeDocument/2006/relationships/slide" Target="../slides/slide518.xml"/><Relationship Id="rId1" Type="http://schemas.openxmlformats.org/officeDocument/2006/relationships/notesMaster" Target="../notesMasters/notesMaster1.xml"/></Relationships>
</file>

<file path=ppt/notesSlides/_rels/notesSlide519.xml.rels><?xml version="1.0" encoding="UTF-8" standalone="yes"?>
<Relationships xmlns="http://schemas.openxmlformats.org/package/2006/relationships"><Relationship Id="rId2" Type="http://schemas.openxmlformats.org/officeDocument/2006/relationships/slide" Target="../slides/slide51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0.xml.rels><?xml version="1.0" encoding="UTF-8" standalone="yes"?>
<Relationships xmlns="http://schemas.openxmlformats.org/package/2006/relationships"><Relationship Id="rId2" Type="http://schemas.openxmlformats.org/officeDocument/2006/relationships/slide" Target="../slides/slide520.xml"/><Relationship Id="rId1" Type="http://schemas.openxmlformats.org/officeDocument/2006/relationships/notesMaster" Target="../notesMasters/notesMaster1.xml"/></Relationships>
</file>

<file path=ppt/notesSlides/_rels/notesSlide521.xml.rels><?xml version="1.0" encoding="UTF-8" standalone="yes"?>
<Relationships xmlns="http://schemas.openxmlformats.org/package/2006/relationships"><Relationship Id="rId2" Type="http://schemas.openxmlformats.org/officeDocument/2006/relationships/slide" Target="../slides/slide521.xml"/><Relationship Id="rId1" Type="http://schemas.openxmlformats.org/officeDocument/2006/relationships/notesMaster" Target="../notesMasters/notesMaster1.xml"/></Relationships>
</file>

<file path=ppt/notesSlides/_rels/notesSlide522.xml.rels><?xml version="1.0" encoding="UTF-8" standalone="yes"?>
<Relationships xmlns="http://schemas.openxmlformats.org/package/2006/relationships"><Relationship Id="rId2" Type="http://schemas.openxmlformats.org/officeDocument/2006/relationships/slide" Target="../slides/slide522.xml"/><Relationship Id="rId1" Type="http://schemas.openxmlformats.org/officeDocument/2006/relationships/notesMaster" Target="../notesMasters/notesMaster1.xml"/></Relationships>
</file>

<file path=ppt/notesSlides/_rels/notesSlide523.xml.rels><?xml version="1.0" encoding="UTF-8" standalone="yes"?>
<Relationships xmlns="http://schemas.openxmlformats.org/package/2006/relationships"><Relationship Id="rId2" Type="http://schemas.openxmlformats.org/officeDocument/2006/relationships/slide" Target="../slides/slide523.xml"/><Relationship Id="rId1" Type="http://schemas.openxmlformats.org/officeDocument/2006/relationships/notesMaster" Target="../notesMasters/notesMaster1.xml"/></Relationships>
</file>

<file path=ppt/notesSlides/_rels/notesSlide524.xml.rels><?xml version="1.0" encoding="UTF-8" standalone="yes"?>
<Relationships xmlns="http://schemas.openxmlformats.org/package/2006/relationships"><Relationship Id="rId2" Type="http://schemas.openxmlformats.org/officeDocument/2006/relationships/slide" Target="../slides/slide524.xml"/><Relationship Id="rId1" Type="http://schemas.openxmlformats.org/officeDocument/2006/relationships/notesMaster" Target="../notesMasters/notesMaster1.xml"/></Relationships>
</file>

<file path=ppt/notesSlides/_rels/notesSlide525.xml.rels><?xml version="1.0" encoding="UTF-8" standalone="yes"?>
<Relationships xmlns="http://schemas.openxmlformats.org/package/2006/relationships"><Relationship Id="rId2" Type="http://schemas.openxmlformats.org/officeDocument/2006/relationships/slide" Target="../slides/slide525.xml"/><Relationship Id="rId1" Type="http://schemas.openxmlformats.org/officeDocument/2006/relationships/notesMaster" Target="../notesMasters/notesMaster1.xml"/></Relationships>
</file>

<file path=ppt/notesSlides/_rels/notesSlide526.xml.rels><?xml version="1.0" encoding="UTF-8" standalone="yes"?>
<Relationships xmlns="http://schemas.openxmlformats.org/package/2006/relationships"><Relationship Id="rId2" Type="http://schemas.openxmlformats.org/officeDocument/2006/relationships/slide" Target="../slides/slide526.xml"/><Relationship Id="rId1" Type="http://schemas.openxmlformats.org/officeDocument/2006/relationships/notesMaster" Target="../notesMasters/notesMaster1.xml"/></Relationships>
</file>

<file path=ppt/notesSlides/_rels/notesSlide527.xml.rels><?xml version="1.0" encoding="UTF-8" standalone="yes"?>
<Relationships xmlns="http://schemas.openxmlformats.org/package/2006/relationships"><Relationship Id="rId2" Type="http://schemas.openxmlformats.org/officeDocument/2006/relationships/slide" Target="../slides/slide527.xml"/><Relationship Id="rId1" Type="http://schemas.openxmlformats.org/officeDocument/2006/relationships/notesMaster" Target="../notesMasters/notesMaster1.xml"/></Relationships>
</file>

<file path=ppt/notesSlides/_rels/notesSlide528.xml.rels><?xml version="1.0" encoding="UTF-8" standalone="yes"?>
<Relationships xmlns="http://schemas.openxmlformats.org/package/2006/relationships"><Relationship Id="rId2" Type="http://schemas.openxmlformats.org/officeDocument/2006/relationships/slide" Target="../slides/slide528.xml"/><Relationship Id="rId1" Type="http://schemas.openxmlformats.org/officeDocument/2006/relationships/notesMaster" Target="../notesMasters/notesMaster1.xml"/></Relationships>
</file>

<file path=ppt/notesSlides/_rels/notesSlide529.xml.rels><?xml version="1.0" encoding="UTF-8" standalone="yes"?>
<Relationships xmlns="http://schemas.openxmlformats.org/package/2006/relationships"><Relationship Id="rId2" Type="http://schemas.openxmlformats.org/officeDocument/2006/relationships/slide" Target="../slides/slide52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0.xml.rels><?xml version="1.0" encoding="UTF-8" standalone="yes"?>
<Relationships xmlns="http://schemas.openxmlformats.org/package/2006/relationships"><Relationship Id="rId2" Type="http://schemas.openxmlformats.org/officeDocument/2006/relationships/slide" Target="../slides/slide530.xml"/><Relationship Id="rId1" Type="http://schemas.openxmlformats.org/officeDocument/2006/relationships/notesMaster" Target="../notesMasters/notesMaster1.xml"/></Relationships>
</file>

<file path=ppt/notesSlides/_rels/notesSlide531.xml.rels><?xml version="1.0" encoding="UTF-8" standalone="yes"?>
<Relationships xmlns="http://schemas.openxmlformats.org/package/2006/relationships"><Relationship Id="rId2" Type="http://schemas.openxmlformats.org/officeDocument/2006/relationships/slide" Target="../slides/slide531.xml"/><Relationship Id="rId1" Type="http://schemas.openxmlformats.org/officeDocument/2006/relationships/notesMaster" Target="../notesMasters/notesMaster1.xml"/></Relationships>
</file>

<file path=ppt/notesSlides/_rels/notesSlide532.xml.rels><?xml version="1.0" encoding="UTF-8" standalone="yes"?>
<Relationships xmlns="http://schemas.openxmlformats.org/package/2006/relationships"><Relationship Id="rId2" Type="http://schemas.openxmlformats.org/officeDocument/2006/relationships/slide" Target="../slides/slide532.xml"/><Relationship Id="rId1" Type="http://schemas.openxmlformats.org/officeDocument/2006/relationships/notesMaster" Target="../notesMasters/notesMaster1.xml"/></Relationships>
</file>

<file path=ppt/notesSlides/_rels/notesSlide533.xml.rels><?xml version="1.0" encoding="UTF-8" standalone="yes"?>
<Relationships xmlns="http://schemas.openxmlformats.org/package/2006/relationships"><Relationship Id="rId2" Type="http://schemas.openxmlformats.org/officeDocument/2006/relationships/slide" Target="../slides/slide533.xml"/><Relationship Id="rId1" Type="http://schemas.openxmlformats.org/officeDocument/2006/relationships/notesMaster" Target="../notesMasters/notesMaster1.xml"/></Relationships>
</file>

<file path=ppt/notesSlides/_rels/notesSlide534.xml.rels><?xml version="1.0" encoding="UTF-8" standalone="yes"?>
<Relationships xmlns="http://schemas.openxmlformats.org/package/2006/relationships"><Relationship Id="rId2" Type="http://schemas.openxmlformats.org/officeDocument/2006/relationships/slide" Target="../slides/slide534.xml"/><Relationship Id="rId1" Type="http://schemas.openxmlformats.org/officeDocument/2006/relationships/notesMaster" Target="../notesMasters/notesMaster1.xml"/></Relationships>
</file>

<file path=ppt/notesSlides/_rels/notesSlide535.xml.rels><?xml version="1.0" encoding="UTF-8" standalone="yes"?>
<Relationships xmlns="http://schemas.openxmlformats.org/package/2006/relationships"><Relationship Id="rId2" Type="http://schemas.openxmlformats.org/officeDocument/2006/relationships/slide" Target="../slides/slide535.xml"/><Relationship Id="rId1" Type="http://schemas.openxmlformats.org/officeDocument/2006/relationships/notesMaster" Target="../notesMasters/notesMaster1.xml"/></Relationships>
</file>

<file path=ppt/notesSlides/_rels/notesSlide536.xml.rels><?xml version="1.0" encoding="UTF-8" standalone="yes"?>
<Relationships xmlns="http://schemas.openxmlformats.org/package/2006/relationships"><Relationship Id="rId2" Type="http://schemas.openxmlformats.org/officeDocument/2006/relationships/slide" Target="../slides/slide536.xml"/><Relationship Id="rId1" Type="http://schemas.openxmlformats.org/officeDocument/2006/relationships/notesMaster" Target="../notesMasters/notesMaster1.xml"/></Relationships>
</file>

<file path=ppt/notesSlides/_rels/notesSlide537.xml.rels><?xml version="1.0" encoding="UTF-8" standalone="yes"?>
<Relationships xmlns="http://schemas.openxmlformats.org/package/2006/relationships"><Relationship Id="rId2" Type="http://schemas.openxmlformats.org/officeDocument/2006/relationships/slide" Target="../slides/slide537.xml"/><Relationship Id="rId1" Type="http://schemas.openxmlformats.org/officeDocument/2006/relationships/notesMaster" Target="../notesMasters/notesMaster1.xml"/></Relationships>
</file>

<file path=ppt/notesSlides/_rels/notesSlide538.xml.rels><?xml version="1.0" encoding="UTF-8" standalone="yes"?>
<Relationships xmlns="http://schemas.openxmlformats.org/package/2006/relationships"><Relationship Id="rId2" Type="http://schemas.openxmlformats.org/officeDocument/2006/relationships/slide" Target="../slides/slide538.xml"/><Relationship Id="rId1" Type="http://schemas.openxmlformats.org/officeDocument/2006/relationships/notesMaster" Target="../notesMasters/notesMaster1.xml"/></Relationships>
</file>

<file path=ppt/notesSlides/_rels/notesSlide539.xml.rels><?xml version="1.0" encoding="UTF-8" standalone="yes"?>
<Relationships xmlns="http://schemas.openxmlformats.org/package/2006/relationships"><Relationship Id="rId2" Type="http://schemas.openxmlformats.org/officeDocument/2006/relationships/slide" Target="../slides/slide53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0.xml.rels><?xml version="1.0" encoding="UTF-8" standalone="yes"?>
<Relationships xmlns="http://schemas.openxmlformats.org/package/2006/relationships"><Relationship Id="rId2" Type="http://schemas.openxmlformats.org/officeDocument/2006/relationships/slide" Target="../slides/slide540.xml"/><Relationship Id="rId1" Type="http://schemas.openxmlformats.org/officeDocument/2006/relationships/notesMaster" Target="../notesMasters/notesMaster1.xml"/></Relationships>
</file>

<file path=ppt/notesSlides/_rels/notesSlide541.xml.rels><?xml version="1.0" encoding="UTF-8" standalone="yes"?>
<Relationships xmlns="http://schemas.openxmlformats.org/package/2006/relationships"><Relationship Id="rId2" Type="http://schemas.openxmlformats.org/officeDocument/2006/relationships/slide" Target="../slides/slide541.xml"/><Relationship Id="rId1" Type="http://schemas.openxmlformats.org/officeDocument/2006/relationships/notesMaster" Target="../notesMasters/notesMaster1.xml"/></Relationships>
</file>

<file path=ppt/notesSlides/_rels/notesSlide542.xml.rels><?xml version="1.0" encoding="UTF-8" standalone="yes"?>
<Relationships xmlns="http://schemas.openxmlformats.org/package/2006/relationships"><Relationship Id="rId2" Type="http://schemas.openxmlformats.org/officeDocument/2006/relationships/slide" Target="../slides/slide542.xml"/><Relationship Id="rId1" Type="http://schemas.openxmlformats.org/officeDocument/2006/relationships/notesMaster" Target="../notesMasters/notesMaster1.xml"/></Relationships>
</file>

<file path=ppt/notesSlides/_rels/notesSlide543.xml.rels><?xml version="1.0" encoding="UTF-8" standalone="yes"?>
<Relationships xmlns="http://schemas.openxmlformats.org/package/2006/relationships"><Relationship Id="rId2" Type="http://schemas.openxmlformats.org/officeDocument/2006/relationships/slide" Target="../slides/slide543.xml"/><Relationship Id="rId1" Type="http://schemas.openxmlformats.org/officeDocument/2006/relationships/notesMaster" Target="../notesMasters/notesMaster1.xml"/></Relationships>
</file>

<file path=ppt/notesSlides/_rels/notesSlide544.xml.rels><?xml version="1.0" encoding="UTF-8" standalone="yes"?>
<Relationships xmlns="http://schemas.openxmlformats.org/package/2006/relationships"><Relationship Id="rId2" Type="http://schemas.openxmlformats.org/officeDocument/2006/relationships/slide" Target="../slides/slide544.xml"/><Relationship Id="rId1" Type="http://schemas.openxmlformats.org/officeDocument/2006/relationships/notesMaster" Target="../notesMasters/notesMaster1.xml"/></Relationships>
</file>

<file path=ppt/notesSlides/_rels/notesSlide545.xml.rels><?xml version="1.0" encoding="UTF-8" standalone="yes"?>
<Relationships xmlns="http://schemas.openxmlformats.org/package/2006/relationships"><Relationship Id="rId2" Type="http://schemas.openxmlformats.org/officeDocument/2006/relationships/slide" Target="../slides/slide545.xml"/><Relationship Id="rId1" Type="http://schemas.openxmlformats.org/officeDocument/2006/relationships/notesMaster" Target="../notesMasters/notesMaster1.xml"/></Relationships>
</file>

<file path=ppt/notesSlides/_rels/notesSlide546.xml.rels><?xml version="1.0" encoding="UTF-8" standalone="yes"?>
<Relationships xmlns="http://schemas.openxmlformats.org/package/2006/relationships"><Relationship Id="rId2" Type="http://schemas.openxmlformats.org/officeDocument/2006/relationships/slide" Target="../slides/slide546.xml"/><Relationship Id="rId1" Type="http://schemas.openxmlformats.org/officeDocument/2006/relationships/notesMaster" Target="../notesMasters/notesMaster1.xml"/></Relationships>
</file>

<file path=ppt/notesSlides/_rels/notesSlide547.xml.rels><?xml version="1.0" encoding="UTF-8" standalone="yes"?>
<Relationships xmlns="http://schemas.openxmlformats.org/package/2006/relationships"><Relationship Id="rId2" Type="http://schemas.openxmlformats.org/officeDocument/2006/relationships/slide" Target="../slides/slide547.xml"/><Relationship Id="rId1" Type="http://schemas.openxmlformats.org/officeDocument/2006/relationships/notesMaster" Target="../notesMasters/notesMaster1.xml"/></Relationships>
</file>

<file path=ppt/notesSlides/_rels/notesSlide548.xml.rels><?xml version="1.0" encoding="UTF-8" standalone="yes"?>
<Relationships xmlns="http://schemas.openxmlformats.org/package/2006/relationships"><Relationship Id="rId2" Type="http://schemas.openxmlformats.org/officeDocument/2006/relationships/slide" Target="../slides/slide548.xml"/><Relationship Id="rId1" Type="http://schemas.openxmlformats.org/officeDocument/2006/relationships/notesMaster" Target="../notesMasters/notesMaster1.xml"/></Relationships>
</file>

<file path=ppt/notesSlides/_rels/notesSlide549.xml.rels><?xml version="1.0" encoding="UTF-8" standalone="yes"?>
<Relationships xmlns="http://schemas.openxmlformats.org/package/2006/relationships"><Relationship Id="rId2" Type="http://schemas.openxmlformats.org/officeDocument/2006/relationships/slide" Target="../slides/slide54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0.xml.rels><?xml version="1.0" encoding="UTF-8" standalone="yes"?>
<Relationships xmlns="http://schemas.openxmlformats.org/package/2006/relationships"><Relationship Id="rId2" Type="http://schemas.openxmlformats.org/officeDocument/2006/relationships/slide" Target="../slides/slide550.xml"/><Relationship Id="rId1" Type="http://schemas.openxmlformats.org/officeDocument/2006/relationships/notesMaster" Target="../notesMasters/notesMaster1.xml"/></Relationships>
</file>

<file path=ppt/notesSlides/_rels/notesSlide551.xml.rels><?xml version="1.0" encoding="UTF-8" standalone="yes"?>
<Relationships xmlns="http://schemas.openxmlformats.org/package/2006/relationships"><Relationship Id="rId2" Type="http://schemas.openxmlformats.org/officeDocument/2006/relationships/slide" Target="../slides/slide551.xml"/><Relationship Id="rId1" Type="http://schemas.openxmlformats.org/officeDocument/2006/relationships/notesMaster" Target="../notesMasters/notesMaster1.xml"/></Relationships>
</file>

<file path=ppt/notesSlides/_rels/notesSlide552.xml.rels><?xml version="1.0" encoding="UTF-8" standalone="yes"?>
<Relationships xmlns="http://schemas.openxmlformats.org/package/2006/relationships"><Relationship Id="rId2" Type="http://schemas.openxmlformats.org/officeDocument/2006/relationships/slide" Target="../slides/slide552.xml"/><Relationship Id="rId1" Type="http://schemas.openxmlformats.org/officeDocument/2006/relationships/notesMaster" Target="../notesMasters/notesMaster1.xml"/></Relationships>
</file>

<file path=ppt/notesSlides/_rels/notesSlide553.xml.rels><?xml version="1.0" encoding="UTF-8" standalone="yes"?>
<Relationships xmlns="http://schemas.openxmlformats.org/package/2006/relationships"><Relationship Id="rId2" Type="http://schemas.openxmlformats.org/officeDocument/2006/relationships/slide" Target="../slides/slide553.xml"/><Relationship Id="rId1" Type="http://schemas.openxmlformats.org/officeDocument/2006/relationships/notesMaster" Target="../notesMasters/notesMaster1.xml"/></Relationships>
</file>

<file path=ppt/notesSlides/_rels/notesSlide554.xml.rels><?xml version="1.0" encoding="UTF-8" standalone="yes"?>
<Relationships xmlns="http://schemas.openxmlformats.org/package/2006/relationships"><Relationship Id="rId2" Type="http://schemas.openxmlformats.org/officeDocument/2006/relationships/slide" Target="../slides/slide554.xml"/><Relationship Id="rId1" Type="http://schemas.openxmlformats.org/officeDocument/2006/relationships/notesMaster" Target="../notesMasters/notesMaster1.xml"/></Relationships>
</file>

<file path=ppt/notesSlides/_rels/notesSlide555.xml.rels><?xml version="1.0" encoding="UTF-8" standalone="yes"?>
<Relationships xmlns="http://schemas.openxmlformats.org/package/2006/relationships"><Relationship Id="rId2" Type="http://schemas.openxmlformats.org/officeDocument/2006/relationships/slide" Target="../slides/slide555.xml"/><Relationship Id="rId1" Type="http://schemas.openxmlformats.org/officeDocument/2006/relationships/notesMaster" Target="../notesMasters/notesMaster1.xml"/></Relationships>
</file>

<file path=ppt/notesSlides/_rels/notesSlide556.xml.rels><?xml version="1.0" encoding="UTF-8" standalone="yes"?>
<Relationships xmlns="http://schemas.openxmlformats.org/package/2006/relationships"><Relationship Id="rId2" Type="http://schemas.openxmlformats.org/officeDocument/2006/relationships/slide" Target="../slides/slide556.xml"/><Relationship Id="rId1" Type="http://schemas.openxmlformats.org/officeDocument/2006/relationships/notesMaster" Target="../notesMasters/notesMaster1.xml"/></Relationships>
</file>

<file path=ppt/notesSlides/_rels/notesSlide557.xml.rels><?xml version="1.0" encoding="UTF-8" standalone="yes"?>
<Relationships xmlns="http://schemas.openxmlformats.org/package/2006/relationships"><Relationship Id="rId2" Type="http://schemas.openxmlformats.org/officeDocument/2006/relationships/slide" Target="../slides/slide557.xml"/><Relationship Id="rId1" Type="http://schemas.openxmlformats.org/officeDocument/2006/relationships/notesMaster" Target="../notesMasters/notesMaster1.xml"/></Relationships>
</file>

<file path=ppt/notesSlides/_rels/notesSlide558.xml.rels><?xml version="1.0" encoding="UTF-8" standalone="yes"?>
<Relationships xmlns="http://schemas.openxmlformats.org/package/2006/relationships"><Relationship Id="rId2" Type="http://schemas.openxmlformats.org/officeDocument/2006/relationships/slide" Target="../slides/slide558.xml"/><Relationship Id="rId1" Type="http://schemas.openxmlformats.org/officeDocument/2006/relationships/notesMaster" Target="../notesMasters/notesMaster1.xml"/></Relationships>
</file>

<file path=ppt/notesSlides/_rels/notesSlide559.xml.rels><?xml version="1.0" encoding="UTF-8" standalone="yes"?>
<Relationships xmlns="http://schemas.openxmlformats.org/package/2006/relationships"><Relationship Id="rId2" Type="http://schemas.openxmlformats.org/officeDocument/2006/relationships/slide" Target="../slides/slide5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0.xml.rels><?xml version="1.0" encoding="UTF-8" standalone="yes"?>
<Relationships xmlns="http://schemas.openxmlformats.org/package/2006/relationships"><Relationship Id="rId2" Type="http://schemas.openxmlformats.org/officeDocument/2006/relationships/slide" Target="../slides/slide560.xml"/><Relationship Id="rId1" Type="http://schemas.openxmlformats.org/officeDocument/2006/relationships/notesMaster" Target="../notesMasters/notesMaster1.xml"/></Relationships>
</file>

<file path=ppt/notesSlides/_rels/notesSlide561.xml.rels><?xml version="1.0" encoding="UTF-8" standalone="yes"?>
<Relationships xmlns="http://schemas.openxmlformats.org/package/2006/relationships"><Relationship Id="rId2" Type="http://schemas.openxmlformats.org/officeDocument/2006/relationships/slide" Target="../slides/slide5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a:t>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100</a:t>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101</a:t>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102</a:t>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103</a:t>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104</a:t>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105</a:t>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106</a:t>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107</a:t>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108</a:t>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109</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a:t>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110</a:t>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111</a:t>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112</a:t>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113</a:t>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114</a:t>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115</a:t>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116</a:t>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117</a:t>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118</a:t>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119</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a:t>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120</a:t>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121</a:t>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122</a:t>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123</a:t>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124</a:t>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125</a:t>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126</a:t>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127</a:t>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128</a:t>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129</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a:t>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130</a:t>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131</a:t>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132</a:t>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133</a:t>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134</a:t>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135</a:t>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136</a:t>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137</a:t>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138</a:t>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139</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a:t>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140</a:t>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141</a:t>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142</a:t>
            </a:fld>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143</a:t>
            </a:fld>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144</a:t>
            </a:fld>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145</a:t>
            </a:fld>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146</a:t>
            </a:fld>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147</a:t>
            </a:fld>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148</a:t>
            </a:fld>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149</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a:t>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150</a:t>
            </a:fld>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151</a:t>
            </a:fld>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152</a:t>
            </a:fld>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153</a:t>
            </a:fld>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154</a:t>
            </a:fld>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155</a:t>
            </a:fld>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156</a:t>
            </a:fld>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157</a:t>
            </a:fld>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158</a:t>
            </a:fld>
            <a:endParaRPr lang="zh-CN"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159</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a:t>
            </a:fld>
            <a:endParaRPr lang="zh-CN"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160</a:t>
            </a:fld>
            <a:endParaRPr lang="zh-CN"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161</a:t>
            </a:fld>
            <a:endParaRPr lang="zh-CN"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162</a:t>
            </a:fld>
            <a:endParaRPr lang="zh-CN"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163</a:t>
            </a:fld>
            <a:endParaRPr lang="zh-CN"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164</a:t>
            </a:fld>
            <a:endParaRPr lang="zh-CN"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165</a:t>
            </a:fld>
            <a:endParaRPr lang="zh-CN"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166</a:t>
            </a:fld>
            <a:endParaRPr lang="zh-CN"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167</a:t>
            </a:fld>
            <a:endParaRPr lang="zh-CN"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168</a:t>
            </a:fld>
            <a:endParaRPr lang="zh-CN"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169</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a:t>
            </a:fld>
            <a:endParaRPr lang="zh-CN"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170</a:t>
            </a:fld>
            <a:endParaRPr lang="zh-CN"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171</a:t>
            </a:fld>
            <a:endParaRPr lang="zh-CN"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172</a:t>
            </a:fld>
            <a:endParaRPr lang="zh-CN"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173</a:t>
            </a:fld>
            <a:endParaRPr lang="zh-CN"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174</a:t>
            </a:fld>
            <a:endParaRPr lang="zh-CN"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175</a:t>
            </a:fld>
            <a:endParaRPr lang="zh-CN"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176</a:t>
            </a:fld>
            <a:endParaRPr lang="zh-CN"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177</a:t>
            </a:fld>
            <a:endParaRPr lang="zh-CN"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178</a:t>
            </a:fld>
            <a:endParaRPr lang="zh-CN"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179</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a:t>
            </a:fld>
            <a:endParaRPr lang="zh-CN"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180</a:t>
            </a:fld>
            <a:endParaRPr lang="zh-CN"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181</a:t>
            </a:fld>
            <a:endParaRPr lang="zh-CN"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182</a:t>
            </a:fld>
            <a:endParaRPr lang="zh-CN"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183</a:t>
            </a:fld>
            <a:endParaRPr lang="zh-CN"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184</a:t>
            </a:fld>
            <a:endParaRPr lang="zh-CN"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185</a:t>
            </a:fld>
            <a:endParaRPr lang="zh-CN"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186</a:t>
            </a:fld>
            <a:endParaRPr lang="zh-CN"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187</a:t>
            </a:fld>
            <a:endParaRPr lang="zh-CN"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188</a:t>
            </a:fld>
            <a:endParaRPr lang="zh-CN"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189</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a:t>
            </a:fld>
            <a:endParaRPr lang="zh-CN"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190</a:t>
            </a:fld>
            <a:endParaRPr lang="zh-CN"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191</a:t>
            </a:fld>
            <a:endParaRPr lang="zh-CN"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192</a:t>
            </a:fld>
            <a:endParaRPr lang="zh-CN"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193</a:t>
            </a:fld>
            <a:endParaRPr lang="zh-CN"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194</a:t>
            </a:fld>
            <a:endParaRPr lang="zh-CN"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195</a:t>
            </a:fld>
            <a:endParaRPr lang="zh-CN"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196</a:t>
            </a:fld>
            <a:endParaRPr lang="zh-CN"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197</a:t>
            </a:fld>
            <a:endParaRPr lang="zh-CN"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198</a:t>
            </a:fld>
            <a:endParaRPr lang="zh-CN"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199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a:t>
            </a:fld>
            <a:endParaRPr lang="zh-CN"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200</a:t>
            </a:fld>
            <a:endParaRPr lang="zh-CN"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201</a:t>
            </a:fld>
            <a:endParaRPr lang="zh-CN"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202</a:t>
            </a:fld>
            <a:endParaRPr lang="zh-CN"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203</a:t>
            </a:fld>
            <a:endParaRPr lang="zh-CN"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204</a:t>
            </a:fld>
            <a:endParaRPr lang="zh-CN"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205</a:t>
            </a:fld>
            <a:endParaRPr lang="zh-CN"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206</a:t>
            </a:fld>
            <a:endParaRPr lang="zh-CN"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207</a:t>
            </a:fld>
            <a:endParaRPr lang="zh-CN"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208</a:t>
            </a:fld>
            <a:endParaRPr lang="zh-CN"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209</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a:t>
            </a:fld>
            <a:endParaRPr lang="zh-CN"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210</a:t>
            </a:fld>
            <a:endParaRPr lang="zh-CN"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211</a:t>
            </a:fld>
            <a:endParaRPr lang="zh-CN" altLang="en-US"/>
          </a:p>
        </p:txBody>
      </p:sp>
    </p:spTree>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212</a:t>
            </a:fld>
            <a:endParaRPr lang="zh-CN" altLang="en-US"/>
          </a:p>
        </p:txBody>
      </p:sp>
    </p:spTree>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213</a:t>
            </a:fld>
            <a:endParaRPr lang="zh-CN" altLang="en-US"/>
          </a:p>
        </p:txBody>
      </p:sp>
    </p:spTree>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214</a:t>
            </a:fld>
            <a:endParaRPr lang="zh-CN" altLang="en-US"/>
          </a:p>
        </p:txBody>
      </p:sp>
    </p:spTree>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215</a:t>
            </a:fld>
            <a:endParaRPr lang="zh-CN" altLang="en-US"/>
          </a:p>
        </p:txBody>
      </p:sp>
    </p:spTree>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216</a:t>
            </a:fld>
            <a:endParaRPr lang="zh-CN" altLang="en-US"/>
          </a:p>
        </p:txBody>
      </p:sp>
    </p:spTree>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217</a:t>
            </a:fld>
            <a:endParaRPr lang="zh-CN" altLang="en-US"/>
          </a:p>
        </p:txBody>
      </p:sp>
    </p:spTree>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218</a:t>
            </a:fld>
            <a:endParaRPr lang="zh-CN" altLang="en-US"/>
          </a:p>
        </p:txBody>
      </p:sp>
    </p:spTree>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219</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a:t>
            </a:fld>
            <a:endParaRPr lang="zh-CN" altLang="en-US"/>
          </a:p>
        </p:txBody>
      </p:sp>
    </p:spTree>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220</a:t>
            </a:fld>
            <a:endParaRPr lang="zh-CN" altLang="en-US"/>
          </a:p>
        </p:txBody>
      </p:sp>
    </p:spTree>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221</a:t>
            </a:fld>
            <a:endParaRPr lang="zh-CN" altLang="en-US"/>
          </a:p>
        </p:txBody>
      </p:sp>
    </p:spTree>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222</a:t>
            </a:fld>
            <a:endParaRPr lang="zh-CN" altLang="en-US"/>
          </a:p>
        </p:txBody>
      </p:sp>
    </p:spTree>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223</a:t>
            </a:fld>
            <a:endParaRPr lang="zh-CN" altLang="en-US"/>
          </a:p>
        </p:txBody>
      </p:sp>
    </p:spTree>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224</a:t>
            </a:fld>
            <a:endParaRPr lang="zh-CN" altLang="en-US"/>
          </a:p>
        </p:txBody>
      </p:sp>
    </p:spTree>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225</a:t>
            </a:fld>
            <a:endParaRPr lang="zh-CN" altLang="en-US"/>
          </a:p>
        </p:txBody>
      </p:sp>
    </p:spTree>
  </p:cSld>
  <p:clrMapOvr>
    <a:masterClrMapping/>
  </p:clrMapOvr>
</p:notes>
</file>

<file path=ppt/notesSlides/notesSlide2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226</a:t>
            </a:fld>
            <a:endParaRPr lang="zh-CN" altLang="en-US"/>
          </a:p>
        </p:txBody>
      </p:sp>
    </p:spTree>
  </p:cSld>
  <p:clrMapOvr>
    <a:masterClrMapping/>
  </p:clrMapOvr>
</p:notes>
</file>

<file path=ppt/notesSlides/notesSlide2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227</a:t>
            </a:fld>
            <a:endParaRPr lang="zh-CN" altLang="en-US"/>
          </a:p>
        </p:txBody>
      </p:sp>
    </p:spTree>
  </p:cSld>
  <p:clrMapOvr>
    <a:masterClrMapping/>
  </p:clrMapOvr>
</p:notes>
</file>

<file path=ppt/notesSlides/notesSlide2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228</a:t>
            </a:fld>
            <a:endParaRPr lang="zh-CN" altLang="en-US"/>
          </a:p>
        </p:txBody>
      </p:sp>
    </p:spTree>
  </p:cSld>
  <p:clrMapOvr>
    <a:masterClrMapping/>
  </p:clrMapOvr>
</p:notes>
</file>

<file path=ppt/notesSlides/notesSlide2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229</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a:t>
            </a:fld>
            <a:endParaRPr lang="zh-CN" altLang="en-US"/>
          </a:p>
        </p:txBody>
      </p:sp>
    </p:spTree>
  </p:cSld>
  <p:clrMapOvr>
    <a:masterClrMapping/>
  </p:clrMapOvr>
</p:notes>
</file>

<file path=ppt/notesSlides/notesSlide2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230</a:t>
            </a:fld>
            <a:endParaRPr lang="zh-CN" altLang="en-US"/>
          </a:p>
        </p:txBody>
      </p:sp>
    </p:spTree>
  </p:cSld>
  <p:clrMapOvr>
    <a:masterClrMapping/>
  </p:clrMapOvr>
</p:notes>
</file>

<file path=ppt/notesSlides/notesSlide2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231</a:t>
            </a:fld>
            <a:endParaRPr lang="zh-CN" altLang="en-US"/>
          </a:p>
        </p:txBody>
      </p:sp>
    </p:spTree>
  </p:cSld>
  <p:clrMapOvr>
    <a:masterClrMapping/>
  </p:clrMapOvr>
</p:notes>
</file>

<file path=ppt/notesSlides/notesSlide2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232</a:t>
            </a:fld>
            <a:endParaRPr lang="zh-CN" altLang="en-US"/>
          </a:p>
        </p:txBody>
      </p:sp>
    </p:spTree>
  </p:cSld>
  <p:clrMapOvr>
    <a:masterClrMapping/>
  </p:clrMapOvr>
</p:notes>
</file>

<file path=ppt/notesSlides/notesSlide2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233</a:t>
            </a:fld>
            <a:endParaRPr lang="zh-CN" altLang="en-US"/>
          </a:p>
        </p:txBody>
      </p:sp>
    </p:spTree>
  </p:cSld>
  <p:clrMapOvr>
    <a:masterClrMapping/>
  </p:clrMapOvr>
</p:notes>
</file>

<file path=ppt/notesSlides/notesSlide2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234</a:t>
            </a:fld>
            <a:endParaRPr lang="zh-CN" altLang="en-US"/>
          </a:p>
        </p:txBody>
      </p:sp>
    </p:spTree>
  </p:cSld>
  <p:clrMapOvr>
    <a:masterClrMapping/>
  </p:clrMapOvr>
</p:notes>
</file>

<file path=ppt/notesSlides/notesSlide2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235</a:t>
            </a:fld>
            <a:endParaRPr lang="zh-CN" altLang="en-US"/>
          </a:p>
        </p:txBody>
      </p:sp>
    </p:spTree>
  </p:cSld>
  <p:clrMapOvr>
    <a:masterClrMapping/>
  </p:clrMapOvr>
</p:notes>
</file>

<file path=ppt/notesSlides/notesSlide2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236</a:t>
            </a:fld>
            <a:endParaRPr lang="zh-CN" altLang="en-US"/>
          </a:p>
        </p:txBody>
      </p:sp>
    </p:spTree>
  </p:cSld>
  <p:clrMapOvr>
    <a:masterClrMapping/>
  </p:clrMapOvr>
</p:notes>
</file>

<file path=ppt/notesSlides/notesSlide2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237</a:t>
            </a:fld>
            <a:endParaRPr lang="zh-CN" altLang="en-US"/>
          </a:p>
        </p:txBody>
      </p:sp>
    </p:spTree>
  </p:cSld>
  <p:clrMapOvr>
    <a:masterClrMapping/>
  </p:clrMapOvr>
</p:notes>
</file>

<file path=ppt/notesSlides/notesSlide2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238</a:t>
            </a:fld>
            <a:endParaRPr lang="zh-CN" altLang="en-US"/>
          </a:p>
        </p:txBody>
      </p:sp>
    </p:spTree>
  </p:cSld>
  <p:clrMapOvr>
    <a:masterClrMapping/>
  </p:clrMapOvr>
</p:notes>
</file>

<file path=ppt/notesSlides/notesSlide2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239</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a:t>
            </a:fld>
            <a:endParaRPr lang="zh-CN" altLang="en-US"/>
          </a:p>
        </p:txBody>
      </p:sp>
    </p:spTree>
  </p:cSld>
  <p:clrMapOvr>
    <a:masterClrMapping/>
  </p:clrMapOvr>
</p:notes>
</file>

<file path=ppt/notesSlides/notesSlide2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240</a:t>
            </a:fld>
            <a:endParaRPr lang="zh-CN" altLang="en-US"/>
          </a:p>
        </p:txBody>
      </p:sp>
    </p:spTree>
  </p:cSld>
  <p:clrMapOvr>
    <a:masterClrMapping/>
  </p:clrMapOvr>
</p:notes>
</file>

<file path=ppt/notesSlides/notesSlide2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241</a:t>
            </a:fld>
            <a:endParaRPr lang="zh-CN" altLang="en-US"/>
          </a:p>
        </p:txBody>
      </p:sp>
    </p:spTree>
  </p:cSld>
  <p:clrMapOvr>
    <a:masterClrMapping/>
  </p:clrMapOvr>
</p:notes>
</file>

<file path=ppt/notesSlides/notesSlide2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242</a:t>
            </a:fld>
            <a:endParaRPr lang="zh-CN" altLang="en-US"/>
          </a:p>
        </p:txBody>
      </p:sp>
    </p:spTree>
  </p:cSld>
  <p:clrMapOvr>
    <a:masterClrMapping/>
  </p:clrMapOvr>
</p:notes>
</file>

<file path=ppt/notesSlides/notesSlide2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243</a:t>
            </a:fld>
            <a:endParaRPr lang="zh-CN" altLang="en-US"/>
          </a:p>
        </p:txBody>
      </p:sp>
    </p:spTree>
  </p:cSld>
  <p:clrMapOvr>
    <a:masterClrMapping/>
  </p:clrMapOvr>
</p:notes>
</file>

<file path=ppt/notesSlides/notesSlide2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244</a:t>
            </a:fld>
            <a:endParaRPr lang="zh-CN" altLang="en-US"/>
          </a:p>
        </p:txBody>
      </p:sp>
    </p:spTree>
  </p:cSld>
  <p:clrMapOvr>
    <a:masterClrMapping/>
  </p:clrMapOvr>
</p:notes>
</file>

<file path=ppt/notesSlides/notesSlide2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245</a:t>
            </a:fld>
            <a:endParaRPr lang="zh-CN" altLang="en-US"/>
          </a:p>
        </p:txBody>
      </p:sp>
    </p:spTree>
  </p:cSld>
  <p:clrMapOvr>
    <a:masterClrMapping/>
  </p:clrMapOvr>
</p:notes>
</file>

<file path=ppt/notesSlides/notesSlide2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246</a:t>
            </a:fld>
            <a:endParaRPr lang="zh-CN" altLang="en-US"/>
          </a:p>
        </p:txBody>
      </p:sp>
    </p:spTree>
  </p:cSld>
  <p:clrMapOvr>
    <a:masterClrMapping/>
  </p:clrMapOvr>
</p:notes>
</file>

<file path=ppt/notesSlides/notesSlide2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247</a:t>
            </a:fld>
            <a:endParaRPr lang="zh-CN" altLang="en-US"/>
          </a:p>
        </p:txBody>
      </p:sp>
    </p:spTree>
  </p:cSld>
  <p:clrMapOvr>
    <a:masterClrMapping/>
  </p:clrMapOvr>
</p:notes>
</file>

<file path=ppt/notesSlides/notesSlide2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248</a:t>
            </a:fld>
            <a:endParaRPr lang="zh-CN" altLang="en-US"/>
          </a:p>
        </p:txBody>
      </p:sp>
    </p:spTree>
  </p:cSld>
  <p:clrMapOvr>
    <a:masterClrMapping/>
  </p:clrMapOvr>
</p:notes>
</file>

<file path=ppt/notesSlides/notesSlide2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249</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a:t>
            </a:fld>
            <a:endParaRPr lang="zh-CN" altLang="en-US"/>
          </a:p>
        </p:txBody>
      </p:sp>
    </p:spTree>
  </p:cSld>
  <p:clrMapOvr>
    <a:masterClrMapping/>
  </p:clrMapOvr>
</p:notes>
</file>

<file path=ppt/notesSlides/notesSlide2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250</a:t>
            </a:fld>
            <a:endParaRPr lang="zh-CN" altLang="en-US"/>
          </a:p>
        </p:txBody>
      </p:sp>
    </p:spTree>
  </p:cSld>
  <p:clrMapOvr>
    <a:masterClrMapping/>
  </p:clrMapOvr>
</p:notes>
</file>

<file path=ppt/notesSlides/notesSlide2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251</a:t>
            </a:fld>
            <a:endParaRPr lang="zh-CN" altLang="en-US"/>
          </a:p>
        </p:txBody>
      </p:sp>
    </p:spTree>
  </p:cSld>
  <p:clrMapOvr>
    <a:masterClrMapping/>
  </p:clrMapOvr>
</p:notes>
</file>

<file path=ppt/notesSlides/notesSlide2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252</a:t>
            </a:fld>
            <a:endParaRPr lang="zh-CN" altLang="en-US"/>
          </a:p>
        </p:txBody>
      </p:sp>
    </p:spTree>
  </p:cSld>
  <p:clrMapOvr>
    <a:masterClrMapping/>
  </p:clrMapOvr>
</p:notes>
</file>

<file path=ppt/notesSlides/notesSlide2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253</a:t>
            </a:fld>
            <a:endParaRPr lang="zh-CN" altLang="en-US"/>
          </a:p>
        </p:txBody>
      </p:sp>
    </p:spTree>
  </p:cSld>
  <p:clrMapOvr>
    <a:masterClrMapping/>
  </p:clrMapOvr>
</p:notes>
</file>

<file path=ppt/notesSlides/notesSlide2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254</a:t>
            </a:fld>
            <a:endParaRPr lang="zh-CN" altLang="en-US"/>
          </a:p>
        </p:txBody>
      </p:sp>
    </p:spTree>
  </p:cSld>
  <p:clrMapOvr>
    <a:masterClrMapping/>
  </p:clrMapOvr>
</p:notes>
</file>

<file path=ppt/notesSlides/notesSlide2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255</a:t>
            </a:fld>
            <a:endParaRPr lang="zh-CN" altLang="en-US"/>
          </a:p>
        </p:txBody>
      </p:sp>
    </p:spTree>
  </p:cSld>
  <p:clrMapOvr>
    <a:masterClrMapping/>
  </p:clrMapOvr>
</p:notes>
</file>

<file path=ppt/notesSlides/notesSlide2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256</a:t>
            </a:fld>
            <a:endParaRPr lang="zh-CN" altLang="en-US"/>
          </a:p>
        </p:txBody>
      </p:sp>
    </p:spTree>
  </p:cSld>
  <p:clrMapOvr>
    <a:masterClrMapping/>
  </p:clrMapOvr>
</p:notes>
</file>

<file path=ppt/notesSlides/notesSlide2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257</a:t>
            </a:fld>
            <a:endParaRPr lang="zh-CN" altLang="en-US"/>
          </a:p>
        </p:txBody>
      </p:sp>
    </p:spTree>
  </p:cSld>
  <p:clrMapOvr>
    <a:masterClrMapping/>
  </p:clrMapOvr>
</p:notes>
</file>

<file path=ppt/notesSlides/notesSlide2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258</a:t>
            </a:fld>
            <a:endParaRPr lang="zh-CN" altLang="en-US"/>
          </a:p>
        </p:txBody>
      </p:sp>
    </p:spTree>
  </p:cSld>
  <p:clrMapOvr>
    <a:masterClrMapping/>
  </p:clrMapOvr>
</p:notes>
</file>

<file path=ppt/notesSlides/notesSlide2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259</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a:t>
            </a:fld>
            <a:endParaRPr lang="zh-CN" altLang="en-US"/>
          </a:p>
        </p:txBody>
      </p:sp>
    </p:spTree>
  </p:cSld>
  <p:clrMapOvr>
    <a:masterClrMapping/>
  </p:clrMapOvr>
</p:notes>
</file>

<file path=ppt/notesSlides/notesSlide2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260</a:t>
            </a:fld>
            <a:endParaRPr lang="zh-CN" altLang="en-US"/>
          </a:p>
        </p:txBody>
      </p:sp>
    </p:spTree>
  </p:cSld>
  <p:clrMapOvr>
    <a:masterClrMapping/>
  </p:clrMapOvr>
</p:notes>
</file>

<file path=ppt/notesSlides/notesSlide2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261</a:t>
            </a:fld>
            <a:endParaRPr lang="zh-CN" altLang="en-US"/>
          </a:p>
        </p:txBody>
      </p:sp>
    </p:spTree>
  </p:cSld>
  <p:clrMapOvr>
    <a:masterClrMapping/>
  </p:clrMapOvr>
</p:notes>
</file>

<file path=ppt/notesSlides/notesSlide2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262</a:t>
            </a:fld>
            <a:endParaRPr lang="zh-CN" altLang="en-US"/>
          </a:p>
        </p:txBody>
      </p:sp>
    </p:spTree>
  </p:cSld>
  <p:clrMapOvr>
    <a:masterClrMapping/>
  </p:clrMapOvr>
</p:notes>
</file>

<file path=ppt/notesSlides/notesSlide2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263</a:t>
            </a:fld>
            <a:endParaRPr lang="zh-CN" altLang="en-US"/>
          </a:p>
        </p:txBody>
      </p:sp>
    </p:spTree>
  </p:cSld>
  <p:clrMapOvr>
    <a:masterClrMapping/>
  </p:clrMapOvr>
</p:notes>
</file>

<file path=ppt/notesSlides/notesSlide2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264</a:t>
            </a:fld>
            <a:endParaRPr lang="zh-CN" altLang="en-US"/>
          </a:p>
        </p:txBody>
      </p:sp>
    </p:spTree>
  </p:cSld>
  <p:clrMapOvr>
    <a:masterClrMapping/>
  </p:clrMapOvr>
</p:notes>
</file>

<file path=ppt/notesSlides/notesSlide2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265</a:t>
            </a:fld>
            <a:endParaRPr lang="zh-CN" altLang="en-US"/>
          </a:p>
        </p:txBody>
      </p:sp>
    </p:spTree>
  </p:cSld>
  <p:clrMapOvr>
    <a:masterClrMapping/>
  </p:clrMapOvr>
</p:notes>
</file>

<file path=ppt/notesSlides/notesSlide2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266</a:t>
            </a:fld>
            <a:endParaRPr lang="zh-CN" altLang="en-US"/>
          </a:p>
        </p:txBody>
      </p:sp>
    </p:spTree>
  </p:cSld>
  <p:clrMapOvr>
    <a:masterClrMapping/>
  </p:clrMapOvr>
</p:notes>
</file>

<file path=ppt/notesSlides/notesSlide2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267</a:t>
            </a:fld>
            <a:endParaRPr lang="zh-CN" altLang="en-US"/>
          </a:p>
        </p:txBody>
      </p:sp>
    </p:spTree>
  </p:cSld>
  <p:clrMapOvr>
    <a:masterClrMapping/>
  </p:clrMapOvr>
</p:notes>
</file>

<file path=ppt/notesSlides/notesSlide2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268</a:t>
            </a:fld>
            <a:endParaRPr lang="zh-CN" altLang="en-US"/>
          </a:p>
        </p:txBody>
      </p:sp>
    </p:spTree>
  </p:cSld>
  <p:clrMapOvr>
    <a:masterClrMapping/>
  </p:clrMapOvr>
</p:notes>
</file>

<file path=ppt/notesSlides/notesSlide2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269</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a:t>
            </a:fld>
            <a:endParaRPr lang="zh-CN" altLang="en-US"/>
          </a:p>
        </p:txBody>
      </p:sp>
    </p:spTree>
  </p:cSld>
  <p:clrMapOvr>
    <a:masterClrMapping/>
  </p:clrMapOvr>
</p:notes>
</file>

<file path=ppt/notesSlides/notesSlide2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270</a:t>
            </a:fld>
            <a:endParaRPr lang="zh-CN" altLang="en-US"/>
          </a:p>
        </p:txBody>
      </p:sp>
    </p:spTree>
  </p:cSld>
  <p:clrMapOvr>
    <a:masterClrMapping/>
  </p:clrMapOvr>
</p:notes>
</file>

<file path=ppt/notesSlides/notesSlide2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271</a:t>
            </a:fld>
            <a:endParaRPr lang="zh-CN" altLang="en-US"/>
          </a:p>
        </p:txBody>
      </p:sp>
    </p:spTree>
  </p:cSld>
  <p:clrMapOvr>
    <a:masterClrMapping/>
  </p:clrMapOvr>
</p:notes>
</file>

<file path=ppt/notesSlides/notesSlide2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272</a:t>
            </a:fld>
            <a:endParaRPr lang="zh-CN" altLang="en-US"/>
          </a:p>
        </p:txBody>
      </p:sp>
    </p:spTree>
  </p:cSld>
  <p:clrMapOvr>
    <a:masterClrMapping/>
  </p:clrMapOvr>
</p:notes>
</file>

<file path=ppt/notesSlides/notesSlide2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273</a:t>
            </a:fld>
            <a:endParaRPr lang="zh-CN" altLang="en-US"/>
          </a:p>
        </p:txBody>
      </p:sp>
    </p:spTree>
  </p:cSld>
  <p:clrMapOvr>
    <a:masterClrMapping/>
  </p:clrMapOvr>
</p:notes>
</file>

<file path=ppt/notesSlides/notesSlide2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274</a:t>
            </a:fld>
            <a:endParaRPr lang="zh-CN" altLang="en-US"/>
          </a:p>
        </p:txBody>
      </p:sp>
    </p:spTree>
  </p:cSld>
  <p:clrMapOvr>
    <a:masterClrMapping/>
  </p:clrMapOvr>
</p:notes>
</file>

<file path=ppt/notesSlides/notesSlide2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275</a:t>
            </a:fld>
            <a:endParaRPr lang="zh-CN" altLang="en-US"/>
          </a:p>
        </p:txBody>
      </p:sp>
    </p:spTree>
  </p:cSld>
  <p:clrMapOvr>
    <a:masterClrMapping/>
  </p:clrMapOvr>
</p:notes>
</file>

<file path=ppt/notesSlides/notesSlide2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276</a:t>
            </a:fld>
            <a:endParaRPr lang="zh-CN" altLang="en-US"/>
          </a:p>
        </p:txBody>
      </p:sp>
    </p:spTree>
  </p:cSld>
  <p:clrMapOvr>
    <a:masterClrMapping/>
  </p:clrMapOvr>
</p:notes>
</file>

<file path=ppt/notesSlides/notesSlide2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277</a:t>
            </a:fld>
            <a:endParaRPr lang="zh-CN" altLang="en-US"/>
          </a:p>
        </p:txBody>
      </p:sp>
    </p:spTree>
  </p:cSld>
  <p:clrMapOvr>
    <a:masterClrMapping/>
  </p:clrMapOvr>
</p:notes>
</file>

<file path=ppt/notesSlides/notesSlide2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278</a:t>
            </a:fld>
            <a:endParaRPr lang="zh-CN" altLang="en-US"/>
          </a:p>
        </p:txBody>
      </p:sp>
    </p:spTree>
  </p:cSld>
  <p:clrMapOvr>
    <a:masterClrMapping/>
  </p:clrMapOvr>
</p:notes>
</file>

<file path=ppt/notesSlides/notesSlide2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279</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a:t>
            </a:fld>
            <a:endParaRPr lang="zh-CN" altLang="en-US"/>
          </a:p>
        </p:txBody>
      </p:sp>
    </p:spTree>
  </p:cSld>
  <p:clrMapOvr>
    <a:masterClrMapping/>
  </p:clrMapOvr>
</p:notes>
</file>

<file path=ppt/notesSlides/notesSlide2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280</a:t>
            </a:fld>
            <a:endParaRPr lang="zh-CN" altLang="en-US"/>
          </a:p>
        </p:txBody>
      </p:sp>
    </p:spTree>
  </p:cSld>
  <p:clrMapOvr>
    <a:masterClrMapping/>
  </p:clrMapOvr>
</p:notes>
</file>

<file path=ppt/notesSlides/notesSlide2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281</a:t>
            </a:fld>
            <a:endParaRPr lang="zh-CN" altLang="en-US"/>
          </a:p>
        </p:txBody>
      </p:sp>
    </p:spTree>
  </p:cSld>
  <p:clrMapOvr>
    <a:masterClrMapping/>
  </p:clrMapOvr>
</p:notes>
</file>

<file path=ppt/notesSlides/notesSlide2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282</a:t>
            </a:fld>
            <a:endParaRPr lang="zh-CN" altLang="en-US"/>
          </a:p>
        </p:txBody>
      </p:sp>
    </p:spTree>
  </p:cSld>
  <p:clrMapOvr>
    <a:masterClrMapping/>
  </p:clrMapOvr>
</p:notes>
</file>

<file path=ppt/notesSlides/notesSlide2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283</a:t>
            </a:fld>
            <a:endParaRPr lang="zh-CN" altLang="en-US"/>
          </a:p>
        </p:txBody>
      </p:sp>
    </p:spTree>
  </p:cSld>
  <p:clrMapOvr>
    <a:masterClrMapping/>
  </p:clrMapOvr>
</p:notes>
</file>

<file path=ppt/notesSlides/notesSlide2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284</a:t>
            </a:fld>
            <a:endParaRPr lang="zh-CN" altLang="en-US"/>
          </a:p>
        </p:txBody>
      </p:sp>
    </p:spTree>
  </p:cSld>
  <p:clrMapOvr>
    <a:masterClrMapping/>
  </p:clrMapOvr>
</p:notes>
</file>

<file path=ppt/notesSlides/notesSlide2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285</a:t>
            </a:fld>
            <a:endParaRPr lang="zh-CN" altLang="en-US"/>
          </a:p>
        </p:txBody>
      </p:sp>
    </p:spTree>
  </p:cSld>
  <p:clrMapOvr>
    <a:masterClrMapping/>
  </p:clrMapOvr>
</p:notes>
</file>

<file path=ppt/notesSlides/notesSlide2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286</a:t>
            </a:fld>
            <a:endParaRPr lang="zh-CN" altLang="en-US"/>
          </a:p>
        </p:txBody>
      </p:sp>
    </p:spTree>
  </p:cSld>
  <p:clrMapOvr>
    <a:masterClrMapping/>
  </p:clrMapOvr>
</p:notes>
</file>

<file path=ppt/notesSlides/notesSlide2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287</a:t>
            </a:fld>
            <a:endParaRPr lang="zh-CN" altLang="en-US"/>
          </a:p>
        </p:txBody>
      </p:sp>
    </p:spTree>
  </p:cSld>
  <p:clrMapOvr>
    <a:masterClrMapping/>
  </p:clrMapOvr>
</p:notes>
</file>

<file path=ppt/notesSlides/notesSlide2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288</a:t>
            </a:fld>
            <a:endParaRPr lang="zh-CN" altLang="en-US"/>
          </a:p>
        </p:txBody>
      </p:sp>
    </p:spTree>
  </p:cSld>
  <p:clrMapOvr>
    <a:masterClrMapping/>
  </p:clrMapOvr>
</p:notes>
</file>

<file path=ppt/notesSlides/notesSlide2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289</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a:t>
            </a:fld>
            <a:endParaRPr lang="zh-CN" altLang="en-US"/>
          </a:p>
        </p:txBody>
      </p:sp>
    </p:spTree>
  </p:cSld>
  <p:clrMapOvr>
    <a:masterClrMapping/>
  </p:clrMapOvr>
</p:notes>
</file>

<file path=ppt/notesSlides/notesSlide2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290</a:t>
            </a:fld>
            <a:endParaRPr lang="zh-CN" altLang="en-US"/>
          </a:p>
        </p:txBody>
      </p:sp>
    </p:spTree>
  </p:cSld>
  <p:clrMapOvr>
    <a:masterClrMapping/>
  </p:clrMapOvr>
</p:notes>
</file>

<file path=ppt/notesSlides/notesSlide2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291</a:t>
            </a:fld>
            <a:endParaRPr lang="zh-CN" altLang="en-US"/>
          </a:p>
        </p:txBody>
      </p:sp>
    </p:spTree>
  </p:cSld>
  <p:clrMapOvr>
    <a:masterClrMapping/>
  </p:clrMapOvr>
</p:notes>
</file>

<file path=ppt/notesSlides/notesSlide2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292</a:t>
            </a:fld>
            <a:endParaRPr lang="zh-CN" altLang="en-US"/>
          </a:p>
        </p:txBody>
      </p:sp>
    </p:spTree>
  </p:cSld>
  <p:clrMapOvr>
    <a:masterClrMapping/>
  </p:clrMapOvr>
</p:notes>
</file>

<file path=ppt/notesSlides/notesSlide2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293</a:t>
            </a:fld>
            <a:endParaRPr lang="zh-CN" altLang="en-US"/>
          </a:p>
        </p:txBody>
      </p:sp>
    </p:spTree>
  </p:cSld>
  <p:clrMapOvr>
    <a:masterClrMapping/>
  </p:clrMapOvr>
</p:notes>
</file>

<file path=ppt/notesSlides/notesSlide2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294</a:t>
            </a:fld>
            <a:endParaRPr lang="zh-CN" altLang="en-US"/>
          </a:p>
        </p:txBody>
      </p:sp>
    </p:spTree>
  </p:cSld>
  <p:clrMapOvr>
    <a:masterClrMapping/>
  </p:clrMapOvr>
</p:notes>
</file>

<file path=ppt/notesSlides/notesSlide2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295</a:t>
            </a:fld>
            <a:endParaRPr lang="zh-CN" altLang="en-US"/>
          </a:p>
        </p:txBody>
      </p:sp>
    </p:spTree>
  </p:cSld>
  <p:clrMapOvr>
    <a:masterClrMapping/>
  </p:clrMapOvr>
</p:notes>
</file>

<file path=ppt/notesSlides/notesSlide2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296</a:t>
            </a:fld>
            <a:endParaRPr lang="zh-CN" altLang="en-US"/>
          </a:p>
        </p:txBody>
      </p:sp>
    </p:spTree>
  </p:cSld>
  <p:clrMapOvr>
    <a:masterClrMapping/>
  </p:clrMapOvr>
</p:notes>
</file>

<file path=ppt/notesSlides/notesSlide2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297</a:t>
            </a:fld>
            <a:endParaRPr lang="zh-CN" altLang="en-US"/>
          </a:p>
        </p:txBody>
      </p:sp>
    </p:spTree>
  </p:cSld>
  <p:clrMapOvr>
    <a:masterClrMapping/>
  </p:clrMapOvr>
</p:notes>
</file>

<file path=ppt/notesSlides/notesSlide2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298</a:t>
            </a:fld>
            <a:endParaRPr lang="zh-CN" altLang="en-US"/>
          </a:p>
        </p:txBody>
      </p:sp>
    </p:spTree>
  </p:cSld>
  <p:clrMapOvr>
    <a:masterClrMapping/>
  </p:clrMapOvr>
</p:notes>
</file>

<file path=ppt/notesSlides/notesSlide2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299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a:t>
            </a:fld>
            <a:endParaRPr lang="zh-CN" altLang="en-US"/>
          </a:p>
        </p:txBody>
      </p:sp>
    </p:spTree>
  </p:cSld>
  <p:clrMapOvr>
    <a:masterClrMapping/>
  </p:clrMapOvr>
</p:notes>
</file>

<file path=ppt/notesSlides/notesSlide3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300</a:t>
            </a:fld>
            <a:endParaRPr lang="zh-CN" altLang="en-US"/>
          </a:p>
        </p:txBody>
      </p:sp>
    </p:spTree>
  </p:cSld>
  <p:clrMapOvr>
    <a:masterClrMapping/>
  </p:clrMapOvr>
</p:notes>
</file>

<file path=ppt/notesSlides/notesSlide3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301</a:t>
            </a:fld>
            <a:endParaRPr lang="zh-CN" altLang="en-US"/>
          </a:p>
        </p:txBody>
      </p:sp>
    </p:spTree>
  </p:cSld>
  <p:clrMapOvr>
    <a:masterClrMapping/>
  </p:clrMapOvr>
</p:notes>
</file>

<file path=ppt/notesSlides/notesSlide3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302</a:t>
            </a:fld>
            <a:endParaRPr lang="zh-CN" altLang="en-US"/>
          </a:p>
        </p:txBody>
      </p:sp>
    </p:spTree>
  </p:cSld>
  <p:clrMapOvr>
    <a:masterClrMapping/>
  </p:clrMapOvr>
</p:notes>
</file>

<file path=ppt/notesSlides/notesSlide3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303</a:t>
            </a:fld>
            <a:endParaRPr lang="zh-CN" altLang="en-US"/>
          </a:p>
        </p:txBody>
      </p:sp>
    </p:spTree>
  </p:cSld>
  <p:clrMapOvr>
    <a:masterClrMapping/>
  </p:clrMapOvr>
</p:notes>
</file>

<file path=ppt/notesSlides/notesSlide3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304</a:t>
            </a:fld>
            <a:endParaRPr lang="zh-CN" altLang="en-US"/>
          </a:p>
        </p:txBody>
      </p:sp>
    </p:spTree>
  </p:cSld>
  <p:clrMapOvr>
    <a:masterClrMapping/>
  </p:clrMapOvr>
</p:notes>
</file>

<file path=ppt/notesSlides/notesSlide3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305</a:t>
            </a:fld>
            <a:endParaRPr lang="zh-CN" altLang="en-US"/>
          </a:p>
        </p:txBody>
      </p:sp>
    </p:spTree>
  </p:cSld>
  <p:clrMapOvr>
    <a:masterClrMapping/>
  </p:clrMapOvr>
</p:notes>
</file>

<file path=ppt/notesSlides/notesSlide3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306</a:t>
            </a:fld>
            <a:endParaRPr lang="zh-CN" altLang="en-US"/>
          </a:p>
        </p:txBody>
      </p:sp>
    </p:spTree>
  </p:cSld>
  <p:clrMapOvr>
    <a:masterClrMapping/>
  </p:clrMapOvr>
</p:notes>
</file>

<file path=ppt/notesSlides/notesSlide3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307</a:t>
            </a:fld>
            <a:endParaRPr lang="zh-CN" altLang="en-US"/>
          </a:p>
        </p:txBody>
      </p:sp>
    </p:spTree>
  </p:cSld>
  <p:clrMapOvr>
    <a:masterClrMapping/>
  </p:clrMapOvr>
</p:notes>
</file>

<file path=ppt/notesSlides/notesSlide3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308</a:t>
            </a:fld>
            <a:endParaRPr lang="zh-CN" altLang="en-US"/>
          </a:p>
        </p:txBody>
      </p:sp>
    </p:spTree>
  </p:cSld>
  <p:clrMapOvr>
    <a:masterClrMapping/>
  </p:clrMapOvr>
</p:notes>
</file>

<file path=ppt/notesSlides/notesSlide3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309</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a:t>
            </a:fld>
            <a:endParaRPr lang="zh-CN" altLang="en-US"/>
          </a:p>
        </p:txBody>
      </p:sp>
    </p:spTree>
  </p:cSld>
  <p:clrMapOvr>
    <a:masterClrMapping/>
  </p:clrMapOvr>
</p:notes>
</file>

<file path=ppt/notesSlides/notesSlide3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310</a:t>
            </a:fld>
            <a:endParaRPr lang="zh-CN" altLang="en-US"/>
          </a:p>
        </p:txBody>
      </p:sp>
    </p:spTree>
  </p:cSld>
  <p:clrMapOvr>
    <a:masterClrMapping/>
  </p:clrMapOvr>
</p:notes>
</file>

<file path=ppt/notesSlides/notesSlide3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311</a:t>
            </a:fld>
            <a:endParaRPr lang="zh-CN" altLang="en-US"/>
          </a:p>
        </p:txBody>
      </p:sp>
    </p:spTree>
  </p:cSld>
  <p:clrMapOvr>
    <a:masterClrMapping/>
  </p:clrMapOvr>
</p:notes>
</file>

<file path=ppt/notesSlides/notesSlide3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312</a:t>
            </a:fld>
            <a:endParaRPr lang="zh-CN" altLang="en-US"/>
          </a:p>
        </p:txBody>
      </p:sp>
    </p:spTree>
  </p:cSld>
  <p:clrMapOvr>
    <a:masterClrMapping/>
  </p:clrMapOvr>
</p:notes>
</file>

<file path=ppt/notesSlides/notesSlide3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313</a:t>
            </a:fld>
            <a:endParaRPr lang="zh-CN" altLang="en-US"/>
          </a:p>
        </p:txBody>
      </p:sp>
    </p:spTree>
  </p:cSld>
  <p:clrMapOvr>
    <a:masterClrMapping/>
  </p:clrMapOvr>
</p:notes>
</file>

<file path=ppt/notesSlides/notesSlide3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314</a:t>
            </a:fld>
            <a:endParaRPr lang="zh-CN" altLang="en-US"/>
          </a:p>
        </p:txBody>
      </p:sp>
    </p:spTree>
  </p:cSld>
  <p:clrMapOvr>
    <a:masterClrMapping/>
  </p:clrMapOvr>
</p:notes>
</file>

<file path=ppt/notesSlides/notesSlide3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315</a:t>
            </a:fld>
            <a:endParaRPr lang="zh-CN" altLang="en-US"/>
          </a:p>
        </p:txBody>
      </p:sp>
    </p:spTree>
  </p:cSld>
  <p:clrMapOvr>
    <a:masterClrMapping/>
  </p:clrMapOvr>
</p:notes>
</file>

<file path=ppt/notesSlides/notesSlide3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316</a:t>
            </a:fld>
            <a:endParaRPr lang="zh-CN" altLang="en-US"/>
          </a:p>
        </p:txBody>
      </p:sp>
    </p:spTree>
  </p:cSld>
  <p:clrMapOvr>
    <a:masterClrMapping/>
  </p:clrMapOvr>
</p:notes>
</file>

<file path=ppt/notesSlides/notesSlide3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317</a:t>
            </a:fld>
            <a:endParaRPr lang="zh-CN" altLang="en-US"/>
          </a:p>
        </p:txBody>
      </p:sp>
    </p:spTree>
  </p:cSld>
  <p:clrMapOvr>
    <a:masterClrMapping/>
  </p:clrMapOvr>
</p:notes>
</file>

<file path=ppt/notesSlides/notesSlide3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318</a:t>
            </a:fld>
            <a:endParaRPr lang="zh-CN" altLang="en-US"/>
          </a:p>
        </p:txBody>
      </p:sp>
    </p:spTree>
  </p:cSld>
  <p:clrMapOvr>
    <a:masterClrMapping/>
  </p:clrMapOvr>
</p:notes>
</file>

<file path=ppt/notesSlides/notesSlide3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319</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a:t>
            </a:fld>
            <a:endParaRPr lang="zh-CN" altLang="en-US"/>
          </a:p>
        </p:txBody>
      </p:sp>
    </p:spTree>
  </p:cSld>
  <p:clrMapOvr>
    <a:masterClrMapping/>
  </p:clrMapOvr>
</p:notes>
</file>

<file path=ppt/notesSlides/notesSlide3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320</a:t>
            </a:fld>
            <a:endParaRPr lang="zh-CN" altLang="en-US"/>
          </a:p>
        </p:txBody>
      </p:sp>
    </p:spTree>
  </p:cSld>
  <p:clrMapOvr>
    <a:masterClrMapping/>
  </p:clrMapOvr>
</p:notes>
</file>

<file path=ppt/notesSlides/notesSlide3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321</a:t>
            </a:fld>
            <a:endParaRPr lang="zh-CN" altLang="en-US"/>
          </a:p>
        </p:txBody>
      </p:sp>
    </p:spTree>
  </p:cSld>
  <p:clrMapOvr>
    <a:masterClrMapping/>
  </p:clrMapOvr>
</p:notes>
</file>

<file path=ppt/notesSlides/notesSlide3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322</a:t>
            </a:fld>
            <a:endParaRPr lang="zh-CN" altLang="en-US"/>
          </a:p>
        </p:txBody>
      </p:sp>
    </p:spTree>
  </p:cSld>
  <p:clrMapOvr>
    <a:masterClrMapping/>
  </p:clrMapOvr>
</p:notes>
</file>

<file path=ppt/notesSlides/notesSlide3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323</a:t>
            </a:fld>
            <a:endParaRPr lang="zh-CN" altLang="en-US"/>
          </a:p>
        </p:txBody>
      </p:sp>
    </p:spTree>
  </p:cSld>
  <p:clrMapOvr>
    <a:masterClrMapping/>
  </p:clrMapOvr>
</p:notes>
</file>

<file path=ppt/notesSlides/notesSlide3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324</a:t>
            </a:fld>
            <a:endParaRPr lang="zh-CN" altLang="en-US"/>
          </a:p>
        </p:txBody>
      </p:sp>
    </p:spTree>
  </p:cSld>
  <p:clrMapOvr>
    <a:masterClrMapping/>
  </p:clrMapOvr>
</p:notes>
</file>

<file path=ppt/notesSlides/notesSlide3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325</a:t>
            </a:fld>
            <a:endParaRPr lang="zh-CN" altLang="en-US"/>
          </a:p>
        </p:txBody>
      </p:sp>
    </p:spTree>
  </p:cSld>
  <p:clrMapOvr>
    <a:masterClrMapping/>
  </p:clrMapOvr>
</p:notes>
</file>

<file path=ppt/notesSlides/notesSlide3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326</a:t>
            </a:fld>
            <a:endParaRPr lang="zh-CN" altLang="en-US"/>
          </a:p>
        </p:txBody>
      </p:sp>
    </p:spTree>
  </p:cSld>
  <p:clrMapOvr>
    <a:masterClrMapping/>
  </p:clrMapOvr>
</p:notes>
</file>

<file path=ppt/notesSlides/notesSlide3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327</a:t>
            </a:fld>
            <a:endParaRPr lang="zh-CN" altLang="en-US"/>
          </a:p>
        </p:txBody>
      </p:sp>
    </p:spTree>
  </p:cSld>
  <p:clrMapOvr>
    <a:masterClrMapping/>
  </p:clrMapOvr>
</p:notes>
</file>

<file path=ppt/notesSlides/notesSlide3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328</a:t>
            </a:fld>
            <a:endParaRPr lang="zh-CN" altLang="en-US"/>
          </a:p>
        </p:txBody>
      </p:sp>
    </p:spTree>
  </p:cSld>
  <p:clrMapOvr>
    <a:masterClrMapping/>
  </p:clrMapOvr>
</p:notes>
</file>

<file path=ppt/notesSlides/notesSlide3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329</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a:t>
            </a:fld>
            <a:endParaRPr lang="zh-CN" altLang="en-US"/>
          </a:p>
        </p:txBody>
      </p:sp>
    </p:spTree>
  </p:cSld>
  <p:clrMapOvr>
    <a:masterClrMapping/>
  </p:clrMapOvr>
</p:notes>
</file>

<file path=ppt/notesSlides/notesSlide3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330</a:t>
            </a:fld>
            <a:endParaRPr lang="zh-CN" altLang="en-US"/>
          </a:p>
        </p:txBody>
      </p:sp>
    </p:spTree>
  </p:cSld>
  <p:clrMapOvr>
    <a:masterClrMapping/>
  </p:clrMapOvr>
</p:notes>
</file>

<file path=ppt/notesSlides/notesSlide3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331</a:t>
            </a:fld>
            <a:endParaRPr lang="zh-CN" altLang="en-US"/>
          </a:p>
        </p:txBody>
      </p:sp>
    </p:spTree>
  </p:cSld>
  <p:clrMapOvr>
    <a:masterClrMapping/>
  </p:clrMapOvr>
</p:notes>
</file>

<file path=ppt/notesSlides/notesSlide3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332</a:t>
            </a:fld>
            <a:endParaRPr lang="zh-CN" altLang="en-US"/>
          </a:p>
        </p:txBody>
      </p:sp>
    </p:spTree>
  </p:cSld>
  <p:clrMapOvr>
    <a:masterClrMapping/>
  </p:clrMapOvr>
</p:notes>
</file>

<file path=ppt/notesSlides/notesSlide3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333</a:t>
            </a:fld>
            <a:endParaRPr lang="zh-CN" altLang="en-US"/>
          </a:p>
        </p:txBody>
      </p:sp>
    </p:spTree>
  </p:cSld>
  <p:clrMapOvr>
    <a:masterClrMapping/>
  </p:clrMapOvr>
</p:notes>
</file>

<file path=ppt/notesSlides/notesSlide3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334</a:t>
            </a:fld>
            <a:endParaRPr lang="zh-CN" altLang="en-US"/>
          </a:p>
        </p:txBody>
      </p:sp>
    </p:spTree>
  </p:cSld>
  <p:clrMapOvr>
    <a:masterClrMapping/>
  </p:clrMapOvr>
</p:notes>
</file>

<file path=ppt/notesSlides/notesSlide3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335</a:t>
            </a:fld>
            <a:endParaRPr lang="zh-CN" altLang="en-US"/>
          </a:p>
        </p:txBody>
      </p:sp>
    </p:spTree>
  </p:cSld>
  <p:clrMapOvr>
    <a:masterClrMapping/>
  </p:clrMapOvr>
</p:notes>
</file>

<file path=ppt/notesSlides/notesSlide3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336</a:t>
            </a:fld>
            <a:endParaRPr lang="zh-CN" altLang="en-US"/>
          </a:p>
        </p:txBody>
      </p:sp>
    </p:spTree>
  </p:cSld>
  <p:clrMapOvr>
    <a:masterClrMapping/>
  </p:clrMapOvr>
</p:notes>
</file>

<file path=ppt/notesSlides/notesSlide3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337</a:t>
            </a:fld>
            <a:endParaRPr lang="zh-CN" altLang="en-US"/>
          </a:p>
        </p:txBody>
      </p:sp>
    </p:spTree>
  </p:cSld>
  <p:clrMapOvr>
    <a:masterClrMapping/>
  </p:clrMapOvr>
</p:notes>
</file>

<file path=ppt/notesSlides/notesSlide3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338</a:t>
            </a:fld>
            <a:endParaRPr lang="zh-CN" altLang="en-US"/>
          </a:p>
        </p:txBody>
      </p:sp>
    </p:spTree>
  </p:cSld>
  <p:clrMapOvr>
    <a:masterClrMapping/>
  </p:clrMapOvr>
</p:notes>
</file>

<file path=ppt/notesSlides/notesSlide3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339</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a:t>
            </a:fld>
            <a:endParaRPr lang="zh-CN" altLang="en-US"/>
          </a:p>
        </p:txBody>
      </p:sp>
    </p:spTree>
  </p:cSld>
  <p:clrMapOvr>
    <a:masterClrMapping/>
  </p:clrMapOvr>
</p:notes>
</file>

<file path=ppt/notesSlides/notesSlide3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340</a:t>
            </a:fld>
            <a:endParaRPr lang="zh-CN" altLang="en-US"/>
          </a:p>
        </p:txBody>
      </p:sp>
    </p:spTree>
  </p:cSld>
  <p:clrMapOvr>
    <a:masterClrMapping/>
  </p:clrMapOvr>
</p:notes>
</file>

<file path=ppt/notesSlides/notesSlide3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341</a:t>
            </a:fld>
            <a:endParaRPr lang="zh-CN" altLang="en-US"/>
          </a:p>
        </p:txBody>
      </p:sp>
    </p:spTree>
  </p:cSld>
  <p:clrMapOvr>
    <a:masterClrMapping/>
  </p:clrMapOvr>
</p:notes>
</file>

<file path=ppt/notesSlides/notesSlide3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342</a:t>
            </a:fld>
            <a:endParaRPr lang="zh-CN" altLang="en-US"/>
          </a:p>
        </p:txBody>
      </p:sp>
    </p:spTree>
  </p:cSld>
  <p:clrMapOvr>
    <a:masterClrMapping/>
  </p:clrMapOvr>
</p:notes>
</file>

<file path=ppt/notesSlides/notesSlide3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343</a:t>
            </a:fld>
            <a:endParaRPr lang="zh-CN" altLang="en-US"/>
          </a:p>
        </p:txBody>
      </p:sp>
    </p:spTree>
  </p:cSld>
  <p:clrMapOvr>
    <a:masterClrMapping/>
  </p:clrMapOvr>
</p:notes>
</file>

<file path=ppt/notesSlides/notesSlide3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344</a:t>
            </a:fld>
            <a:endParaRPr lang="zh-CN" altLang="en-US"/>
          </a:p>
        </p:txBody>
      </p:sp>
    </p:spTree>
  </p:cSld>
  <p:clrMapOvr>
    <a:masterClrMapping/>
  </p:clrMapOvr>
</p:notes>
</file>

<file path=ppt/notesSlides/notesSlide3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345</a:t>
            </a:fld>
            <a:endParaRPr lang="zh-CN" altLang="en-US"/>
          </a:p>
        </p:txBody>
      </p:sp>
    </p:spTree>
  </p:cSld>
  <p:clrMapOvr>
    <a:masterClrMapping/>
  </p:clrMapOvr>
</p:notes>
</file>

<file path=ppt/notesSlides/notesSlide3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346</a:t>
            </a:fld>
            <a:endParaRPr lang="zh-CN" altLang="en-US"/>
          </a:p>
        </p:txBody>
      </p:sp>
    </p:spTree>
  </p:cSld>
  <p:clrMapOvr>
    <a:masterClrMapping/>
  </p:clrMapOvr>
</p:notes>
</file>

<file path=ppt/notesSlides/notesSlide3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347</a:t>
            </a:fld>
            <a:endParaRPr lang="zh-CN" altLang="en-US"/>
          </a:p>
        </p:txBody>
      </p:sp>
    </p:spTree>
  </p:cSld>
  <p:clrMapOvr>
    <a:masterClrMapping/>
  </p:clrMapOvr>
</p:notes>
</file>

<file path=ppt/notesSlides/notesSlide3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348</a:t>
            </a:fld>
            <a:endParaRPr lang="zh-CN" altLang="en-US"/>
          </a:p>
        </p:txBody>
      </p:sp>
    </p:spTree>
  </p:cSld>
  <p:clrMapOvr>
    <a:masterClrMapping/>
  </p:clrMapOvr>
</p:notes>
</file>

<file path=ppt/notesSlides/notesSlide3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349</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a:t>
            </a:fld>
            <a:endParaRPr lang="zh-CN" altLang="en-US"/>
          </a:p>
        </p:txBody>
      </p:sp>
    </p:spTree>
  </p:cSld>
  <p:clrMapOvr>
    <a:masterClrMapping/>
  </p:clrMapOvr>
</p:notes>
</file>

<file path=ppt/notesSlides/notesSlide3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350</a:t>
            </a:fld>
            <a:endParaRPr lang="zh-CN" altLang="en-US"/>
          </a:p>
        </p:txBody>
      </p:sp>
    </p:spTree>
  </p:cSld>
  <p:clrMapOvr>
    <a:masterClrMapping/>
  </p:clrMapOvr>
</p:notes>
</file>

<file path=ppt/notesSlides/notesSlide3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351</a:t>
            </a:fld>
            <a:endParaRPr lang="zh-CN" altLang="en-US"/>
          </a:p>
        </p:txBody>
      </p:sp>
    </p:spTree>
  </p:cSld>
  <p:clrMapOvr>
    <a:masterClrMapping/>
  </p:clrMapOvr>
</p:notes>
</file>

<file path=ppt/notesSlides/notesSlide3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352</a:t>
            </a:fld>
            <a:endParaRPr lang="zh-CN" altLang="en-US"/>
          </a:p>
        </p:txBody>
      </p:sp>
    </p:spTree>
  </p:cSld>
  <p:clrMapOvr>
    <a:masterClrMapping/>
  </p:clrMapOvr>
</p:notes>
</file>

<file path=ppt/notesSlides/notesSlide3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353</a:t>
            </a:fld>
            <a:endParaRPr lang="zh-CN" altLang="en-US"/>
          </a:p>
        </p:txBody>
      </p:sp>
    </p:spTree>
  </p:cSld>
  <p:clrMapOvr>
    <a:masterClrMapping/>
  </p:clrMapOvr>
</p:notes>
</file>

<file path=ppt/notesSlides/notesSlide3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354</a:t>
            </a:fld>
            <a:endParaRPr lang="zh-CN" altLang="en-US"/>
          </a:p>
        </p:txBody>
      </p:sp>
    </p:spTree>
  </p:cSld>
  <p:clrMapOvr>
    <a:masterClrMapping/>
  </p:clrMapOvr>
</p:notes>
</file>

<file path=ppt/notesSlides/notesSlide3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355</a:t>
            </a:fld>
            <a:endParaRPr lang="zh-CN" altLang="en-US"/>
          </a:p>
        </p:txBody>
      </p:sp>
    </p:spTree>
  </p:cSld>
  <p:clrMapOvr>
    <a:masterClrMapping/>
  </p:clrMapOvr>
</p:notes>
</file>

<file path=ppt/notesSlides/notesSlide3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356</a:t>
            </a:fld>
            <a:endParaRPr lang="zh-CN" altLang="en-US"/>
          </a:p>
        </p:txBody>
      </p:sp>
    </p:spTree>
  </p:cSld>
  <p:clrMapOvr>
    <a:masterClrMapping/>
  </p:clrMapOvr>
</p:notes>
</file>

<file path=ppt/notesSlides/notesSlide3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357</a:t>
            </a:fld>
            <a:endParaRPr lang="zh-CN" altLang="en-US"/>
          </a:p>
        </p:txBody>
      </p:sp>
    </p:spTree>
  </p:cSld>
  <p:clrMapOvr>
    <a:masterClrMapping/>
  </p:clrMapOvr>
</p:notes>
</file>

<file path=ppt/notesSlides/notesSlide3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358</a:t>
            </a:fld>
            <a:endParaRPr lang="zh-CN" altLang="en-US"/>
          </a:p>
        </p:txBody>
      </p:sp>
    </p:spTree>
  </p:cSld>
  <p:clrMapOvr>
    <a:masterClrMapping/>
  </p:clrMapOvr>
</p:notes>
</file>

<file path=ppt/notesSlides/notesSlide3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359</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a:t>
            </a:fld>
            <a:endParaRPr lang="zh-CN" altLang="en-US"/>
          </a:p>
        </p:txBody>
      </p:sp>
    </p:spTree>
  </p:cSld>
  <p:clrMapOvr>
    <a:masterClrMapping/>
  </p:clrMapOvr>
</p:notes>
</file>

<file path=ppt/notesSlides/notesSlide3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360</a:t>
            </a:fld>
            <a:endParaRPr lang="zh-CN" altLang="en-US"/>
          </a:p>
        </p:txBody>
      </p:sp>
    </p:spTree>
  </p:cSld>
  <p:clrMapOvr>
    <a:masterClrMapping/>
  </p:clrMapOvr>
</p:notes>
</file>

<file path=ppt/notesSlides/notesSlide3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361</a:t>
            </a:fld>
            <a:endParaRPr lang="zh-CN" altLang="en-US"/>
          </a:p>
        </p:txBody>
      </p:sp>
    </p:spTree>
  </p:cSld>
  <p:clrMapOvr>
    <a:masterClrMapping/>
  </p:clrMapOvr>
</p:notes>
</file>

<file path=ppt/notesSlides/notesSlide3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362</a:t>
            </a:fld>
            <a:endParaRPr lang="zh-CN" altLang="en-US"/>
          </a:p>
        </p:txBody>
      </p:sp>
    </p:spTree>
  </p:cSld>
  <p:clrMapOvr>
    <a:masterClrMapping/>
  </p:clrMapOvr>
</p:notes>
</file>

<file path=ppt/notesSlides/notesSlide3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363</a:t>
            </a:fld>
            <a:endParaRPr lang="zh-CN" altLang="en-US"/>
          </a:p>
        </p:txBody>
      </p:sp>
    </p:spTree>
  </p:cSld>
  <p:clrMapOvr>
    <a:masterClrMapping/>
  </p:clrMapOvr>
</p:notes>
</file>

<file path=ppt/notesSlides/notesSlide3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364</a:t>
            </a:fld>
            <a:endParaRPr lang="zh-CN" altLang="en-US"/>
          </a:p>
        </p:txBody>
      </p:sp>
    </p:spTree>
  </p:cSld>
  <p:clrMapOvr>
    <a:masterClrMapping/>
  </p:clrMapOvr>
</p:notes>
</file>

<file path=ppt/notesSlides/notesSlide3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365</a:t>
            </a:fld>
            <a:endParaRPr lang="zh-CN" altLang="en-US"/>
          </a:p>
        </p:txBody>
      </p:sp>
    </p:spTree>
  </p:cSld>
  <p:clrMapOvr>
    <a:masterClrMapping/>
  </p:clrMapOvr>
</p:notes>
</file>

<file path=ppt/notesSlides/notesSlide3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366</a:t>
            </a:fld>
            <a:endParaRPr lang="zh-CN" altLang="en-US"/>
          </a:p>
        </p:txBody>
      </p:sp>
    </p:spTree>
  </p:cSld>
  <p:clrMapOvr>
    <a:masterClrMapping/>
  </p:clrMapOvr>
</p:notes>
</file>

<file path=ppt/notesSlides/notesSlide3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367</a:t>
            </a:fld>
            <a:endParaRPr lang="zh-CN" altLang="en-US"/>
          </a:p>
        </p:txBody>
      </p:sp>
    </p:spTree>
  </p:cSld>
  <p:clrMapOvr>
    <a:masterClrMapping/>
  </p:clrMapOvr>
</p:notes>
</file>

<file path=ppt/notesSlides/notesSlide3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368</a:t>
            </a:fld>
            <a:endParaRPr lang="zh-CN" altLang="en-US"/>
          </a:p>
        </p:txBody>
      </p:sp>
    </p:spTree>
  </p:cSld>
  <p:clrMapOvr>
    <a:masterClrMapping/>
  </p:clrMapOvr>
</p:notes>
</file>

<file path=ppt/notesSlides/notesSlide3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369</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a:t>
            </a:fld>
            <a:endParaRPr lang="zh-CN" altLang="en-US"/>
          </a:p>
        </p:txBody>
      </p:sp>
    </p:spTree>
  </p:cSld>
  <p:clrMapOvr>
    <a:masterClrMapping/>
  </p:clrMapOvr>
</p:notes>
</file>

<file path=ppt/notesSlides/notesSlide3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370</a:t>
            </a:fld>
            <a:endParaRPr lang="zh-CN" altLang="en-US"/>
          </a:p>
        </p:txBody>
      </p:sp>
    </p:spTree>
  </p:cSld>
  <p:clrMapOvr>
    <a:masterClrMapping/>
  </p:clrMapOvr>
</p:notes>
</file>

<file path=ppt/notesSlides/notesSlide3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371</a:t>
            </a:fld>
            <a:endParaRPr lang="zh-CN" altLang="en-US"/>
          </a:p>
        </p:txBody>
      </p:sp>
    </p:spTree>
  </p:cSld>
  <p:clrMapOvr>
    <a:masterClrMapping/>
  </p:clrMapOvr>
</p:notes>
</file>

<file path=ppt/notesSlides/notesSlide3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372</a:t>
            </a:fld>
            <a:endParaRPr lang="zh-CN" altLang="en-US"/>
          </a:p>
        </p:txBody>
      </p:sp>
    </p:spTree>
  </p:cSld>
  <p:clrMapOvr>
    <a:masterClrMapping/>
  </p:clrMapOvr>
</p:notes>
</file>

<file path=ppt/notesSlides/notesSlide3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373</a:t>
            </a:fld>
            <a:endParaRPr lang="zh-CN" altLang="en-US"/>
          </a:p>
        </p:txBody>
      </p:sp>
    </p:spTree>
  </p:cSld>
  <p:clrMapOvr>
    <a:masterClrMapping/>
  </p:clrMapOvr>
</p:notes>
</file>

<file path=ppt/notesSlides/notesSlide3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374</a:t>
            </a:fld>
            <a:endParaRPr lang="zh-CN" altLang="en-US"/>
          </a:p>
        </p:txBody>
      </p:sp>
    </p:spTree>
  </p:cSld>
  <p:clrMapOvr>
    <a:masterClrMapping/>
  </p:clrMapOvr>
</p:notes>
</file>

<file path=ppt/notesSlides/notesSlide3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375</a:t>
            </a:fld>
            <a:endParaRPr lang="zh-CN" altLang="en-US"/>
          </a:p>
        </p:txBody>
      </p:sp>
    </p:spTree>
  </p:cSld>
  <p:clrMapOvr>
    <a:masterClrMapping/>
  </p:clrMapOvr>
</p:notes>
</file>

<file path=ppt/notesSlides/notesSlide3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376</a:t>
            </a:fld>
            <a:endParaRPr lang="zh-CN" altLang="en-US"/>
          </a:p>
        </p:txBody>
      </p:sp>
    </p:spTree>
  </p:cSld>
  <p:clrMapOvr>
    <a:masterClrMapping/>
  </p:clrMapOvr>
</p:notes>
</file>

<file path=ppt/notesSlides/notesSlide3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377</a:t>
            </a:fld>
            <a:endParaRPr lang="zh-CN" altLang="en-US"/>
          </a:p>
        </p:txBody>
      </p:sp>
    </p:spTree>
  </p:cSld>
  <p:clrMapOvr>
    <a:masterClrMapping/>
  </p:clrMapOvr>
</p:notes>
</file>

<file path=ppt/notesSlides/notesSlide3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378</a:t>
            </a:fld>
            <a:endParaRPr lang="zh-CN" altLang="en-US"/>
          </a:p>
        </p:txBody>
      </p:sp>
    </p:spTree>
  </p:cSld>
  <p:clrMapOvr>
    <a:masterClrMapping/>
  </p:clrMapOvr>
</p:notes>
</file>

<file path=ppt/notesSlides/notesSlide3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379</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a:t>
            </a:fld>
            <a:endParaRPr lang="zh-CN" altLang="en-US"/>
          </a:p>
        </p:txBody>
      </p:sp>
    </p:spTree>
  </p:cSld>
  <p:clrMapOvr>
    <a:masterClrMapping/>
  </p:clrMapOvr>
</p:notes>
</file>

<file path=ppt/notesSlides/notesSlide3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380</a:t>
            </a:fld>
            <a:endParaRPr lang="zh-CN" altLang="en-US"/>
          </a:p>
        </p:txBody>
      </p:sp>
    </p:spTree>
  </p:cSld>
  <p:clrMapOvr>
    <a:masterClrMapping/>
  </p:clrMapOvr>
</p:notes>
</file>

<file path=ppt/notesSlides/notesSlide3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381</a:t>
            </a:fld>
            <a:endParaRPr lang="zh-CN" altLang="en-US"/>
          </a:p>
        </p:txBody>
      </p:sp>
    </p:spTree>
  </p:cSld>
  <p:clrMapOvr>
    <a:masterClrMapping/>
  </p:clrMapOvr>
</p:notes>
</file>

<file path=ppt/notesSlides/notesSlide3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382</a:t>
            </a:fld>
            <a:endParaRPr lang="zh-CN" altLang="en-US"/>
          </a:p>
        </p:txBody>
      </p:sp>
    </p:spTree>
  </p:cSld>
  <p:clrMapOvr>
    <a:masterClrMapping/>
  </p:clrMapOvr>
</p:notes>
</file>

<file path=ppt/notesSlides/notesSlide3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383</a:t>
            </a:fld>
            <a:endParaRPr lang="zh-CN" altLang="en-US"/>
          </a:p>
        </p:txBody>
      </p:sp>
    </p:spTree>
  </p:cSld>
  <p:clrMapOvr>
    <a:masterClrMapping/>
  </p:clrMapOvr>
</p:notes>
</file>

<file path=ppt/notesSlides/notesSlide3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384</a:t>
            </a:fld>
            <a:endParaRPr lang="zh-CN" altLang="en-US"/>
          </a:p>
        </p:txBody>
      </p:sp>
    </p:spTree>
  </p:cSld>
  <p:clrMapOvr>
    <a:masterClrMapping/>
  </p:clrMapOvr>
</p:notes>
</file>

<file path=ppt/notesSlides/notesSlide3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385</a:t>
            </a:fld>
            <a:endParaRPr lang="zh-CN" altLang="en-US"/>
          </a:p>
        </p:txBody>
      </p:sp>
    </p:spTree>
    <p:extLst>
      <p:ext uri="{BB962C8B-B14F-4D97-AF65-F5344CB8AC3E}">
        <p14:creationId xmlns:p14="http://schemas.microsoft.com/office/powerpoint/2010/main" val="2585959323"/>
      </p:ext>
    </p:extLst>
  </p:cSld>
  <p:clrMapOvr>
    <a:masterClrMapping/>
  </p:clrMapOvr>
</p:notes>
</file>

<file path=ppt/notesSlides/notesSlide3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386</a:t>
            </a:fld>
            <a:endParaRPr lang="zh-CN" altLang="en-US"/>
          </a:p>
        </p:txBody>
      </p:sp>
    </p:spTree>
    <p:extLst>
      <p:ext uri="{BB962C8B-B14F-4D97-AF65-F5344CB8AC3E}">
        <p14:creationId xmlns:p14="http://schemas.microsoft.com/office/powerpoint/2010/main" val="2354596874"/>
      </p:ext>
    </p:extLst>
  </p:cSld>
  <p:clrMapOvr>
    <a:masterClrMapping/>
  </p:clrMapOvr>
</p:notes>
</file>

<file path=ppt/notesSlides/notesSlide3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387</a:t>
            </a:fld>
            <a:endParaRPr lang="zh-CN" altLang="en-US"/>
          </a:p>
        </p:txBody>
      </p:sp>
    </p:spTree>
    <p:extLst>
      <p:ext uri="{BB962C8B-B14F-4D97-AF65-F5344CB8AC3E}">
        <p14:creationId xmlns:p14="http://schemas.microsoft.com/office/powerpoint/2010/main" val="1898396434"/>
      </p:ext>
    </p:extLst>
  </p:cSld>
  <p:clrMapOvr>
    <a:masterClrMapping/>
  </p:clrMapOvr>
</p:notes>
</file>

<file path=ppt/notesSlides/notesSlide3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388</a:t>
            </a:fld>
            <a:endParaRPr lang="zh-CN" altLang="en-US"/>
          </a:p>
        </p:txBody>
      </p:sp>
    </p:spTree>
    <p:extLst>
      <p:ext uri="{BB962C8B-B14F-4D97-AF65-F5344CB8AC3E}">
        <p14:creationId xmlns:p14="http://schemas.microsoft.com/office/powerpoint/2010/main" val="2617444276"/>
      </p:ext>
    </p:extLst>
  </p:cSld>
  <p:clrMapOvr>
    <a:masterClrMapping/>
  </p:clrMapOvr>
</p:notes>
</file>

<file path=ppt/notesSlides/notesSlide3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389</a:t>
            </a:fld>
            <a:endParaRPr lang="zh-CN" altLang="en-US"/>
          </a:p>
        </p:txBody>
      </p:sp>
    </p:spTree>
    <p:extLst>
      <p:ext uri="{BB962C8B-B14F-4D97-AF65-F5344CB8AC3E}">
        <p14:creationId xmlns:p14="http://schemas.microsoft.com/office/powerpoint/2010/main" val="11360481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a:t>
            </a:fld>
            <a:endParaRPr lang="zh-CN" altLang="en-US"/>
          </a:p>
        </p:txBody>
      </p:sp>
    </p:spTree>
  </p:cSld>
  <p:clrMapOvr>
    <a:masterClrMapping/>
  </p:clrMapOvr>
</p:notes>
</file>

<file path=ppt/notesSlides/notesSlide3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390</a:t>
            </a:fld>
            <a:endParaRPr lang="zh-CN" altLang="en-US"/>
          </a:p>
        </p:txBody>
      </p:sp>
    </p:spTree>
    <p:extLst>
      <p:ext uri="{BB962C8B-B14F-4D97-AF65-F5344CB8AC3E}">
        <p14:creationId xmlns:p14="http://schemas.microsoft.com/office/powerpoint/2010/main" val="1421468771"/>
      </p:ext>
    </p:extLst>
  </p:cSld>
  <p:clrMapOvr>
    <a:masterClrMapping/>
  </p:clrMapOvr>
</p:notes>
</file>

<file path=ppt/notesSlides/notesSlide3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391</a:t>
            </a:fld>
            <a:endParaRPr lang="zh-CN" altLang="en-US"/>
          </a:p>
        </p:txBody>
      </p:sp>
    </p:spTree>
    <p:extLst>
      <p:ext uri="{BB962C8B-B14F-4D97-AF65-F5344CB8AC3E}">
        <p14:creationId xmlns:p14="http://schemas.microsoft.com/office/powerpoint/2010/main" val="3186501827"/>
      </p:ext>
    </p:extLst>
  </p:cSld>
  <p:clrMapOvr>
    <a:masterClrMapping/>
  </p:clrMapOvr>
</p:notes>
</file>

<file path=ppt/notesSlides/notesSlide3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392</a:t>
            </a:fld>
            <a:endParaRPr lang="zh-CN" altLang="en-US"/>
          </a:p>
        </p:txBody>
      </p:sp>
    </p:spTree>
    <p:extLst>
      <p:ext uri="{BB962C8B-B14F-4D97-AF65-F5344CB8AC3E}">
        <p14:creationId xmlns:p14="http://schemas.microsoft.com/office/powerpoint/2010/main" val="4175218093"/>
      </p:ext>
    </p:extLst>
  </p:cSld>
  <p:clrMapOvr>
    <a:masterClrMapping/>
  </p:clrMapOvr>
</p:notes>
</file>

<file path=ppt/notesSlides/notesSlide3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393</a:t>
            </a:fld>
            <a:endParaRPr lang="zh-CN" altLang="en-US"/>
          </a:p>
        </p:txBody>
      </p:sp>
    </p:spTree>
    <p:extLst>
      <p:ext uri="{BB962C8B-B14F-4D97-AF65-F5344CB8AC3E}">
        <p14:creationId xmlns:p14="http://schemas.microsoft.com/office/powerpoint/2010/main" val="2796265800"/>
      </p:ext>
    </p:extLst>
  </p:cSld>
  <p:clrMapOvr>
    <a:masterClrMapping/>
  </p:clrMapOvr>
</p:notes>
</file>

<file path=ppt/notesSlides/notesSlide3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394</a:t>
            </a:fld>
            <a:endParaRPr lang="zh-CN" altLang="en-US"/>
          </a:p>
        </p:txBody>
      </p:sp>
    </p:spTree>
    <p:extLst>
      <p:ext uri="{BB962C8B-B14F-4D97-AF65-F5344CB8AC3E}">
        <p14:creationId xmlns:p14="http://schemas.microsoft.com/office/powerpoint/2010/main" val="3122976788"/>
      </p:ext>
    </p:extLst>
  </p:cSld>
  <p:clrMapOvr>
    <a:masterClrMapping/>
  </p:clrMapOvr>
</p:notes>
</file>

<file path=ppt/notesSlides/notesSlide3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395</a:t>
            </a:fld>
            <a:endParaRPr lang="zh-CN" altLang="en-US"/>
          </a:p>
        </p:txBody>
      </p:sp>
    </p:spTree>
    <p:extLst>
      <p:ext uri="{BB962C8B-B14F-4D97-AF65-F5344CB8AC3E}">
        <p14:creationId xmlns:p14="http://schemas.microsoft.com/office/powerpoint/2010/main" val="1183146624"/>
      </p:ext>
    </p:extLst>
  </p:cSld>
  <p:clrMapOvr>
    <a:masterClrMapping/>
  </p:clrMapOvr>
</p:notes>
</file>

<file path=ppt/notesSlides/notesSlide3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396</a:t>
            </a:fld>
            <a:endParaRPr lang="zh-CN" altLang="en-US"/>
          </a:p>
        </p:txBody>
      </p:sp>
    </p:spTree>
    <p:extLst>
      <p:ext uri="{BB962C8B-B14F-4D97-AF65-F5344CB8AC3E}">
        <p14:creationId xmlns:p14="http://schemas.microsoft.com/office/powerpoint/2010/main" val="2646656223"/>
      </p:ext>
    </p:extLst>
  </p:cSld>
  <p:clrMapOvr>
    <a:masterClrMapping/>
  </p:clrMapOvr>
</p:notes>
</file>

<file path=ppt/notesSlides/notesSlide3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397</a:t>
            </a:fld>
            <a:endParaRPr lang="zh-CN" altLang="en-US"/>
          </a:p>
        </p:txBody>
      </p:sp>
    </p:spTree>
    <p:extLst>
      <p:ext uri="{BB962C8B-B14F-4D97-AF65-F5344CB8AC3E}">
        <p14:creationId xmlns:p14="http://schemas.microsoft.com/office/powerpoint/2010/main" val="770612088"/>
      </p:ext>
    </p:extLst>
  </p:cSld>
  <p:clrMapOvr>
    <a:masterClrMapping/>
  </p:clrMapOvr>
</p:notes>
</file>

<file path=ppt/notesSlides/notesSlide3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398</a:t>
            </a:fld>
            <a:endParaRPr lang="zh-CN" altLang="en-US"/>
          </a:p>
        </p:txBody>
      </p:sp>
    </p:spTree>
    <p:extLst>
      <p:ext uri="{BB962C8B-B14F-4D97-AF65-F5344CB8AC3E}">
        <p14:creationId xmlns:p14="http://schemas.microsoft.com/office/powerpoint/2010/main" val="167684368"/>
      </p:ext>
    </p:extLst>
  </p:cSld>
  <p:clrMapOvr>
    <a:masterClrMapping/>
  </p:clrMapOvr>
</p:notes>
</file>

<file path=ppt/notesSlides/notesSlide3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399</a:t>
            </a:fld>
            <a:endParaRPr lang="zh-CN" altLang="en-US"/>
          </a:p>
        </p:txBody>
      </p:sp>
    </p:spTree>
    <p:extLst>
      <p:ext uri="{BB962C8B-B14F-4D97-AF65-F5344CB8AC3E}">
        <p14:creationId xmlns:p14="http://schemas.microsoft.com/office/powerpoint/2010/main" val="1327981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a:t>
            </a:fld>
            <a:endParaRPr lang="zh-CN" altLang="en-US"/>
          </a:p>
        </p:txBody>
      </p:sp>
    </p:spTree>
  </p:cSld>
  <p:clrMapOvr>
    <a:masterClrMapping/>
  </p:clrMapOvr>
</p:notes>
</file>

<file path=ppt/notesSlides/notesSlide4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400</a:t>
            </a:fld>
            <a:endParaRPr lang="zh-CN" altLang="en-US"/>
          </a:p>
        </p:txBody>
      </p:sp>
    </p:spTree>
    <p:extLst>
      <p:ext uri="{BB962C8B-B14F-4D97-AF65-F5344CB8AC3E}">
        <p14:creationId xmlns:p14="http://schemas.microsoft.com/office/powerpoint/2010/main" val="2909029466"/>
      </p:ext>
    </p:extLst>
  </p:cSld>
  <p:clrMapOvr>
    <a:masterClrMapping/>
  </p:clrMapOvr>
</p:notes>
</file>

<file path=ppt/notesSlides/notesSlide4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401</a:t>
            </a:fld>
            <a:endParaRPr lang="zh-CN" altLang="en-US"/>
          </a:p>
        </p:txBody>
      </p:sp>
    </p:spTree>
    <p:extLst>
      <p:ext uri="{BB962C8B-B14F-4D97-AF65-F5344CB8AC3E}">
        <p14:creationId xmlns:p14="http://schemas.microsoft.com/office/powerpoint/2010/main" val="4080407717"/>
      </p:ext>
    </p:extLst>
  </p:cSld>
  <p:clrMapOvr>
    <a:masterClrMapping/>
  </p:clrMapOvr>
</p:notes>
</file>

<file path=ppt/notesSlides/notesSlide4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402</a:t>
            </a:fld>
            <a:endParaRPr lang="zh-CN" altLang="en-US"/>
          </a:p>
        </p:txBody>
      </p:sp>
    </p:spTree>
    <p:extLst>
      <p:ext uri="{BB962C8B-B14F-4D97-AF65-F5344CB8AC3E}">
        <p14:creationId xmlns:p14="http://schemas.microsoft.com/office/powerpoint/2010/main" val="1464086298"/>
      </p:ext>
    </p:extLst>
  </p:cSld>
  <p:clrMapOvr>
    <a:masterClrMapping/>
  </p:clrMapOvr>
</p:notes>
</file>

<file path=ppt/notesSlides/notesSlide4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403</a:t>
            </a:fld>
            <a:endParaRPr lang="zh-CN" altLang="en-US"/>
          </a:p>
        </p:txBody>
      </p:sp>
    </p:spTree>
    <p:extLst>
      <p:ext uri="{BB962C8B-B14F-4D97-AF65-F5344CB8AC3E}">
        <p14:creationId xmlns:p14="http://schemas.microsoft.com/office/powerpoint/2010/main" val="1067202596"/>
      </p:ext>
    </p:extLst>
  </p:cSld>
  <p:clrMapOvr>
    <a:masterClrMapping/>
  </p:clrMapOvr>
</p:notes>
</file>

<file path=ppt/notesSlides/notesSlide4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404</a:t>
            </a:fld>
            <a:endParaRPr lang="zh-CN" altLang="en-US"/>
          </a:p>
        </p:txBody>
      </p:sp>
    </p:spTree>
    <p:extLst>
      <p:ext uri="{BB962C8B-B14F-4D97-AF65-F5344CB8AC3E}">
        <p14:creationId xmlns:p14="http://schemas.microsoft.com/office/powerpoint/2010/main" val="4207371526"/>
      </p:ext>
    </p:extLst>
  </p:cSld>
  <p:clrMapOvr>
    <a:masterClrMapping/>
  </p:clrMapOvr>
</p:notes>
</file>

<file path=ppt/notesSlides/notesSlide4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405</a:t>
            </a:fld>
            <a:endParaRPr lang="zh-CN" altLang="en-US"/>
          </a:p>
        </p:txBody>
      </p:sp>
    </p:spTree>
    <p:extLst>
      <p:ext uri="{BB962C8B-B14F-4D97-AF65-F5344CB8AC3E}">
        <p14:creationId xmlns:p14="http://schemas.microsoft.com/office/powerpoint/2010/main" val="1705959583"/>
      </p:ext>
    </p:extLst>
  </p:cSld>
  <p:clrMapOvr>
    <a:masterClrMapping/>
  </p:clrMapOvr>
</p:notes>
</file>

<file path=ppt/notesSlides/notesSlide4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406</a:t>
            </a:fld>
            <a:endParaRPr lang="zh-CN" altLang="en-US"/>
          </a:p>
        </p:txBody>
      </p:sp>
    </p:spTree>
    <p:extLst>
      <p:ext uri="{BB962C8B-B14F-4D97-AF65-F5344CB8AC3E}">
        <p14:creationId xmlns:p14="http://schemas.microsoft.com/office/powerpoint/2010/main" val="2579825135"/>
      </p:ext>
    </p:extLst>
  </p:cSld>
  <p:clrMapOvr>
    <a:masterClrMapping/>
  </p:clrMapOvr>
</p:notes>
</file>

<file path=ppt/notesSlides/notesSlide4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407</a:t>
            </a:fld>
            <a:endParaRPr lang="zh-CN" altLang="en-US"/>
          </a:p>
        </p:txBody>
      </p:sp>
    </p:spTree>
    <p:extLst>
      <p:ext uri="{BB962C8B-B14F-4D97-AF65-F5344CB8AC3E}">
        <p14:creationId xmlns:p14="http://schemas.microsoft.com/office/powerpoint/2010/main" val="3626931760"/>
      </p:ext>
    </p:extLst>
  </p:cSld>
  <p:clrMapOvr>
    <a:masterClrMapping/>
  </p:clrMapOvr>
</p:notes>
</file>

<file path=ppt/notesSlides/notesSlide4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408</a:t>
            </a:fld>
            <a:endParaRPr lang="zh-CN" altLang="en-US"/>
          </a:p>
        </p:txBody>
      </p:sp>
    </p:spTree>
    <p:extLst>
      <p:ext uri="{BB962C8B-B14F-4D97-AF65-F5344CB8AC3E}">
        <p14:creationId xmlns:p14="http://schemas.microsoft.com/office/powerpoint/2010/main" val="3049475196"/>
      </p:ext>
    </p:extLst>
  </p:cSld>
  <p:clrMapOvr>
    <a:masterClrMapping/>
  </p:clrMapOvr>
</p:notes>
</file>

<file path=ppt/notesSlides/notesSlide4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409</a:t>
            </a:fld>
            <a:endParaRPr lang="zh-CN" altLang="en-US"/>
          </a:p>
        </p:txBody>
      </p:sp>
    </p:spTree>
    <p:extLst>
      <p:ext uri="{BB962C8B-B14F-4D97-AF65-F5344CB8AC3E}">
        <p14:creationId xmlns:p14="http://schemas.microsoft.com/office/powerpoint/2010/main" val="33270109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a:t>
            </a:fld>
            <a:endParaRPr lang="zh-CN" altLang="en-US"/>
          </a:p>
        </p:txBody>
      </p:sp>
    </p:spTree>
  </p:cSld>
  <p:clrMapOvr>
    <a:masterClrMapping/>
  </p:clrMapOvr>
</p:notes>
</file>

<file path=ppt/notesSlides/notesSlide4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410</a:t>
            </a:fld>
            <a:endParaRPr lang="zh-CN" altLang="en-US"/>
          </a:p>
        </p:txBody>
      </p:sp>
    </p:spTree>
    <p:extLst>
      <p:ext uri="{BB962C8B-B14F-4D97-AF65-F5344CB8AC3E}">
        <p14:creationId xmlns:p14="http://schemas.microsoft.com/office/powerpoint/2010/main" val="3346770547"/>
      </p:ext>
    </p:extLst>
  </p:cSld>
  <p:clrMapOvr>
    <a:masterClrMapping/>
  </p:clrMapOvr>
</p:notes>
</file>

<file path=ppt/notesSlides/notesSlide4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411</a:t>
            </a:fld>
            <a:endParaRPr lang="zh-CN" altLang="en-US"/>
          </a:p>
        </p:txBody>
      </p:sp>
    </p:spTree>
    <p:extLst>
      <p:ext uri="{BB962C8B-B14F-4D97-AF65-F5344CB8AC3E}">
        <p14:creationId xmlns:p14="http://schemas.microsoft.com/office/powerpoint/2010/main" val="3492014902"/>
      </p:ext>
    </p:extLst>
  </p:cSld>
  <p:clrMapOvr>
    <a:masterClrMapping/>
  </p:clrMapOvr>
</p:notes>
</file>

<file path=ppt/notesSlides/notesSlide4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412</a:t>
            </a:fld>
            <a:endParaRPr lang="zh-CN" altLang="en-US"/>
          </a:p>
        </p:txBody>
      </p:sp>
    </p:spTree>
    <p:extLst>
      <p:ext uri="{BB962C8B-B14F-4D97-AF65-F5344CB8AC3E}">
        <p14:creationId xmlns:p14="http://schemas.microsoft.com/office/powerpoint/2010/main" val="1036191901"/>
      </p:ext>
    </p:extLst>
  </p:cSld>
  <p:clrMapOvr>
    <a:masterClrMapping/>
  </p:clrMapOvr>
</p:notes>
</file>

<file path=ppt/notesSlides/notesSlide4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413</a:t>
            </a:fld>
            <a:endParaRPr lang="zh-CN" altLang="en-US"/>
          </a:p>
        </p:txBody>
      </p:sp>
    </p:spTree>
    <p:extLst>
      <p:ext uri="{BB962C8B-B14F-4D97-AF65-F5344CB8AC3E}">
        <p14:creationId xmlns:p14="http://schemas.microsoft.com/office/powerpoint/2010/main" val="1002915049"/>
      </p:ext>
    </p:extLst>
  </p:cSld>
  <p:clrMapOvr>
    <a:masterClrMapping/>
  </p:clrMapOvr>
</p:notes>
</file>

<file path=ppt/notesSlides/notesSlide4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414</a:t>
            </a:fld>
            <a:endParaRPr lang="zh-CN" altLang="en-US"/>
          </a:p>
        </p:txBody>
      </p:sp>
    </p:spTree>
    <p:extLst>
      <p:ext uri="{BB962C8B-B14F-4D97-AF65-F5344CB8AC3E}">
        <p14:creationId xmlns:p14="http://schemas.microsoft.com/office/powerpoint/2010/main" val="1957087533"/>
      </p:ext>
    </p:extLst>
  </p:cSld>
  <p:clrMapOvr>
    <a:masterClrMapping/>
  </p:clrMapOvr>
</p:notes>
</file>

<file path=ppt/notesSlides/notesSlide4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415</a:t>
            </a:fld>
            <a:endParaRPr lang="zh-CN" altLang="en-US"/>
          </a:p>
        </p:txBody>
      </p:sp>
    </p:spTree>
    <p:extLst>
      <p:ext uri="{BB962C8B-B14F-4D97-AF65-F5344CB8AC3E}">
        <p14:creationId xmlns:p14="http://schemas.microsoft.com/office/powerpoint/2010/main" val="4011090148"/>
      </p:ext>
    </p:extLst>
  </p:cSld>
  <p:clrMapOvr>
    <a:masterClrMapping/>
  </p:clrMapOvr>
</p:notes>
</file>

<file path=ppt/notesSlides/notesSlide4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416</a:t>
            </a:fld>
            <a:endParaRPr lang="zh-CN" altLang="en-US"/>
          </a:p>
        </p:txBody>
      </p:sp>
    </p:spTree>
    <p:extLst>
      <p:ext uri="{BB962C8B-B14F-4D97-AF65-F5344CB8AC3E}">
        <p14:creationId xmlns:p14="http://schemas.microsoft.com/office/powerpoint/2010/main" val="4036791928"/>
      </p:ext>
    </p:extLst>
  </p:cSld>
  <p:clrMapOvr>
    <a:masterClrMapping/>
  </p:clrMapOvr>
</p:notes>
</file>

<file path=ppt/notesSlides/notesSlide4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417</a:t>
            </a:fld>
            <a:endParaRPr lang="zh-CN" altLang="en-US"/>
          </a:p>
        </p:txBody>
      </p:sp>
    </p:spTree>
    <p:extLst>
      <p:ext uri="{BB962C8B-B14F-4D97-AF65-F5344CB8AC3E}">
        <p14:creationId xmlns:p14="http://schemas.microsoft.com/office/powerpoint/2010/main" val="129666694"/>
      </p:ext>
    </p:extLst>
  </p:cSld>
  <p:clrMapOvr>
    <a:masterClrMapping/>
  </p:clrMapOvr>
</p:notes>
</file>

<file path=ppt/notesSlides/notesSlide4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418</a:t>
            </a:fld>
            <a:endParaRPr lang="zh-CN" altLang="en-US"/>
          </a:p>
        </p:txBody>
      </p:sp>
    </p:spTree>
    <p:extLst>
      <p:ext uri="{BB962C8B-B14F-4D97-AF65-F5344CB8AC3E}">
        <p14:creationId xmlns:p14="http://schemas.microsoft.com/office/powerpoint/2010/main" val="3613059839"/>
      </p:ext>
    </p:extLst>
  </p:cSld>
  <p:clrMapOvr>
    <a:masterClrMapping/>
  </p:clrMapOvr>
</p:notes>
</file>

<file path=ppt/notesSlides/notesSlide4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419</a:t>
            </a:fld>
            <a:endParaRPr lang="zh-CN" altLang="en-US"/>
          </a:p>
        </p:txBody>
      </p:sp>
    </p:spTree>
    <p:extLst>
      <p:ext uri="{BB962C8B-B14F-4D97-AF65-F5344CB8AC3E}">
        <p14:creationId xmlns:p14="http://schemas.microsoft.com/office/powerpoint/2010/main" val="31162924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a:t>
            </a:fld>
            <a:endParaRPr lang="zh-CN" altLang="en-US"/>
          </a:p>
        </p:txBody>
      </p:sp>
    </p:spTree>
  </p:cSld>
  <p:clrMapOvr>
    <a:masterClrMapping/>
  </p:clrMapOvr>
</p:notes>
</file>

<file path=ppt/notesSlides/notesSlide4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420</a:t>
            </a:fld>
            <a:endParaRPr lang="zh-CN" altLang="en-US"/>
          </a:p>
        </p:txBody>
      </p:sp>
    </p:spTree>
    <p:extLst>
      <p:ext uri="{BB962C8B-B14F-4D97-AF65-F5344CB8AC3E}">
        <p14:creationId xmlns:p14="http://schemas.microsoft.com/office/powerpoint/2010/main" val="3158340120"/>
      </p:ext>
    </p:extLst>
  </p:cSld>
  <p:clrMapOvr>
    <a:masterClrMapping/>
  </p:clrMapOvr>
</p:notes>
</file>

<file path=ppt/notesSlides/notesSlide4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421</a:t>
            </a:fld>
            <a:endParaRPr lang="zh-CN" altLang="en-US"/>
          </a:p>
        </p:txBody>
      </p:sp>
    </p:spTree>
    <p:extLst>
      <p:ext uri="{BB962C8B-B14F-4D97-AF65-F5344CB8AC3E}">
        <p14:creationId xmlns:p14="http://schemas.microsoft.com/office/powerpoint/2010/main" val="2877381234"/>
      </p:ext>
    </p:extLst>
  </p:cSld>
  <p:clrMapOvr>
    <a:masterClrMapping/>
  </p:clrMapOvr>
</p:notes>
</file>

<file path=ppt/notesSlides/notesSlide4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422</a:t>
            </a:fld>
            <a:endParaRPr lang="zh-CN" altLang="en-US"/>
          </a:p>
        </p:txBody>
      </p:sp>
    </p:spTree>
    <p:extLst>
      <p:ext uri="{BB962C8B-B14F-4D97-AF65-F5344CB8AC3E}">
        <p14:creationId xmlns:p14="http://schemas.microsoft.com/office/powerpoint/2010/main" val="2526622273"/>
      </p:ext>
    </p:extLst>
  </p:cSld>
  <p:clrMapOvr>
    <a:masterClrMapping/>
  </p:clrMapOvr>
</p:notes>
</file>

<file path=ppt/notesSlides/notesSlide4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423</a:t>
            </a:fld>
            <a:endParaRPr lang="zh-CN" altLang="en-US"/>
          </a:p>
        </p:txBody>
      </p:sp>
    </p:spTree>
    <p:extLst>
      <p:ext uri="{BB962C8B-B14F-4D97-AF65-F5344CB8AC3E}">
        <p14:creationId xmlns:p14="http://schemas.microsoft.com/office/powerpoint/2010/main" val="940612733"/>
      </p:ext>
    </p:extLst>
  </p:cSld>
  <p:clrMapOvr>
    <a:masterClrMapping/>
  </p:clrMapOvr>
</p:notes>
</file>

<file path=ppt/notesSlides/notesSlide4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424</a:t>
            </a:fld>
            <a:endParaRPr lang="zh-CN" altLang="en-US"/>
          </a:p>
        </p:txBody>
      </p:sp>
    </p:spTree>
    <p:extLst>
      <p:ext uri="{BB962C8B-B14F-4D97-AF65-F5344CB8AC3E}">
        <p14:creationId xmlns:p14="http://schemas.microsoft.com/office/powerpoint/2010/main" val="3641466098"/>
      </p:ext>
    </p:extLst>
  </p:cSld>
  <p:clrMapOvr>
    <a:masterClrMapping/>
  </p:clrMapOvr>
</p:notes>
</file>

<file path=ppt/notesSlides/notesSlide4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425</a:t>
            </a:fld>
            <a:endParaRPr lang="zh-CN" altLang="en-US"/>
          </a:p>
        </p:txBody>
      </p:sp>
    </p:spTree>
    <p:extLst>
      <p:ext uri="{BB962C8B-B14F-4D97-AF65-F5344CB8AC3E}">
        <p14:creationId xmlns:p14="http://schemas.microsoft.com/office/powerpoint/2010/main" val="3626826116"/>
      </p:ext>
    </p:extLst>
  </p:cSld>
  <p:clrMapOvr>
    <a:masterClrMapping/>
  </p:clrMapOvr>
</p:notes>
</file>

<file path=ppt/notesSlides/notesSlide4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426</a:t>
            </a:fld>
            <a:endParaRPr lang="zh-CN" altLang="en-US"/>
          </a:p>
        </p:txBody>
      </p:sp>
    </p:spTree>
    <p:extLst>
      <p:ext uri="{BB962C8B-B14F-4D97-AF65-F5344CB8AC3E}">
        <p14:creationId xmlns:p14="http://schemas.microsoft.com/office/powerpoint/2010/main" val="4065948686"/>
      </p:ext>
    </p:extLst>
  </p:cSld>
  <p:clrMapOvr>
    <a:masterClrMapping/>
  </p:clrMapOvr>
</p:notes>
</file>

<file path=ppt/notesSlides/notesSlide4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427</a:t>
            </a:fld>
            <a:endParaRPr lang="zh-CN" altLang="en-US"/>
          </a:p>
        </p:txBody>
      </p:sp>
    </p:spTree>
    <p:extLst>
      <p:ext uri="{BB962C8B-B14F-4D97-AF65-F5344CB8AC3E}">
        <p14:creationId xmlns:p14="http://schemas.microsoft.com/office/powerpoint/2010/main" val="2062985352"/>
      </p:ext>
    </p:extLst>
  </p:cSld>
  <p:clrMapOvr>
    <a:masterClrMapping/>
  </p:clrMapOvr>
</p:notes>
</file>

<file path=ppt/notesSlides/notesSlide4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428</a:t>
            </a:fld>
            <a:endParaRPr lang="zh-CN" altLang="en-US"/>
          </a:p>
        </p:txBody>
      </p:sp>
    </p:spTree>
    <p:extLst>
      <p:ext uri="{BB962C8B-B14F-4D97-AF65-F5344CB8AC3E}">
        <p14:creationId xmlns:p14="http://schemas.microsoft.com/office/powerpoint/2010/main" val="2469120671"/>
      </p:ext>
    </p:extLst>
  </p:cSld>
  <p:clrMapOvr>
    <a:masterClrMapping/>
  </p:clrMapOvr>
</p:notes>
</file>

<file path=ppt/notesSlides/notesSlide4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429</a:t>
            </a:fld>
            <a:endParaRPr lang="zh-CN" altLang="en-US"/>
          </a:p>
        </p:txBody>
      </p:sp>
    </p:spTree>
    <p:extLst>
      <p:ext uri="{BB962C8B-B14F-4D97-AF65-F5344CB8AC3E}">
        <p14:creationId xmlns:p14="http://schemas.microsoft.com/office/powerpoint/2010/main" val="40523444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a:t>
            </a:fld>
            <a:endParaRPr lang="zh-CN" altLang="en-US"/>
          </a:p>
        </p:txBody>
      </p:sp>
    </p:spTree>
  </p:cSld>
  <p:clrMapOvr>
    <a:masterClrMapping/>
  </p:clrMapOvr>
</p:notes>
</file>

<file path=ppt/notesSlides/notesSlide4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430</a:t>
            </a:fld>
            <a:endParaRPr lang="zh-CN" altLang="en-US"/>
          </a:p>
        </p:txBody>
      </p:sp>
    </p:spTree>
    <p:extLst>
      <p:ext uri="{BB962C8B-B14F-4D97-AF65-F5344CB8AC3E}">
        <p14:creationId xmlns:p14="http://schemas.microsoft.com/office/powerpoint/2010/main" val="2889869550"/>
      </p:ext>
    </p:extLst>
  </p:cSld>
  <p:clrMapOvr>
    <a:masterClrMapping/>
  </p:clrMapOvr>
</p:notes>
</file>

<file path=ppt/notesSlides/notesSlide4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431</a:t>
            </a:fld>
            <a:endParaRPr lang="zh-CN" altLang="en-US"/>
          </a:p>
        </p:txBody>
      </p:sp>
    </p:spTree>
  </p:cSld>
  <p:clrMapOvr>
    <a:masterClrMapping/>
  </p:clrMapOvr>
</p:notes>
</file>

<file path=ppt/notesSlides/notesSlide4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432</a:t>
            </a:fld>
            <a:endParaRPr lang="zh-CN" altLang="en-US"/>
          </a:p>
        </p:txBody>
      </p:sp>
    </p:spTree>
  </p:cSld>
  <p:clrMapOvr>
    <a:masterClrMapping/>
  </p:clrMapOvr>
</p:notes>
</file>

<file path=ppt/notesSlides/notesSlide4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433</a:t>
            </a:fld>
            <a:endParaRPr lang="zh-CN" altLang="en-US"/>
          </a:p>
        </p:txBody>
      </p:sp>
    </p:spTree>
    <p:extLst>
      <p:ext uri="{BB962C8B-B14F-4D97-AF65-F5344CB8AC3E}">
        <p14:creationId xmlns:p14="http://schemas.microsoft.com/office/powerpoint/2010/main" val="2681576451"/>
      </p:ext>
    </p:extLst>
  </p:cSld>
  <p:clrMapOvr>
    <a:masterClrMapping/>
  </p:clrMapOvr>
</p:notes>
</file>

<file path=ppt/notesSlides/notesSlide4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434</a:t>
            </a:fld>
            <a:endParaRPr lang="zh-CN" altLang="en-US"/>
          </a:p>
        </p:txBody>
      </p:sp>
    </p:spTree>
    <p:extLst>
      <p:ext uri="{BB962C8B-B14F-4D97-AF65-F5344CB8AC3E}">
        <p14:creationId xmlns:p14="http://schemas.microsoft.com/office/powerpoint/2010/main" val="2686121117"/>
      </p:ext>
    </p:extLst>
  </p:cSld>
  <p:clrMapOvr>
    <a:masterClrMapping/>
  </p:clrMapOvr>
</p:notes>
</file>

<file path=ppt/notesSlides/notesSlide4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435</a:t>
            </a:fld>
            <a:endParaRPr lang="zh-CN" altLang="en-US"/>
          </a:p>
        </p:txBody>
      </p:sp>
    </p:spTree>
    <p:extLst>
      <p:ext uri="{BB962C8B-B14F-4D97-AF65-F5344CB8AC3E}">
        <p14:creationId xmlns:p14="http://schemas.microsoft.com/office/powerpoint/2010/main" val="777093126"/>
      </p:ext>
    </p:extLst>
  </p:cSld>
  <p:clrMapOvr>
    <a:masterClrMapping/>
  </p:clrMapOvr>
</p:notes>
</file>

<file path=ppt/notesSlides/notesSlide4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436</a:t>
            </a:fld>
            <a:endParaRPr lang="zh-CN" altLang="en-US"/>
          </a:p>
        </p:txBody>
      </p:sp>
    </p:spTree>
    <p:extLst>
      <p:ext uri="{BB962C8B-B14F-4D97-AF65-F5344CB8AC3E}">
        <p14:creationId xmlns:p14="http://schemas.microsoft.com/office/powerpoint/2010/main" val="3183472111"/>
      </p:ext>
    </p:extLst>
  </p:cSld>
  <p:clrMapOvr>
    <a:masterClrMapping/>
  </p:clrMapOvr>
</p:notes>
</file>

<file path=ppt/notesSlides/notesSlide4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437</a:t>
            </a:fld>
            <a:endParaRPr lang="zh-CN" altLang="en-US"/>
          </a:p>
        </p:txBody>
      </p:sp>
    </p:spTree>
    <p:extLst>
      <p:ext uri="{BB962C8B-B14F-4D97-AF65-F5344CB8AC3E}">
        <p14:creationId xmlns:p14="http://schemas.microsoft.com/office/powerpoint/2010/main" val="1973954728"/>
      </p:ext>
    </p:extLst>
  </p:cSld>
  <p:clrMapOvr>
    <a:masterClrMapping/>
  </p:clrMapOvr>
</p:notes>
</file>

<file path=ppt/notesSlides/notesSlide4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438</a:t>
            </a:fld>
            <a:endParaRPr lang="zh-CN" altLang="en-US"/>
          </a:p>
        </p:txBody>
      </p:sp>
    </p:spTree>
    <p:extLst>
      <p:ext uri="{BB962C8B-B14F-4D97-AF65-F5344CB8AC3E}">
        <p14:creationId xmlns:p14="http://schemas.microsoft.com/office/powerpoint/2010/main" val="122259906"/>
      </p:ext>
    </p:extLst>
  </p:cSld>
  <p:clrMapOvr>
    <a:masterClrMapping/>
  </p:clrMapOvr>
</p:notes>
</file>

<file path=ppt/notesSlides/notesSlide4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439</a:t>
            </a:fld>
            <a:endParaRPr lang="zh-CN" altLang="en-US"/>
          </a:p>
        </p:txBody>
      </p:sp>
    </p:spTree>
    <p:extLst>
      <p:ext uri="{BB962C8B-B14F-4D97-AF65-F5344CB8AC3E}">
        <p14:creationId xmlns:p14="http://schemas.microsoft.com/office/powerpoint/2010/main" val="37141894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a:t>
            </a:fld>
            <a:endParaRPr lang="zh-CN" altLang="en-US"/>
          </a:p>
        </p:txBody>
      </p:sp>
    </p:spTree>
  </p:cSld>
  <p:clrMapOvr>
    <a:masterClrMapping/>
  </p:clrMapOvr>
</p:notes>
</file>

<file path=ppt/notesSlides/notesSlide4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440</a:t>
            </a:fld>
            <a:endParaRPr lang="zh-CN" altLang="en-US"/>
          </a:p>
        </p:txBody>
      </p:sp>
    </p:spTree>
    <p:extLst>
      <p:ext uri="{BB962C8B-B14F-4D97-AF65-F5344CB8AC3E}">
        <p14:creationId xmlns:p14="http://schemas.microsoft.com/office/powerpoint/2010/main" val="205463162"/>
      </p:ext>
    </p:extLst>
  </p:cSld>
  <p:clrMapOvr>
    <a:masterClrMapping/>
  </p:clrMapOvr>
</p:notes>
</file>

<file path=ppt/notesSlides/notesSlide4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441</a:t>
            </a:fld>
            <a:endParaRPr lang="zh-CN" altLang="en-US"/>
          </a:p>
        </p:txBody>
      </p:sp>
    </p:spTree>
    <p:extLst>
      <p:ext uri="{BB962C8B-B14F-4D97-AF65-F5344CB8AC3E}">
        <p14:creationId xmlns:p14="http://schemas.microsoft.com/office/powerpoint/2010/main" val="2274008512"/>
      </p:ext>
    </p:extLst>
  </p:cSld>
  <p:clrMapOvr>
    <a:masterClrMapping/>
  </p:clrMapOvr>
</p:notes>
</file>

<file path=ppt/notesSlides/notesSlide4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442</a:t>
            </a:fld>
            <a:endParaRPr lang="zh-CN" altLang="en-US"/>
          </a:p>
        </p:txBody>
      </p:sp>
    </p:spTree>
    <p:extLst>
      <p:ext uri="{BB962C8B-B14F-4D97-AF65-F5344CB8AC3E}">
        <p14:creationId xmlns:p14="http://schemas.microsoft.com/office/powerpoint/2010/main" val="4069184999"/>
      </p:ext>
    </p:extLst>
  </p:cSld>
  <p:clrMapOvr>
    <a:masterClrMapping/>
  </p:clrMapOvr>
</p:notes>
</file>

<file path=ppt/notesSlides/notesSlide4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443</a:t>
            </a:fld>
            <a:endParaRPr lang="zh-CN" altLang="en-US"/>
          </a:p>
        </p:txBody>
      </p:sp>
    </p:spTree>
    <p:extLst>
      <p:ext uri="{BB962C8B-B14F-4D97-AF65-F5344CB8AC3E}">
        <p14:creationId xmlns:p14="http://schemas.microsoft.com/office/powerpoint/2010/main" val="3899179782"/>
      </p:ext>
    </p:extLst>
  </p:cSld>
  <p:clrMapOvr>
    <a:masterClrMapping/>
  </p:clrMapOvr>
</p:notes>
</file>

<file path=ppt/notesSlides/notesSlide4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444</a:t>
            </a:fld>
            <a:endParaRPr lang="zh-CN" altLang="en-US"/>
          </a:p>
        </p:txBody>
      </p:sp>
    </p:spTree>
    <p:extLst>
      <p:ext uri="{BB962C8B-B14F-4D97-AF65-F5344CB8AC3E}">
        <p14:creationId xmlns:p14="http://schemas.microsoft.com/office/powerpoint/2010/main" val="2839872252"/>
      </p:ext>
    </p:extLst>
  </p:cSld>
  <p:clrMapOvr>
    <a:masterClrMapping/>
  </p:clrMapOvr>
</p:notes>
</file>

<file path=ppt/notesSlides/notesSlide4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445</a:t>
            </a:fld>
            <a:endParaRPr lang="zh-CN" altLang="en-US"/>
          </a:p>
        </p:txBody>
      </p:sp>
    </p:spTree>
    <p:extLst>
      <p:ext uri="{BB962C8B-B14F-4D97-AF65-F5344CB8AC3E}">
        <p14:creationId xmlns:p14="http://schemas.microsoft.com/office/powerpoint/2010/main" val="1946632990"/>
      </p:ext>
    </p:extLst>
  </p:cSld>
  <p:clrMapOvr>
    <a:masterClrMapping/>
  </p:clrMapOvr>
</p:notes>
</file>

<file path=ppt/notesSlides/notesSlide4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446</a:t>
            </a:fld>
            <a:endParaRPr lang="zh-CN" altLang="en-US"/>
          </a:p>
        </p:txBody>
      </p:sp>
    </p:spTree>
    <p:extLst>
      <p:ext uri="{BB962C8B-B14F-4D97-AF65-F5344CB8AC3E}">
        <p14:creationId xmlns:p14="http://schemas.microsoft.com/office/powerpoint/2010/main" val="1853910995"/>
      </p:ext>
    </p:extLst>
  </p:cSld>
  <p:clrMapOvr>
    <a:masterClrMapping/>
  </p:clrMapOvr>
</p:notes>
</file>

<file path=ppt/notesSlides/notesSlide4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447</a:t>
            </a:fld>
            <a:endParaRPr lang="zh-CN" altLang="en-US"/>
          </a:p>
        </p:txBody>
      </p:sp>
    </p:spTree>
    <p:extLst>
      <p:ext uri="{BB962C8B-B14F-4D97-AF65-F5344CB8AC3E}">
        <p14:creationId xmlns:p14="http://schemas.microsoft.com/office/powerpoint/2010/main" val="3081812895"/>
      </p:ext>
    </p:extLst>
  </p:cSld>
  <p:clrMapOvr>
    <a:masterClrMapping/>
  </p:clrMapOvr>
</p:notes>
</file>

<file path=ppt/notesSlides/notesSlide4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448</a:t>
            </a:fld>
            <a:endParaRPr lang="zh-CN" altLang="en-US"/>
          </a:p>
        </p:txBody>
      </p:sp>
    </p:spTree>
    <p:extLst>
      <p:ext uri="{BB962C8B-B14F-4D97-AF65-F5344CB8AC3E}">
        <p14:creationId xmlns:p14="http://schemas.microsoft.com/office/powerpoint/2010/main" val="804190135"/>
      </p:ext>
    </p:extLst>
  </p:cSld>
  <p:clrMapOvr>
    <a:masterClrMapping/>
  </p:clrMapOvr>
</p:notes>
</file>

<file path=ppt/notesSlides/notesSlide4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449</a:t>
            </a:fld>
            <a:endParaRPr lang="zh-CN" altLang="en-US"/>
          </a:p>
        </p:txBody>
      </p:sp>
    </p:spTree>
    <p:extLst>
      <p:ext uri="{BB962C8B-B14F-4D97-AF65-F5344CB8AC3E}">
        <p14:creationId xmlns:p14="http://schemas.microsoft.com/office/powerpoint/2010/main" val="16498505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a:t>
            </a:fld>
            <a:endParaRPr lang="zh-CN" altLang="en-US"/>
          </a:p>
        </p:txBody>
      </p:sp>
    </p:spTree>
  </p:cSld>
  <p:clrMapOvr>
    <a:masterClrMapping/>
  </p:clrMapOvr>
</p:notes>
</file>

<file path=ppt/notesSlides/notesSlide4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450</a:t>
            </a:fld>
            <a:endParaRPr lang="zh-CN" altLang="en-US"/>
          </a:p>
        </p:txBody>
      </p:sp>
    </p:spTree>
    <p:extLst>
      <p:ext uri="{BB962C8B-B14F-4D97-AF65-F5344CB8AC3E}">
        <p14:creationId xmlns:p14="http://schemas.microsoft.com/office/powerpoint/2010/main" val="2811192036"/>
      </p:ext>
    </p:extLst>
  </p:cSld>
  <p:clrMapOvr>
    <a:masterClrMapping/>
  </p:clrMapOvr>
</p:notes>
</file>

<file path=ppt/notesSlides/notesSlide4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451</a:t>
            </a:fld>
            <a:endParaRPr lang="zh-CN" altLang="en-US"/>
          </a:p>
        </p:txBody>
      </p:sp>
    </p:spTree>
    <p:extLst>
      <p:ext uri="{BB962C8B-B14F-4D97-AF65-F5344CB8AC3E}">
        <p14:creationId xmlns:p14="http://schemas.microsoft.com/office/powerpoint/2010/main" val="2076005431"/>
      </p:ext>
    </p:extLst>
  </p:cSld>
  <p:clrMapOvr>
    <a:masterClrMapping/>
  </p:clrMapOvr>
</p:notes>
</file>

<file path=ppt/notesSlides/notesSlide4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452</a:t>
            </a:fld>
            <a:endParaRPr lang="zh-CN" altLang="en-US"/>
          </a:p>
        </p:txBody>
      </p:sp>
    </p:spTree>
    <p:extLst>
      <p:ext uri="{BB962C8B-B14F-4D97-AF65-F5344CB8AC3E}">
        <p14:creationId xmlns:p14="http://schemas.microsoft.com/office/powerpoint/2010/main" val="820848930"/>
      </p:ext>
    </p:extLst>
  </p:cSld>
  <p:clrMapOvr>
    <a:masterClrMapping/>
  </p:clrMapOvr>
</p:notes>
</file>

<file path=ppt/notesSlides/notesSlide4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453</a:t>
            </a:fld>
            <a:endParaRPr lang="zh-CN" altLang="en-US"/>
          </a:p>
        </p:txBody>
      </p:sp>
    </p:spTree>
    <p:extLst>
      <p:ext uri="{BB962C8B-B14F-4D97-AF65-F5344CB8AC3E}">
        <p14:creationId xmlns:p14="http://schemas.microsoft.com/office/powerpoint/2010/main" val="41263874"/>
      </p:ext>
    </p:extLst>
  </p:cSld>
  <p:clrMapOvr>
    <a:masterClrMapping/>
  </p:clrMapOvr>
</p:notes>
</file>

<file path=ppt/notesSlides/notesSlide4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454</a:t>
            </a:fld>
            <a:endParaRPr lang="zh-CN" altLang="en-US"/>
          </a:p>
        </p:txBody>
      </p:sp>
    </p:spTree>
    <p:extLst>
      <p:ext uri="{BB962C8B-B14F-4D97-AF65-F5344CB8AC3E}">
        <p14:creationId xmlns:p14="http://schemas.microsoft.com/office/powerpoint/2010/main" val="821868042"/>
      </p:ext>
    </p:extLst>
  </p:cSld>
  <p:clrMapOvr>
    <a:masterClrMapping/>
  </p:clrMapOvr>
</p:notes>
</file>

<file path=ppt/notesSlides/notesSlide4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455</a:t>
            </a:fld>
            <a:endParaRPr lang="zh-CN" altLang="en-US"/>
          </a:p>
        </p:txBody>
      </p:sp>
    </p:spTree>
    <p:extLst>
      <p:ext uri="{BB962C8B-B14F-4D97-AF65-F5344CB8AC3E}">
        <p14:creationId xmlns:p14="http://schemas.microsoft.com/office/powerpoint/2010/main" val="597679265"/>
      </p:ext>
    </p:extLst>
  </p:cSld>
  <p:clrMapOvr>
    <a:masterClrMapping/>
  </p:clrMapOvr>
</p:notes>
</file>

<file path=ppt/notesSlides/notesSlide4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456</a:t>
            </a:fld>
            <a:endParaRPr lang="zh-CN" altLang="en-US"/>
          </a:p>
        </p:txBody>
      </p:sp>
    </p:spTree>
    <p:extLst>
      <p:ext uri="{BB962C8B-B14F-4D97-AF65-F5344CB8AC3E}">
        <p14:creationId xmlns:p14="http://schemas.microsoft.com/office/powerpoint/2010/main" val="2709503189"/>
      </p:ext>
    </p:extLst>
  </p:cSld>
  <p:clrMapOvr>
    <a:masterClrMapping/>
  </p:clrMapOvr>
</p:notes>
</file>

<file path=ppt/notesSlides/notesSlide4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457</a:t>
            </a:fld>
            <a:endParaRPr lang="zh-CN" altLang="en-US"/>
          </a:p>
        </p:txBody>
      </p:sp>
    </p:spTree>
    <p:extLst>
      <p:ext uri="{BB962C8B-B14F-4D97-AF65-F5344CB8AC3E}">
        <p14:creationId xmlns:p14="http://schemas.microsoft.com/office/powerpoint/2010/main" val="4135298031"/>
      </p:ext>
    </p:extLst>
  </p:cSld>
  <p:clrMapOvr>
    <a:masterClrMapping/>
  </p:clrMapOvr>
</p:notes>
</file>

<file path=ppt/notesSlides/notesSlide4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458</a:t>
            </a:fld>
            <a:endParaRPr lang="zh-CN" altLang="en-US"/>
          </a:p>
        </p:txBody>
      </p:sp>
    </p:spTree>
    <p:extLst>
      <p:ext uri="{BB962C8B-B14F-4D97-AF65-F5344CB8AC3E}">
        <p14:creationId xmlns:p14="http://schemas.microsoft.com/office/powerpoint/2010/main" val="3909265951"/>
      </p:ext>
    </p:extLst>
  </p:cSld>
  <p:clrMapOvr>
    <a:masterClrMapping/>
  </p:clrMapOvr>
</p:notes>
</file>

<file path=ppt/notesSlides/notesSlide4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459</a:t>
            </a:fld>
            <a:endParaRPr lang="zh-CN" altLang="en-US"/>
          </a:p>
        </p:txBody>
      </p:sp>
    </p:spTree>
    <p:extLst>
      <p:ext uri="{BB962C8B-B14F-4D97-AF65-F5344CB8AC3E}">
        <p14:creationId xmlns:p14="http://schemas.microsoft.com/office/powerpoint/2010/main" val="193387111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a:t>
            </a:fld>
            <a:endParaRPr lang="zh-CN" altLang="en-US"/>
          </a:p>
        </p:txBody>
      </p:sp>
    </p:spTree>
  </p:cSld>
  <p:clrMapOvr>
    <a:masterClrMapping/>
  </p:clrMapOvr>
</p:notes>
</file>

<file path=ppt/notesSlides/notesSlide4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460</a:t>
            </a:fld>
            <a:endParaRPr lang="zh-CN" altLang="en-US"/>
          </a:p>
        </p:txBody>
      </p:sp>
    </p:spTree>
    <p:extLst>
      <p:ext uri="{BB962C8B-B14F-4D97-AF65-F5344CB8AC3E}">
        <p14:creationId xmlns:p14="http://schemas.microsoft.com/office/powerpoint/2010/main" val="2991801582"/>
      </p:ext>
    </p:extLst>
  </p:cSld>
  <p:clrMapOvr>
    <a:masterClrMapping/>
  </p:clrMapOvr>
</p:notes>
</file>

<file path=ppt/notesSlides/notesSlide4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461</a:t>
            </a:fld>
            <a:endParaRPr lang="zh-CN" altLang="en-US"/>
          </a:p>
        </p:txBody>
      </p:sp>
    </p:spTree>
    <p:extLst>
      <p:ext uri="{BB962C8B-B14F-4D97-AF65-F5344CB8AC3E}">
        <p14:creationId xmlns:p14="http://schemas.microsoft.com/office/powerpoint/2010/main" val="922967141"/>
      </p:ext>
    </p:extLst>
  </p:cSld>
  <p:clrMapOvr>
    <a:masterClrMapping/>
  </p:clrMapOvr>
</p:notes>
</file>

<file path=ppt/notesSlides/notesSlide4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462</a:t>
            </a:fld>
            <a:endParaRPr lang="zh-CN" altLang="en-US"/>
          </a:p>
        </p:txBody>
      </p:sp>
    </p:spTree>
    <p:extLst>
      <p:ext uri="{BB962C8B-B14F-4D97-AF65-F5344CB8AC3E}">
        <p14:creationId xmlns:p14="http://schemas.microsoft.com/office/powerpoint/2010/main" val="4202326289"/>
      </p:ext>
    </p:extLst>
  </p:cSld>
  <p:clrMapOvr>
    <a:masterClrMapping/>
  </p:clrMapOvr>
</p:notes>
</file>

<file path=ppt/notesSlides/notesSlide4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463</a:t>
            </a:fld>
            <a:endParaRPr lang="zh-CN" altLang="en-US"/>
          </a:p>
        </p:txBody>
      </p:sp>
    </p:spTree>
    <p:extLst>
      <p:ext uri="{BB962C8B-B14F-4D97-AF65-F5344CB8AC3E}">
        <p14:creationId xmlns:p14="http://schemas.microsoft.com/office/powerpoint/2010/main" val="457689192"/>
      </p:ext>
    </p:extLst>
  </p:cSld>
  <p:clrMapOvr>
    <a:masterClrMapping/>
  </p:clrMapOvr>
</p:notes>
</file>

<file path=ppt/notesSlides/notesSlide4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464</a:t>
            </a:fld>
            <a:endParaRPr lang="zh-CN" altLang="en-US"/>
          </a:p>
        </p:txBody>
      </p:sp>
    </p:spTree>
    <p:extLst>
      <p:ext uri="{BB962C8B-B14F-4D97-AF65-F5344CB8AC3E}">
        <p14:creationId xmlns:p14="http://schemas.microsoft.com/office/powerpoint/2010/main" val="3767839291"/>
      </p:ext>
    </p:extLst>
  </p:cSld>
  <p:clrMapOvr>
    <a:masterClrMapping/>
  </p:clrMapOvr>
</p:notes>
</file>

<file path=ppt/notesSlides/notesSlide4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465</a:t>
            </a:fld>
            <a:endParaRPr lang="zh-CN" altLang="en-US"/>
          </a:p>
        </p:txBody>
      </p:sp>
    </p:spTree>
    <p:extLst>
      <p:ext uri="{BB962C8B-B14F-4D97-AF65-F5344CB8AC3E}">
        <p14:creationId xmlns:p14="http://schemas.microsoft.com/office/powerpoint/2010/main" val="1066704954"/>
      </p:ext>
    </p:extLst>
  </p:cSld>
  <p:clrMapOvr>
    <a:masterClrMapping/>
  </p:clrMapOvr>
</p:notes>
</file>

<file path=ppt/notesSlides/notesSlide4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466</a:t>
            </a:fld>
            <a:endParaRPr lang="zh-CN" altLang="en-US"/>
          </a:p>
        </p:txBody>
      </p:sp>
    </p:spTree>
    <p:extLst>
      <p:ext uri="{BB962C8B-B14F-4D97-AF65-F5344CB8AC3E}">
        <p14:creationId xmlns:p14="http://schemas.microsoft.com/office/powerpoint/2010/main" val="3241036547"/>
      </p:ext>
    </p:extLst>
  </p:cSld>
  <p:clrMapOvr>
    <a:masterClrMapping/>
  </p:clrMapOvr>
</p:notes>
</file>

<file path=ppt/notesSlides/notesSlide4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467</a:t>
            </a:fld>
            <a:endParaRPr lang="zh-CN" altLang="en-US"/>
          </a:p>
        </p:txBody>
      </p:sp>
    </p:spTree>
    <p:extLst>
      <p:ext uri="{BB962C8B-B14F-4D97-AF65-F5344CB8AC3E}">
        <p14:creationId xmlns:p14="http://schemas.microsoft.com/office/powerpoint/2010/main" val="1187487767"/>
      </p:ext>
    </p:extLst>
  </p:cSld>
  <p:clrMapOvr>
    <a:masterClrMapping/>
  </p:clrMapOvr>
</p:notes>
</file>

<file path=ppt/notesSlides/notesSlide4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468</a:t>
            </a:fld>
            <a:endParaRPr lang="zh-CN" altLang="en-US"/>
          </a:p>
        </p:txBody>
      </p:sp>
    </p:spTree>
    <p:extLst>
      <p:ext uri="{BB962C8B-B14F-4D97-AF65-F5344CB8AC3E}">
        <p14:creationId xmlns:p14="http://schemas.microsoft.com/office/powerpoint/2010/main" val="281482928"/>
      </p:ext>
    </p:extLst>
  </p:cSld>
  <p:clrMapOvr>
    <a:masterClrMapping/>
  </p:clrMapOvr>
</p:notes>
</file>

<file path=ppt/notesSlides/notesSlide4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469</a:t>
            </a:fld>
            <a:endParaRPr lang="zh-CN" altLang="en-US"/>
          </a:p>
        </p:txBody>
      </p:sp>
    </p:spTree>
    <p:extLst>
      <p:ext uri="{BB962C8B-B14F-4D97-AF65-F5344CB8AC3E}">
        <p14:creationId xmlns:p14="http://schemas.microsoft.com/office/powerpoint/2010/main" val="161425758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a:t>
            </a:fld>
            <a:endParaRPr lang="zh-CN" altLang="en-US"/>
          </a:p>
        </p:txBody>
      </p:sp>
    </p:spTree>
  </p:cSld>
  <p:clrMapOvr>
    <a:masterClrMapping/>
  </p:clrMapOvr>
</p:notes>
</file>

<file path=ppt/notesSlides/notesSlide4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470</a:t>
            </a:fld>
            <a:endParaRPr lang="zh-CN" altLang="en-US"/>
          </a:p>
        </p:txBody>
      </p:sp>
    </p:spTree>
    <p:extLst>
      <p:ext uri="{BB962C8B-B14F-4D97-AF65-F5344CB8AC3E}">
        <p14:creationId xmlns:p14="http://schemas.microsoft.com/office/powerpoint/2010/main" val="796450083"/>
      </p:ext>
    </p:extLst>
  </p:cSld>
  <p:clrMapOvr>
    <a:masterClrMapping/>
  </p:clrMapOvr>
</p:notes>
</file>

<file path=ppt/notesSlides/notesSlide4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471</a:t>
            </a:fld>
            <a:endParaRPr lang="zh-CN" altLang="en-US"/>
          </a:p>
        </p:txBody>
      </p:sp>
    </p:spTree>
    <p:extLst>
      <p:ext uri="{BB962C8B-B14F-4D97-AF65-F5344CB8AC3E}">
        <p14:creationId xmlns:p14="http://schemas.microsoft.com/office/powerpoint/2010/main" val="195547911"/>
      </p:ext>
    </p:extLst>
  </p:cSld>
  <p:clrMapOvr>
    <a:masterClrMapping/>
  </p:clrMapOvr>
</p:notes>
</file>

<file path=ppt/notesSlides/notesSlide4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472</a:t>
            </a:fld>
            <a:endParaRPr lang="zh-CN" altLang="en-US"/>
          </a:p>
        </p:txBody>
      </p:sp>
    </p:spTree>
    <p:extLst>
      <p:ext uri="{BB962C8B-B14F-4D97-AF65-F5344CB8AC3E}">
        <p14:creationId xmlns:p14="http://schemas.microsoft.com/office/powerpoint/2010/main" val="3119318244"/>
      </p:ext>
    </p:extLst>
  </p:cSld>
  <p:clrMapOvr>
    <a:masterClrMapping/>
  </p:clrMapOvr>
</p:notes>
</file>

<file path=ppt/notesSlides/notesSlide4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473</a:t>
            </a:fld>
            <a:endParaRPr lang="zh-CN" altLang="en-US"/>
          </a:p>
        </p:txBody>
      </p:sp>
    </p:spTree>
  </p:cSld>
  <p:clrMapOvr>
    <a:masterClrMapping/>
  </p:clrMapOvr>
</p:notes>
</file>

<file path=ppt/notesSlides/notesSlide4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474</a:t>
            </a:fld>
            <a:endParaRPr lang="zh-CN" altLang="en-US"/>
          </a:p>
        </p:txBody>
      </p:sp>
    </p:spTree>
  </p:cSld>
  <p:clrMapOvr>
    <a:masterClrMapping/>
  </p:clrMapOvr>
</p:notes>
</file>

<file path=ppt/notesSlides/notesSlide4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475</a:t>
            </a:fld>
            <a:endParaRPr lang="zh-CN" altLang="en-US"/>
          </a:p>
        </p:txBody>
      </p:sp>
    </p:spTree>
    <p:extLst>
      <p:ext uri="{BB962C8B-B14F-4D97-AF65-F5344CB8AC3E}">
        <p14:creationId xmlns:p14="http://schemas.microsoft.com/office/powerpoint/2010/main" val="3632790575"/>
      </p:ext>
    </p:extLst>
  </p:cSld>
  <p:clrMapOvr>
    <a:masterClrMapping/>
  </p:clrMapOvr>
</p:notes>
</file>

<file path=ppt/notesSlides/notesSlide4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476</a:t>
            </a:fld>
            <a:endParaRPr lang="zh-CN" altLang="en-US"/>
          </a:p>
        </p:txBody>
      </p:sp>
    </p:spTree>
    <p:extLst>
      <p:ext uri="{BB962C8B-B14F-4D97-AF65-F5344CB8AC3E}">
        <p14:creationId xmlns:p14="http://schemas.microsoft.com/office/powerpoint/2010/main" val="3745083751"/>
      </p:ext>
    </p:extLst>
  </p:cSld>
  <p:clrMapOvr>
    <a:masterClrMapping/>
  </p:clrMapOvr>
</p:notes>
</file>

<file path=ppt/notesSlides/notesSlide4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477</a:t>
            </a:fld>
            <a:endParaRPr lang="zh-CN" altLang="en-US"/>
          </a:p>
        </p:txBody>
      </p:sp>
    </p:spTree>
    <p:extLst>
      <p:ext uri="{BB962C8B-B14F-4D97-AF65-F5344CB8AC3E}">
        <p14:creationId xmlns:p14="http://schemas.microsoft.com/office/powerpoint/2010/main" val="3285448667"/>
      </p:ext>
    </p:extLst>
  </p:cSld>
  <p:clrMapOvr>
    <a:masterClrMapping/>
  </p:clrMapOvr>
</p:notes>
</file>

<file path=ppt/notesSlides/notesSlide4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478</a:t>
            </a:fld>
            <a:endParaRPr lang="zh-CN" altLang="en-US"/>
          </a:p>
        </p:txBody>
      </p:sp>
    </p:spTree>
    <p:extLst>
      <p:ext uri="{BB962C8B-B14F-4D97-AF65-F5344CB8AC3E}">
        <p14:creationId xmlns:p14="http://schemas.microsoft.com/office/powerpoint/2010/main" val="1676062604"/>
      </p:ext>
    </p:extLst>
  </p:cSld>
  <p:clrMapOvr>
    <a:masterClrMapping/>
  </p:clrMapOvr>
</p:notes>
</file>

<file path=ppt/notesSlides/notesSlide4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479</a:t>
            </a:fld>
            <a:endParaRPr lang="zh-CN" altLang="en-US"/>
          </a:p>
        </p:txBody>
      </p:sp>
    </p:spTree>
    <p:extLst>
      <p:ext uri="{BB962C8B-B14F-4D97-AF65-F5344CB8AC3E}">
        <p14:creationId xmlns:p14="http://schemas.microsoft.com/office/powerpoint/2010/main" val="13193428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a:t>
            </a:fld>
            <a:endParaRPr lang="zh-CN" altLang="en-US"/>
          </a:p>
        </p:txBody>
      </p:sp>
    </p:spTree>
  </p:cSld>
  <p:clrMapOvr>
    <a:masterClrMapping/>
  </p:clrMapOvr>
</p:notes>
</file>

<file path=ppt/notesSlides/notesSlide4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480</a:t>
            </a:fld>
            <a:endParaRPr lang="zh-CN" altLang="en-US"/>
          </a:p>
        </p:txBody>
      </p:sp>
    </p:spTree>
    <p:extLst>
      <p:ext uri="{BB962C8B-B14F-4D97-AF65-F5344CB8AC3E}">
        <p14:creationId xmlns:p14="http://schemas.microsoft.com/office/powerpoint/2010/main" val="1762348499"/>
      </p:ext>
    </p:extLst>
  </p:cSld>
  <p:clrMapOvr>
    <a:masterClrMapping/>
  </p:clrMapOvr>
</p:notes>
</file>

<file path=ppt/notesSlides/notesSlide4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481</a:t>
            </a:fld>
            <a:endParaRPr lang="zh-CN" altLang="en-US"/>
          </a:p>
        </p:txBody>
      </p:sp>
    </p:spTree>
    <p:extLst>
      <p:ext uri="{BB962C8B-B14F-4D97-AF65-F5344CB8AC3E}">
        <p14:creationId xmlns:p14="http://schemas.microsoft.com/office/powerpoint/2010/main" val="4235595563"/>
      </p:ext>
    </p:extLst>
  </p:cSld>
  <p:clrMapOvr>
    <a:masterClrMapping/>
  </p:clrMapOvr>
</p:notes>
</file>

<file path=ppt/notesSlides/notesSlide4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482</a:t>
            </a:fld>
            <a:endParaRPr lang="zh-CN" altLang="en-US"/>
          </a:p>
        </p:txBody>
      </p:sp>
    </p:spTree>
    <p:extLst>
      <p:ext uri="{BB962C8B-B14F-4D97-AF65-F5344CB8AC3E}">
        <p14:creationId xmlns:p14="http://schemas.microsoft.com/office/powerpoint/2010/main" val="3008263839"/>
      </p:ext>
    </p:extLst>
  </p:cSld>
  <p:clrMapOvr>
    <a:masterClrMapping/>
  </p:clrMapOvr>
</p:notes>
</file>

<file path=ppt/notesSlides/notesSlide4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483</a:t>
            </a:fld>
            <a:endParaRPr lang="zh-CN" altLang="en-US"/>
          </a:p>
        </p:txBody>
      </p:sp>
    </p:spTree>
    <p:extLst>
      <p:ext uri="{BB962C8B-B14F-4D97-AF65-F5344CB8AC3E}">
        <p14:creationId xmlns:p14="http://schemas.microsoft.com/office/powerpoint/2010/main" val="3447440560"/>
      </p:ext>
    </p:extLst>
  </p:cSld>
  <p:clrMapOvr>
    <a:masterClrMapping/>
  </p:clrMapOvr>
</p:notes>
</file>

<file path=ppt/notesSlides/notesSlide4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484</a:t>
            </a:fld>
            <a:endParaRPr lang="zh-CN" altLang="en-US"/>
          </a:p>
        </p:txBody>
      </p:sp>
    </p:spTree>
    <p:extLst>
      <p:ext uri="{BB962C8B-B14F-4D97-AF65-F5344CB8AC3E}">
        <p14:creationId xmlns:p14="http://schemas.microsoft.com/office/powerpoint/2010/main" val="3718953392"/>
      </p:ext>
    </p:extLst>
  </p:cSld>
  <p:clrMapOvr>
    <a:masterClrMapping/>
  </p:clrMapOvr>
</p:notes>
</file>

<file path=ppt/notesSlides/notesSlide4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485</a:t>
            </a:fld>
            <a:endParaRPr lang="zh-CN" altLang="en-US"/>
          </a:p>
        </p:txBody>
      </p:sp>
    </p:spTree>
    <p:extLst>
      <p:ext uri="{BB962C8B-B14F-4D97-AF65-F5344CB8AC3E}">
        <p14:creationId xmlns:p14="http://schemas.microsoft.com/office/powerpoint/2010/main" val="3636059903"/>
      </p:ext>
    </p:extLst>
  </p:cSld>
  <p:clrMapOvr>
    <a:masterClrMapping/>
  </p:clrMapOvr>
</p:notes>
</file>

<file path=ppt/notesSlides/notesSlide4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486</a:t>
            </a:fld>
            <a:endParaRPr lang="zh-CN" altLang="en-US"/>
          </a:p>
        </p:txBody>
      </p:sp>
    </p:spTree>
    <p:extLst>
      <p:ext uri="{BB962C8B-B14F-4D97-AF65-F5344CB8AC3E}">
        <p14:creationId xmlns:p14="http://schemas.microsoft.com/office/powerpoint/2010/main" val="3501495707"/>
      </p:ext>
    </p:extLst>
  </p:cSld>
  <p:clrMapOvr>
    <a:masterClrMapping/>
  </p:clrMapOvr>
</p:notes>
</file>

<file path=ppt/notesSlides/notesSlide4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487</a:t>
            </a:fld>
            <a:endParaRPr lang="zh-CN" altLang="en-US"/>
          </a:p>
        </p:txBody>
      </p:sp>
    </p:spTree>
    <p:extLst>
      <p:ext uri="{BB962C8B-B14F-4D97-AF65-F5344CB8AC3E}">
        <p14:creationId xmlns:p14="http://schemas.microsoft.com/office/powerpoint/2010/main" val="1946949756"/>
      </p:ext>
    </p:extLst>
  </p:cSld>
  <p:clrMapOvr>
    <a:masterClrMapping/>
  </p:clrMapOvr>
</p:notes>
</file>

<file path=ppt/notesSlides/notesSlide4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488</a:t>
            </a:fld>
            <a:endParaRPr lang="zh-CN" altLang="en-US"/>
          </a:p>
        </p:txBody>
      </p:sp>
    </p:spTree>
    <p:extLst>
      <p:ext uri="{BB962C8B-B14F-4D97-AF65-F5344CB8AC3E}">
        <p14:creationId xmlns:p14="http://schemas.microsoft.com/office/powerpoint/2010/main" val="2391405500"/>
      </p:ext>
    </p:extLst>
  </p:cSld>
  <p:clrMapOvr>
    <a:masterClrMapping/>
  </p:clrMapOvr>
</p:notes>
</file>

<file path=ppt/notesSlides/notesSlide4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489</a:t>
            </a:fld>
            <a:endParaRPr lang="zh-CN" altLang="en-US"/>
          </a:p>
        </p:txBody>
      </p:sp>
    </p:spTree>
    <p:extLst>
      <p:ext uri="{BB962C8B-B14F-4D97-AF65-F5344CB8AC3E}">
        <p14:creationId xmlns:p14="http://schemas.microsoft.com/office/powerpoint/2010/main" val="146083675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a:t>
            </a:fld>
            <a:endParaRPr lang="zh-CN" altLang="en-US"/>
          </a:p>
        </p:txBody>
      </p:sp>
    </p:spTree>
  </p:cSld>
  <p:clrMapOvr>
    <a:masterClrMapping/>
  </p:clrMapOvr>
</p:notes>
</file>

<file path=ppt/notesSlides/notesSlide4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490</a:t>
            </a:fld>
            <a:endParaRPr lang="zh-CN" altLang="en-US"/>
          </a:p>
        </p:txBody>
      </p:sp>
    </p:spTree>
    <p:extLst>
      <p:ext uri="{BB962C8B-B14F-4D97-AF65-F5344CB8AC3E}">
        <p14:creationId xmlns:p14="http://schemas.microsoft.com/office/powerpoint/2010/main" val="4285795479"/>
      </p:ext>
    </p:extLst>
  </p:cSld>
  <p:clrMapOvr>
    <a:masterClrMapping/>
  </p:clrMapOvr>
</p:notes>
</file>

<file path=ppt/notesSlides/notesSlide4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491</a:t>
            </a:fld>
            <a:endParaRPr lang="zh-CN" altLang="en-US"/>
          </a:p>
        </p:txBody>
      </p:sp>
    </p:spTree>
    <p:extLst>
      <p:ext uri="{BB962C8B-B14F-4D97-AF65-F5344CB8AC3E}">
        <p14:creationId xmlns:p14="http://schemas.microsoft.com/office/powerpoint/2010/main" val="2369179266"/>
      </p:ext>
    </p:extLst>
  </p:cSld>
  <p:clrMapOvr>
    <a:masterClrMapping/>
  </p:clrMapOvr>
</p:notes>
</file>

<file path=ppt/notesSlides/notesSlide4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492</a:t>
            </a:fld>
            <a:endParaRPr lang="zh-CN" altLang="en-US"/>
          </a:p>
        </p:txBody>
      </p:sp>
    </p:spTree>
    <p:extLst>
      <p:ext uri="{BB962C8B-B14F-4D97-AF65-F5344CB8AC3E}">
        <p14:creationId xmlns:p14="http://schemas.microsoft.com/office/powerpoint/2010/main" val="3333070199"/>
      </p:ext>
    </p:extLst>
  </p:cSld>
  <p:clrMapOvr>
    <a:masterClrMapping/>
  </p:clrMapOvr>
</p:notes>
</file>

<file path=ppt/notesSlides/notesSlide4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493</a:t>
            </a:fld>
            <a:endParaRPr lang="zh-CN" altLang="en-US"/>
          </a:p>
        </p:txBody>
      </p:sp>
    </p:spTree>
    <p:extLst>
      <p:ext uri="{BB962C8B-B14F-4D97-AF65-F5344CB8AC3E}">
        <p14:creationId xmlns:p14="http://schemas.microsoft.com/office/powerpoint/2010/main" val="3356028436"/>
      </p:ext>
    </p:extLst>
  </p:cSld>
  <p:clrMapOvr>
    <a:masterClrMapping/>
  </p:clrMapOvr>
</p:notes>
</file>

<file path=ppt/notesSlides/notesSlide4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494</a:t>
            </a:fld>
            <a:endParaRPr lang="zh-CN" altLang="en-US"/>
          </a:p>
        </p:txBody>
      </p:sp>
    </p:spTree>
    <p:extLst>
      <p:ext uri="{BB962C8B-B14F-4D97-AF65-F5344CB8AC3E}">
        <p14:creationId xmlns:p14="http://schemas.microsoft.com/office/powerpoint/2010/main" val="3095084625"/>
      </p:ext>
    </p:extLst>
  </p:cSld>
  <p:clrMapOvr>
    <a:masterClrMapping/>
  </p:clrMapOvr>
</p:notes>
</file>

<file path=ppt/notesSlides/notesSlide4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495</a:t>
            </a:fld>
            <a:endParaRPr lang="zh-CN" altLang="en-US"/>
          </a:p>
        </p:txBody>
      </p:sp>
    </p:spTree>
    <p:extLst>
      <p:ext uri="{BB962C8B-B14F-4D97-AF65-F5344CB8AC3E}">
        <p14:creationId xmlns:p14="http://schemas.microsoft.com/office/powerpoint/2010/main" val="2937539080"/>
      </p:ext>
    </p:extLst>
  </p:cSld>
  <p:clrMapOvr>
    <a:masterClrMapping/>
  </p:clrMapOvr>
</p:notes>
</file>

<file path=ppt/notesSlides/notesSlide4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496</a:t>
            </a:fld>
            <a:endParaRPr lang="zh-CN" altLang="en-US"/>
          </a:p>
        </p:txBody>
      </p:sp>
    </p:spTree>
    <p:extLst>
      <p:ext uri="{BB962C8B-B14F-4D97-AF65-F5344CB8AC3E}">
        <p14:creationId xmlns:p14="http://schemas.microsoft.com/office/powerpoint/2010/main" val="1445437616"/>
      </p:ext>
    </p:extLst>
  </p:cSld>
  <p:clrMapOvr>
    <a:masterClrMapping/>
  </p:clrMapOvr>
</p:notes>
</file>

<file path=ppt/notesSlides/notesSlide4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497</a:t>
            </a:fld>
            <a:endParaRPr lang="zh-CN" altLang="en-US"/>
          </a:p>
        </p:txBody>
      </p:sp>
    </p:spTree>
    <p:extLst>
      <p:ext uri="{BB962C8B-B14F-4D97-AF65-F5344CB8AC3E}">
        <p14:creationId xmlns:p14="http://schemas.microsoft.com/office/powerpoint/2010/main" val="3011068754"/>
      </p:ext>
    </p:extLst>
  </p:cSld>
  <p:clrMapOvr>
    <a:masterClrMapping/>
  </p:clrMapOvr>
</p:notes>
</file>

<file path=ppt/notesSlides/notesSlide4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498</a:t>
            </a:fld>
            <a:endParaRPr lang="zh-CN" altLang="en-US"/>
          </a:p>
        </p:txBody>
      </p:sp>
    </p:spTree>
    <p:extLst>
      <p:ext uri="{BB962C8B-B14F-4D97-AF65-F5344CB8AC3E}">
        <p14:creationId xmlns:p14="http://schemas.microsoft.com/office/powerpoint/2010/main" val="3930753295"/>
      </p:ext>
    </p:extLst>
  </p:cSld>
  <p:clrMapOvr>
    <a:masterClrMapping/>
  </p:clrMapOvr>
</p:notes>
</file>

<file path=ppt/notesSlides/notesSlide4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499</a:t>
            </a:fld>
            <a:endParaRPr lang="zh-CN" altLang="en-US"/>
          </a:p>
        </p:txBody>
      </p:sp>
    </p:spTree>
    <p:extLst>
      <p:ext uri="{BB962C8B-B14F-4D97-AF65-F5344CB8AC3E}">
        <p14:creationId xmlns:p14="http://schemas.microsoft.com/office/powerpoint/2010/main" val="489295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a:t>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a:t>
            </a:fld>
            <a:endParaRPr lang="zh-CN" altLang="en-US"/>
          </a:p>
        </p:txBody>
      </p:sp>
    </p:spTree>
  </p:cSld>
  <p:clrMapOvr>
    <a:masterClrMapping/>
  </p:clrMapOvr>
</p:notes>
</file>

<file path=ppt/notesSlides/notesSlide5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500</a:t>
            </a:fld>
            <a:endParaRPr lang="zh-CN" altLang="en-US"/>
          </a:p>
        </p:txBody>
      </p:sp>
    </p:spTree>
    <p:extLst>
      <p:ext uri="{BB962C8B-B14F-4D97-AF65-F5344CB8AC3E}">
        <p14:creationId xmlns:p14="http://schemas.microsoft.com/office/powerpoint/2010/main" val="1453420149"/>
      </p:ext>
    </p:extLst>
  </p:cSld>
  <p:clrMapOvr>
    <a:masterClrMapping/>
  </p:clrMapOvr>
</p:notes>
</file>

<file path=ppt/notesSlides/notesSlide5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501</a:t>
            </a:fld>
            <a:endParaRPr lang="zh-CN" altLang="en-US"/>
          </a:p>
        </p:txBody>
      </p:sp>
    </p:spTree>
    <p:extLst>
      <p:ext uri="{BB962C8B-B14F-4D97-AF65-F5344CB8AC3E}">
        <p14:creationId xmlns:p14="http://schemas.microsoft.com/office/powerpoint/2010/main" val="1999162094"/>
      </p:ext>
    </p:extLst>
  </p:cSld>
  <p:clrMapOvr>
    <a:masterClrMapping/>
  </p:clrMapOvr>
</p:notes>
</file>

<file path=ppt/notesSlides/notesSlide5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502</a:t>
            </a:fld>
            <a:endParaRPr lang="zh-CN" altLang="en-US"/>
          </a:p>
        </p:txBody>
      </p:sp>
    </p:spTree>
    <p:extLst>
      <p:ext uri="{BB962C8B-B14F-4D97-AF65-F5344CB8AC3E}">
        <p14:creationId xmlns:p14="http://schemas.microsoft.com/office/powerpoint/2010/main" val="3778504380"/>
      </p:ext>
    </p:extLst>
  </p:cSld>
  <p:clrMapOvr>
    <a:masterClrMapping/>
  </p:clrMapOvr>
</p:notes>
</file>

<file path=ppt/notesSlides/notesSlide5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503</a:t>
            </a:fld>
            <a:endParaRPr lang="zh-CN" altLang="en-US"/>
          </a:p>
        </p:txBody>
      </p:sp>
    </p:spTree>
    <p:extLst>
      <p:ext uri="{BB962C8B-B14F-4D97-AF65-F5344CB8AC3E}">
        <p14:creationId xmlns:p14="http://schemas.microsoft.com/office/powerpoint/2010/main" val="2671764855"/>
      </p:ext>
    </p:extLst>
  </p:cSld>
  <p:clrMapOvr>
    <a:masterClrMapping/>
  </p:clrMapOvr>
</p:notes>
</file>

<file path=ppt/notesSlides/notesSlide5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504</a:t>
            </a:fld>
            <a:endParaRPr lang="zh-CN" altLang="en-US"/>
          </a:p>
        </p:txBody>
      </p:sp>
    </p:spTree>
    <p:extLst>
      <p:ext uri="{BB962C8B-B14F-4D97-AF65-F5344CB8AC3E}">
        <p14:creationId xmlns:p14="http://schemas.microsoft.com/office/powerpoint/2010/main" val="3291641016"/>
      </p:ext>
    </p:extLst>
  </p:cSld>
  <p:clrMapOvr>
    <a:masterClrMapping/>
  </p:clrMapOvr>
</p:notes>
</file>

<file path=ppt/notesSlides/notesSlide5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505</a:t>
            </a:fld>
            <a:endParaRPr lang="zh-CN" altLang="en-US"/>
          </a:p>
        </p:txBody>
      </p:sp>
    </p:spTree>
    <p:extLst>
      <p:ext uri="{BB962C8B-B14F-4D97-AF65-F5344CB8AC3E}">
        <p14:creationId xmlns:p14="http://schemas.microsoft.com/office/powerpoint/2010/main" val="58127898"/>
      </p:ext>
    </p:extLst>
  </p:cSld>
  <p:clrMapOvr>
    <a:masterClrMapping/>
  </p:clrMapOvr>
</p:notes>
</file>

<file path=ppt/notesSlides/notesSlide5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506</a:t>
            </a:fld>
            <a:endParaRPr lang="zh-CN" altLang="en-US"/>
          </a:p>
        </p:txBody>
      </p:sp>
    </p:spTree>
    <p:extLst>
      <p:ext uri="{BB962C8B-B14F-4D97-AF65-F5344CB8AC3E}">
        <p14:creationId xmlns:p14="http://schemas.microsoft.com/office/powerpoint/2010/main" val="3261180072"/>
      </p:ext>
    </p:extLst>
  </p:cSld>
  <p:clrMapOvr>
    <a:masterClrMapping/>
  </p:clrMapOvr>
</p:notes>
</file>

<file path=ppt/notesSlides/notesSlide5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507</a:t>
            </a:fld>
            <a:endParaRPr lang="zh-CN" altLang="en-US"/>
          </a:p>
        </p:txBody>
      </p:sp>
    </p:spTree>
    <p:extLst>
      <p:ext uri="{BB962C8B-B14F-4D97-AF65-F5344CB8AC3E}">
        <p14:creationId xmlns:p14="http://schemas.microsoft.com/office/powerpoint/2010/main" val="3619136116"/>
      </p:ext>
    </p:extLst>
  </p:cSld>
  <p:clrMapOvr>
    <a:masterClrMapping/>
  </p:clrMapOvr>
</p:notes>
</file>

<file path=ppt/notesSlides/notesSlide5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508</a:t>
            </a:fld>
            <a:endParaRPr lang="zh-CN" altLang="en-US"/>
          </a:p>
        </p:txBody>
      </p:sp>
    </p:spTree>
    <p:extLst>
      <p:ext uri="{BB962C8B-B14F-4D97-AF65-F5344CB8AC3E}">
        <p14:creationId xmlns:p14="http://schemas.microsoft.com/office/powerpoint/2010/main" val="591359542"/>
      </p:ext>
    </p:extLst>
  </p:cSld>
  <p:clrMapOvr>
    <a:masterClrMapping/>
  </p:clrMapOvr>
</p:notes>
</file>

<file path=ppt/notesSlides/notesSlide5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509</a:t>
            </a:fld>
            <a:endParaRPr lang="zh-CN" altLang="en-US"/>
          </a:p>
        </p:txBody>
      </p:sp>
    </p:spTree>
    <p:extLst>
      <p:ext uri="{BB962C8B-B14F-4D97-AF65-F5344CB8AC3E}">
        <p14:creationId xmlns:p14="http://schemas.microsoft.com/office/powerpoint/2010/main" val="52578475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a:t>
            </a:fld>
            <a:endParaRPr lang="zh-CN" altLang="en-US"/>
          </a:p>
        </p:txBody>
      </p:sp>
    </p:spTree>
  </p:cSld>
  <p:clrMapOvr>
    <a:masterClrMapping/>
  </p:clrMapOvr>
</p:notes>
</file>

<file path=ppt/notesSlides/notesSlide5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510</a:t>
            </a:fld>
            <a:endParaRPr lang="zh-CN" altLang="en-US"/>
          </a:p>
        </p:txBody>
      </p:sp>
    </p:spTree>
    <p:extLst>
      <p:ext uri="{BB962C8B-B14F-4D97-AF65-F5344CB8AC3E}">
        <p14:creationId xmlns:p14="http://schemas.microsoft.com/office/powerpoint/2010/main" val="1673605408"/>
      </p:ext>
    </p:extLst>
  </p:cSld>
  <p:clrMapOvr>
    <a:masterClrMapping/>
  </p:clrMapOvr>
</p:notes>
</file>

<file path=ppt/notesSlides/notesSlide5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511</a:t>
            </a:fld>
            <a:endParaRPr lang="zh-CN" altLang="en-US"/>
          </a:p>
        </p:txBody>
      </p:sp>
    </p:spTree>
    <p:extLst>
      <p:ext uri="{BB962C8B-B14F-4D97-AF65-F5344CB8AC3E}">
        <p14:creationId xmlns:p14="http://schemas.microsoft.com/office/powerpoint/2010/main" val="2808331477"/>
      </p:ext>
    </p:extLst>
  </p:cSld>
  <p:clrMapOvr>
    <a:masterClrMapping/>
  </p:clrMapOvr>
</p:notes>
</file>

<file path=ppt/notesSlides/notesSlide5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512</a:t>
            </a:fld>
            <a:endParaRPr lang="zh-CN" altLang="en-US"/>
          </a:p>
        </p:txBody>
      </p:sp>
    </p:spTree>
    <p:extLst>
      <p:ext uri="{BB962C8B-B14F-4D97-AF65-F5344CB8AC3E}">
        <p14:creationId xmlns:p14="http://schemas.microsoft.com/office/powerpoint/2010/main" val="736453899"/>
      </p:ext>
    </p:extLst>
  </p:cSld>
  <p:clrMapOvr>
    <a:masterClrMapping/>
  </p:clrMapOvr>
</p:notes>
</file>

<file path=ppt/notesSlides/notesSlide5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513</a:t>
            </a:fld>
            <a:endParaRPr lang="zh-CN" altLang="en-US"/>
          </a:p>
        </p:txBody>
      </p:sp>
    </p:spTree>
    <p:extLst>
      <p:ext uri="{BB962C8B-B14F-4D97-AF65-F5344CB8AC3E}">
        <p14:creationId xmlns:p14="http://schemas.microsoft.com/office/powerpoint/2010/main" val="2027132441"/>
      </p:ext>
    </p:extLst>
  </p:cSld>
  <p:clrMapOvr>
    <a:masterClrMapping/>
  </p:clrMapOvr>
</p:notes>
</file>

<file path=ppt/notesSlides/notesSlide5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514</a:t>
            </a:fld>
            <a:endParaRPr lang="zh-CN" altLang="en-US"/>
          </a:p>
        </p:txBody>
      </p:sp>
    </p:spTree>
    <p:extLst>
      <p:ext uri="{BB962C8B-B14F-4D97-AF65-F5344CB8AC3E}">
        <p14:creationId xmlns:p14="http://schemas.microsoft.com/office/powerpoint/2010/main" val="389923500"/>
      </p:ext>
    </p:extLst>
  </p:cSld>
  <p:clrMapOvr>
    <a:masterClrMapping/>
  </p:clrMapOvr>
</p:notes>
</file>

<file path=ppt/notesSlides/notesSlide5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515</a:t>
            </a:fld>
            <a:endParaRPr lang="zh-CN" altLang="en-US"/>
          </a:p>
        </p:txBody>
      </p:sp>
    </p:spTree>
    <p:extLst>
      <p:ext uri="{BB962C8B-B14F-4D97-AF65-F5344CB8AC3E}">
        <p14:creationId xmlns:p14="http://schemas.microsoft.com/office/powerpoint/2010/main" val="3975324077"/>
      </p:ext>
    </p:extLst>
  </p:cSld>
  <p:clrMapOvr>
    <a:masterClrMapping/>
  </p:clrMapOvr>
</p:notes>
</file>

<file path=ppt/notesSlides/notesSlide5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516</a:t>
            </a:fld>
            <a:endParaRPr lang="zh-CN" altLang="en-US"/>
          </a:p>
        </p:txBody>
      </p:sp>
    </p:spTree>
    <p:extLst>
      <p:ext uri="{BB962C8B-B14F-4D97-AF65-F5344CB8AC3E}">
        <p14:creationId xmlns:p14="http://schemas.microsoft.com/office/powerpoint/2010/main" val="3018959322"/>
      </p:ext>
    </p:extLst>
  </p:cSld>
  <p:clrMapOvr>
    <a:masterClrMapping/>
  </p:clrMapOvr>
</p:notes>
</file>

<file path=ppt/notesSlides/notesSlide5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517</a:t>
            </a:fld>
            <a:endParaRPr lang="zh-CN" altLang="en-US"/>
          </a:p>
        </p:txBody>
      </p:sp>
    </p:spTree>
    <p:extLst>
      <p:ext uri="{BB962C8B-B14F-4D97-AF65-F5344CB8AC3E}">
        <p14:creationId xmlns:p14="http://schemas.microsoft.com/office/powerpoint/2010/main" val="287761005"/>
      </p:ext>
    </p:extLst>
  </p:cSld>
  <p:clrMapOvr>
    <a:masterClrMapping/>
  </p:clrMapOvr>
</p:notes>
</file>

<file path=ppt/notesSlides/notesSlide5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518</a:t>
            </a:fld>
            <a:endParaRPr lang="zh-CN" altLang="en-US"/>
          </a:p>
        </p:txBody>
      </p:sp>
    </p:spTree>
  </p:cSld>
  <p:clrMapOvr>
    <a:masterClrMapping/>
  </p:clrMapOvr>
</p:notes>
</file>

<file path=ppt/notesSlides/notesSlide5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519</a:t>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a:t>
            </a:fld>
            <a:endParaRPr lang="zh-CN" altLang="en-US"/>
          </a:p>
        </p:txBody>
      </p:sp>
    </p:spTree>
  </p:cSld>
  <p:clrMapOvr>
    <a:masterClrMapping/>
  </p:clrMapOvr>
</p:notes>
</file>

<file path=ppt/notesSlides/notesSlide5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520</a:t>
            </a:fld>
            <a:endParaRPr lang="zh-CN" altLang="en-US"/>
          </a:p>
        </p:txBody>
      </p:sp>
    </p:spTree>
    <p:extLst>
      <p:ext uri="{BB962C8B-B14F-4D97-AF65-F5344CB8AC3E}">
        <p14:creationId xmlns:p14="http://schemas.microsoft.com/office/powerpoint/2010/main" val="2812482938"/>
      </p:ext>
    </p:extLst>
  </p:cSld>
  <p:clrMapOvr>
    <a:masterClrMapping/>
  </p:clrMapOvr>
</p:notes>
</file>

<file path=ppt/notesSlides/notesSlide5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521</a:t>
            </a:fld>
            <a:endParaRPr lang="zh-CN" altLang="en-US"/>
          </a:p>
        </p:txBody>
      </p:sp>
    </p:spTree>
    <p:extLst>
      <p:ext uri="{BB962C8B-B14F-4D97-AF65-F5344CB8AC3E}">
        <p14:creationId xmlns:p14="http://schemas.microsoft.com/office/powerpoint/2010/main" val="2677285522"/>
      </p:ext>
    </p:extLst>
  </p:cSld>
  <p:clrMapOvr>
    <a:masterClrMapping/>
  </p:clrMapOvr>
</p:notes>
</file>

<file path=ppt/notesSlides/notesSlide5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522</a:t>
            </a:fld>
            <a:endParaRPr lang="zh-CN" altLang="en-US"/>
          </a:p>
        </p:txBody>
      </p:sp>
    </p:spTree>
    <p:extLst>
      <p:ext uri="{BB962C8B-B14F-4D97-AF65-F5344CB8AC3E}">
        <p14:creationId xmlns:p14="http://schemas.microsoft.com/office/powerpoint/2010/main" val="1031928404"/>
      </p:ext>
    </p:extLst>
  </p:cSld>
  <p:clrMapOvr>
    <a:masterClrMapping/>
  </p:clrMapOvr>
</p:notes>
</file>

<file path=ppt/notesSlides/notesSlide5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523</a:t>
            </a:fld>
            <a:endParaRPr lang="zh-CN" altLang="en-US"/>
          </a:p>
        </p:txBody>
      </p:sp>
    </p:spTree>
    <p:extLst>
      <p:ext uri="{BB962C8B-B14F-4D97-AF65-F5344CB8AC3E}">
        <p14:creationId xmlns:p14="http://schemas.microsoft.com/office/powerpoint/2010/main" val="1064939420"/>
      </p:ext>
    </p:extLst>
  </p:cSld>
  <p:clrMapOvr>
    <a:masterClrMapping/>
  </p:clrMapOvr>
</p:notes>
</file>

<file path=ppt/notesSlides/notesSlide5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524</a:t>
            </a:fld>
            <a:endParaRPr lang="zh-CN" altLang="en-US"/>
          </a:p>
        </p:txBody>
      </p:sp>
    </p:spTree>
    <p:extLst>
      <p:ext uri="{BB962C8B-B14F-4D97-AF65-F5344CB8AC3E}">
        <p14:creationId xmlns:p14="http://schemas.microsoft.com/office/powerpoint/2010/main" val="2527109085"/>
      </p:ext>
    </p:extLst>
  </p:cSld>
  <p:clrMapOvr>
    <a:masterClrMapping/>
  </p:clrMapOvr>
</p:notes>
</file>

<file path=ppt/notesSlides/notesSlide5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525</a:t>
            </a:fld>
            <a:endParaRPr lang="zh-CN" altLang="en-US"/>
          </a:p>
        </p:txBody>
      </p:sp>
    </p:spTree>
    <p:extLst>
      <p:ext uri="{BB962C8B-B14F-4D97-AF65-F5344CB8AC3E}">
        <p14:creationId xmlns:p14="http://schemas.microsoft.com/office/powerpoint/2010/main" val="424077280"/>
      </p:ext>
    </p:extLst>
  </p:cSld>
  <p:clrMapOvr>
    <a:masterClrMapping/>
  </p:clrMapOvr>
</p:notes>
</file>

<file path=ppt/notesSlides/notesSlide5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526</a:t>
            </a:fld>
            <a:endParaRPr lang="zh-CN" altLang="en-US"/>
          </a:p>
        </p:txBody>
      </p:sp>
    </p:spTree>
    <p:extLst>
      <p:ext uri="{BB962C8B-B14F-4D97-AF65-F5344CB8AC3E}">
        <p14:creationId xmlns:p14="http://schemas.microsoft.com/office/powerpoint/2010/main" val="1765964913"/>
      </p:ext>
    </p:extLst>
  </p:cSld>
  <p:clrMapOvr>
    <a:masterClrMapping/>
  </p:clrMapOvr>
</p:notes>
</file>

<file path=ppt/notesSlides/notesSlide5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527</a:t>
            </a:fld>
            <a:endParaRPr lang="zh-CN" altLang="en-US"/>
          </a:p>
        </p:txBody>
      </p:sp>
    </p:spTree>
    <p:extLst>
      <p:ext uri="{BB962C8B-B14F-4D97-AF65-F5344CB8AC3E}">
        <p14:creationId xmlns:p14="http://schemas.microsoft.com/office/powerpoint/2010/main" val="3276302566"/>
      </p:ext>
    </p:extLst>
  </p:cSld>
  <p:clrMapOvr>
    <a:masterClrMapping/>
  </p:clrMapOvr>
</p:notes>
</file>

<file path=ppt/notesSlides/notesSlide5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528</a:t>
            </a:fld>
            <a:endParaRPr lang="zh-CN" altLang="en-US"/>
          </a:p>
        </p:txBody>
      </p:sp>
    </p:spTree>
    <p:extLst>
      <p:ext uri="{BB962C8B-B14F-4D97-AF65-F5344CB8AC3E}">
        <p14:creationId xmlns:p14="http://schemas.microsoft.com/office/powerpoint/2010/main" val="544757767"/>
      </p:ext>
    </p:extLst>
  </p:cSld>
  <p:clrMapOvr>
    <a:masterClrMapping/>
  </p:clrMapOvr>
</p:notes>
</file>

<file path=ppt/notesSlides/notesSlide5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529</a:t>
            </a:fld>
            <a:endParaRPr lang="zh-CN" altLang="en-US"/>
          </a:p>
        </p:txBody>
      </p:sp>
    </p:spTree>
    <p:extLst>
      <p:ext uri="{BB962C8B-B14F-4D97-AF65-F5344CB8AC3E}">
        <p14:creationId xmlns:p14="http://schemas.microsoft.com/office/powerpoint/2010/main" val="13264940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a:t>
            </a:fld>
            <a:endParaRPr lang="zh-CN" altLang="en-US"/>
          </a:p>
        </p:txBody>
      </p:sp>
    </p:spTree>
  </p:cSld>
  <p:clrMapOvr>
    <a:masterClrMapping/>
  </p:clrMapOvr>
</p:notes>
</file>

<file path=ppt/notesSlides/notesSlide5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530</a:t>
            </a:fld>
            <a:endParaRPr lang="zh-CN" altLang="en-US"/>
          </a:p>
        </p:txBody>
      </p:sp>
    </p:spTree>
    <p:extLst>
      <p:ext uri="{BB962C8B-B14F-4D97-AF65-F5344CB8AC3E}">
        <p14:creationId xmlns:p14="http://schemas.microsoft.com/office/powerpoint/2010/main" val="1977932261"/>
      </p:ext>
    </p:extLst>
  </p:cSld>
  <p:clrMapOvr>
    <a:masterClrMapping/>
  </p:clrMapOvr>
</p:notes>
</file>

<file path=ppt/notesSlides/notesSlide5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531</a:t>
            </a:fld>
            <a:endParaRPr lang="zh-CN" altLang="en-US"/>
          </a:p>
        </p:txBody>
      </p:sp>
    </p:spTree>
    <p:extLst>
      <p:ext uri="{BB962C8B-B14F-4D97-AF65-F5344CB8AC3E}">
        <p14:creationId xmlns:p14="http://schemas.microsoft.com/office/powerpoint/2010/main" val="1264426573"/>
      </p:ext>
    </p:extLst>
  </p:cSld>
  <p:clrMapOvr>
    <a:masterClrMapping/>
  </p:clrMapOvr>
</p:notes>
</file>

<file path=ppt/notesSlides/notesSlide5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532</a:t>
            </a:fld>
            <a:endParaRPr lang="zh-CN" altLang="en-US"/>
          </a:p>
        </p:txBody>
      </p:sp>
    </p:spTree>
    <p:extLst>
      <p:ext uri="{BB962C8B-B14F-4D97-AF65-F5344CB8AC3E}">
        <p14:creationId xmlns:p14="http://schemas.microsoft.com/office/powerpoint/2010/main" val="881092617"/>
      </p:ext>
    </p:extLst>
  </p:cSld>
  <p:clrMapOvr>
    <a:masterClrMapping/>
  </p:clrMapOvr>
</p:notes>
</file>

<file path=ppt/notesSlides/notesSlide5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533</a:t>
            </a:fld>
            <a:endParaRPr lang="zh-CN" altLang="en-US"/>
          </a:p>
        </p:txBody>
      </p:sp>
    </p:spTree>
    <p:extLst>
      <p:ext uri="{BB962C8B-B14F-4D97-AF65-F5344CB8AC3E}">
        <p14:creationId xmlns:p14="http://schemas.microsoft.com/office/powerpoint/2010/main" val="240166806"/>
      </p:ext>
    </p:extLst>
  </p:cSld>
  <p:clrMapOvr>
    <a:masterClrMapping/>
  </p:clrMapOvr>
</p:notes>
</file>

<file path=ppt/notesSlides/notesSlide5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534</a:t>
            </a:fld>
            <a:endParaRPr lang="zh-CN" altLang="en-US"/>
          </a:p>
        </p:txBody>
      </p:sp>
    </p:spTree>
    <p:extLst>
      <p:ext uri="{BB962C8B-B14F-4D97-AF65-F5344CB8AC3E}">
        <p14:creationId xmlns:p14="http://schemas.microsoft.com/office/powerpoint/2010/main" val="1718033309"/>
      </p:ext>
    </p:extLst>
  </p:cSld>
  <p:clrMapOvr>
    <a:masterClrMapping/>
  </p:clrMapOvr>
</p:notes>
</file>

<file path=ppt/notesSlides/notesSlide5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535</a:t>
            </a:fld>
            <a:endParaRPr lang="zh-CN" altLang="en-US"/>
          </a:p>
        </p:txBody>
      </p:sp>
    </p:spTree>
    <p:extLst>
      <p:ext uri="{BB962C8B-B14F-4D97-AF65-F5344CB8AC3E}">
        <p14:creationId xmlns:p14="http://schemas.microsoft.com/office/powerpoint/2010/main" val="2285915443"/>
      </p:ext>
    </p:extLst>
  </p:cSld>
  <p:clrMapOvr>
    <a:masterClrMapping/>
  </p:clrMapOvr>
</p:notes>
</file>

<file path=ppt/notesSlides/notesSlide5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536</a:t>
            </a:fld>
            <a:endParaRPr lang="zh-CN" altLang="en-US"/>
          </a:p>
        </p:txBody>
      </p:sp>
    </p:spTree>
    <p:extLst>
      <p:ext uri="{BB962C8B-B14F-4D97-AF65-F5344CB8AC3E}">
        <p14:creationId xmlns:p14="http://schemas.microsoft.com/office/powerpoint/2010/main" val="315382922"/>
      </p:ext>
    </p:extLst>
  </p:cSld>
  <p:clrMapOvr>
    <a:masterClrMapping/>
  </p:clrMapOvr>
</p:notes>
</file>

<file path=ppt/notesSlides/notesSlide5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537</a:t>
            </a:fld>
            <a:endParaRPr lang="zh-CN" altLang="en-US"/>
          </a:p>
        </p:txBody>
      </p:sp>
    </p:spTree>
    <p:extLst>
      <p:ext uri="{BB962C8B-B14F-4D97-AF65-F5344CB8AC3E}">
        <p14:creationId xmlns:p14="http://schemas.microsoft.com/office/powerpoint/2010/main" val="2305812773"/>
      </p:ext>
    </p:extLst>
  </p:cSld>
  <p:clrMapOvr>
    <a:masterClrMapping/>
  </p:clrMapOvr>
</p:notes>
</file>

<file path=ppt/notesSlides/notesSlide5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538</a:t>
            </a:fld>
            <a:endParaRPr lang="zh-CN" altLang="en-US"/>
          </a:p>
        </p:txBody>
      </p:sp>
    </p:spTree>
    <p:extLst>
      <p:ext uri="{BB962C8B-B14F-4D97-AF65-F5344CB8AC3E}">
        <p14:creationId xmlns:p14="http://schemas.microsoft.com/office/powerpoint/2010/main" val="1195417216"/>
      </p:ext>
    </p:extLst>
  </p:cSld>
  <p:clrMapOvr>
    <a:masterClrMapping/>
  </p:clrMapOvr>
</p:notes>
</file>

<file path=ppt/notesSlides/notesSlide5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539</a:t>
            </a:fld>
            <a:endParaRPr lang="zh-CN" altLang="en-US"/>
          </a:p>
        </p:txBody>
      </p:sp>
    </p:spTree>
    <p:extLst>
      <p:ext uri="{BB962C8B-B14F-4D97-AF65-F5344CB8AC3E}">
        <p14:creationId xmlns:p14="http://schemas.microsoft.com/office/powerpoint/2010/main" val="299638219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a:t>
            </a:fld>
            <a:endParaRPr lang="zh-CN" altLang="en-US"/>
          </a:p>
        </p:txBody>
      </p:sp>
    </p:spTree>
  </p:cSld>
  <p:clrMapOvr>
    <a:masterClrMapping/>
  </p:clrMapOvr>
</p:notes>
</file>

<file path=ppt/notesSlides/notesSlide5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540</a:t>
            </a:fld>
            <a:endParaRPr lang="zh-CN" altLang="en-US"/>
          </a:p>
        </p:txBody>
      </p:sp>
    </p:spTree>
    <p:extLst>
      <p:ext uri="{BB962C8B-B14F-4D97-AF65-F5344CB8AC3E}">
        <p14:creationId xmlns:p14="http://schemas.microsoft.com/office/powerpoint/2010/main" val="2910413609"/>
      </p:ext>
    </p:extLst>
  </p:cSld>
  <p:clrMapOvr>
    <a:masterClrMapping/>
  </p:clrMapOvr>
</p:notes>
</file>

<file path=ppt/notesSlides/notesSlide5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541</a:t>
            </a:fld>
            <a:endParaRPr lang="zh-CN" altLang="en-US"/>
          </a:p>
        </p:txBody>
      </p:sp>
    </p:spTree>
    <p:extLst>
      <p:ext uri="{BB962C8B-B14F-4D97-AF65-F5344CB8AC3E}">
        <p14:creationId xmlns:p14="http://schemas.microsoft.com/office/powerpoint/2010/main" val="653073876"/>
      </p:ext>
    </p:extLst>
  </p:cSld>
  <p:clrMapOvr>
    <a:masterClrMapping/>
  </p:clrMapOvr>
</p:notes>
</file>

<file path=ppt/notesSlides/notesSlide5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542</a:t>
            </a:fld>
            <a:endParaRPr lang="zh-CN" altLang="en-US"/>
          </a:p>
        </p:txBody>
      </p:sp>
    </p:spTree>
    <p:extLst>
      <p:ext uri="{BB962C8B-B14F-4D97-AF65-F5344CB8AC3E}">
        <p14:creationId xmlns:p14="http://schemas.microsoft.com/office/powerpoint/2010/main" val="197432249"/>
      </p:ext>
    </p:extLst>
  </p:cSld>
  <p:clrMapOvr>
    <a:masterClrMapping/>
  </p:clrMapOvr>
</p:notes>
</file>

<file path=ppt/notesSlides/notesSlide5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543</a:t>
            </a:fld>
            <a:endParaRPr lang="zh-CN" altLang="en-US"/>
          </a:p>
        </p:txBody>
      </p:sp>
    </p:spTree>
    <p:extLst>
      <p:ext uri="{BB962C8B-B14F-4D97-AF65-F5344CB8AC3E}">
        <p14:creationId xmlns:p14="http://schemas.microsoft.com/office/powerpoint/2010/main" val="2571238836"/>
      </p:ext>
    </p:extLst>
  </p:cSld>
  <p:clrMapOvr>
    <a:masterClrMapping/>
  </p:clrMapOvr>
</p:notes>
</file>

<file path=ppt/notesSlides/notesSlide5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544</a:t>
            </a:fld>
            <a:endParaRPr lang="zh-CN" altLang="en-US"/>
          </a:p>
        </p:txBody>
      </p:sp>
    </p:spTree>
    <p:extLst>
      <p:ext uri="{BB962C8B-B14F-4D97-AF65-F5344CB8AC3E}">
        <p14:creationId xmlns:p14="http://schemas.microsoft.com/office/powerpoint/2010/main" val="2916441275"/>
      </p:ext>
    </p:extLst>
  </p:cSld>
  <p:clrMapOvr>
    <a:masterClrMapping/>
  </p:clrMapOvr>
</p:notes>
</file>

<file path=ppt/notesSlides/notesSlide5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545</a:t>
            </a:fld>
            <a:endParaRPr lang="zh-CN" altLang="en-US"/>
          </a:p>
        </p:txBody>
      </p:sp>
    </p:spTree>
    <p:extLst>
      <p:ext uri="{BB962C8B-B14F-4D97-AF65-F5344CB8AC3E}">
        <p14:creationId xmlns:p14="http://schemas.microsoft.com/office/powerpoint/2010/main" val="2858271156"/>
      </p:ext>
    </p:extLst>
  </p:cSld>
  <p:clrMapOvr>
    <a:masterClrMapping/>
  </p:clrMapOvr>
</p:notes>
</file>

<file path=ppt/notesSlides/notesSlide5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546</a:t>
            </a:fld>
            <a:endParaRPr lang="zh-CN" altLang="en-US"/>
          </a:p>
        </p:txBody>
      </p:sp>
    </p:spTree>
    <p:extLst>
      <p:ext uri="{BB962C8B-B14F-4D97-AF65-F5344CB8AC3E}">
        <p14:creationId xmlns:p14="http://schemas.microsoft.com/office/powerpoint/2010/main" val="3816891043"/>
      </p:ext>
    </p:extLst>
  </p:cSld>
  <p:clrMapOvr>
    <a:masterClrMapping/>
  </p:clrMapOvr>
</p:notes>
</file>

<file path=ppt/notesSlides/notesSlide5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547</a:t>
            </a:fld>
            <a:endParaRPr lang="zh-CN" altLang="en-US"/>
          </a:p>
        </p:txBody>
      </p:sp>
    </p:spTree>
    <p:extLst>
      <p:ext uri="{BB962C8B-B14F-4D97-AF65-F5344CB8AC3E}">
        <p14:creationId xmlns:p14="http://schemas.microsoft.com/office/powerpoint/2010/main" val="690317764"/>
      </p:ext>
    </p:extLst>
  </p:cSld>
  <p:clrMapOvr>
    <a:masterClrMapping/>
  </p:clrMapOvr>
</p:notes>
</file>

<file path=ppt/notesSlides/notesSlide5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548</a:t>
            </a:fld>
            <a:endParaRPr lang="zh-CN" altLang="en-US"/>
          </a:p>
        </p:txBody>
      </p:sp>
    </p:spTree>
    <p:extLst>
      <p:ext uri="{BB962C8B-B14F-4D97-AF65-F5344CB8AC3E}">
        <p14:creationId xmlns:p14="http://schemas.microsoft.com/office/powerpoint/2010/main" val="1990948403"/>
      </p:ext>
    </p:extLst>
  </p:cSld>
  <p:clrMapOvr>
    <a:masterClrMapping/>
  </p:clrMapOvr>
</p:notes>
</file>

<file path=ppt/notesSlides/notesSlide5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549</a:t>
            </a:fld>
            <a:endParaRPr lang="zh-CN" altLang="en-US"/>
          </a:p>
        </p:txBody>
      </p:sp>
    </p:spTree>
    <p:extLst>
      <p:ext uri="{BB962C8B-B14F-4D97-AF65-F5344CB8AC3E}">
        <p14:creationId xmlns:p14="http://schemas.microsoft.com/office/powerpoint/2010/main" val="1139707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a:t>
            </a:fld>
            <a:endParaRPr lang="zh-CN" altLang="en-US"/>
          </a:p>
        </p:txBody>
      </p:sp>
    </p:spTree>
  </p:cSld>
  <p:clrMapOvr>
    <a:masterClrMapping/>
  </p:clrMapOvr>
</p:notes>
</file>

<file path=ppt/notesSlides/notesSlide5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550</a:t>
            </a:fld>
            <a:endParaRPr lang="zh-CN" altLang="en-US"/>
          </a:p>
        </p:txBody>
      </p:sp>
    </p:spTree>
    <p:extLst>
      <p:ext uri="{BB962C8B-B14F-4D97-AF65-F5344CB8AC3E}">
        <p14:creationId xmlns:p14="http://schemas.microsoft.com/office/powerpoint/2010/main" val="1124991440"/>
      </p:ext>
    </p:extLst>
  </p:cSld>
  <p:clrMapOvr>
    <a:masterClrMapping/>
  </p:clrMapOvr>
</p:notes>
</file>

<file path=ppt/notesSlides/notesSlide5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551</a:t>
            </a:fld>
            <a:endParaRPr lang="zh-CN" altLang="en-US"/>
          </a:p>
        </p:txBody>
      </p:sp>
    </p:spTree>
    <p:extLst>
      <p:ext uri="{BB962C8B-B14F-4D97-AF65-F5344CB8AC3E}">
        <p14:creationId xmlns:p14="http://schemas.microsoft.com/office/powerpoint/2010/main" val="2240894684"/>
      </p:ext>
    </p:extLst>
  </p:cSld>
  <p:clrMapOvr>
    <a:masterClrMapping/>
  </p:clrMapOvr>
</p:notes>
</file>

<file path=ppt/notesSlides/notesSlide5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552</a:t>
            </a:fld>
            <a:endParaRPr lang="zh-CN" altLang="en-US"/>
          </a:p>
        </p:txBody>
      </p:sp>
    </p:spTree>
    <p:extLst>
      <p:ext uri="{BB962C8B-B14F-4D97-AF65-F5344CB8AC3E}">
        <p14:creationId xmlns:p14="http://schemas.microsoft.com/office/powerpoint/2010/main" val="1455270642"/>
      </p:ext>
    </p:extLst>
  </p:cSld>
  <p:clrMapOvr>
    <a:masterClrMapping/>
  </p:clrMapOvr>
</p:notes>
</file>

<file path=ppt/notesSlides/notesSlide5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553</a:t>
            </a:fld>
            <a:endParaRPr lang="zh-CN" altLang="en-US"/>
          </a:p>
        </p:txBody>
      </p:sp>
    </p:spTree>
    <p:extLst>
      <p:ext uri="{BB962C8B-B14F-4D97-AF65-F5344CB8AC3E}">
        <p14:creationId xmlns:p14="http://schemas.microsoft.com/office/powerpoint/2010/main" val="826055785"/>
      </p:ext>
    </p:extLst>
  </p:cSld>
  <p:clrMapOvr>
    <a:masterClrMapping/>
  </p:clrMapOvr>
</p:notes>
</file>

<file path=ppt/notesSlides/notesSlide5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554</a:t>
            </a:fld>
            <a:endParaRPr lang="zh-CN" altLang="en-US"/>
          </a:p>
        </p:txBody>
      </p:sp>
    </p:spTree>
    <p:extLst>
      <p:ext uri="{BB962C8B-B14F-4D97-AF65-F5344CB8AC3E}">
        <p14:creationId xmlns:p14="http://schemas.microsoft.com/office/powerpoint/2010/main" val="2084931231"/>
      </p:ext>
    </p:extLst>
  </p:cSld>
  <p:clrMapOvr>
    <a:masterClrMapping/>
  </p:clrMapOvr>
</p:notes>
</file>

<file path=ppt/notesSlides/notesSlide5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555</a:t>
            </a:fld>
            <a:endParaRPr lang="zh-CN" altLang="en-US"/>
          </a:p>
        </p:txBody>
      </p:sp>
    </p:spTree>
    <p:extLst>
      <p:ext uri="{BB962C8B-B14F-4D97-AF65-F5344CB8AC3E}">
        <p14:creationId xmlns:p14="http://schemas.microsoft.com/office/powerpoint/2010/main" val="3220295790"/>
      </p:ext>
    </p:extLst>
  </p:cSld>
  <p:clrMapOvr>
    <a:masterClrMapping/>
  </p:clrMapOvr>
</p:notes>
</file>

<file path=ppt/notesSlides/notesSlide5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556</a:t>
            </a:fld>
            <a:endParaRPr lang="zh-CN" altLang="en-US"/>
          </a:p>
        </p:txBody>
      </p:sp>
    </p:spTree>
    <p:extLst>
      <p:ext uri="{BB962C8B-B14F-4D97-AF65-F5344CB8AC3E}">
        <p14:creationId xmlns:p14="http://schemas.microsoft.com/office/powerpoint/2010/main" val="2887345589"/>
      </p:ext>
    </p:extLst>
  </p:cSld>
  <p:clrMapOvr>
    <a:masterClrMapping/>
  </p:clrMapOvr>
</p:notes>
</file>

<file path=ppt/notesSlides/notesSlide5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557</a:t>
            </a:fld>
            <a:endParaRPr lang="zh-CN" altLang="en-US"/>
          </a:p>
        </p:txBody>
      </p:sp>
    </p:spTree>
    <p:extLst>
      <p:ext uri="{BB962C8B-B14F-4D97-AF65-F5344CB8AC3E}">
        <p14:creationId xmlns:p14="http://schemas.microsoft.com/office/powerpoint/2010/main" val="2590481786"/>
      </p:ext>
    </p:extLst>
  </p:cSld>
  <p:clrMapOvr>
    <a:masterClrMapping/>
  </p:clrMapOvr>
</p:notes>
</file>

<file path=ppt/notesSlides/notesSlide5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558</a:t>
            </a:fld>
            <a:endParaRPr lang="zh-CN" altLang="en-US"/>
          </a:p>
        </p:txBody>
      </p:sp>
    </p:spTree>
    <p:extLst>
      <p:ext uri="{BB962C8B-B14F-4D97-AF65-F5344CB8AC3E}">
        <p14:creationId xmlns:p14="http://schemas.microsoft.com/office/powerpoint/2010/main" val="993708608"/>
      </p:ext>
    </p:extLst>
  </p:cSld>
  <p:clrMapOvr>
    <a:masterClrMapping/>
  </p:clrMapOvr>
</p:notes>
</file>

<file path=ppt/notesSlides/notesSlide5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559</a:t>
            </a:fld>
            <a:endParaRPr lang="zh-CN" altLang="en-US"/>
          </a:p>
        </p:txBody>
      </p:sp>
    </p:spTree>
    <p:extLst>
      <p:ext uri="{BB962C8B-B14F-4D97-AF65-F5344CB8AC3E}">
        <p14:creationId xmlns:p14="http://schemas.microsoft.com/office/powerpoint/2010/main" val="21467043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56</a:t>
            </a:fld>
            <a:endParaRPr lang="zh-CN" altLang="en-US"/>
          </a:p>
        </p:txBody>
      </p:sp>
    </p:spTree>
  </p:cSld>
  <p:clrMapOvr>
    <a:masterClrMapping/>
  </p:clrMapOvr>
</p:notes>
</file>

<file path=ppt/notesSlides/notesSlide5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560</a:t>
            </a:fld>
            <a:endParaRPr lang="zh-CN" altLang="en-US"/>
          </a:p>
        </p:txBody>
      </p:sp>
    </p:spTree>
    <p:extLst>
      <p:ext uri="{BB962C8B-B14F-4D97-AF65-F5344CB8AC3E}">
        <p14:creationId xmlns:p14="http://schemas.microsoft.com/office/powerpoint/2010/main" val="909389828"/>
      </p:ext>
    </p:extLst>
  </p:cSld>
  <p:clrMapOvr>
    <a:masterClrMapping/>
  </p:clrMapOvr>
</p:notes>
</file>

<file path=ppt/notesSlides/notesSlide5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561</a:t>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57</a:t>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58</a:t>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59</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a:t>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60</a:t>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61</a:t>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62</a:t>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63</a:t>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64</a:t>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65</a:t>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66</a:t>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67</a:t>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68</a:t>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69</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a:t>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70</a:t>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71</a:t>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72</a:t>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73</a:t>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74</a:t>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75</a:t>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76</a:t>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77</a:t>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78</a:t>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79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a:t>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80</a:t>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81</a:t>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82</a:t>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83</a:t>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84</a:t>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85</a:t>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86</a:t>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87</a:t>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88</a:t>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89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a:t>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90</a:t>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91</a:t>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92</a:t>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93</a:t>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94</a:t>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95</a:t>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96</a:t>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97</a:t>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98</a:t>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2BB0AE3-27A2-456D-827B-E61280247223}" type="slidenum">
              <a:rPr lang="zh-CN" altLang="en-US" smtClean="0"/>
              <a:t>99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0F063A-7B63-491C-A845-B41E9950C879}" type="slidenum">
              <a:rPr lang="zh-CN" altLang="en-US" smtClean="0"/>
              <a:t>‹#›</a:t>
            </a:fld>
            <a:endParaRPr lang="zh-CN" altLang="en-US"/>
          </a:p>
        </p:txBody>
      </p:sp>
      <p:pic>
        <p:nvPicPr>
          <p:cNvPr id="7" name="图片 6"/>
          <p:cNvPicPr>
            <a:picLocks noChangeAspect="1"/>
          </p:cNvPicPr>
          <p:nvPr userDrawn="1"/>
        </p:nvPicPr>
        <p:blipFill>
          <a:blip r:embed="rId2"/>
          <a:srcRect l="21592" t="7593" r="16242" b="11076"/>
          <a:stretch>
            <a:fillRect/>
          </a:stretch>
        </p:blipFill>
        <p:spPr>
          <a:xfrm>
            <a:off x="11153140" y="6204585"/>
            <a:ext cx="1054100" cy="669290"/>
          </a:xfrm>
          <a:prstGeom prst="rect">
            <a:avLst/>
          </a:prstGeom>
          <a:effectLst>
            <a:outerShdw blurRad="50800" dist="38100" dir="5400000" algn="t" rotWithShape="0">
              <a:prstClr val="black">
                <a:alpha val="40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
        <p:nvSpPr>
          <p:cNvPr id="8" name="图片占位符 7"/>
          <p:cNvSpPr>
            <a:spLocks noGrp="1"/>
          </p:cNvSpPr>
          <p:nvPr>
            <p:ph type="pic" sz="quarter" idx="13"/>
          </p:nvPr>
        </p:nvSpPr>
        <p:spPr>
          <a:xfrm>
            <a:off x="1771650" y="1277272"/>
            <a:ext cx="2895600" cy="3243933"/>
          </a:xfrm>
          <a:custGeom>
            <a:avLst/>
            <a:gdLst>
              <a:gd name="connsiteX0" fmla="*/ 1447800 w 2895600"/>
              <a:gd name="connsiteY0" fmla="*/ 0 h 3243933"/>
              <a:gd name="connsiteX1" fmla="*/ 1595195 w 2895600"/>
              <a:gd name="connsiteY1" fmla="*/ 33860 h 3243933"/>
              <a:gd name="connsiteX2" fmla="*/ 2748205 w 2895600"/>
              <a:gd name="connsiteY2" fmla="*/ 699160 h 3243933"/>
              <a:gd name="connsiteX3" fmla="*/ 2895600 w 2895600"/>
              <a:gd name="connsiteY3" fmla="*/ 955776 h 3243933"/>
              <a:gd name="connsiteX4" fmla="*/ 2895600 w 2895600"/>
              <a:gd name="connsiteY4" fmla="*/ 2286376 h 3243933"/>
              <a:gd name="connsiteX5" fmla="*/ 2748205 w 2895600"/>
              <a:gd name="connsiteY5" fmla="*/ 2542992 h 3243933"/>
              <a:gd name="connsiteX6" fmla="*/ 1595195 w 2895600"/>
              <a:gd name="connsiteY6" fmla="*/ 3208293 h 3243933"/>
              <a:gd name="connsiteX7" fmla="*/ 1300405 w 2895600"/>
              <a:gd name="connsiteY7" fmla="*/ 3208293 h 3243933"/>
              <a:gd name="connsiteX8" fmla="*/ 147395 w 2895600"/>
              <a:gd name="connsiteY8" fmla="*/ 2542992 h 3243933"/>
              <a:gd name="connsiteX9" fmla="*/ 0 w 2895600"/>
              <a:gd name="connsiteY9" fmla="*/ 2286376 h 3243933"/>
              <a:gd name="connsiteX10" fmla="*/ 0 w 2895600"/>
              <a:gd name="connsiteY10" fmla="*/ 955776 h 3243933"/>
              <a:gd name="connsiteX11" fmla="*/ 147395 w 2895600"/>
              <a:gd name="connsiteY11" fmla="*/ 699160 h 3243933"/>
              <a:gd name="connsiteX12" fmla="*/ 1300405 w 2895600"/>
              <a:gd name="connsiteY12" fmla="*/ 33860 h 3243933"/>
              <a:gd name="connsiteX13" fmla="*/ 1447800 w 2895600"/>
              <a:gd name="connsiteY13" fmla="*/ 0 h 3243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95600" h="3243933">
                <a:moveTo>
                  <a:pt x="1447800" y="0"/>
                </a:moveTo>
                <a:cubicBezTo>
                  <a:pt x="1501290" y="0"/>
                  <a:pt x="1554780" y="11287"/>
                  <a:pt x="1595195" y="33860"/>
                </a:cubicBezTo>
                <a:cubicBezTo>
                  <a:pt x="2748205" y="699160"/>
                  <a:pt x="2748205" y="699160"/>
                  <a:pt x="2748205" y="699160"/>
                </a:cubicBezTo>
                <a:cubicBezTo>
                  <a:pt x="2829035" y="746681"/>
                  <a:pt x="2895600" y="863109"/>
                  <a:pt x="2895600" y="955776"/>
                </a:cubicBezTo>
                <a:cubicBezTo>
                  <a:pt x="2895600" y="2286376"/>
                  <a:pt x="2895600" y="2286376"/>
                  <a:pt x="2895600" y="2286376"/>
                </a:cubicBezTo>
                <a:cubicBezTo>
                  <a:pt x="2895600" y="2381419"/>
                  <a:pt x="2829035" y="2495471"/>
                  <a:pt x="2748205" y="2542992"/>
                </a:cubicBezTo>
                <a:cubicBezTo>
                  <a:pt x="1595195" y="3208293"/>
                  <a:pt x="1595195" y="3208293"/>
                  <a:pt x="1595195" y="3208293"/>
                </a:cubicBezTo>
                <a:cubicBezTo>
                  <a:pt x="1514366" y="3255814"/>
                  <a:pt x="1381235" y="3255814"/>
                  <a:pt x="1300405" y="3208293"/>
                </a:cubicBezTo>
                <a:cubicBezTo>
                  <a:pt x="147395" y="2542992"/>
                  <a:pt x="147395" y="2542992"/>
                  <a:pt x="147395" y="2542992"/>
                </a:cubicBezTo>
                <a:cubicBezTo>
                  <a:pt x="66566" y="2495471"/>
                  <a:pt x="0" y="2381419"/>
                  <a:pt x="0" y="2286376"/>
                </a:cubicBezTo>
                <a:lnTo>
                  <a:pt x="0" y="955776"/>
                </a:lnTo>
                <a:cubicBezTo>
                  <a:pt x="0" y="863109"/>
                  <a:pt x="66566" y="746681"/>
                  <a:pt x="147395" y="699160"/>
                </a:cubicBezTo>
                <a:cubicBezTo>
                  <a:pt x="1300405" y="33860"/>
                  <a:pt x="1300405" y="33860"/>
                  <a:pt x="1300405" y="33860"/>
                </a:cubicBezTo>
                <a:cubicBezTo>
                  <a:pt x="1340820" y="11287"/>
                  <a:pt x="1394310" y="0"/>
                  <a:pt x="1447800" y="0"/>
                </a:cubicBezTo>
                <a:close/>
              </a:path>
            </a:pathLst>
          </a:custGeom>
        </p:spPr>
        <p:txBody>
          <a:bodyPr wrap="square">
            <a:noAutofit/>
          </a:bodyPr>
          <a:lstStyle/>
          <a:p>
            <a:endParaRPr lang="zh-CN" altLang="en-US"/>
          </a:p>
        </p:txBody>
      </p:sp>
      <p:sp>
        <p:nvSpPr>
          <p:cNvPr id="2" name="日期占位符 1"/>
          <p:cNvSpPr>
            <a:spLocks noGrp="1"/>
          </p:cNvSpPr>
          <p:nvPr>
            <p:ph type="dt" sz="half" idx="10"/>
          </p:nvPr>
        </p:nvSpPr>
        <p:spPr/>
        <p:txBody>
          <a:bodyPr/>
          <a:lstStyle/>
          <a:p>
            <a:fld id="{9CAE4E7C-442E-4252-8F73-431B51547955}" type="datetimeFigureOut">
              <a:rPr lang="zh-CN" altLang="en-US" smtClean="0"/>
              <a:t>2020/12/10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674968-826C-4EDC-B75A-CA0618E1F6B1}"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lvl1pPr>
              <a:defRPr>
                <a:latin typeface="微软雅黑" panose="020B0503020204020204" pitchFamily="34" charset="-122"/>
                <a:ea typeface="微软雅黑" panose="020B0503020204020204" pitchFamily="34" charset="-122"/>
              </a:defRPr>
            </a:lvl1pPr>
          </a:lstStyle>
          <a:p>
            <a:fld id="{600F063A-7B63-491C-A845-B41E9950C879}" type="slidenum">
              <a:rPr lang="zh-CN" altLang="en-US" smtClean="0"/>
              <a:t>‹#›</a:t>
            </a:fld>
            <a:endParaRPr lang="zh-CN" altLang="en-US"/>
          </a:p>
        </p:txBody>
      </p:sp>
      <p:pic>
        <p:nvPicPr>
          <p:cNvPr id="7" name="图片 6"/>
          <p:cNvPicPr>
            <a:picLocks noChangeAspect="1"/>
          </p:cNvPicPr>
          <p:nvPr userDrawn="1"/>
        </p:nvPicPr>
        <p:blipFill>
          <a:blip r:embed="rId2"/>
          <a:srcRect l="21592" t="7593" r="16242" b="11076"/>
          <a:stretch>
            <a:fillRect/>
          </a:stretch>
        </p:blipFill>
        <p:spPr>
          <a:xfrm>
            <a:off x="11153140" y="6204585"/>
            <a:ext cx="1054100" cy="669290"/>
          </a:xfrm>
          <a:prstGeom prst="rect">
            <a:avLst/>
          </a:prstGeom>
          <a:effectLst>
            <a:outerShdw blurRad="50800" dist="38100" dir="5400000" algn="t" rotWithShape="0">
              <a:prstClr val="black">
                <a:alpha val="40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BCD24AF-367D-4F7B-BCBC-AB4AF3EE44F1}" type="datetimeFigureOut">
              <a:rPr lang="zh-CN" altLang="en-US" smtClean="0"/>
              <a:t>2020/12/10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0F063A-7B63-491C-A845-B41E9950C879}"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Light" panose="020B0502040204020203" pitchFamily="34" charset="-122"/>
              </a:defRPr>
            </a:lvl1pPr>
          </a:lstStyle>
          <a:p>
            <a:fld id="{4BCD24AF-367D-4F7B-BCBC-AB4AF3EE44F1}" type="datetimeFigureOut">
              <a:rPr lang="zh-CN" altLang="en-US" smtClean="0"/>
              <a:t>2020/12/10</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Light" panose="020B0502040204020203"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Light" panose="020B0502040204020203" pitchFamily="34" charset="-122"/>
              </a:defRPr>
            </a:lvl1pPr>
          </a:lstStyle>
          <a:p>
            <a:fld id="{600F063A-7B63-491C-A845-B41E9950C879}" type="slidenum">
              <a:rPr lang="zh-CN" altLang="en-US" smtClean="0"/>
              <a:t>‹#›</a:t>
            </a:fld>
            <a:endParaRPr lang="zh-CN" altLang="en-US" dirty="0"/>
          </a:p>
        </p:txBody>
      </p:sp>
      <p:sp>
        <p:nvSpPr>
          <p:cNvPr id="7" name="矩形 6"/>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pic>
        <p:nvPicPr>
          <p:cNvPr id="8" name="图片 7"/>
          <p:cNvPicPr>
            <a:picLocks noChangeAspect="1"/>
          </p:cNvPicPr>
          <p:nvPr userDrawn="1"/>
        </p:nvPicPr>
        <p:blipFill>
          <a:blip r:embed="rId14"/>
          <a:srcRect l="21592" t="7593" r="16242" b="11076"/>
          <a:stretch>
            <a:fillRect/>
          </a:stretch>
        </p:blipFill>
        <p:spPr>
          <a:xfrm>
            <a:off x="11153140" y="6204585"/>
            <a:ext cx="1054100" cy="669290"/>
          </a:xfrm>
          <a:prstGeom prst="rect">
            <a:avLst/>
          </a:prstGeom>
          <a:effectLst>
            <a:outerShdw blurRad="50800" dist="38100" dir="5400000" algn="t" rotWithShape="0">
              <a:prstClr val="black">
                <a:alpha val="40000"/>
              </a:prstClr>
            </a:outerShdw>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Light" panose="020B0502040204020203"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Light" panose="020B0502040204020203"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Light" panose="020B0502040204020203"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Light" panose="020B0502040204020203"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Light" panose="020B0502040204020203"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slideLayout" Target="../slideLayouts/slideLayout2.xml"/><Relationship Id="rId3" Type="http://schemas.openxmlformats.org/officeDocument/2006/relationships/tags" Target="../tags/tag6.xml"/><Relationship Id="rId21" Type="http://schemas.openxmlformats.org/officeDocument/2006/relationships/image" Target="../media/image9.tiff"/><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image" Target="../media/image8.png"/><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tags" Target="../tags/tag18.xml"/><Relationship Id="rId23" Type="http://schemas.openxmlformats.org/officeDocument/2006/relationships/image" Target="../media/image11.tiff"/><Relationship Id="rId10" Type="http://schemas.openxmlformats.org/officeDocument/2006/relationships/tags" Target="../tags/tag13.xml"/><Relationship Id="rId19" Type="http://schemas.openxmlformats.org/officeDocument/2006/relationships/notesSlide" Target="../notesSlides/notesSlide10.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 Id="rId22" Type="http://schemas.openxmlformats.org/officeDocument/2006/relationships/image" Target="../media/image10.png"/></Relationships>
</file>

<file path=ppt/slides/_rels/slide10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0.xml"/><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0.xml"/></Relationships>
</file>

<file path=ppt/slides/_rels/slide10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3.xml"/><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4.xml"/><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10.xml"/><Relationship Id="rId1" Type="http://schemas.openxmlformats.org/officeDocument/2006/relationships/tags" Target="../tags/tag8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0.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0.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0.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0.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0.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0.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0.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10.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10.xml"/></Relationships>
</file>

<file path=ppt/slides/_rels/slide1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2.xml"/><Relationship Id="rId1" Type="http://schemas.openxmlformats.org/officeDocument/2006/relationships/slideLayout" Target="../slideLayouts/slideLayout10.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10.xml"/></Relationships>
</file>

<file path=ppt/slides/_rels/slide1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5.xml"/><Relationship Id="rId1" Type="http://schemas.openxmlformats.org/officeDocument/2006/relationships/slideLayout" Target="../slideLayouts/slideLayout10.xml"/></Relationships>
</file>

<file path=ppt/slides/_rels/slide1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6.xml"/><Relationship Id="rId1" Type="http://schemas.openxmlformats.org/officeDocument/2006/relationships/slideLayout" Target="../slideLayouts/slideLayout10.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10.xml"/></Relationships>
</file>

<file path=ppt/slides/_rels/slide128.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128.xml"/><Relationship Id="rId1" Type="http://schemas.openxmlformats.org/officeDocument/2006/relationships/slideLayout" Target="../slideLayouts/slideLayout10.xml"/></Relationships>
</file>

<file path=ppt/slides/_rels/slide1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9.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10.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10.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10.xml"/></Relationships>
</file>

<file path=ppt/slides/_rels/slide1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34.xml"/><Relationship Id="rId1" Type="http://schemas.openxmlformats.org/officeDocument/2006/relationships/slideLayout" Target="../slideLayouts/slideLayout10.xml"/></Relationships>
</file>

<file path=ppt/slides/_rels/slide1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5.xml"/><Relationship Id="rId1" Type="http://schemas.openxmlformats.org/officeDocument/2006/relationships/slideLayout" Target="../slideLayouts/slideLayout10.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10.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10.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10.xml"/></Relationships>
</file>

<file path=ppt/slides/_rels/slide13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3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10.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10.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10.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10.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10.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10.xml"/></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10.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10.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10.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10.xml"/></Relationships>
</file>

<file path=ppt/slides/_rels/slide15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51.xml"/><Relationship Id="rId1" Type="http://schemas.openxmlformats.org/officeDocument/2006/relationships/slideLayout" Target="../slideLayouts/slideLayout10.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10.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10.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10.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10.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6.xml"/><Relationship Id="rId1" Type="http://schemas.openxmlformats.org/officeDocument/2006/relationships/slideLayout" Target="../slideLayouts/slideLayout10.xml"/></Relationships>
</file>

<file path=ppt/slides/_rels/slide1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57.xml"/><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158.xml"/><Relationship Id="rId1" Type="http://schemas.openxmlformats.org/officeDocument/2006/relationships/slideLayout" Target="../slideLayouts/slideLayout10.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10.xml"/></Relationships>
</file>

<file path=ppt/slides/_rels/slide161.xml.rels><?xml version="1.0" encoding="UTF-8" standalone="yes"?>
<Relationships xmlns="http://schemas.openxmlformats.org/package/2006/relationships"><Relationship Id="rId2" Type="http://schemas.openxmlformats.org/officeDocument/2006/relationships/notesSlide" Target="../notesSlides/notesSlide161.xml"/><Relationship Id="rId1" Type="http://schemas.openxmlformats.org/officeDocument/2006/relationships/slideLayout" Target="../slideLayouts/slideLayout10.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10.xml"/></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10.xml"/></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10.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10.xml"/></Relationships>
</file>

<file path=ppt/slides/_rels/slide166.xml.rels><?xml version="1.0" encoding="UTF-8" standalone="yes"?>
<Relationships xmlns="http://schemas.openxmlformats.org/package/2006/relationships"><Relationship Id="rId2" Type="http://schemas.openxmlformats.org/officeDocument/2006/relationships/notesSlide" Target="../notesSlides/notesSlide166.xml"/><Relationship Id="rId1" Type="http://schemas.openxmlformats.org/officeDocument/2006/relationships/slideLayout" Target="../slideLayouts/slideLayout10.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10.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10.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10.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10.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10.xml"/></Relationships>
</file>

<file path=ppt/slides/_rels/slide173.xml.rels><?xml version="1.0" encoding="UTF-8" standalone="yes"?>
<Relationships xmlns="http://schemas.openxmlformats.org/package/2006/relationships"><Relationship Id="rId2" Type="http://schemas.openxmlformats.org/officeDocument/2006/relationships/notesSlide" Target="../notesSlides/notesSlide173.xml"/><Relationship Id="rId1" Type="http://schemas.openxmlformats.org/officeDocument/2006/relationships/slideLayout" Target="../slideLayouts/slideLayout10.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10.xml"/></Relationships>
</file>

<file path=ppt/slides/_rels/slide175.xml.rels><?xml version="1.0" encoding="UTF-8" standalone="yes"?>
<Relationships xmlns="http://schemas.openxmlformats.org/package/2006/relationships"><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10.xml"/></Relationships>
</file>

<file path=ppt/slides/_rels/slide177.xml.rels><?xml version="1.0" encoding="UTF-8" standalone="yes"?>
<Relationships xmlns="http://schemas.openxmlformats.org/package/2006/relationships"><Relationship Id="rId2" Type="http://schemas.openxmlformats.org/officeDocument/2006/relationships/notesSlide" Target="../notesSlides/notesSlide177.xml"/><Relationship Id="rId1" Type="http://schemas.openxmlformats.org/officeDocument/2006/relationships/slideLayout" Target="../slideLayouts/slideLayout10.xml"/></Relationships>
</file>

<file path=ppt/slides/_rels/slide178.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178.xml"/><Relationship Id="rId1" Type="http://schemas.openxmlformats.org/officeDocument/2006/relationships/slideLayout" Target="../slideLayouts/slideLayout10.xml"/></Relationships>
</file>

<file path=ppt/slides/_rels/slide17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9.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5.pn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14.tiff"/><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13.tiff"/><Relationship Id="rId5" Type="http://schemas.openxmlformats.org/officeDocument/2006/relationships/tags" Target="../tags/tag25.xml"/><Relationship Id="rId10" Type="http://schemas.openxmlformats.org/officeDocument/2006/relationships/image" Target="../media/image12.tiff"/><Relationship Id="rId4" Type="http://schemas.openxmlformats.org/officeDocument/2006/relationships/tags" Target="../tags/tag24.xml"/><Relationship Id="rId9" Type="http://schemas.openxmlformats.org/officeDocument/2006/relationships/notesSlide" Target="../notesSlides/notesSlide18.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10.xml"/></Relationships>
</file>

<file path=ppt/slides/_rels/slide181.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181.xml"/><Relationship Id="rId1" Type="http://schemas.openxmlformats.org/officeDocument/2006/relationships/slideLayout" Target="../slideLayouts/slideLayout10.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182.xml"/><Relationship Id="rId1" Type="http://schemas.openxmlformats.org/officeDocument/2006/relationships/slideLayout" Target="../slideLayouts/slideLayout10.xml"/></Relationships>
</file>

<file path=ppt/slides/_rels/slide183.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83.xml"/><Relationship Id="rId1" Type="http://schemas.openxmlformats.org/officeDocument/2006/relationships/slideLayout" Target="../slideLayouts/slideLayout10.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10.xml"/></Relationships>
</file>

<file path=ppt/slides/_rels/slide18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85.xml"/><Relationship Id="rId1" Type="http://schemas.openxmlformats.org/officeDocument/2006/relationships/slideLayout" Target="../slideLayouts/slideLayout10.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10.xml"/></Relationships>
</file>

<file path=ppt/slides/_rels/slide187.xml.rels><?xml version="1.0" encoding="UTF-8" standalone="yes"?>
<Relationships xmlns="http://schemas.openxmlformats.org/package/2006/relationships"><Relationship Id="rId2" Type="http://schemas.openxmlformats.org/officeDocument/2006/relationships/notesSlide" Target="../notesSlides/notesSlide187.xml"/><Relationship Id="rId1" Type="http://schemas.openxmlformats.org/officeDocument/2006/relationships/slideLayout" Target="../slideLayouts/slideLayout10.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10.xml"/></Relationships>
</file>

<file path=ppt/slides/_rels/slide18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9.xml"/><Relationship Id="rId1" Type="http://schemas.openxmlformats.org/officeDocument/2006/relationships/slideLayout" Target="../slideLayouts/slideLayout10.xml"/><Relationship Id="rId4" Type="http://schemas.openxmlformats.org/officeDocument/2006/relationships/image" Target="../media/image56.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image" Target="../media/image15.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7.tiff"/><Relationship Id="rId5" Type="http://schemas.openxmlformats.org/officeDocument/2006/relationships/image" Target="../media/image16.tiff"/><Relationship Id="rId4" Type="http://schemas.openxmlformats.org/officeDocument/2006/relationships/notesSlide" Target="../notesSlides/notesSlide19.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10.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10.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10.xml"/></Relationships>
</file>

<file path=ppt/slides/_rels/slide19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93.xml"/><Relationship Id="rId1" Type="http://schemas.openxmlformats.org/officeDocument/2006/relationships/slideLayout" Target="../slideLayouts/slideLayout10.xml"/></Relationships>
</file>

<file path=ppt/slides/_rels/slide19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94.xml"/><Relationship Id="rId1" Type="http://schemas.openxmlformats.org/officeDocument/2006/relationships/slideLayout" Target="../slideLayouts/slideLayout10.xml"/></Relationships>
</file>

<file path=ppt/slides/_rels/slide195.xml.rels><?xml version="1.0" encoding="UTF-8" standalone="yes"?>
<Relationships xmlns="http://schemas.openxmlformats.org/package/2006/relationships"><Relationship Id="rId2" Type="http://schemas.openxmlformats.org/officeDocument/2006/relationships/notesSlide" Target="../notesSlides/notesSlide195.xml"/><Relationship Id="rId1" Type="http://schemas.openxmlformats.org/officeDocument/2006/relationships/slideLayout" Target="../slideLayouts/slideLayout10.xml"/></Relationships>
</file>

<file path=ppt/slides/_rels/slide196.xml.rels><?xml version="1.0" encoding="UTF-8" standalone="yes"?>
<Relationships xmlns="http://schemas.openxmlformats.org/package/2006/relationships"><Relationship Id="rId2" Type="http://schemas.openxmlformats.org/officeDocument/2006/relationships/notesSlide" Target="../notesSlides/notesSlide196.xml"/><Relationship Id="rId1" Type="http://schemas.openxmlformats.org/officeDocument/2006/relationships/slideLayout" Target="../slideLayouts/slideLayout10.xml"/></Relationships>
</file>

<file path=ppt/slides/_rels/slide197.xml.rels><?xml version="1.0" encoding="UTF-8" standalone="yes"?>
<Relationships xmlns="http://schemas.openxmlformats.org/package/2006/relationships"><Relationship Id="rId2" Type="http://schemas.openxmlformats.org/officeDocument/2006/relationships/notesSlide" Target="../notesSlides/notesSlide197.xml"/><Relationship Id="rId1" Type="http://schemas.openxmlformats.org/officeDocument/2006/relationships/slideLayout" Target="../slideLayouts/slideLayout10.xml"/></Relationships>
</file>

<file path=ppt/slides/_rels/slide198.xml.rels><?xml version="1.0" encoding="UTF-8" standalone="yes"?>
<Relationships xmlns="http://schemas.openxmlformats.org/package/2006/relationships"><Relationship Id="rId2" Type="http://schemas.openxmlformats.org/officeDocument/2006/relationships/notesSlide" Target="../notesSlides/notesSlide198.xml"/><Relationship Id="rId1" Type="http://schemas.openxmlformats.org/officeDocument/2006/relationships/slideLayout" Target="../slideLayouts/slideLayout10.xml"/></Relationships>
</file>

<file path=ppt/slides/_rels/slide199.xml.rels><?xml version="1.0" encoding="UTF-8" standalone="yes"?>
<Relationships xmlns="http://schemas.openxmlformats.org/package/2006/relationships"><Relationship Id="rId2" Type="http://schemas.openxmlformats.org/officeDocument/2006/relationships/notesSlide" Target="../notesSlides/notesSlide19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slide" Target="slide251.xml"/><Relationship Id="rId3" Type="http://schemas.openxmlformats.org/officeDocument/2006/relationships/notesSlide" Target="../notesSlides/notesSlide2.xml"/><Relationship Id="rId7" Type="http://schemas.openxmlformats.org/officeDocument/2006/relationships/slide" Target="slide175.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slide" Target="slide108.xml"/><Relationship Id="rId5" Type="http://schemas.openxmlformats.org/officeDocument/2006/relationships/slide" Target="slide30.xml"/><Relationship Id="rId10" Type="http://schemas.openxmlformats.org/officeDocument/2006/relationships/image" Target="../media/image2.png"/><Relationship Id="rId4" Type="http://schemas.openxmlformats.org/officeDocument/2006/relationships/slide" Target="slide5.xml"/><Relationship Id="rId9" Type="http://schemas.openxmlformats.org/officeDocument/2006/relationships/slide" Target="slide29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00.xml.rels><?xml version="1.0" encoding="UTF-8" standalone="yes"?>
<Relationships xmlns="http://schemas.openxmlformats.org/package/2006/relationships"><Relationship Id="rId2" Type="http://schemas.openxmlformats.org/officeDocument/2006/relationships/notesSlide" Target="../notesSlides/notesSlide200.xml"/><Relationship Id="rId1" Type="http://schemas.openxmlformats.org/officeDocument/2006/relationships/slideLayout" Target="../slideLayouts/slideLayout10.xml"/></Relationships>
</file>

<file path=ppt/slides/_rels/slide201.xml.rels><?xml version="1.0" encoding="UTF-8" standalone="yes"?>
<Relationships xmlns="http://schemas.openxmlformats.org/package/2006/relationships"><Relationship Id="rId2" Type="http://schemas.openxmlformats.org/officeDocument/2006/relationships/notesSlide" Target="../notesSlides/notesSlide201.xml"/><Relationship Id="rId1" Type="http://schemas.openxmlformats.org/officeDocument/2006/relationships/slideLayout" Target="../slideLayouts/slideLayout10.xml"/></Relationships>
</file>

<file path=ppt/slides/_rels/slide202.xml.rels><?xml version="1.0" encoding="UTF-8" standalone="yes"?>
<Relationships xmlns="http://schemas.openxmlformats.org/package/2006/relationships"><Relationship Id="rId2" Type="http://schemas.openxmlformats.org/officeDocument/2006/relationships/notesSlide" Target="../notesSlides/notesSlide202.xml"/><Relationship Id="rId1" Type="http://schemas.openxmlformats.org/officeDocument/2006/relationships/slideLayout" Target="../slideLayouts/slideLayout10.xml"/></Relationships>
</file>

<file path=ppt/slides/_rels/slide203.xml.rels><?xml version="1.0" encoding="UTF-8" standalone="yes"?>
<Relationships xmlns="http://schemas.openxmlformats.org/package/2006/relationships"><Relationship Id="rId2" Type="http://schemas.openxmlformats.org/officeDocument/2006/relationships/notesSlide" Target="../notesSlides/notesSlide203.xml"/><Relationship Id="rId1" Type="http://schemas.openxmlformats.org/officeDocument/2006/relationships/slideLayout" Target="../slideLayouts/slideLayout10.xml"/></Relationships>
</file>

<file path=ppt/slides/_rels/slide20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04.xml"/><Relationship Id="rId1" Type="http://schemas.openxmlformats.org/officeDocument/2006/relationships/slideLayout" Target="../slideLayouts/slideLayout10.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10.xml"/></Relationships>
</file>

<file path=ppt/slides/_rels/slide20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06.xml"/><Relationship Id="rId1" Type="http://schemas.openxmlformats.org/officeDocument/2006/relationships/slideLayout" Target="../slideLayouts/slideLayout10.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10.xml"/></Relationships>
</file>

<file path=ppt/slides/_rels/slide208.xml.rels><?xml version="1.0" encoding="UTF-8" standalone="yes"?>
<Relationships xmlns="http://schemas.openxmlformats.org/package/2006/relationships"><Relationship Id="rId2" Type="http://schemas.openxmlformats.org/officeDocument/2006/relationships/notesSlide" Target="../notesSlides/notesSlide208.xml"/><Relationship Id="rId1" Type="http://schemas.openxmlformats.org/officeDocument/2006/relationships/slideLayout" Target="../slideLayouts/slideLayout10.xml"/></Relationships>
</file>

<file path=ppt/slides/_rels/slide209.xml.rels><?xml version="1.0" encoding="UTF-8" standalone="yes"?>
<Relationships xmlns="http://schemas.openxmlformats.org/package/2006/relationships"><Relationship Id="rId2" Type="http://schemas.openxmlformats.org/officeDocument/2006/relationships/notesSlide" Target="../notesSlides/notesSlide209.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19.tiff"/></Relationships>
</file>

<file path=ppt/slides/_rels/slide210.xml.rels><?xml version="1.0" encoding="UTF-8" standalone="yes"?>
<Relationships xmlns="http://schemas.openxmlformats.org/package/2006/relationships"><Relationship Id="rId2" Type="http://schemas.openxmlformats.org/officeDocument/2006/relationships/notesSlide" Target="../notesSlides/notesSlide210.xml"/><Relationship Id="rId1" Type="http://schemas.openxmlformats.org/officeDocument/2006/relationships/slideLayout" Target="../slideLayouts/slideLayout10.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10.xml"/></Relationships>
</file>

<file path=ppt/slides/_rels/slide21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2.xml"/><Relationship Id="rId1" Type="http://schemas.openxmlformats.org/officeDocument/2006/relationships/slideLayout" Target="../slideLayouts/slideLayout10.xml"/><Relationship Id="rId4" Type="http://schemas.openxmlformats.org/officeDocument/2006/relationships/image" Target="../media/image62.png"/></Relationships>
</file>

<file path=ppt/slides/_rels/slide213.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213.xml"/><Relationship Id="rId1" Type="http://schemas.openxmlformats.org/officeDocument/2006/relationships/slideLayout" Target="../slideLayouts/slideLayout10.xml"/></Relationships>
</file>

<file path=ppt/slides/_rels/slide214.xml.rels><?xml version="1.0" encoding="UTF-8" standalone="yes"?>
<Relationships xmlns="http://schemas.openxmlformats.org/package/2006/relationships"><Relationship Id="rId2" Type="http://schemas.openxmlformats.org/officeDocument/2006/relationships/notesSlide" Target="../notesSlides/notesSlide214.xml"/><Relationship Id="rId1" Type="http://schemas.openxmlformats.org/officeDocument/2006/relationships/slideLayout" Target="../slideLayouts/slideLayout10.xml"/></Relationships>
</file>

<file path=ppt/slides/_rels/slide215.xml.rels><?xml version="1.0" encoding="UTF-8" standalone="yes"?>
<Relationships xmlns="http://schemas.openxmlformats.org/package/2006/relationships"><Relationship Id="rId2" Type="http://schemas.openxmlformats.org/officeDocument/2006/relationships/notesSlide" Target="../notesSlides/notesSlide215.xml"/><Relationship Id="rId1" Type="http://schemas.openxmlformats.org/officeDocument/2006/relationships/slideLayout" Target="../slideLayouts/slideLayout10.xml"/></Relationships>
</file>

<file path=ppt/slides/_rels/slide21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16.xml"/><Relationship Id="rId1" Type="http://schemas.openxmlformats.org/officeDocument/2006/relationships/slideLayout" Target="../slideLayouts/slideLayout10.xml"/></Relationships>
</file>

<file path=ppt/slides/_rels/slide217.xml.rels><?xml version="1.0" encoding="UTF-8" standalone="yes"?>
<Relationships xmlns="http://schemas.openxmlformats.org/package/2006/relationships"><Relationship Id="rId2" Type="http://schemas.openxmlformats.org/officeDocument/2006/relationships/notesSlide" Target="../notesSlides/notesSlide217.xml"/><Relationship Id="rId1" Type="http://schemas.openxmlformats.org/officeDocument/2006/relationships/slideLayout" Target="../slideLayouts/slideLayout10.xml"/></Relationships>
</file>

<file path=ppt/slides/_rels/slide218.xml.rels><?xml version="1.0" encoding="UTF-8" standalone="yes"?>
<Relationships xmlns="http://schemas.openxmlformats.org/package/2006/relationships"><Relationship Id="rId2" Type="http://schemas.openxmlformats.org/officeDocument/2006/relationships/notesSlide" Target="../notesSlides/notesSlide218.xml"/><Relationship Id="rId1" Type="http://schemas.openxmlformats.org/officeDocument/2006/relationships/slideLayout" Target="../slideLayouts/slideLayout10.xml"/></Relationships>
</file>

<file path=ppt/slides/_rels/slide219.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19.xml"/><Relationship Id="rId1" Type="http://schemas.openxmlformats.org/officeDocument/2006/relationships/slideLayout" Target="../slideLayouts/slideLayout10.xml"/><Relationship Id="rId4" Type="http://schemas.openxmlformats.org/officeDocument/2006/relationships/image" Target="../media/image66.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20.xml.rels><?xml version="1.0" encoding="UTF-8" standalone="yes"?>
<Relationships xmlns="http://schemas.openxmlformats.org/package/2006/relationships"><Relationship Id="rId2" Type="http://schemas.openxmlformats.org/officeDocument/2006/relationships/notesSlide" Target="../notesSlides/notesSlide220.xml"/><Relationship Id="rId1" Type="http://schemas.openxmlformats.org/officeDocument/2006/relationships/slideLayout" Target="../slideLayouts/slideLayout10.xml"/></Relationships>
</file>

<file path=ppt/slides/_rels/slide2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21.xml"/><Relationship Id="rId1" Type="http://schemas.openxmlformats.org/officeDocument/2006/relationships/slideLayout" Target="../slideLayouts/slideLayout10.xml"/><Relationship Id="rId5" Type="http://schemas.openxmlformats.org/officeDocument/2006/relationships/image" Target="../media/image69.png"/><Relationship Id="rId4" Type="http://schemas.openxmlformats.org/officeDocument/2006/relationships/image" Target="../media/image68.png"/></Relationships>
</file>

<file path=ppt/slides/_rels/slide222.xml.rels><?xml version="1.0" encoding="UTF-8" standalone="yes"?>
<Relationships xmlns="http://schemas.openxmlformats.org/package/2006/relationships"><Relationship Id="rId2" Type="http://schemas.openxmlformats.org/officeDocument/2006/relationships/notesSlide" Target="../notesSlides/notesSlide222.xml"/><Relationship Id="rId1" Type="http://schemas.openxmlformats.org/officeDocument/2006/relationships/slideLayout" Target="../slideLayouts/slideLayout10.xml"/></Relationships>
</file>

<file path=ppt/slides/_rels/slide2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23.xml"/><Relationship Id="rId1" Type="http://schemas.openxmlformats.org/officeDocument/2006/relationships/slideLayout" Target="../slideLayouts/slideLayout10.xml"/></Relationships>
</file>

<file path=ppt/slides/_rels/slide224.xml.rels><?xml version="1.0" encoding="UTF-8" standalone="yes"?>
<Relationships xmlns="http://schemas.openxmlformats.org/package/2006/relationships"><Relationship Id="rId2" Type="http://schemas.openxmlformats.org/officeDocument/2006/relationships/notesSlide" Target="../notesSlides/notesSlide224.xml"/><Relationship Id="rId1" Type="http://schemas.openxmlformats.org/officeDocument/2006/relationships/slideLayout" Target="../slideLayouts/slideLayout10.xml"/></Relationships>
</file>

<file path=ppt/slides/_rels/slide225.xml.rels><?xml version="1.0" encoding="UTF-8" standalone="yes"?>
<Relationships xmlns="http://schemas.openxmlformats.org/package/2006/relationships"><Relationship Id="rId2" Type="http://schemas.openxmlformats.org/officeDocument/2006/relationships/notesSlide" Target="../notesSlides/notesSlide225.xml"/><Relationship Id="rId1" Type="http://schemas.openxmlformats.org/officeDocument/2006/relationships/slideLayout" Target="../slideLayouts/slideLayout10.xml"/></Relationships>
</file>

<file path=ppt/slides/_rels/slide22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26.xml"/><Relationship Id="rId1" Type="http://schemas.openxmlformats.org/officeDocument/2006/relationships/slideLayout" Target="../slideLayouts/slideLayout10.xml"/></Relationships>
</file>

<file path=ppt/slides/_rels/slide227.xml.rels><?xml version="1.0" encoding="UTF-8" standalone="yes"?>
<Relationships xmlns="http://schemas.openxmlformats.org/package/2006/relationships"><Relationship Id="rId2" Type="http://schemas.openxmlformats.org/officeDocument/2006/relationships/notesSlide" Target="../notesSlides/notesSlide227.xml"/><Relationship Id="rId1" Type="http://schemas.openxmlformats.org/officeDocument/2006/relationships/slideLayout" Target="../slideLayouts/slideLayout10.xml"/></Relationships>
</file>

<file path=ppt/slides/_rels/slide22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28.xml"/><Relationship Id="rId1" Type="http://schemas.openxmlformats.org/officeDocument/2006/relationships/slideLayout" Target="../slideLayouts/slideLayout10.xml"/></Relationships>
</file>

<file path=ppt/slides/_rels/slide22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29.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30.xml.rels><?xml version="1.0" encoding="UTF-8" standalone="yes"?>
<Relationships xmlns="http://schemas.openxmlformats.org/package/2006/relationships"><Relationship Id="rId2" Type="http://schemas.openxmlformats.org/officeDocument/2006/relationships/notesSlide" Target="../notesSlides/notesSlide230.xml"/><Relationship Id="rId1" Type="http://schemas.openxmlformats.org/officeDocument/2006/relationships/slideLayout" Target="../slideLayouts/slideLayout10.xml"/></Relationships>
</file>

<file path=ppt/slides/_rels/slide231.xml.rels><?xml version="1.0" encoding="UTF-8" standalone="yes"?>
<Relationships xmlns="http://schemas.openxmlformats.org/package/2006/relationships"><Relationship Id="rId2" Type="http://schemas.openxmlformats.org/officeDocument/2006/relationships/notesSlide" Target="../notesSlides/notesSlide231.xml"/><Relationship Id="rId1" Type="http://schemas.openxmlformats.org/officeDocument/2006/relationships/slideLayout" Target="../slideLayouts/slideLayout10.xml"/></Relationships>
</file>

<file path=ppt/slides/_rels/slide232.xml.rels><?xml version="1.0" encoding="UTF-8" standalone="yes"?>
<Relationships xmlns="http://schemas.openxmlformats.org/package/2006/relationships"><Relationship Id="rId2" Type="http://schemas.openxmlformats.org/officeDocument/2006/relationships/notesSlide" Target="../notesSlides/notesSlide232.xml"/><Relationship Id="rId1" Type="http://schemas.openxmlformats.org/officeDocument/2006/relationships/slideLayout" Target="../slideLayouts/slideLayout10.xml"/></Relationships>
</file>

<file path=ppt/slides/_rels/slide233.xml.rels><?xml version="1.0" encoding="UTF-8" standalone="yes"?>
<Relationships xmlns="http://schemas.openxmlformats.org/package/2006/relationships"><Relationship Id="rId2" Type="http://schemas.openxmlformats.org/officeDocument/2006/relationships/notesSlide" Target="../notesSlides/notesSlide233.xml"/><Relationship Id="rId1" Type="http://schemas.openxmlformats.org/officeDocument/2006/relationships/slideLayout" Target="../slideLayouts/slideLayout10.xml"/></Relationships>
</file>

<file path=ppt/slides/_rels/slide234.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234.xml"/><Relationship Id="rId1" Type="http://schemas.openxmlformats.org/officeDocument/2006/relationships/slideLayout" Target="../slideLayouts/slideLayout10.xml"/></Relationships>
</file>

<file path=ppt/slides/_rels/slide235.xml.rels><?xml version="1.0" encoding="UTF-8" standalone="yes"?>
<Relationships xmlns="http://schemas.openxmlformats.org/package/2006/relationships"><Relationship Id="rId2" Type="http://schemas.openxmlformats.org/officeDocument/2006/relationships/notesSlide" Target="../notesSlides/notesSlide235.xml"/><Relationship Id="rId1" Type="http://schemas.openxmlformats.org/officeDocument/2006/relationships/slideLayout" Target="../slideLayouts/slideLayout10.xml"/></Relationships>
</file>

<file path=ppt/slides/_rels/slide2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36.xml"/><Relationship Id="rId1" Type="http://schemas.openxmlformats.org/officeDocument/2006/relationships/slideLayout" Target="../slideLayouts/slideLayout10.xml"/></Relationships>
</file>

<file path=ppt/slides/_rels/slide23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37.xml"/><Relationship Id="rId1" Type="http://schemas.openxmlformats.org/officeDocument/2006/relationships/slideLayout" Target="../slideLayouts/slideLayout10.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38.xml.rels><?xml version="1.0" encoding="UTF-8" standalone="yes"?>
<Relationships xmlns="http://schemas.openxmlformats.org/package/2006/relationships"><Relationship Id="rId2" Type="http://schemas.openxmlformats.org/officeDocument/2006/relationships/notesSlide" Target="../notesSlides/notesSlide238.xml"/><Relationship Id="rId1" Type="http://schemas.openxmlformats.org/officeDocument/2006/relationships/slideLayout" Target="../slideLayouts/slideLayout10.xml"/></Relationships>
</file>

<file path=ppt/slides/_rels/slide239.xml.rels><?xml version="1.0" encoding="UTF-8" standalone="yes"?>
<Relationships xmlns="http://schemas.openxmlformats.org/package/2006/relationships"><Relationship Id="rId2" Type="http://schemas.openxmlformats.org/officeDocument/2006/relationships/notesSlide" Target="../notesSlides/notesSlide239.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40.xml.rels><?xml version="1.0" encoding="UTF-8" standalone="yes"?>
<Relationships xmlns="http://schemas.openxmlformats.org/package/2006/relationships"><Relationship Id="rId2" Type="http://schemas.openxmlformats.org/officeDocument/2006/relationships/notesSlide" Target="../notesSlides/notesSlide240.xml"/><Relationship Id="rId1" Type="http://schemas.openxmlformats.org/officeDocument/2006/relationships/slideLayout" Target="../slideLayouts/slideLayout10.xml"/></Relationships>
</file>

<file path=ppt/slides/_rels/slide241.xml.rels><?xml version="1.0" encoding="UTF-8" standalone="yes"?>
<Relationships xmlns="http://schemas.openxmlformats.org/package/2006/relationships"><Relationship Id="rId2" Type="http://schemas.openxmlformats.org/officeDocument/2006/relationships/notesSlide" Target="../notesSlides/notesSlide241.xml"/><Relationship Id="rId1" Type="http://schemas.openxmlformats.org/officeDocument/2006/relationships/slideLayout" Target="../slideLayouts/slideLayout10.xml"/></Relationships>
</file>

<file path=ppt/slides/_rels/slide242.xml.rels><?xml version="1.0" encoding="UTF-8" standalone="yes"?>
<Relationships xmlns="http://schemas.openxmlformats.org/package/2006/relationships"><Relationship Id="rId2" Type="http://schemas.openxmlformats.org/officeDocument/2006/relationships/notesSlide" Target="../notesSlides/notesSlide242.xml"/><Relationship Id="rId1" Type="http://schemas.openxmlformats.org/officeDocument/2006/relationships/slideLayout" Target="../slideLayouts/slideLayout10.xml"/></Relationships>
</file>

<file path=ppt/slides/_rels/slide24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43.xml"/><Relationship Id="rId1" Type="http://schemas.openxmlformats.org/officeDocument/2006/relationships/slideLayout" Target="../slideLayouts/slideLayout10.xml"/><Relationship Id="rId4" Type="http://schemas.openxmlformats.org/officeDocument/2006/relationships/image" Target="../media/image81.png"/></Relationships>
</file>

<file path=ppt/slides/_rels/slide244.xml.rels><?xml version="1.0" encoding="UTF-8" standalone="yes"?>
<Relationships xmlns="http://schemas.openxmlformats.org/package/2006/relationships"><Relationship Id="rId2" Type="http://schemas.openxmlformats.org/officeDocument/2006/relationships/notesSlide" Target="../notesSlides/notesSlide244.xml"/><Relationship Id="rId1" Type="http://schemas.openxmlformats.org/officeDocument/2006/relationships/slideLayout" Target="../slideLayouts/slideLayout10.xml"/></Relationships>
</file>

<file path=ppt/slides/_rels/slide245.xml.rels><?xml version="1.0" encoding="UTF-8" standalone="yes"?>
<Relationships xmlns="http://schemas.openxmlformats.org/package/2006/relationships"><Relationship Id="rId2" Type="http://schemas.openxmlformats.org/officeDocument/2006/relationships/notesSlide" Target="../notesSlides/notesSlide245.xml"/><Relationship Id="rId1" Type="http://schemas.openxmlformats.org/officeDocument/2006/relationships/slideLayout" Target="../slideLayouts/slideLayout10.xml"/></Relationships>
</file>

<file path=ppt/slides/_rels/slide246.xml.rels><?xml version="1.0" encoding="UTF-8" standalone="yes"?>
<Relationships xmlns="http://schemas.openxmlformats.org/package/2006/relationships"><Relationship Id="rId2" Type="http://schemas.openxmlformats.org/officeDocument/2006/relationships/notesSlide" Target="../notesSlides/notesSlide246.xml"/><Relationship Id="rId1" Type="http://schemas.openxmlformats.org/officeDocument/2006/relationships/slideLayout" Target="../slideLayouts/slideLayout10.xml"/></Relationships>
</file>

<file path=ppt/slides/_rels/slide247.xml.rels><?xml version="1.0" encoding="UTF-8" standalone="yes"?>
<Relationships xmlns="http://schemas.openxmlformats.org/package/2006/relationships"><Relationship Id="rId2" Type="http://schemas.openxmlformats.org/officeDocument/2006/relationships/notesSlide" Target="../notesSlides/notesSlide247.xml"/><Relationship Id="rId1" Type="http://schemas.openxmlformats.org/officeDocument/2006/relationships/slideLayout" Target="../slideLayouts/slideLayout10.xml"/></Relationships>
</file>

<file path=ppt/slides/_rels/slide248.xml.rels><?xml version="1.0" encoding="UTF-8" standalone="yes"?>
<Relationships xmlns="http://schemas.openxmlformats.org/package/2006/relationships"><Relationship Id="rId2" Type="http://schemas.openxmlformats.org/officeDocument/2006/relationships/notesSlide" Target="../notesSlides/notesSlide248.xml"/><Relationship Id="rId1" Type="http://schemas.openxmlformats.org/officeDocument/2006/relationships/slideLayout" Target="../slideLayouts/slideLayout10.xml"/></Relationships>
</file>

<file path=ppt/slides/_rels/slide249.xml.rels><?xml version="1.0" encoding="UTF-8" standalone="yes"?>
<Relationships xmlns="http://schemas.openxmlformats.org/package/2006/relationships"><Relationship Id="rId2" Type="http://schemas.openxmlformats.org/officeDocument/2006/relationships/notesSlide" Target="../notesSlides/notesSlide249.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50.xml.rels><?xml version="1.0" encoding="UTF-8" standalone="yes"?>
<Relationships xmlns="http://schemas.openxmlformats.org/package/2006/relationships"><Relationship Id="rId2" Type="http://schemas.openxmlformats.org/officeDocument/2006/relationships/notesSlide" Target="../notesSlides/notesSlide250.xml"/><Relationship Id="rId1" Type="http://schemas.openxmlformats.org/officeDocument/2006/relationships/slideLayout" Target="../slideLayouts/slideLayout10.xml"/></Relationships>
</file>

<file path=ppt/slides/_rels/slide251.xml.rels><?xml version="1.0" encoding="UTF-8" standalone="yes"?>
<Relationships xmlns="http://schemas.openxmlformats.org/package/2006/relationships"><Relationship Id="rId2" Type="http://schemas.openxmlformats.org/officeDocument/2006/relationships/notesSlide" Target="../notesSlides/notesSlide251.xml"/><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2" Type="http://schemas.openxmlformats.org/officeDocument/2006/relationships/notesSlide" Target="../notesSlides/notesSlide252.xml"/><Relationship Id="rId1" Type="http://schemas.openxmlformats.org/officeDocument/2006/relationships/slideLayout" Target="../slideLayouts/slideLayout10.xml"/></Relationships>
</file>

<file path=ppt/slides/_rels/slide253.xml.rels><?xml version="1.0" encoding="UTF-8" standalone="yes"?>
<Relationships xmlns="http://schemas.openxmlformats.org/package/2006/relationships"><Relationship Id="rId2" Type="http://schemas.openxmlformats.org/officeDocument/2006/relationships/notesSlide" Target="../notesSlides/notesSlide253.xml"/><Relationship Id="rId1" Type="http://schemas.openxmlformats.org/officeDocument/2006/relationships/slideLayout" Target="../slideLayouts/slideLayout10.xml"/></Relationships>
</file>

<file path=ppt/slides/_rels/slide254.xml.rels><?xml version="1.0" encoding="UTF-8" standalone="yes"?>
<Relationships xmlns="http://schemas.openxmlformats.org/package/2006/relationships"><Relationship Id="rId2" Type="http://schemas.openxmlformats.org/officeDocument/2006/relationships/notesSlide" Target="../notesSlides/notesSlide254.xml"/><Relationship Id="rId1" Type="http://schemas.openxmlformats.org/officeDocument/2006/relationships/slideLayout" Target="../slideLayouts/slideLayout10.xml"/></Relationships>
</file>

<file path=ppt/slides/_rels/slide255.xml.rels><?xml version="1.0" encoding="UTF-8" standalone="yes"?>
<Relationships xmlns="http://schemas.openxmlformats.org/package/2006/relationships"><Relationship Id="rId2" Type="http://schemas.openxmlformats.org/officeDocument/2006/relationships/notesSlide" Target="../notesSlides/notesSlide255.xml"/><Relationship Id="rId1" Type="http://schemas.openxmlformats.org/officeDocument/2006/relationships/slideLayout" Target="../slideLayouts/slideLayout10.xml"/></Relationships>
</file>

<file path=ppt/slides/_rels/slide25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56.xml"/><Relationship Id="rId1" Type="http://schemas.openxmlformats.org/officeDocument/2006/relationships/slideLayout" Target="../slideLayouts/slideLayout10.xml"/><Relationship Id="rId4" Type="http://schemas.openxmlformats.org/officeDocument/2006/relationships/image" Target="../media/image83.png"/></Relationships>
</file>

<file path=ppt/slides/_rels/slide25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57.xml"/><Relationship Id="rId1" Type="http://schemas.openxmlformats.org/officeDocument/2006/relationships/slideLayout" Target="../slideLayouts/slideLayout10.xml"/></Relationships>
</file>

<file path=ppt/slides/_rels/slide258.xml.rels><?xml version="1.0" encoding="UTF-8" standalone="yes"?>
<Relationships xmlns="http://schemas.openxmlformats.org/package/2006/relationships"><Relationship Id="rId2" Type="http://schemas.openxmlformats.org/officeDocument/2006/relationships/notesSlide" Target="../notesSlides/notesSlide258.xml"/><Relationship Id="rId1" Type="http://schemas.openxmlformats.org/officeDocument/2006/relationships/slideLayout" Target="../slideLayouts/slideLayout10.xml"/></Relationships>
</file>

<file path=ppt/slides/_rels/slide259.xml.rels><?xml version="1.0" encoding="UTF-8" standalone="yes"?>
<Relationships xmlns="http://schemas.openxmlformats.org/package/2006/relationships"><Relationship Id="rId2" Type="http://schemas.openxmlformats.org/officeDocument/2006/relationships/notesSlide" Target="../notesSlides/notesSlide259.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6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60.xml"/><Relationship Id="rId1" Type="http://schemas.openxmlformats.org/officeDocument/2006/relationships/slideLayout" Target="../slideLayouts/slideLayout10.xml"/><Relationship Id="rId4" Type="http://schemas.openxmlformats.org/officeDocument/2006/relationships/image" Target="../media/image86.png"/></Relationships>
</file>

<file path=ppt/slides/_rels/slide261.xml.rels><?xml version="1.0" encoding="UTF-8" standalone="yes"?>
<Relationships xmlns="http://schemas.openxmlformats.org/package/2006/relationships"><Relationship Id="rId2" Type="http://schemas.openxmlformats.org/officeDocument/2006/relationships/notesSlide" Target="../notesSlides/notesSlide261.xml"/><Relationship Id="rId1" Type="http://schemas.openxmlformats.org/officeDocument/2006/relationships/slideLayout" Target="../slideLayouts/slideLayout10.xml"/></Relationships>
</file>

<file path=ppt/slides/_rels/slide262.xml.rels><?xml version="1.0" encoding="UTF-8" standalone="yes"?>
<Relationships xmlns="http://schemas.openxmlformats.org/package/2006/relationships"><Relationship Id="rId2" Type="http://schemas.openxmlformats.org/officeDocument/2006/relationships/notesSlide" Target="../notesSlides/notesSlide262.xml"/><Relationship Id="rId1" Type="http://schemas.openxmlformats.org/officeDocument/2006/relationships/slideLayout" Target="../slideLayouts/slideLayout10.xml"/></Relationships>
</file>

<file path=ppt/slides/_rels/slide263.xml.rels><?xml version="1.0" encoding="UTF-8" standalone="yes"?>
<Relationships xmlns="http://schemas.openxmlformats.org/package/2006/relationships"><Relationship Id="rId2" Type="http://schemas.openxmlformats.org/officeDocument/2006/relationships/notesSlide" Target="../notesSlides/notesSlide263.xml"/><Relationship Id="rId1" Type="http://schemas.openxmlformats.org/officeDocument/2006/relationships/slideLayout" Target="../slideLayouts/slideLayout10.xml"/></Relationships>
</file>

<file path=ppt/slides/_rels/slide264.xml.rels><?xml version="1.0" encoding="UTF-8" standalone="yes"?>
<Relationships xmlns="http://schemas.openxmlformats.org/package/2006/relationships"><Relationship Id="rId2" Type="http://schemas.openxmlformats.org/officeDocument/2006/relationships/notesSlide" Target="../notesSlides/notesSlide264.xml"/><Relationship Id="rId1" Type="http://schemas.openxmlformats.org/officeDocument/2006/relationships/slideLayout" Target="../slideLayouts/slideLayout10.xml"/></Relationships>
</file>

<file path=ppt/slides/_rels/slide265.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notesSlide" Target="../notesSlides/notesSlide265.xml"/><Relationship Id="rId1" Type="http://schemas.openxmlformats.org/officeDocument/2006/relationships/slideLayout" Target="../slideLayouts/slideLayout10.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266.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66.xml"/><Relationship Id="rId1" Type="http://schemas.openxmlformats.org/officeDocument/2006/relationships/slideLayout" Target="../slideLayouts/slideLayout10.x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3.png"/></Relationships>
</file>

<file path=ppt/slides/_rels/slide26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67.xml"/><Relationship Id="rId1" Type="http://schemas.openxmlformats.org/officeDocument/2006/relationships/slideLayout" Target="../slideLayouts/slideLayout10.xml"/><Relationship Id="rId4" Type="http://schemas.openxmlformats.org/officeDocument/2006/relationships/image" Target="../media/image97.png"/></Relationships>
</file>

<file path=ppt/slides/_rels/slide268.xml.rels><?xml version="1.0" encoding="UTF-8" standalone="yes"?>
<Relationships xmlns="http://schemas.openxmlformats.org/package/2006/relationships"><Relationship Id="rId2" Type="http://schemas.openxmlformats.org/officeDocument/2006/relationships/notesSlide" Target="../notesSlides/notesSlide268.xml"/><Relationship Id="rId1" Type="http://schemas.openxmlformats.org/officeDocument/2006/relationships/slideLayout" Target="../slideLayouts/slideLayout10.xml"/></Relationships>
</file>

<file path=ppt/slides/_rels/slide269.xml.rels><?xml version="1.0" encoding="UTF-8" standalone="yes"?>
<Relationships xmlns="http://schemas.openxmlformats.org/package/2006/relationships"><Relationship Id="rId2" Type="http://schemas.openxmlformats.org/officeDocument/2006/relationships/notesSlide" Target="../notesSlides/notesSlide269.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70.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70.xml"/><Relationship Id="rId1" Type="http://schemas.openxmlformats.org/officeDocument/2006/relationships/slideLayout" Target="../slideLayouts/slideLayout10.xml"/><Relationship Id="rId4" Type="http://schemas.openxmlformats.org/officeDocument/2006/relationships/image" Target="../media/image99.png"/></Relationships>
</file>

<file path=ppt/slides/_rels/slide271.xml.rels><?xml version="1.0" encoding="UTF-8" standalone="yes"?>
<Relationships xmlns="http://schemas.openxmlformats.org/package/2006/relationships"><Relationship Id="rId2" Type="http://schemas.openxmlformats.org/officeDocument/2006/relationships/notesSlide" Target="../notesSlides/notesSlide271.xml"/><Relationship Id="rId1" Type="http://schemas.openxmlformats.org/officeDocument/2006/relationships/slideLayout" Target="../slideLayouts/slideLayout10.xml"/></Relationships>
</file>

<file path=ppt/slides/_rels/slide272.xml.rels><?xml version="1.0" encoding="UTF-8" standalone="yes"?>
<Relationships xmlns="http://schemas.openxmlformats.org/package/2006/relationships"><Relationship Id="rId2" Type="http://schemas.openxmlformats.org/officeDocument/2006/relationships/notesSlide" Target="../notesSlides/notesSlide272.xml"/><Relationship Id="rId1" Type="http://schemas.openxmlformats.org/officeDocument/2006/relationships/slideLayout" Target="../slideLayouts/slideLayout10.xml"/></Relationships>
</file>

<file path=ppt/slides/_rels/slide273.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73.xml"/><Relationship Id="rId1" Type="http://schemas.openxmlformats.org/officeDocument/2006/relationships/slideLayout" Target="../slideLayouts/slideLayout10.xml"/><Relationship Id="rId4" Type="http://schemas.openxmlformats.org/officeDocument/2006/relationships/image" Target="../media/image101.png"/></Relationships>
</file>

<file path=ppt/slides/_rels/slide274.xml.rels><?xml version="1.0" encoding="UTF-8" standalone="yes"?>
<Relationships xmlns="http://schemas.openxmlformats.org/package/2006/relationships"><Relationship Id="rId2" Type="http://schemas.openxmlformats.org/officeDocument/2006/relationships/notesSlide" Target="../notesSlides/notesSlide274.xml"/><Relationship Id="rId1" Type="http://schemas.openxmlformats.org/officeDocument/2006/relationships/slideLayout" Target="../slideLayouts/slideLayout10.xml"/></Relationships>
</file>

<file path=ppt/slides/_rels/slide275.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275.xml"/><Relationship Id="rId1" Type="http://schemas.openxmlformats.org/officeDocument/2006/relationships/slideLayout" Target="../slideLayouts/slideLayout10.xml"/><Relationship Id="rId4" Type="http://schemas.openxmlformats.org/officeDocument/2006/relationships/image" Target="../media/image103.emf"/></Relationships>
</file>

<file path=ppt/slides/_rels/slide276.xml.rels><?xml version="1.0" encoding="UTF-8" standalone="yes"?>
<Relationships xmlns="http://schemas.openxmlformats.org/package/2006/relationships"><Relationship Id="rId2" Type="http://schemas.openxmlformats.org/officeDocument/2006/relationships/notesSlide" Target="../notesSlides/notesSlide276.xml"/><Relationship Id="rId1" Type="http://schemas.openxmlformats.org/officeDocument/2006/relationships/slideLayout" Target="../slideLayouts/slideLayout10.xml"/></Relationships>
</file>

<file path=ppt/slides/_rels/slide277.xml.rels><?xml version="1.0" encoding="UTF-8" standalone="yes"?>
<Relationships xmlns="http://schemas.openxmlformats.org/package/2006/relationships"><Relationship Id="rId2" Type="http://schemas.openxmlformats.org/officeDocument/2006/relationships/notesSlide" Target="../notesSlides/notesSlide277.xml"/><Relationship Id="rId1" Type="http://schemas.openxmlformats.org/officeDocument/2006/relationships/slideLayout" Target="../slideLayouts/slideLayout10.xml"/></Relationships>
</file>

<file path=ppt/slides/_rels/slide278.xml.rels><?xml version="1.0" encoding="UTF-8" standalone="yes"?>
<Relationships xmlns="http://schemas.openxmlformats.org/package/2006/relationships"><Relationship Id="rId2" Type="http://schemas.openxmlformats.org/officeDocument/2006/relationships/notesSlide" Target="../notesSlides/notesSlide278.xml"/><Relationship Id="rId1" Type="http://schemas.openxmlformats.org/officeDocument/2006/relationships/slideLayout" Target="../slideLayouts/slideLayout10.xml"/></Relationships>
</file>

<file path=ppt/slides/_rels/slide279.xml.rels><?xml version="1.0" encoding="UTF-8" standalone="yes"?>
<Relationships xmlns="http://schemas.openxmlformats.org/package/2006/relationships"><Relationship Id="rId2" Type="http://schemas.openxmlformats.org/officeDocument/2006/relationships/notesSlide" Target="../notesSlides/notesSlide27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80.xml.rels><?xml version="1.0" encoding="UTF-8" standalone="yes"?>
<Relationships xmlns="http://schemas.openxmlformats.org/package/2006/relationships"><Relationship Id="rId2" Type="http://schemas.openxmlformats.org/officeDocument/2006/relationships/notesSlide" Target="../notesSlides/notesSlide280.xml"/><Relationship Id="rId1" Type="http://schemas.openxmlformats.org/officeDocument/2006/relationships/slideLayout" Target="../slideLayouts/slideLayout10.xml"/></Relationships>
</file>

<file path=ppt/slides/_rels/slide281.xml.rels><?xml version="1.0" encoding="UTF-8" standalone="yes"?>
<Relationships xmlns="http://schemas.openxmlformats.org/package/2006/relationships"><Relationship Id="rId2" Type="http://schemas.openxmlformats.org/officeDocument/2006/relationships/notesSlide" Target="../notesSlides/notesSlide281.xml"/><Relationship Id="rId1" Type="http://schemas.openxmlformats.org/officeDocument/2006/relationships/slideLayout" Target="../slideLayouts/slideLayout10.xml"/></Relationships>
</file>

<file path=ppt/slides/_rels/slide282.xml.rels><?xml version="1.0" encoding="UTF-8" standalone="yes"?>
<Relationships xmlns="http://schemas.openxmlformats.org/package/2006/relationships"><Relationship Id="rId2" Type="http://schemas.openxmlformats.org/officeDocument/2006/relationships/notesSlide" Target="../notesSlides/notesSlide282.xml"/><Relationship Id="rId1" Type="http://schemas.openxmlformats.org/officeDocument/2006/relationships/slideLayout" Target="../slideLayouts/slideLayout10.xml"/></Relationships>
</file>

<file path=ppt/slides/_rels/slide283.xml.rels><?xml version="1.0" encoding="UTF-8" standalone="yes"?>
<Relationships xmlns="http://schemas.openxmlformats.org/package/2006/relationships"><Relationship Id="rId2" Type="http://schemas.openxmlformats.org/officeDocument/2006/relationships/notesSlide" Target="../notesSlides/notesSlide283.xml"/><Relationship Id="rId1" Type="http://schemas.openxmlformats.org/officeDocument/2006/relationships/slideLayout" Target="../slideLayouts/slideLayout10.xml"/></Relationships>
</file>

<file path=ppt/slides/_rels/slide284.xml.rels><?xml version="1.0" encoding="UTF-8" standalone="yes"?>
<Relationships xmlns="http://schemas.openxmlformats.org/package/2006/relationships"><Relationship Id="rId2" Type="http://schemas.openxmlformats.org/officeDocument/2006/relationships/notesSlide" Target="../notesSlides/notesSlide284.xml"/><Relationship Id="rId1" Type="http://schemas.openxmlformats.org/officeDocument/2006/relationships/slideLayout" Target="../slideLayouts/slideLayout10.xml"/></Relationships>
</file>

<file path=ppt/slides/_rels/slide285.xml.rels><?xml version="1.0" encoding="UTF-8" standalone="yes"?>
<Relationships xmlns="http://schemas.openxmlformats.org/package/2006/relationships"><Relationship Id="rId2" Type="http://schemas.openxmlformats.org/officeDocument/2006/relationships/notesSlide" Target="../notesSlides/notesSlide285.xml"/><Relationship Id="rId1" Type="http://schemas.openxmlformats.org/officeDocument/2006/relationships/slideLayout" Target="../slideLayouts/slideLayout10.xml"/></Relationships>
</file>

<file path=ppt/slides/_rels/slide28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286.xml"/><Relationship Id="rId1" Type="http://schemas.openxmlformats.org/officeDocument/2006/relationships/slideLayout" Target="../slideLayouts/slideLayout10.xml"/></Relationships>
</file>

<file path=ppt/slides/_rels/slide287.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87.xml"/><Relationship Id="rId1" Type="http://schemas.openxmlformats.org/officeDocument/2006/relationships/slideLayout" Target="../slideLayouts/slideLayout10.xml"/></Relationships>
</file>

<file path=ppt/slides/_rels/slide288.xml.rels><?xml version="1.0" encoding="UTF-8" standalone="yes"?>
<Relationships xmlns="http://schemas.openxmlformats.org/package/2006/relationships"><Relationship Id="rId2" Type="http://schemas.openxmlformats.org/officeDocument/2006/relationships/notesSlide" Target="../notesSlides/notesSlide288.xml"/><Relationship Id="rId1" Type="http://schemas.openxmlformats.org/officeDocument/2006/relationships/slideLayout" Target="../slideLayouts/slideLayout10.xml"/></Relationships>
</file>

<file path=ppt/slides/_rels/slide289.xml.rels><?xml version="1.0" encoding="UTF-8" standalone="yes"?>
<Relationships xmlns="http://schemas.openxmlformats.org/package/2006/relationships"><Relationship Id="rId2" Type="http://schemas.openxmlformats.org/officeDocument/2006/relationships/notesSlide" Target="../notesSlides/notesSlide289.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29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290.xml"/><Relationship Id="rId1" Type="http://schemas.openxmlformats.org/officeDocument/2006/relationships/slideLayout" Target="../slideLayouts/slideLayout10.xml"/><Relationship Id="rId4" Type="http://schemas.openxmlformats.org/officeDocument/2006/relationships/image" Target="../media/image107.png"/></Relationships>
</file>

<file path=ppt/slides/_rels/slide291.xml.rels><?xml version="1.0" encoding="UTF-8" standalone="yes"?>
<Relationships xmlns="http://schemas.openxmlformats.org/package/2006/relationships"><Relationship Id="rId2" Type="http://schemas.openxmlformats.org/officeDocument/2006/relationships/notesSlide" Target="../notesSlides/notesSlide291.xml"/><Relationship Id="rId1" Type="http://schemas.openxmlformats.org/officeDocument/2006/relationships/slideLayout" Target="../slideLayouts/slideLayout10.xml"/></Relationships>
</file>

<file path=ppt/slides/_rels/slide292.xml.rels><?xml version="1.0" encoding="UTF-8" standalone="yes"?>
<Relationships xmlns="http://schemas.openxmlformats.org/package/2006/relationships"><Relationship Id="rId2" Type="http://schemas.openxmlformats.org/officeDocument/2006/relationships/notesSlide" Target="../notesSlides/notesSlide292.xml"/><Relationship Id="rId1" Type="http://schemas.openxmlformats.org/officeDocument/2006/relationships/slideLayout" Target="../slideLayouts/slideLayout10.xml"/></Relationships>
</file>

<file path=ppt/slides/_rels/slide293.xml.rels><?xml version="1.0" encoding="UTF-8" standalone="yes"?>
<Relationships xmlns="http://schemas.openxmlformats.org/package/2006/relationships"><Relationship Id="rId2" Type="http://schemas.openxmlformats.org/officeDocument/2006/relationships/notesSlide" Target="../notesSlides/notesSlide293.xml"/><Relationship Id="rId1" Type="http://schemas.openxmlformats.org/officeDocument/2006/relationships/slideLayout" Target="../slideLayouts/slideLayout10.xml"/></Relationships>
</file>

<file path=ppt/slides/_rels/slide294.xml.rels><?xml version="1.0" encoding="UTF-8" standalone="yes"?>
<Relationships xmlns="http://schemas.openxmlformats.org/package/2006/relationships"><Relationship Id="rId2" Type="http://schemas.openxmlformats.org/officeDocument/2006/relationships/notesSlide" Target="../notesSlides/notesSlide294.xml"/><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2" Type="http://schemas.openxmlformats.org/officeDocument/2006/relationships/notesSlide" Target="../notesSlides/notesSlide295.xml"/><Relationship Id="rId1" Type="http://schemas.openxmlformats.org/officeDocument/2006/relationships/slideLayout" Target="../slideLayouts/slideLayout10.xml"/></Relationships>
</file>

<file path=ppt/slides/_rels/slide296.xml.rels><?xml version="1.0" encoding="UTF-8" standalone="yes"?>
<Relationships xmlns="http://schemas.openxmlformats.org/package/2006/relationships"><Relationship Id="rId2" Type="http://schemas.openxmlformats.org/officeDocument/2006/relationships/notesSlide" Target="../notesSlides/notesSlide296.xml"/><Relationship Id="rId1" Type="http://schemas.openxmlformats.org/officeDocument/2006/relationships/slideLayout" Target="../slideLayouts/slideLayout10.xml"/></Relationships>
</file>

<file path=ppt/slides/_rels/slide297.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297.xml"/><Relationship Id="rId1" Type="http://schemas.openxmlformats.org/officeDocument/2006/relationships/slideLayout" Target="../slideLayouts/slideLayout10.xml"/></Relationships>
</file>

<file path=ppt/slides/_rels/slide298.xml.rels><?xml version="1.0" encoding="UTF-8" standalone="yes"?>
<Relationships xmlns="http://schemas.openxmlformats.org/package/2006/relationships"><Relationship Id="rId2" Type="http://schemas.openxmlformats.org/officeDocument/2006/relationships/notesSlide" Target="../notesSlides/notesSlide298.xml"/><Relationship Id="rId1" Type="http://schemas.openxmlformats.org/officeDocument/2006/relationships/slideLayout" Target="../slideLayouts/slideLayout10.xml"/></Relationships>
</file>

<file path=ppt/slides/_rels/slide29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29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notesSlide" Target="../notesSlides/notesSlide3.xml"/><Relationship Id="rId7" Type="http://schemas.openxmlformats.org/officeDocument/2006/relationships/slide" Target="slide518.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slide" Target="slide473.xml"/><Relationship Id="rId5" Type="http://schemas.openxmlformats.org/officeDocument/2006/relationships/slide" Target="slide431.xml"/><Relationship Id="rId4" Type="http://schemas.openxmlformats.org/officeDocument/2006/relationships/slide" Target="slide34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00.xml.rels><?xml version="1.0" encoding="UTF-8" standalone="yes"?>
<Relationships xmlns="http://schemas.openxmlformats.org/package/2006/relationships"><Relationship Id="rId2" Type="http://schemas.openxmlformats.org/officeDocument/2006/relationships/notesSlide" Target="../notesSlides/notesSlide300.xml"/><Relationship Id="rId1" Type="http://schemas.openxmlformats.org/officeDocument/2006/relationships/slideLayout" Target="../slideLayouts/slideLayout10.xml"/></Relationships>
</file>

<file path=ppt/slides/_rels/slide301.xml.rels><?xml version="1.0" encoding="UTF-8" standalone="yes"?>
<Relationships xmlns="http://schemas.openxmlformats.org/package/2006/relationships"><Relationship Id="rId3" Type="http://schemas.openxmlformats.org/officeDocument/2006/relationships/notesSlide" Target="../notesSlides/notesSlide301.xml"/><Relationship Id="rId2" Type="http://schemas.openxmlformats.org/officeDocument/2006/relationships/slideLayout" Target="../slideLayouts/slideLayout10.xml"/><Relationship Id="rId1" Type="http://schemas.openxmlformats.org/officeDocument/2006/relationships/tags" Target="../tags/tag87.xml"/></Relationships>
</file>

<file path=ppt/slides/_rels/slide302.xml.rels><?xml version="1.0" encoding="UTF-8" standalone="yes"?>
<Relationships xmlns="http://schemas.openxmlformats.org/package/2006/relationships"><Relationship Id="rId3" Type="http://schemas.openxmlformats.org/officeDocument/2006/relationships/notesSlide" Target="../notesSlides/notesSlide302.xml"/><Relationship Id="rId2" Type="http://schemas.openxmlformats.org/officeDocument/2006/relationships/slideLayout" Target="../slideLayouts/slideLayout10.xml"/><Relationship Id="rId1" Type="http://schemas.openxmlformats.org/officeDocument/2006/relationships/tags" Target="../tags/tag88.xml"/></Relationships>
</file>

<file path=ppt/slides/_rels/slide303.xml.rels><?xml version="1.0" encoding="UTF-8" standalone="yes"?>
<Relationships xmlns="http://schemas.openxmlformats.org/package/2006/relationships"><Relationship Id="rId3" Type="http://schemas.openxmlformats.org/officeDocument/2006/relationships/notesSlide" Target="../notesSlides/notesSlide303.xml"/><Relationship Id="rId2" Type="http://schemas.openxmlformats.org/officeDocument/2006/relationships/slideLayout" Target="../slideLayouts/slideLayout10.xml"/><Relationship Id="rId1" Type="http://schemas.openxmlformats.org/officeDocument/2006/relationships/tags" Target="../tags/tag89.xml"/></Relationships>
</file>

<file path=ppt/slides/_rels/slide304.xml.rels><?xml version="1.0" encoding="UTF-8" standalone="yes"?>
<Relationships xmlns="http://schemas.openxmlformats.org/package/2006/relationships"><Relationship Id="rId3" Type="http://schemas.openxmlformats.org/officeDocument/2006/relationships/notesSlide" Target="../notesSlides/notesSlide304.xml"/><Relationship Id="rId2" Type="http://schemas.openxmlformats.org/officeDocument/2006/relationships/slideLayout" Target="../slideLayouts/slideLayout10.xml"/><Relationship Id="rId1" Type="http://schemas.openxmlformats.org/officeDocument/2006/relationships/tags" Target="../tags/tag90.xml"/></Relationships>
</file>

<file path=ppt/slides/_rels/slide305.xml.rels><?xml version="1.0" encoding="UTF-8" standalone="yes"?>
<Relationships xmlns="http://schemas.openxmlformats.org/package/2006/relationships"><Relationship Id="rId3" Type="http://schemas.openxmlformats.org/officeDocument/2006/relationships/notesSlide" Target="../notesSlides/notesSlide305.xml"/><Relationship Id="rId2" Type="http://schemas.openxmlformats.org/officeDocument/2006/relationships/slideLayout" Target="../slideLayouts/slideLayout10.xml"/><Relationship Id="rId1" Type="http://schemas.openxmlformats.org/officeDocument/2006/relationships/tags" Target="../tags/tag91.xml"/></Relationships>
</file>

<file path=ppt/slides/_rels/slide306.xml.rels><?xml version="1.0" encoding="UTF-8" standalone="yes"?>
<Relationships xmlns="http://schemas.openxmlformats.org/package/2006/relationships"><Relationship Id="rId3" Type="http://schemas.openxmlformats.org/officeDocument/2006/relationships/notesSlide" Target="../notesSlides/notesSlide306.xml"/><Relationship Id="rId2" Type="http://schemas.openxmlformats.org/officeDocument/2006/relationships/slideLayout" Target="../slideLayouts/slideLayout10.xml"/><Relationship Id="rId1" Type="http://schemas.openxmlformats.org/officeDocument/2006/relationships/tags" Target="../tags/tag92.xml"/></Relationships>
</file>

<file path=ppt/slides/_rels/slide307.xml.rels><?xml version="1.0" encoding="UTF-8" standalone="yes"?>
<Relationships xmlns="http://schemas.openxmlformats.org/package/2006/relationships"><Relationship Id="rId3" Type="http://schemas.openxmlformats.org/officeDocument/2006/relationships/notesSlide" Target="../notesSlides/notesSlide307.xml"/><Relationship Id="rId2" Type="http://schemas.openxmlformats.org/officeDocument/2006/relationships/slideLayout" Target="../slideLayouts/slideLayout10.xml"/><Relationship Id="rId1" Type="http://schemas.openxmlformats.org/officeDocument/2006/relationships/tags" Target="../tags/tag93.xml"/></Relationships>
</file>

<file path=ppt/slides/_rels/slide308.xml.rels><?xml version="1.0" encoding="UTF-8" standalone="yes"?>
<Relationships xmlns="http://schemas.openxmlformats.org/package/2006/relationships"><Relationship Id="rId3" Type="http://schemas.openxmlformats.org/officeDocument/2006/relationships/notesSlide" Target="../notesSlides/notesSlide308.xml"/><Relationship Id="rId2" Type="http://schemas.openxmlformats.org/officeDocument/2006/relationships/slideLayout" Target="../slideLayouts/slideLayout10.xml"/><Relationship Id="rId1" Type="http://schemas.openxmlformats.org/officeDocument/2006/relationships/tags" Target="../tags/tag94.xml"/></Relationships>
</file>

<file path=ppt/slides/_rels/slide309.xml.rels><?xml version="1.0" encoding="UTF-8" standalone="yes"?>
<Relationships xmlns="http://schemas.openxmlformats.org/package/2006/relationships"><Relationship Id="rId3" Type="http://schemas.openxmlformats.org/officeDocument/2006/relationships/notesSlide" Target="../notesSlides/notesSlide309.xml"/><Relationship Id="rId2" Type="http://schemas.openxmlformats.org/officeDocument/2006/relationships/slideLayout" Target="../slideLayouts/slideLayout10.xml"/><Relationship Id="rId1" Type="http://schemas.openxmlformats.org/officeDocument/2006/relationships/tags" Target="../tags/tag9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10.xml.rels><?xml version="1.0" encoding="UTF-8" standalone="yes"?>
<Relationships xmlns="http://schemas.openxmlformats.org/package/2006/relationships"><Relationship Id="rId3" Type="http://schemas.openxmlformats.org/officeDocument/2006/relationships/notesSlide" Target="../notesSlides/notesSlide310.xml"/><Relationship Id="rId2" Type="http://schemas.openxmlformats.org/officeDocument/2006/relationships/slideLayout" Target="../slideLayouts/slideLayout10.xml"/><Relationship Id="rId1" Type="http://schemas.openxmlformats.org/officeDocument/2006/relationships/tags" Target="../tags/tag96.xml"/></Relationships>
</file>

<file path=ppt/slides/_rels/slide311.xml.rels><?xml version="1.0" encoding="UTF-8" standalone="yes"?>
<Relationships xmlns="http://schemas.openxmlformats.org/package/2006/relationships"><Relationship Id="rId3" Type="http://schemas.openxmlformats.org/officeDocument/2006/relationships/notesSlide" Target="../notesSlides/notesSlide311.xml"/><Relationship Id="rId2" Type="http://schemas.openxmlformats.org/officeDocument/2006/relationships/slideLayout" Target="../slideLayouts/slideLayout10.xml"/><Relationship Id="rId1" Type="http://schemas.openxmlformats.org/officeDocument/2006/relationships/tags" Target="../tags/tag97.xml"/></Relationships>
</file>

<file path=ppt/slides/_rels/slide312.xml.rels><?xml version="1.0" encoding="UTF-8" standalone="yes"?>
<Relationships xmlns="http://schemas.openxmlformats.org/package/2006/relationships"><Relationship Id="rId3" Type="http://schemas.openxmlformats.org/officeDocument/2006/relationships/notesSlide" Target="../notesSlides/notesSlide312.xml"/><Relationship Id="rId2" Type="http://schemas.openxmlformats.org/officeDocument/2006/relationships/slideLayout" Target="../slideLayouts/slideLayout10.xml"/><Relationship Id="rId1" Type="http://schemas.openxmlformats.org/officeDocument/2006/relationships/tags" Target="../tags/tag98.xml"/></Relationships>
</file>

<file path=ppt/slides/_rels/slide313.xml.rels><?xml version="1.0" encoding="UTF-8" standalone="yes"?>
<Relationships xmlns="http://schemas.openxmlformats.org/package/2006/relationships"><Relationship Id="rId3" Type="http://schemas.openxmlformats.org/officeDocument/2006/relationships/notesSlide" Target="../notesSlides/notesSlide313.xml"/><Relationship Id="rId2" Type="http://schemas.openxmlformats.org/officeDocument/2006/relationships/slideLayout" Target="../slideLayouts/slideLayout10.xml"/><Relationship Id="rId1" Type="http://schemas.openxmlformats.org/officeDocument/2006/relationships/tags" Target="../tags/tag99.xml"/></Relationships>
</file>

<file path=ppt/slides/_rels/slide314.xml.rels><?xml version="1.0" encoding="UTF-8" standalone="yes"?>
<Relationships xmlns="http://schemas.openxmlformats.org/package/2006/relationships"><Relationship Id="rId3" Type="http://schemas.openxmlformats.org/officeDocument/2006/relationships/notesSlide" Target="../notesSlides/notesSlide314.xml"/><Relationship Id="rId2" Type="http://schemas.openxmlformats.org/officeDocument/2006/relationships/slideLayout" Target="../slideLayouts/slideLayout10.xml"/><Relationship Id="rId1" Type="http://schemas.openxmlformats.org/officeDocument/2006/relationships/tags" Target="../tags/tag100.xml"/><Relationship Id="rId4" Type="http://schemas.openxmlformats.org/officeDocument/2006/relationships/image" Target="../media/image110.png"/></Relationships>
</file>

<file path=ppt/slides/_rels/slide315.xml.rels><?xml version="1.0" encoding="UTF-8" standalone="yes"?>
<Relationships xmlns="http://schemas.openxmlformats.org/package/2006/relationships"><Relationship Id="rId3" Type="http://schemas.openxmlformats.org/officeDocument/2006/relationships/notesSlide" Target="../notesSlides/notesSlide315.xml"/><Relationship Id="rId2" Type="http://schemas.openxmlformats.org/officeDocument/2006/relationships/slideLayout" Target="../slideLayouts/slideLayout10.xml"/><Relationship Id="rId1" Type="http://schemas.openxmlformats.org/officeDocument/2006/relationships/tags" Target="../tags/tag101.xml"/></Relationships>
</file>

<file path=ppt/slides/_rels/slide316.xml.rels><?xml version="1.0" encoding="UTF-8" standalone="yes"?>
<Relationships xmlns="http://schemas.openxmlformats.org/package/2006/relationships"><Relationship Id="rId3" Type="http://schemas.openxmlformats.org/officeDocument/2006/relationships/notesSlide" Target="../notesSlides/notesSlide316.xml"/><Relationship Id="rId2" Type="http://schemas.openxmlformats.org/officeDocument/2006/relationships/slideLayout" Target="../slideLayouts/slideLayout10.xml"/><Relationship Id="rId1" Type="http://schemas.openxmlformats.org/officeDocument/2006/relationships/tags" Target="../tags/tag102.xml"/><Relationship Id="rId4" Type="http://schemas.openxmlformats.org/officeDocument/2006/relationships/image" Target="../media/image111.png"/></Relationships>
</file>

<file path=ppt/slides/_rels/slide317.xml.rels><?xml version="1.0" encoding="UTF-8" standalone="yes"?>
<Relationships xmlns="http://schemas.openxmlformats.org/package/2006/relationships"><Relationship Id="rId3" Type="http://schemas.openxmlformats.org/officeDocument/2006/relationships/notesSlide" Target="../notesSlides/notesSlide317.xml"/><Relationship Id="rId2" Type="http://schemas.openxmlformats.org/officeDocument/2006/relationships/slideLayout" Target="../slideLayouts/slideLayout10.xml"/><Relationship Id="rId1" Type="http://schemas.openxmlformats.org/officeDocument/2006/relationships/tags" Target="../tags/tag103.xml"/></Relationships>
</file>

<file path=ppt/slides/_rels/slide318.xml.rels><?xml version="1.0" encoding="UTF-8" standalone="yes"?>
<Relationships xmlns="http://schemas.openxmlformats.org/package/2006/relationships"><Relationship Id="rId3" Type="http://schemas.openxmlformats.org/officeDocument/2006/relationships/notesSlide" Target="../notesSlides/notesSlide318.xml"/><Relationship Id="rId2" Type="http://schemas.openxmlformats.org/officeDocument/2006/relationships/slideLayout" Target="../slideLayouts/slideLayout10.xml"/><Relationship Id="rId1" Type="http://schemas.openxmlformats.org/officeDocument/2006/relationships/tags" Target="../tags/tag104.xml"/></Relationships>
</file>

<file path=ppt/slides/_rels/slide319.xml.rels><?xml version="1.0" encoding="UTF-8" standalone="yes"?>
<Relationships xmlns="http://schemas.openxmlformats.org/package/2006/relationships"><Relationship Id="rId2" Type="http://schemas.openxmlformats.org/officeDocument/2006/relationships/notesSlide" Target="../notesSlides/notesSlide319.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20.xml.rels><?xml version="1.0" encoding="UTF-8" standalone="yes"?>
<Relationships xmlns="http://schemas.openxmlformats.org/package/2006/relationships"><Relationship Id="rId3" Type="http://schemas.openxmlformats.org/officeDocument/2006/relationships/notesSlide" Target="../notesSlides/notesSlide320.xml"/><Relationship Id="rId2" Type="http://schemas.openxmlformats.org/officeDocument/2006/relationships/slideLayout" Target="../slideLayouts/slideLayout10.xml"/><Relationship Id="rId1" Type="http://schemas.openxmlformats.org/officeDocument/2006/relationships/tags" Target="../tags/tag105.xml"/></Relationships>
</file>

<file path=ppt/slides/_rels/slide321.xml.rels><?xml version="1.0" encoding="UTF-8" standalone="yes"?>
<Relationships xmlns="http://schemas.openxmlformats.org/package/2006/relationships"><Relationship Id="rId3" Type="http://schemas.openxmlformats.org/officeDocument/2006/relationships/notesSlide" Target="../notesSlides/notesSlide321.xml"/><Relationship Id="rId2" Type="http://schemas.openxmlformats.org/officeDocument/2006/relationships/slideLayout" Target="../slideLayouts/slideLayout10.xml"/><Relationship Id="rId1" Type="http://schemas.openxmlformats.org/officeDocument/2006/relationships/tags" Target="../tags/tag106.xml"/></Relationships>
</file>

<file path=ppt/slides/_rels/slide322.xml.rels><?xml version="1.0" encoding="UTF-8" standalone="yes"?>
<Relationships xmlns="http://schemas.openxmlformats.org/package/2006/relationships"><Relationship Id="rId3" Type="http://schemas.openxmlformats.org/officeDocument/2006/relationships/notesSlide" Target="../notesSlides/notesSlide322.xml"/><Relationship Id="rId2" Type="http://schemas.openxmlformats.org/officeDocument/2006/relationships/slideLayout" Target="../slideLayouts/slideLayout10.xml"/><Relationship Id="rId1" Type="http://schemas.openxmlformats.org/officeDocument/2006/relationships/tags" Target="../tags/tag107.xml"/></Relationships>
</file>

<file path=ppt/slides/_rels/slide323.xml.rels><?xml version="1.0" encoding="UTF-8" standalone="yes"?>
<Relationships xmlns="http://schemas.openxmlformats.org/package/2006/relationships"><Relationship Id="rId3" Type="http://schemas.openxmlformats.org/officeDocument/2006/relationships/notesSlide" Target="../notesSlides/notesSlide323.xml"/><Relationship Id="rId2" Type="http://schemas.openxmlformats.org/officeDocument/2006/relationships/slideLayout" Target="../slideLayouts/slideLayout10.xml"/><Relationship Id="rId1" Type="http://schemas.openxmlformats.org/officeDocument/2006/relationships/tags" Target="../tags/tag108.xml"/></Relationships>
</file>

<file path=ppt/slides/_rels/slide324.xml.rels><?xml version="1.0" encoding="UTF-8" standalone="yes"?>
<Relationships xmlns="http://schemas.openxmlformats.org/package/2006/relationships"><Relationship Id="rId2" Type="http://schemas.openxmlformats.org/officeDocument/2006/relationships/notesSlide" Target="../notesSlides/notesSlide324.xml"/><Relationship Id="rId1" Type="http://schemas.openxmlformats.org/officeDocument/2006/relationships/slideLayout" Target="../slideLayouts/slideLayout10.xml"/></Relationships>
</file>

<file path=ppt/slides/_rels/slide325.xml.rels><?xml version="1.0" encoding="UTF-8" standalone="yes"?>
<Relationships xmlns="http://schemas.openxmlformats.org/package/2006/relationships"><Relationship Id="rId3" Type="http://schemas.openxmlformats.org/officeDocument/2006/relationships/notesSlide" Target="../notesSlides/notesSlide325.xml"/><Relationship Id="rId2" Type="http://schemas.openxmlformats.org/officeDocument/2006/relationships/slideLayout" Target="../slideLayouts/slideLayout10.xml"/><Relationship Id="rId1" Type="http://schemas.openxmlformats.org/officeDocument/2006/relationships/tags" Target="../tags/tag109.xml"/><Relationship Id="rId5" Type="http://schemas.openxmlformats.org/officeDocument/2006/relationships/image" Target="../media/image113.png"/><Relationship Id="rId4" Type="http://schemas.openxmlformats.org/officeDocument/2006/relationships/image" Target="../media/image112.png"/></Relationships>
</file>

<file path=ppt/slides/_rels/slide326.xml.rels><?xml version="1.0" encoding="UTF-8" standalone="yes"?>
<Relationships xmlns="http://schemas.openxmlformats.org/package/2006/relationships"><Relationship Id="rId3" Type="http://schemas.openxmlformats.org/officeDocument/2006/relationships/notesSlide" Target="../notesSlides/notesSlide326.xml"/><Relationship Id="rId2" Type="http://schemas.openxmlformats.org/officeDocument/2006/relationships/slideLayout" Target="../slideLayouts/slideLayout10.xml"/><Relationship Id="rId1" Type="http://schemas.openxmlformats.org/officeDocument/2006/relationships/tags" Target="../tags/tag110.xml"/></Relationships>
</file>

<file path=ppt/slides/_rels/slide327.xml.rels><?xml version="1.0" encoding="UTF-8" standalone="yes"?>
<Relationships xmlns="http://schemas.openxmlformats.org/package/2006/relationships"><Relationship Id="rId3" Type="http://schemas.openxmlformats.org/officeDocument/2006/relationships/notesSlide" Target="../notesSlides/notesSlide327.xml"/><Relationship Id="rId2" Type="http://schemas.openxmlformats.org/officeDocument/2006/relationships/slideLayout" Target="../slideLayouts/slideLayout10.xml"/><Relationship Id="rId1" Type="http://schemas.openxmlformats.org/officeDocument/2006/relationships/tags" Target="../tags/tag111.xml"/></Relationships>
</file>

<file path=ppt/slides/_rels/slide328.xml.rels><?xml version="1.0" encoding="UTF-8" standalone="yes"?>
<Relationships xmlns="http://schemas.openxmlformats.org/package/2006/relationships"><Relationship Id="rId2" Type="http://schemas.openxmlformats.org/officeDocument/2006/relationships/notesSlide" Target="../notesSlides/notesSlide328.xml"/><Relationship Id="rId1" Type="http://schemas.openxmlformats.org/officeDocument/2006/relationships/slideLayout" Target="../slideLayouts/slideLayout10.xml"/></Relationships>
</file>

<file path=ppt/slides/_rels/slide329.xml.rels><?xml version="1.0" encoding="UTF-8" standalone="yes"?>
<Relationships xmlns="http://schemas.openxmlformats.org/package/2006/relationships"><Relationship Id="rId3" Type="http://schemas.openxmlformats.org/officeDocument/2006/relationships/notesSlide" Target="../notesSlides/notesSlide329.xml"/><Relationship Id="rId2" Type="http://schemas.openxmlformats.org/officeDocument/2006/relationships/slideLayout" Target="../slideLayouts/slideLayout10.xml"/><Relationship Id="rId1" Type="http://schemas.openxmlformats.org/officeDocument/2006/relationships/tags" Target="../tags/tag112.xml"/><Relationship Id="rId4" Type="http://schemas.openxmlformats.org/officeDocument/2006/relationships/image" Target="../media/image114.png"/></Relationships>
</file>

<file path=ppt/slides/_rels/slide33.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33.xml"/><Relationship Id="rId1" Type="http://schemas.openxmlformats.org/officeDocument/2006/relationships/slideLayout" Target="../slideLayouts/slideLayout10.xml"/><Relationship Id="rId4" Type="http://schemas.openxmlformats.org/officeDocument/2006/relationships/image" Target="../media/image21.tiff"/></Relationships>
</file>

<file path=ppt/slides/_rels/slide330.xml.rels><?xml version="1.0" encoding="UTF-8" standalone="yes"?>
<Relationships xmlns="http://schemas.openxmlformats.org/package/2006/relationships"><Relationship Id="rId3" Type="http://schemas.openxmlformats.org/officeDocument/2006/relationships/notesSlide" Target="../notesSlides/notesSlide330.xml"/><Relationship Id="rId2" Type="http://schemas.openxmlformats.org/officeDocument/2006/relationships/slideLayout" Target="../slideLayouts/slideLayout10.xml"/><Relationship Id="rId1" Type="http://schemas.openxmlformats.org/officeDocument/2006/relationships/tags" Target="../tags/tag113.xml"/><Relationship Id="rId4" Type="http://schemas.openxmlformats.org/officeDocument/2006/relationships/image" Target="../media/image115.png"/></Relationships>
</file>

<file path=ppt/slides/_rels/slide331.xml.rels><?xml version="1.0" encoding="UTF-8" standalone="yes"?>
<Relationships xmlns="http://schemas.openxmlformats.org/package/2006/relationships"><Relationship Id="rId3" Type="http://schemas.openxmlformats.org/officeDocument/2006/relationships/notesSlide" Target="../notesSlides/notesSlide331.xml"/><Relationship Id="rId2" Type="http://schemas.openxmlformats.org/officeDocument/2006/relationships/slideLayout" Target="../slideLayouts/slideLayout10.xml"/><Relationship Id="rId1" Type="http://schemas.openxmlformats.org/officeDocument/2006/relationships/tags" Target="../tags/tag114.xml"/><Relationship Id="rId4" Type="http://schemas.openxmlformats.org/officeDocument/2006/relationships/image" Target="../media/image116.png"/></Relationships>
</file>

<file path=ppt/slides/_rels/slide332.xml.rels><?xml version="1.0" encoding="UTF-8" standalone="yes"?>
<Relationships xmlns="http://schemas.openxmlformats.org/package/2006/relationships"><Relationship Id="rId3" Type="http://schemas.openxmlformats.org/officeDocument/2006/relationships/notesSlide" Target="../notesSlides/notesSlide332.xml"/><Relationship Id="rId2" Type="http://schemas.openxmlformats.org/officeDocument/2006/relationships/slideLayout" Target="../slideLayouts/slideLayout10.xml"/><Relationship Id="rId1" Type="http://schemas.openxmlformats.org/officeDocument/2006/relationships/tags" Target="../tags/tag115.xml"/></Relationships>
</file>

<file path=ppt/slides/_rels/slide333.xml.rels><?xml version="1.0" encoding="UTF-8" standalone="yes"?>
<Relationships xmlns="http://schemas.openxmlformats.org/package/2006/relationships"><Relationship Id="rId2" Type="http://schemas.openxmlformats.org/officeDocument/2006/relationships/notesSlide" Target="../notesSlides/notesSlide333.xml"/><Relationship Id="rId1" Type="http://schemas.openxmlformats.org/officeDocument/2006/relationships/slideLayout" Target="../slideLayouts/slideLayout10.xml"/></Relationships>
</file>

<file path=ppt/slides/_rels/slide334.xml.rels><?xml version="1.0" encoding="UTF-8" standalone="yes"?>
<Relationships xmlns="http://schemas.openxmlformats.org/package/2006/relationships"><Relationship Id="rId3" Type="http://schemas.openxmlformats.org/officeDocument/2006/relationships/notesSlide" Target="../notesSlides/notesSlide334.xml"/><Relationship Id="rId2" Type="http://schemas.openxmlformats.org/officeDocument/2006/relationships/slideLayout" Target="../slideLayouts/slideLayout10.xml"/><Relationship Id="rId1" Type="http://schemas.openxmlformats.org/officeDocument/2006/relationships/tags" Target="../tags/tag116.xml"/><Relationship Id="rId4" Type="http://schemas.openxmlformats.org/officeDocument/2006/relationships/image" Target="../media/image117.png"/></Relationships>
</file>

<file path=ppt/slides/_rels/slide335.xml.rels><?xml version="1.0" encoding="UTF-8" standalone="yes"?>
<Relationships xmlns="http://schemas.openxmlformats.org/package/2006/relationships"><Relationship Id="rId3" Type="http://schemas.openxmlformats.org/officeDocument/2006/relationships/notesSlide" Target="../notesSlides/notesSlide335.xml"/><Relationship Id="rId2" Type="http://schemas.openxmlformats.org/officeDocument/2006/relationships/slideLayout" Target="../slideLayouts/slideLayout10.xml"/><Relationship Id="rId1" Type="http://schemas.openxmlformats.org/officeDocument/2006/relationships/tags" Target="../tags/tag117.xml"/><Relationship Id="rId4" Type="http://schemas.openxmlformats.org/officeDocument/2006/relationships/image" Target="../media/image118.png"/></Relationships>
</file>

<file path=ppt/slides/_rels/slide336.xml.rels><?xml version="1.0" encoding="UTF-8" standalone="yes"?>
<Relationships xmlns="http://schemas.openxmlformats.org/package/2006/relationships"><Relationship Id="rId3" Type="http://schemas.openxmlformats.org/officeDocument/2006/relationships/notesSlide" Target="../notesSlides/notesSlide336.xml"/><Relationship Id="rId2" Type="http://schemas.openxmlformats.org/officeDocument/2006/relationships/slideLayout" Target="../slideLayouts/slideLayout10.xml"/><Relationship Id="rId1" Type="http://schemas.openxmlformats.org/officeDocument/2006/relationships/tags" Target="../tags/tag118.xml"/></Relationships>
</file>

<file path=ppt/slides/_rels/slide337.xml.rels><?xml version="1.0" encoding="UTF-8" standalone="yes"?>
<Relationships xmlns="http://schemas.openxmlformats.org/package/2006/relationships"><Relationship Id="rId3" Type="http://schemas.openxmlformats.org/officeDocument/2006/relationships/notesSlide" Target="../notesSlides/notesSlide337.xml"/><Relationship Id="rId2" Type="http://schemas.openxmlformats.org/officeDocument/2006/relationships/slideLayout" Target="../slideLayouts/slideLayout10.xml"/><Relationship Id="rId1" Type="http://schemas.openxmlformats.org/officeDocument/2006/relationships/tags" Target="../tags/tag119.xml"/></Relationships>
</file>

<file path=ppt/slides/_rels/slide338.xml.rels><?xml version="1.0" encoding="UTF-8" standalone="yes"?>
<Relationships xmlns="http://schemas.openxmlformats.org/package/2006/relationships"><Relationship Id="rId3" Type="http://schemas.openxmlformats.org/officeDocument/2006/relationships/notesSlide" Target="../notesSlides/notesSlide338.xml"/><Relationship Id="rId2" Type="http://schemas.openxmlformats.org/officeDocument/2006/relationships/slideLayout" Target="../slideLayouts/slideLayout10.xml"/><Relationship Id="rId1" Type="http://schemas.openxmlformats.org/officeDocument/2006/relationships/tags" Target="../tags/tag120.xml"/></Relationships>
</file>

<file path=ppt/slides/_rels/slide339.xml.rels><?xml version="1.0" encoding="UTF-8" standalone="yes"?>
<Relationships xmlns="http://schemas.openxmlformats.org/package/2006/relationships"><Relationship Id="rId3" Type="http://schemas.openxmlformats.org/officeDocument/2006/relationships/notesSlide" Target="../notesSlides/notesSlide339.xml"/><Relationship Id="rId2" Type="http://schemas.openxmlformats.org/officeDocument/2006/relationships/slideLayout" Target="../slideLayouts/slideLayout10.xml"/><Relationship Id="rId1" Type="http://schemas.openxmlformats.org/officeDocument/2006/relationships/tags" Target="../tags/tag121.xml"/></Relationships>
</file>

<file path=ppt/slides/_rels/slide34.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40.xml.rels><?xml version="1.0" encoding="UTF-8" standalone="yes"?>
<Relationships xmlns="http://schemas.openxmlformats.org/package/2006/relationships"><Relationship Id="rId2" Type="http://schemas.openxmlformats.org/officeDocument/2006/relationships/notesSlide" Target="../notesSlides/notesSlide340.xml"/><Relationship Id="rId1" Type="http://schemas.openxmlformats.org/officeDocument/2006/relationships/slideLayout" Target="../slideLayouts/slideLayout10.xml"/></Relationships>
</file>

<file path=ppt/slides/_rels/slide341.xml.rels><?xml version="1.0" encoding="UTF-8" standalone="yes"?>
<Relationships xmlns="http://schemas.openxmlformats.org/package/2006/relationships"><Relationship Id="rId3" Type="http://schemas.openxmlformats.org/officeDocument/2006/relationships/notesSlide" Target="../notesSlides/notesSlide341.xml"/><Relationship Id="rId2" Type="http://schemas.openxmlformats.org/officeDocument/2006/relationships/slideLayout" Target="../slideLayouts/slideLayout10.xml"/><Relationship Id="rId1" Type="http://schemas.openxmlformats.org/officeDocument/2006/relationships/tags" Target="../tags/tag122.xml"/></Relationships>
</file>

<file path=ppt/slides/_rels/slide342.xml.rels><?xml version="1.0" encoding="UTF-8" standalone="yes"?>
<Relationships xmlns="http://schemas.openxmlformats.org/package/2006/relationships"><Relationship Id="rId3" Type="http://schemas.openxmlformats.org/officeDocument/2006/relationships/notesSlide" Target="../notesSlides/notesSlide342.xml"/><Relationship Id="rId2" Type="http://schemas.openxmlformats.org/officeDocument/2006/relationships/slideLayout" Target="../slideLayouts/slideLayout10.xml"/><Relationship Id="rId1" Type="http://schemas.openxmlformats.org/officeDocument/2006/relationships/tags" Target="../tags/tag123.xml"/></Relationships>
</file>

<file path=ppt/slides/_rels/slide343.xml.rels><?xml version="1.0" encoding="UTF-8" standalone="yes"?>
<Relationships xmlns="http://schemas.openxmlformats.org/package/2006/relationships"><Relationship Id="rId3" Type="http://schemas.openxmlformats.org/officeDocument/2006/relationships/notesSlide" Target="../notesSlides/notesSlide343.xml"/><Relationship Id="rId2" Type="http://schemas.openxmlformats.org/officeDocument/2006/relationships/slideLayout" Target="../slideLayouts/slideLayout10.xml"/><Relationship Id="rId1" Type="http://schemas.openxmlformats.org/officeDocument/2006/relationships/tags" Target="../tags/tag124.xml"/></Relationships>
</file>

<file path=ppt/slides/_rels/slide344.xml.rels><?xml version="1.0" encoding="UTF-8" standalone="yes"?>
<Relationships xmlns="http://schemas.openxmlformats.org/package/2006/relationships"><Relationship Id="rId3" Type="http://schemas.openxmlformats.org/officeDocument/2006/relationships/notesSlide" Target="../notesSlides/notesSlide344.xml"/><Relationship Id="rId2" Type="http://schemas.openxmlformats.org/officeDocument/2006/relationships/slideLayout" Target="../slideLayouts/slideLayout10.xml"/><Relationship Id="rId1" Type="http://schemas.openxmlformats.org/officeDocument/2006/relationships/tags" Target="../tags/tag125.xml"/></Relationships>
</file>

<file path=ppt/slides/_rels/slide345.xml.rels><?xml version="1.0" encoding="UTF-8" standalone="yes"?>
<Relationships xmlns="http://schemas.openxmlformats.org/package/2006/relationships"><Relationship Id="rId3" Type="http://schemas.openxmlformats.org/officeDocument/2006/relationships/notesSlide" Target="../notesSlides/notesSlide345.xml"/><Relationship Id="rId2" Type="http://schemas.openxmlformats.org/officeDocument/2006/relationships/slideLayout" Target="../slideLayouts/slideLayout10.xml"/><Relationship Id="rId1" Type="http://schemas.openxmlformats.org/officeDocument/2006/relationships/tags" Target="../tags/tag126.xml"/></Relationships>
</file>

<file path=ppt/slides/_rels/slide346.xml.rels><?xml version="1.0" encoding="UTF-8" standalone="yes"?>
<Relationships xmlns="http://schemas.openxmlformats.org/package/2006/relationships"><Relationship Id="rId3" Type="http://schemas.openxmlformats.org/officeDocument/2006/relationships/notesSlide" Target="../notesSlides/notesSlide346.xml"/><Relationship Id="rId2" Type="http://schemas.openxmlformats.org/officeDocument/2006/relationships/slideLayout" Target="../slideLayouts/slideLayout10.xml"/><Relationship Id="rId1" Type="http://schemas.openxmlformats.org/officeDocument/2006/relationships/tags" Target="../tags/tag127.xml"/></Relationships>
</file>

<file path=ppt/slides/_rels/slide347.xml.rels><?xml version="1.0" encoding="UTF-8" standalone="yes"?>
<Relationships xmlns="http://schemas.openxmlformats.org/package/2006/relationships"><Relationship Id="rId2" Type="http://schemas.openxmlformats.org/officeDocument/2006/relationships/notesSlide" Target="../notesSlides/notesSlide347.xml"/><Relationship Id="rId1" Type="http://schemas.openxmlformats.org/officeDocument/2006/relationships/slideLayout" Target="../slideLayouts/slideLayout10.xml"/></Relationships>
</file>

<file path=ppt/slides/_rels/slide348.xml.rels><?xml version="1.0" encoding="UTF-8" standalone="yes"?>
<Relationships xmlns="http://schemas.openxmlformats.org/package/2006/relationships"><Relationship Id="rId2" Type="http://schemas.openxmlformats.org/officeDocument/2006/relationships/notesSlide" Target="../notesSlides/notesSlide348.xml"/><Relationship Id="rId1" Type="http://schemas.openxmlformats.org/officeDocument/2006/relationships/slideLayout" Target="../slideLayouts/slideLayout2.xml"/></Relationships>
</file>

<file path=ppt/slides/_rels/slide349.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notesSlide" Target="../notesSlides/notesSlide349.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50.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notesSlide" Target="../notesSlides/notesSlide350.xml"/><Relationship Id="rId1" Type="http://schemas.openxmlformats.org/officeDocument/2006/relationships/slideLayout" Target="../slideLayouts/slideLayout10.xml"/></Relationships>
</file>

<file path=ppt/slides/_rels/slide351.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351.xml"/><Relationship Id="rId1" Type="http://schemas.openxmlformats.org/officeDocument/2006/relationships/slideLayout" Target="../slideLayouts/slideLayout10.xml"/><Relationship Id="rId4" Type="http://schemas.openxmlformats.org/officeDocument/2006/relationships/image" Target="../media/image122.png"/></Relationships>
</file>

<file path=ppt/slides/_rels/slide352.xml.rels><?xml version="1.0" encoding="UTF-8" standalone="yes"?>
<Relationships xmlns="http://schemas.openxmlformats.org/package/2006/relationships"><Relationship Id="rId3" Type="http://schemas.openxmlformats.org/officeDocument/2006/relationships/image" Target="../media/image123.emf"/><Relationship Id="rId2" Type="http://schemas.openxmlformats.org/officeDocument/2006/relationships/notesSlide" Target="../notesSlides/notesSlide352.xml"/><Relationship Id="rId1" Type="http://schemas.openxmlformats.org/officeDocument/2006/relationships/slideLayout" Target="../slideLayouts/slideLayout10.xml"/></Relationships>
</file>

<file path=ppt/slides/_rels/slide35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353.xml"/><Relationship Id="rId1" Type="http://schemas.openxmlformats.org/officeDocument/2006/relationships/slideLayout" Target="../slideLayouts/slideLayout10.xml"/><Relationship Id="rId4" Type="http://schemas.openxmlformats.org/officeDocument/2006/relationships/image" Target="../media/image125.png"/></Relationships>
</file>

<file path=ppt/slides/_rels/slide354.xml.rels><?xml version="1.0" encoding="UTF-8" standalone="yes"?>
<Relationships xmlns="http://schemas.openxmlformats.org/package/2006/relationships"><Relationship Id="rId2" Type="http://schemas.openxmlformats.org/officeDocument/2006/relationships/notesSlide" Target="../notesSlides/notesSlide354.xml"/><Relationship Id="rId1" Type="http://schemas.openxmlformats.org/officeDocument/2006/relationships/slideLayout" Target="../slideLayouts/slideLayout10.xml"/></Relationships>
</file>

<file path=ppt/slides/_rels/slide355.xml.rels><?xml version="1.0" encoding="UTF-8" standalone="yes"?>
<Relationships xmlns="http://schemas.openxmlformats.org/package/2006/relationships"><Relationship Id="rId2" Type="http://schemas.openxmlformats.org/officeDocument/2006/relationships/notesSlide" Target="../notesSlides/notesSlide355.xml"/><Relationship Id="rId1" Type="http://schemas.openxmlformats.org/officeDocument/2006/relationships/slideLayout" Target="../slideLayouts/slideLayout10.xml"/></Relationships>
</file>

<file path=ppt/slides/_rels/slide356.xml.rels><?xml version="1.0" encoding="UTF-8" standalone="yes"?>
<Relationships xmlns="http://schemas.openxmlformats.org/package/2006/relationships"><Relationship Id="rId2" Type="http://schemas.openxmlformats.org/officeDocument/2006/relationships/notesSlide" Target="../notesSlides/notesSlide356.xml"/><Relationship Id="rId1" Type="http://schemas.openxmlformats.org/officeDocument/2006/relationships/slideLayout" Target="../slideLayouts/slideLayout10.xml"/></Relationships>
</file>

<file path=ppt/slides/_rels/slide357.xml.rels><?xml version="1.0" encoding="UTF-8" standalone="yes"?>
<Relationships xmlns="http://schemas.openxmlformats.org/package/2006/relationships"><Relationship Id="rId2" Type="http://schemas.openxmlformats.org/officeDocument/2006/relationships/notesSlide" Target="../notesSlides/notesSlide357.xml"/><Relationship Id="rId1" Type="http://schemas.openxmlformats.org/officeDocument/2006/relationships/slideLayout" Target="../slideLayouts/slideLayout10.xml"/></Relationships>
</file>

<file path=ppt/slides/_rels/slide358.xml.rels><?xml version="1.0" encoding="UTF-8" standalone="yes"?>
<Relationships xmlns="http://schemas.openxmlformats.org/package/2006/relationships"><Relationship Id="rId2" Type="http://schemas.openxmlformats.org/officeDocument/2006/relationships/notesSlide" Target="../notesSlides/notesSlide358.xml"/><Relationship Id="rId1" Type="http://schemas.openxmlformats.org/officeDocument/2006/relationships/slideLayout" Target="../slideLayouts/slideLayout10.xml"/></Relationships>
</file>

<file path=ppt/slides/_rels/slide359.xml.rels><?xml version="1.0" encoding="UTF-8" standalone="yes"?>
<Relationships xmlns="http://schemas.openxmlformats.org/package/2006/relationships"><Relationship Id="rId2" Type="http://schemas.openxmlformats.org/officeDocument/2006/relationships/notesSlide" Target="../notesSlides/notesSlide359.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60.xml.rels><?xml version="1.0" encoding="UTF-8" standalone="yes"?>
<Relationships xmlns="http://schemas.openxmlformats.org/package/2006/relationships"><Relationship Id="rId2" Type="http://schemas.openxmlformats.org/officeDocument/2006/relationships/notesSlide" Target="../notesSlides/notesSlide360.xml"/><Relationship Id="rId1" Type="http://schemas.openxmlformats.org/officeDocument/2006/relationships/slideLayout" Target="../slideLayouts/slideLayout10.xml"/></Relationships>
</file>

<file path=ppt/slides/_rels/slide361.xml.rels><?xml version="1.0" encoding="UTF-8" standalone="yes"?>
<Relationships xmlns="http://schemas.openxmlformats.org/package/2006/relationships"><Relationship Id="rId2" Type="http://schemas.openxmlformats.org/officeDocument/2006/relationships/notesSlide" Target="../notesSlides/notesSlide361.xml"/><Relationship Id="rId1" Type="http://schemas.openxmlformats.org/officeDocument/2006/relationships/slideLayout" Target="../slideLayouts/slideLayout10.xml"/></Relationships>
</file>

<file path=ppt/slides/_rels/slide362.xml.rels><?xml version="1.0" encoding="UTF-8" standalone="yes"?>
<Relationships xmlns="http://schemas.openxmlformats.org/package/2006/relationships"><Relationship Id="rId2" Type="http://schemas.openxmlformats.org/officeDocument/2006/relationships/notesSlide" Target="../notesSlides/notesSlide362.xml"/><Relationship Id="rId1" Type="http://schemas.openxmlformats.org/officeDocument/2006/relationships/slideLayout" Target="../slideLayouts/slideLayout10.xml"/></Relationships>
</file>

<file path=ppt/slides/_rels/slide36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29.xml"/><Relationship Id="rId1" Type="http://schemas.openxmlformats.org/officeDocument/2006/relationships/tags" Target="../tags/tag128.xml"/><Relationship Id="rId6" Type="http://schemas.openxmlformats.org/officeDocument/2006/relationships/image" Target="../media/image127.png"/><Relationship Id="rId5" Type="http://schemas.openxmlformats.org/officeDocument/2006/relationships/image" Target="../media/image126.png"/><Relationship Id="rId4" Type="http://schemas.openxmlformats.org/officeDocument/2006/relationships/notesSlide" Target="../notesSlides/notesSlide363.xml"/></Relationships>
</file>

<file path=ppt/slides/_rels/slide364.xml.rels><?xml version="1.0" encoding="UTF-8" standalone="yes"?>
<Relationships xmlns="http://schemas.openxmlformats.org/package/2006/relationships"><Relationship Id="rId3" Type="http://schemas.openxmlformats.org/officeDocument/2006/relationships/notesSlide" Target="../notesSlides/notesSlide364.xml"/><Relationship Id="rId2" Type="http://schemas.openxmlformats.org/officeDocument/2006/relationships/slideLayout" Target="../slideLayouts/slideLayout10.xml"/><Relationship Id="rId1" Type="http://schemas.openxmlformats.org/officeDocument/2006/relationships/tags" Target="../tags/tag130.xml"/><Relationship Id="rId4" Type="http://schemas.openxmlformats.org/officeDocument/2006/relationships/image" Target="../media/image128.png"/></Relationships>
</file>

<file path=ppt/slides/_rels/slide365.xml.rels><?xml version="1.0" encoding="UTF-8" standalone="yes"?>
<Relationships xmlns="http://schemas.openxmlformats.org/package/2006/relationships"><Relationship Id="rId2" Type="http://schemas.openxmlformats.org/officeDocument/2006/relationships/notesSlide" Target="../notesSlides/notesSlide365.xml"/><Relationship Id="rId1" Type="http://schemas.openxmlformats.org/officeDocument/2006/relationships/slideLayout" Target="../slideLayouts/slideLayout10.xml"/></Relationships>
</file>

<file path=ppt/slides/_rels/slide366.xml.rels><?xml version="1.0" encoding="UTF-8" standalone="yes"?>
<Relationships xmlns="http://schemas.openxmlformats.org/package/2006/relationships"><Relationship Id="rId2" Type="http://schemas.openxmlformats.org/officeDocument/2006/relationships/notesSlide" Target="../notesSlides/notesSlide366.xml"/><Relationship Id="rId1" Type="http://schemas.openxmlformats.org/officeDocument/2006/relationships/slideLayout" Target="../slideLayouts/slideLayout10.xml"/></Relationships>
</file>

<file path=ppt/slides/_rels/slide367.xml.rels><?xml version="1.0" encoding="UTF-8" standalone="yes"?>
<Relationships xmlns="http://schemas.openxmlformats.org/package/2006/relationships"><Relationship Id="rId2" Type="http://schemas.openxmlformats.org/officeDocument/2006/relationships/notesSlide" Target="../notesSlides/notesSlide367.xml"/><Relationship Id="rId1" Type="http://schemas.openxmlformats.org/officeDocument/2006/relationships/slideLayout" Target="../slideLayouts/slideLayout10.xml"/></Relationships>
</file>

<file path=ppt/slides/_rels/slide368.xml.rels><?xml version="1.0" encoding="UTF-8" standalone="yes"?>
<Relationships xmlns="http://schemas.openxmlformats.org/package/2006/relationships"><Relationship Id="rId2" Type="http://schemas.openxmlformats.org/officeDocument/2006/relationships/notesSlide" Target="../notesSlides/notesSlide368.xml"/><Relationship Id="rId1" Type="http://schemas.openxmlformats.org/officeDocument/2006/relationships/slideLayout" Target="../slideLayouts/slideLayout10.xml"/></Relationships>
</file>

<file path=ppt/slides/_rels/slide369.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tags" Target="../tags/tag133.xml"/><Relationship Id="rId7" Type="http://schemas.openxmlformats.org/officeDocument/2006/relationships/image" Target="../media/image130.png"/><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image" Target="../media/image129.png"/><Relationship Id="rId5" Type="http://schemas.openxmlformats.org/officeDocument/2006/relationships/notesSlide" Target="../notesSlides/notesSlide369.xml"/><Relationship Id="rId4"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70.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tags" Target="../tags/tag136.xml"/><Relationship Id="rId7" Type="http://schemas.openxmlformats.org/officeDocument/2006/relationships/image" Target="../media/image132.png"/><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notesSlide" Target="../notesSlides/notesSlide370.xml"/><Relationship Id="rId5" Type="http://schemas.openxmlformats.org/officeDocument/2006/relationships/slideLayout" Target="../slideLayouts/slideLayout10.xml"/><Relationship Id="rId10" Type="http://schemas.openxmlformats.org/officeDocument/2006/relationships/image" Target="../media/image135.png"/><Relationship Id="rId4" Type="http://schemas.openxmlformats.org/officeDocument/2006/relationships/tags" Target="../tags/tag137.xml"/><Relationship Id="rId9" Type="http://schemas.openxmlformats.org/officeDocument/2006/relationships/image" Target="../media/image134.png"/></Relationships>
</file>

<file path=ppt/slides/_rels/slide371.xml.rels><?xml version="1.0" encoding="UTF-8" standalone="yes"?>
<Relationships xmlns="http://schemas.openxmlformats.org/package/2006/relationships"><Relationship Id="rId2" Type="http://schemas.openxmlformats.org/officeDocument/2006/relationships/notesSlide" Target="../notesSlides/notesSlide371.xml"/><Relationship Id="rId1" Type="http://schemas.openxmlformats.org/officeDocument/2006/relationships/slideLayout" Target="../slideLayouts/slideLayout10.xml"/></Relationships>
</file>

<file path=ppt/slides/_rels/slide372.xml.rels><?xml version="1.0" encoding="UTF-8" standalone="yes"?>
<Relationships xmlns="http://schemas.openxmlformats.org/package/2006/relationships"><Relationship Id="rId2" Type="http://schemas.openxmlformats.org/officeDocument/2006/relationships/notesSlide" Target="../notesSlides/notesSlide372.xml"/><Relationship Id="rId1" Type="http://schemas.openxmlformats.org/officeDocument/2006/relationships/slideLayout" Target="../slideLayouts/slideLayout10.xml"/></Relationships>
</file>

<file path=ppt/slides/_rels/slide373.xml.rels><?xml version="1.0" encoding="UTF-8" standalone="yes"?>
<Relationships xmlns="http://schemas.openxmlformats.org/package/2006/relationships"><Relationship Id="rId2" Type="http://schemas.openxmlformats.org/officeDocument/2006/relationships/notesSlide" Target="../notesSlides/notesSlide373.xml"/><Relationship Id="rId1" Type="http://schemas.openxmlformats.org/officeDocument/2006/relationships/slideLayout" Target="../slideLayouts/slideLayout10.xml"/></Relationships>
</file>

<file path=ppt/slides/_rels/slide374.xml.rels><?xml version="1.0" encoding="UTF-8" standalone="yes"?>
<Relationships xmlns="http://schemas.openxmlformats.org/package/2006/relationships"><Relationship Id="rId2" Type="http://schemas.openxmlformats.org/officeDocument/2006/relationships/notesSlide" Target="../notesSlides/notesSlide374.xml"/><Relationship Id="rId1" Type="http://schemas.openxmlformats.org/officeDocument/2006/relationships/slideLayout" Target="../slideLayouts/slideLayout10.xml"/></Relationships>
</file>

<file path=ppt/slides/_rels/slide375.xml.rels><?xml version="1.0" encoding="UTF-8" standalone="yes"?>
<Relationships xmlns="http://schemas.openxmlformats.org/package/2006/relationships"><Relationship Id="rId2" Type="http://schemas.openxmlformats.org/officeDocument/2006/relationships/notesSlide" Target="../notesSlides/notesSlide375.xml"/><Relationship Id="rId1" Type="http://schemas.openxmlformats.org/officeDocument/2006/relationships/slideLayout" Target="../slideLayouts/slideLayout10.xml"/></Relationships>
</file>

<file path=ppt/slides/_rels/slide376.xml.rels><?xml version="1.0" encoding="UTF-8" standalone="yes"?>
<Relationships xmlns="http://schemas.openxmlformats.org/package/2006/relationships"><Relationship Id="rId2" Type="http://schemas.openxmlformats.org/officeDocument/2006/relationships/notesSlide" Target="../notesSlides/notesSlide376.xml"/><Relationship Id="rId1" Type="http://schemas.openxmlformats.org/officeDocument/2006/relationships/slideLayout" Target="../slideLayouts/slideLayout10.xml"/></Relationships>
</file>

<file path=ppt/slides/_rels/slide377.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image" Target="../media/image137.png"/><Relationship Id="rId5" Type="http://schemas.openxmlformats.org/officeDocument/2006/relationships/image" Target="../media/image136.png"/><Relationship Id="rId4" Type="http://schemas.openxmlformats.org/officeDocument/2006/relationships/notesSlide" Target="../notesSlides/notesSlide377.xml"/></Relationships>
</file>

<file path=ppt/slides/_rels/slide378.xml.rels><?xml version="1.0" encoding="UTF-8" standalone="yes"?>
<Relationships xmlns="http://schemas.openxmlformats.org/package/2006/relationships"><Relationship Id="rId8" Type="http://schemas.openxmlformats.org/officeDocument/2006/relationships/tags" Target="../tags/tag147.xml"/><Relationship Id="rId13" Type="http://schemas.microsoft.com/office/2007/relationships/hdphoto" Target="../media/hdphoto1.wdp"/><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image" Target="../media/image138.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notesSlide" Target="../notesSlides/notesSlide378.xml"/><Relationship Id="rId5" Type="http://schemas.openxmlformats.org/officeDocument/2006/relationships/tags" Target="../tags/tag144.xml"/><Relationship Id="rId10" Type="http://schemas.openxmlformats.org/officeDocument/2006/relationships/slideLayout" Target="../slideLayouts/slideLayout10.xml"/><Relationship Id="rId4" Type="http://schemas.openxmlformats.org/officeDocument/2006/relationships/tags" Target="../tags/tag143.xml"/><Relationship Id="rId9" Type="http://schemas.openxmlformats.org/officeDocument/2006/relationships/tags" Target="../tags/tag148.xml"/></Relationships>
</file>

<file path=ppt/slides/_rels/slide379.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379.xml"/><Relationship Id="rId1" Type="http://schemas.openxmlformats.org/officeDocument/2006/relationships/slideLayout" Target="../slideLayouts/slideLayout10.xml"/><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38.xml"/><Relationship Id="rId1" Type="http://schemas.openxmlformats.org/officeDocument/2006/relationships/slideLayout" Target="../slideLayouts/slideLayout10.xml"/><Relationship Id="rId4" Type="http://schemas.openxmlformats.org/officeDocument/2006/relationships/image" Target="../media/image25.tiff"/></Relationships>
</file>

<file path=ppt/slides/_rels/slide380.xml.rels><?xml version="1.0" encoding="UTF-8" standalone="yes"?>
<Relationships xmlns="http://schemas.openxmlformats.org/package/2006/relationships"><Relationship Id="rId2" Type="http://schemas.openxmlformats.org/officeDocument/2006/relationships/notesSlide" Target="../notesSlides/notesSlide380.xml"/><Relationship Id="rId1" Type="http://schemas.openxmlformats.org/officeDocument/2006/relationships/slideLayout" Target="../slideLayouts/slideLayout10.xml"/></Relationships>
</file>

<file path=ppt/slides/_rels/slide381.xml.rels><?xml version="1.0" encoding="UTF-8" standalone="yes"?>
<Relationships xmlns="http://schemas.openxmlformats.org/package/2006/relationships"><Relationship Id="rId2" Type="http://schemas.openxmlformats.org/officeDocument/2006/relationships/notesSlide" Target="../notesSlides/notesSlide381.xml"/><Relationship Id="rId1" Type="http://schemas.openxmlformats.org/officeDocument/2006/relationships/slideLayout" Target="../slideLayouts/slideLayout10.xml"/></Relationships>
</file>

<file path=ppt/slides/_rels/slide382.xml.rels><?xml version="1.0" encoding="UTF-8" standalone="yes"?>
<Relationships xmlns="http://schemas.openxmlformats.org/package/2006/relationships"><Relationship Id="rId2" Type="http://schemas.openxmlformats.org/officeDocument/2006/relationships/notesSlide" Target="../notesSlides/notesSlide382.xml"/><Relationship Id="rId1" Type="http://schemas.openxmlformats.org/officeDocument/2006/relationships/slideLayout" Target="../slideLayouts/slideLayout10.xml"/></Relationships>
</file>

<file path=ppt/slides/_rels/slide383.xml.rels><?xml version="1.0" encoding="UTF-8" standalone="yes"?>
<Relationships xmlns="http://schemas.openxmlformats.org/package/2006/relationships"><Relationship Id="rId2" Type="http://schemas.openxmlformats.org/officeDocument/2006/relationships/notesSlide" Target="../notesSlides/notesSlide383.xml"/><Relationship Id="rId1" Type="http://schemas.openxmlformats.org/officeDocument/2006/relationships/slideLayout" Target="../slideLayouts/slideLayout10.xml"/></Relationships>
</file>

<file path=ppt/slides/_rels/slide38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384.xml"/><Relationship Id="rId1" Type="http://schemas.openxmlformats.org/officeDocument/2006/relationships/slideLayout" Target="../slideLayouts/slideLayout10.xml"/><Relationship Id="rId4" Type="http://schemas.openxmlformats.org/officeDocument/2006/relationships/image" Target="../media/image141.png"/></Relationships>
</file>

<file path=ppt/slides/_rels/slide385.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385.xml"/><Relationship Id="rId1" Type="http://schemas.openxmlformats.org/officeDocument/2006/relationships/slideLayout" Target="../slideLayouts/slideLayout10.xml"/></Relationships>
</file>

<file path=ppt/slides/_rels/slide386.xml.rels><?xml version="1.0" encoding="UTF-8" standalone="yes"?>
<Relationships xmlns="http://schemas.openxmlformats.org/package/2006/relationships"><Relationship Id="rId2" Type="http://schemas.openxmlformats.org/officeDocument/2006/relationships/notesSlide" Target="../notesSlides/notesSlide386.xml"/><Relationship Id="rId1" Type="http://schemas.openxmlformats.org/officeDocument/2006/relationships/slideLayout" Target="../slideLayouts/slideLayout10.xml"/></Relationships>
</file>

<file path=ppt/slides/_rels/slide387.xml.rels><?xml version="1.0" encoding="UTF-8" standalone="yes"?>
<Relationships xmlns="http://schemas.openxmlformats.org/package/2006/relationships"><Relationship Id="rId2" Type="http://schemas.openxmlformats.org/officeDocument/2006/relationships/notesSlide" Target="../notesSlides/notesSlide387.xml"/><Relationship Id="rId1" Type="http://schemas.openxmlformats.org/officeDocument/2006/relationships/slideLayout" Target="../slideLayouts/slideLayout10.xml"/></Relationships>
</file>

<file path=ppt/slides/_rels/slide388.xml.rels><?xml version="1.0" encoding="UTF-8" standalone="yes"?>
<Relationships xmlns="http://schemas.openxmlformats.org/package/2006/relationships"><Relationship Id="rId2" Type="http://schemas.openxmlformats.org/officeDocument/2006/relationships/notesSlide" Target="../notesSlides/notesSlide388.xml"/><Relationship Id="rId1" Type="http://schemas.openxmlformats.org/officeDocument/2006/relationships/slideLayout" Target="../slideLayouts/slideLayout10.xml"/></Relationships>
</file>

<file path=ppt/slides/_rels/slide389.xml.rels><?xml version="1.0" encoding="UTF-8" standalone="yes"?>
<Relationships xmlns="http://schemas.openxmlformats.org/package/2006/relationships"><Relationship Id="rId2" Type="http://schemas.openxmlformats.org/officeDocument/2006/relationships/notesSlide" Target="../notesSlides/notesSlide389.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390.xml.rels><?xml version="1.0" encoding="UTF-8" standalone="yes"?>
<Relationships xmlns="http://schemas.openxmlformats.org/package/2006/relationships"><Relationship Id="rId2" Type="http://schemas.openxmlformats.org/officeDocument/2006/relationships/notesSlide" Target="../notesSlides/notesSlide390.xml"/><Relationship Id="rId1" Type="http://schemas.openxmlformats.org/officeDocument/2006/relationships/slideLayout" Target="../slideLayouts/slideLayout10.xml"/></Relationships>
</file>

<file path=ppt/slides/_rels/slide391.xml.rels><?xml version="1.0" encoding="UTF-8" standalone="yes"?>
<Relationships xmlns="http://schemas.openxmlformats.org/package/2006/relationships"><Relationship Id="rId2" Type="http://schemas.openxmlformats.org/officeDocument/2006/relationships/notesSlide" Target="../notesSlides/notesSlide391.xml"/><Relationship Id="rId1" Type="http://schemas.openxmlformats.org/officeDocument/2006/relationships/slideLayout" Target="../slideLayouts/slideLayout10.xml"/></Relationships>
</file>

<file path=ppt/slides/_rels/slide392.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392.xml"/><Relationship Id="rId1" Type="http://schemas.openxmlformats.org/officeDocument/2006/relationships/slideLayout" Target="../slideLayouts/slideLayout10.xml"/><Relationship Id="rId4" Type="http://schemas.openxmlformats.org/officeDocument/2006/relationships/image" Target="../media/image144.png"/></Relationships>
</file>

<file path=ppt/slides/_rels/slide393.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393.xml"/><Relationship Id="rId1" Type="http://schemas.openxmlformats.org/officeDocument/2006/relationships/slideLayout" Target="../slideLayouts/slideLayout10.xml"/></Relationships>
</file>

<file path=ppt/slides/_rels/slide394.xml.rels><?xml version="1.0" encoding="UTF-8" standalone="yes"?>
<Relationships xmlns="http://schemas.openxmlformats.org/package/2006/relationships"><Relationship Id="rId2" Type="http://schemas.openxmlformats.org/officeDocument/2006/relationships/notesSlide" Target="../notesSlides/notesSlide394.xml"/><Relationship Id="rId1" Type="http://schemas.openxmlformats.org/officeDocument/2006/relationships/slideLayout" Target="../slideLayouts/slideLayout10.xml"/></Relationships>
</file>

<file path=ppt/slides/_rels/slide39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395.xml"/><Relationship Id="rId1" Type="http://schemas.openxmlformats.org/officeDocument/2006/relationships/slideLayout" Target="../slideLayouts/slideLayout10.xml"/><Relationship Id="rId5" Type="http://schemas.openxmlformats.org/officeDocument/2006/relationships/image" Target="../media/image148.png"/><Relationship Id="rId4" Type="http://schemas.openxmlformats.org/officeDocument/2006/relationships/image" Target="../media/image147.png"/></Relationships>
</file>

<file path=ppt/slides/_rels/slide396.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396.xml"/><Relationship Id="rId1" Type="http://schemas.openxmlformats.org/officeDocument/2006/relationships/slideLayout" Target="../slideLayouts/slideLayout10.xml"/><Relationship Id="rId5" Type="http://schemas.openxmlformats.org/officeDocument/2006/relationships/image" Target="../media/image151.png"/><Relationship Id="rId4" Type="http://schemas.openxmlformats.org/officeDocument/2006/relationships/image" Target="../media/image150.png"/></Relationships>
</file>

<file path=ppt/slides/_rels/slide397.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notesSlide" Target="../notesSlides/notesSlide397.xml"/><Relationship Id="rId1" Type="http://schemas.openxmlformats.org/officeDocument/2006/relationships/slideLayout" Target="../slideLayouts/slideLayout10.xml"/></Relationships>
</file>

<file path=ppt/slides/_rels/slide398.xml.rels><?xml version="1.0" encoding="UTF-8" standalone="yes"?>
<Relationships xmlns="http://schemas.openxmlformats.org/package/2006/relationships"><Relationship Id="rId2" Type="http://schemas.openxmlformats.org/officeDocument/2006/relationships/notesSlide" Target="../notesSlides/notesSlide398.xml"/><Relationship Id="rId1" Type="http://schemas.openxmlformats.org/officeDocument/2006/relationships/slideLayout" Target="../slideLayouts/slideLayout10.xml"/></Relationships>
</file>

<file path=ppt/slides/_rels/slide399.xml.rels><?xml version="1.0" encoding="UTF-8" standalone="yes"?>
<Relationships xmlns="http://schemas.openxmlformats.org/package/2006/relationships"><Relationship Id="rId2" Type="http://schemas.openxmlformats.org/officeDocument/2006/relationships/notesSlide" Target="../notesSlides/notesSlide39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00.xml.rels><?xml version="1.0" encoding="UTF-8" standalone="yes"?>
<Relationships xmlns="http://schemas.openxmlformats.org/package/2006/relationships"><Relationship Id="rId2" Type="http://schemas.openxmlformats.org/officeDocument/2006/relationships/notesSlide" Target="../notesSlides/notesSlide400.xml"/><Relationship Id="rId1" Type="http://schemas.openxmlformats.org/officeDocument/2006/relationships/slideLayout" Target="../slideLayouts/slideLayout10.xml"/></Relationships>
</file>

<file path=ppt/slides/_rels/slide401.xml.rels><?xml version="1.0" encoding="UTF-8" standalone="yes"?>
<Relationships xmlns="http://schemas.openxmlformats.org/package/2006/relationships"><Relationship Id="rId2" Type="http://schemas.openxmlformats.org/officeDocument/2006/relationships/notesSlide" Target="../notesSlides/notesSlide401.xml"/><Relationship Id="rId1" Type="http://schemas.openxmlformats.org/officeDocument/2006/relationships/slideLayout" Target="../slideLayouts/slideLayout10.xml"/></Relationships>
</file>

<file path=ppt/slides/_rels/slide402.xml.rels><?xml version="1.0" encoding="UTF-8" standalone="yes"?>
<Relationships xmlns="http://schemas.openxmlformats.org/package/2006/relationships"><Relationship Id="rId2" Type="http://schemas.openxmlformats.org/officeDocument/2006/relationships/notesSlide" Target="../notesSlides/notesSlide402.xml"/><Relationship Id="rId1" Type="http://schemas.openxmlformats.org/officeDocument/2006/relationships/slideLayout" Target="../slideLayouts/slideLayout10.xml"/></Relationships>
</file>

<file path=ppt/slides/_rels/slide403.xml.rels><?xml version="1.0" encoding="UTF-8" standalone="yes"?>
<Relationships xmlns="http://schemas.openxmlformats.org/package/2006/relationships"><Relationship Id="rId2" Type="http://schemas.openxmlformats.org/officeDocument/2006/relationships/notesSlide" Target="../notesSlides/notesSlide403.xml"/><Relationship Id="rId1" Type="http://schemas.openxmlformats.org/officeDocument/2006/relationships/slideLayout" Target="../slideLayouts/slideLayout10.xml"/></Relationships>
</file>

<file path=ppt/slides/_rels/slide404.xml.rels><?xml version="1.0" encoding="UTF-8" standalone="yes"?>
<Relationships xmlns="http://schemas.openxmlformats.org/package/2006/relationships"><Relationship Id="rId2" Type="http://schemas.openxmlformats.org/officeDocument/2006/relationships/notesSlide" Target="../notesSlides/notesSlide404.xml"/><Relationship Id="rId1" Type="http://schemas.openxmlformats.org/officeDocument/2006/relationships/slideLayout" Target="../slideLayouts/slideLayout10.xml"/></Relationships>
</file>

<file path=ppt/slides/_rels/slide405.xml.rels><?xml version="1.0" encoding="UTF-8" standalone="yes"?>
<Relationships xmlns="http://schemas.openxmlformats.org/package/2006/relationships"><Relationship Id="rId2" Type="http://schemas.openxmlformats.org/officeDocument/2006/relationships/notesSlide" Target="../notesSlides/notesSlide405.xml"/><Relationship Id="rId1" Type="http://schemas.openxmlformats.org/officeDocument/2006/relationships/slideLayout" Target="../slideLayouts/slideLayout10.xml"/></Relationships>
</file>

<file path=ppt/slides/_rels/slide406.xml.rels><?xml version="1.0" encoding="UTF-8" standalone="yes"?>
<Relationships xmlns="http://schemas.openxmlformats.org/package/2006/relationships"><Relationship Id="rId2" Type="http://schemas.openxmlformats.org/officeDocument/2006/relationships/notesSlide" Target="../notesSlides/notesSlide406.xml"/><Relationship Id="rId1" Type="http://schemas.openxmlformats.org/officeDocument/2006/relationships/slideLayout" Target="../slideLayouts/slideLayout10.xml"/></Relationships>
</file>

<file path=ppt/slides/_rels/slide407.xml.rels><?xml version="1.0" encoding="UTF-8" standalone="yes"?>
<Relationships xmlns="http://schemas.openxmlformats.org/package/2006/relationships"><Relationship Id="rId2" Type="http://schemas.openxmlformats.org/officeDocument/2006/relationships/notesSlide" Target="../notesSlides/notesSlide407.xml"/><Relationship Id="rId1" Type="http://schemas.openxmlformats.org/officeDocument/2006/relationships/slideLayout" Target="../slideLayouts/slideLayout10.xml"/></Relationships>
</file>

<file path=ppt/slides/_rels/slide408.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408.xml"/><Relationship Id="rId1" Type="http://schemas.openxmlformats.org/officeDocument/2006/relationships/slideLayout" Target="../slideLayouts/slideLayout10.xml"/><Relationship Id="rId4" Type="http://schemas.openxmlformats.org/officeDocument/2006/relationships/image" Target="../media/image154.png"/></Relationships>
</file>

<file path=ppt/slides/_rels/slide409.xml.rels><?xml version="1.0" encoding="UTF-8" standalone="yes"?>
<Relationships xmlns="http://schemas.openxmlformats.org/package/2006/relationships"><Relationship Id="rId2" Type="http://schemas.openxmlformats.org/officeDocument/2006/relationships/notesSlide" Target="../notesSlides/notesSlide409.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10.xml.rels><?xml version="1.0" encoding="UTF-8" standalone="yes"?>
<Relationships xmlns="http://schemas.openxmlformats.org/package/2006/relationships"><Relationship Id="rId2" Type="http://schemas.openxmlformats.org/officeDocument/2006/relationships/notesSlide" Target="../notesSlides/notesSlide410.xml"/><Relationship Id="rId1" Type="http://schemas.openxmlformats.org/officeDocument/2006/relationships/slideLayout" Target="../slideLayouts/slideLayout10.xml"/></Relationships>
</file>

<file path=ppt/slides/_rels/slide411.xml.rels><?xml version="1.0" encoding="UTF-8" standalone="yes"?>
<Relationships xmlns="http://schemas.openxmlformats.org/package/2006/relationships"><Relationship Id="rId2" Type="http://schemas.openxmlformats.org/officeDocument/2006/relationships/notesSlide" Target="../notesSlides/notesSlide411.xml"/><Relationship Id="rId1" Type="http://schemas.openxmlformats.org/officeDocument/2006/relationships/slideLayout" Target="../slideLayouts/slideLayout10.xml"/></Relationships>
</file>

<file path=ppt/slides/_rels/slide4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12.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3.xml.rels><?xml version="1.0" encoding="UTF-8" standalone="yes"?>
<Relationships xmlns="http://schemas.openxmlformats.org/package/2006/relationships"><Relationship Id="rId2" Type="http://schemas.openxmlformats.org/officeDocument/2006/relationships/notesSlide" Target="../notesSlides/notesSlide413.xml"/><Relationship Id="rId1" Type="http://schemas.openxmlformats.org/officeDocument/2006/relationships/slideLayout" Target="../slideLayouts/slideLayout10.xml"/></Relationships>
</file>

<file path=ppt/slides/_rels/slide414.xml.rels><?xml version="1.0" encoding="UTF-8" standalone="yes"?>
<Relationships xmlns="http://schemas.openxmlformats.org/package/2006/relationships"><Relationship Id="rId2" Type="http://schemas.openxmlformats.org/officeDocument/2006/relationships/notesSlide" Target="../notesSlides/notesSlide414.xml"/><Relationship Id="rId1" Type="http://schemas.openxmlformats.org/officeDocument/2006/relationships/slideLayout" Target="../slideLayouts/slideLayout10.xml"/></Relationships>
</file>

<file path=ppt/slides/_rels/slide415.xml.rels><?xml version="1.0" encoding="UTF-8" standalone="yes"?>
<Relationships xmlns="http://schemas.openxmlformats.org/package/2006/relationships"><Relationship Id="rId2" Type="http://schemas.openxmlformats.org/officeDocument/2006/relationships/notesSlide" Target="../notesSlides/notesSlide415.xml"/><Relationship Id="rId1" Type="http://schemas.openxmlformats.org/officeDocument/2006/relationships/slideLayout" Target="../slideLayouts/slideLayout10.xml"/></Relationships>
</file>

<file path=ppt/slides/_rels/slide416.xml.rels><?xml version="1.0" encoding="UTF-8" standalone="yes"?>
<Relationships xmlns="http://schemas.openxmlformats.org/package/2006/relationships"><Relationship Id="rId2" Type="http://schemas.openxmlformats.org/officeDocument/2006/relationships/notesSlide" Target="../notesSlides/notesSlide416.xml"/><Relationship Id="rId1" Type="http://schemas.openxmlformats.org/officeDocument/2006/relationships/slideLayout" Target="../slideLayouts/slideLayout10.xml"/></Relationships>
</file>

<file path=ppt/slides/_rels/slide417.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notesSlide" Target="../notesSlides/notesSlide417.xml"/><Relationship Id="rId1" Type="http://schemas.openxmlformats.org/officeDocument/2006/relationships/slideLayout" Target="../slideLayouts/slideLayout10.xml"/><Relationship Id="rId4" Type="http://schemas.openxmlformats.org/officeDocument/2006/relationships/image" Target="../media/image156.png"/></Relationships>
</file>

<file path=ppt/slides/_rels/slide418.xml.rels><?xml version="1.0" encoding="UTF-8" standalone="yes"?>
<Relationships xmlns="http://schemas.openxmlformats.org/package/2006/relationships"><Relationship Id="rId2" Type="http://schemas.openxmlformats.org/officeDocument/2006/relationships/notesSlide" Target="../notesSlides/notesSlide418.xml"/><Relationship Id="rId1" Type="http://schemas.openxmlformats.org/officeDocument/2006/relationships/slideLayout" Target="../slideLayouts/slideLayout10.xml"/></Relationships>
</file>

<file path=ppt/slides/_rels/slide419.xml.rels><?xml version="1.0" encoding="UTF-8" standalone="yes"?>
<Relationships xmlns="http://schemas.openxmlformats.org/package/2006/relationships"><Relationship Id="rId2" Type="http://schemas.openxmlformats.org/officeDocument/2006/relationships/notesSlide" Target="../notesSlides/notesSlide41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20.xml.rels><?xml version="1.0" encoding="UTF-8" standalone="yes"?>
<Relationships xmlns="http://schemas.openxmlformats.org/package/2006/relationships"><Relationship Id="rId2" Type="http://schemas.openxmlformats.org/officeDocument/2006/relationships/notesSlide" Target="../notesSlides/notesSlide420.xml"/><Relationship Id="rId1" Type="http://schemas.openxmlformats.org/officeDocument/2006/relationships/slideLayout" Target="../slideLayouts/slideLayout10.xml"/></Relationships>
</file>

<file path=ppt/slides/_rels/slide421.xml.rels><?xml version="1.0" encoding="UTF-8" standalone="yes"?>
<Relationships xmlns="http://schemas.openxmlformats.org/package/2006/relationships"><Relationship Id="rId2" Type="http://schemas.openxmlformats.org/officeDocument/2006/relationships/notesSlide" Target="../notesSlides/notesSlide421.xml"/><Relationship Id="rId1" Type="http://schemas.openxmlformats.org/officeDocument/2006/relationships/slideLayout" Target="../slideLayouts/slideLayout10.xml"/></Relationships>
</file>

<file path=ppt/slides/_rels/slide422.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notesSlide" Target="../notesSlides/notesSlide422.xml"/><Relationship Id="rId1" Type="http://schemas.openxmlformats.org/officeDocument/2006/relationships/slideLayout" Target="../slideLayouts/slideLayout10.xml"/></Relationships>
</file>

<file path=ppt/slides/_rels/slide423.xml.rels><?xml version="1.0" encoding="UTF-8" standalone="yes"?>
<Relationships xmlns="http://schemas.openxmlformats.org/package/2006/relationships"><Relationship Id="rId2" Type="http://schemas.openxmlformats.org/officeDocument/2006/relationships/notesSlide" Target="../notesSlides/notesSlide423.xml"/><Relationship Id="rId1" Type="http://schemas.openxmlformats.org/officeDocument/2006/relationships/slideLayout" Target="../slideLayouts/slideLayout10.xml"/></Relationships>
</file>

<file path=ppt/slides/_rels/slide424.xml.rels><?xml version="1.0" encoding="UTF-8" standalone="yes"?>
<Relationships xmlns="http://schemas.openxmlformats.org/package/2006/relationships"><Relationship Id="rId2" Type="http://schemas.openxmlformats.org/officeDocument/2006/relationships/notesSlide" Target="../notesSlides/notesSlide424.xml"/><Relationship Id="rId1" Type="http://schemas.openxmlformats.org/officeDocument/2006/relationships/slideLayout" Target="../slideLayouts/slideLayout10.xml"/></Relationships>
</file>

<file path=ppt/slides/_rels/slide425.xml.rels><?xml version="1.0" encoding="UTF-8" standalone="yes"?>
<Relationships xmlns="http://schemas.openxmlformats.org/package/2006/relationships"><Relationship Id="rId2" Type="http://schemas.openxmlformats.org/officeDocument/2006/relationships/notesSlide" Target="../notesSlides/notesSlide425.xml"/><Relationship Id="rId1" Type="http://schemas.openxmlformats.org/officeDocument/2006/relationships/slideLayout" Target="../slideLayouts/slideLayout10.xml"/></Relationships>
</file>

<file path=ppt/slides/_rels/slide426.xml.rels><?xml version="1.0" encoding="UTF-8" standalone="yes"?>
<Relationships xmlns="http://schemas.openxmlformats.org/package/2006/relationships"><Relationship Id="rId2" Type="http://schemas.openxmlformats.org/officeDocument/2006/relationships/notesSlide" Target="../notesSlides/notesSlide426.xml"/><Relationship Id="rId1" Type="http://schemas.openxmlformats.org/officeDocument/2006/relationships/slideLayout" Target="../slideLayouts/slideLayout10.xml"/></Relationships>
</file>

<file path=ppt/slides/_rels/slide427.xml.rels><?xml version="1.0" encoding="UTF-8" standalone="yes"?>
<Relationships xmlns="http://schemas.openxmlformats.org/package/2006/relationships"><Relationship Id="rId2" Type="http://schemas.openxmlformats.org/officeDocument/2006/relationships/notesSlide" Target="../notesSlides/notesSlide427.xml"/><Relationship Id="rId1" Type="http://schemas.openxmlformats.org/officeDocument/2006/relationships/slideLayout" Target="../slideLayouts/slideLayout10.xml"/></Relationships>
</file>

<file path=ppt/slides/_rels/slide42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8.xml"/><Relationship Id="rId1" Type="http://schemas.openxmlformats.org/officeDocument/2006/relationships/slideLayout" Target="../slideLayouts/slideLayout1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2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29.xml"/><Relationship Id="rId1" Type="http://schemas.openxmlformats.org/officeDocument/2006/relationships/slideLayout" Target="../slideLayouts/slideLayout1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3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30.xml"/><Relationship Id="rId1" Type="http://schemas.openxmlformats.org/officeDocument/2006/relationships/slideLayout" Target="../slideLayouts/slideLayout1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31.xml.rels><?xml version="1.0" encoding="UTF-8" standalone="yes"?>
<Relationships xmlns="http://schemas.openxmlformats.org/package/2006/relationships"><Relationship Id="rId2" Type="http://schemas.openxmlformats.org/officeDocument/2006/relationships/notesSlide" Target="../notesSlides/notesSlide431.xml"/><Relationship Id="rId1" Type="http://schemas.openxmlformats.org/officeDocument/2006/relationships/slideLayout" Target="../slideLayouts/slideLayout2.xml"/></Relationships>
</file>

<file path=ppt/slides/_rels/slide432.xml.rels><?xml version="1.0" encoding="UTF-8" standalone="yes"?>
<Relationships xmlns="http://schemas.openxmlformats.org/package/2006/relationships"><Relationship Id="rId2" Type="http://schemas.openxmlformats.org/officeDocument/2006/relationships/notesSlide" Target="../notesSlides/notesSlide432.xml"/><Relationship Id="rId1" Type="http://schemas.openxmlformats.org/officeDocument/2006/relationships/slideLayout" Target="../slideLayouts/slideLayout10.xml"/></Relationships>
</file>

<file path=ppt/slides/_rels/slide433.xml.rels><?xml version="1.0" encoding="UTF-8" standalone="yes"?>
<Relationships xmlns="http://schemas.openxmlformats.org/package/2006/relationships"><Relationship Id="rId2" Type="http://schemas.openxmlformats.org/officeDocument/2006/relationships/notesSlide" Target="../notesSlides/notesSlide433.xml"/><Relationship Id="rId1" Type="http://schemas.openxmlformats.org/officeDocument/2006/relationships/slideLayout" Target="../slideLayouts/slideLayout10.xml"/></Relationships>
</file>

<file path=ppt/slides/_rels/slide434.xml.rels><?xml version="1.0" encoding="UTF-8" standalone="yes"?>
<Relationships xmlns="http://schemas.openxmlformats.org/package/2006/relationships"><Relationship Id="rId2" Type="http://schemas.openxmlformats.org/officeDocument/2006/relationships/notesSlide" Target="../notesSlides/notesSlide434.xml"/><Relationship Id="rId1" Type="http://schemas.openxmlformats.org/officeDocument/2006/relationships/slideLayout" Target="../slideLayouts/slideLayout10.xml"/></Relationships>
</file>

<file path=ppt/slides/_rels/slide435.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435.xml"/><Relationship Id="rId1" Type="http://schemas.openxmlformats.org/officeDocument/2006/relationships/slideLayout" Target="../slideLayouts/slideLayout10.xml"/></Relationships>
</file>

<file path=ppt/slides/_rels/slide436.xml.rels><?xml version="1.0" encoding="UTF-8" standalone="yes"?>
<Relationships xmlns="http://schemas.openxmlformats.org/package/2006/relationships"><Relationship Id="rId2" Type="http://schemas.openxmlformats.org/officeDocument/2006/relationships/notesSlide" Target="../notesSlides/notesSlide436.xml"/><Relationship Id="rId1" Type="http://schemas.openxmlformats.org/officeDocument/2006/relationships/slideLayout" Target="../slideLayouts/slideLayout10.xml"/></Relationships>
</file>

<file path=ppt/slides/_rels/slide437.xml.rels><?xml version="1.0" encoding="UTF-8" standalone="yes"?>
<Relationships xmlns="http://schemas.openxmlformats.org/package/2006/relationships"><Relationship Id="rId2" Type="http://schemas.openxmlformats.org/officeDocument/2006/relationships/notesSlide" Target="../notesSlides/notesSlide437.xml"/><Relationship Id="rId1" Type="http://schemas.openxmlformats.org/officeDocument/2006/relationships/slideLayout" Target="../slideLayouts/slideLayout10.xml"/></Relationships>
</file>

<file path=ppt/slides/_rels/slide438.xml.rels><?xml version="1.0" encoding="UTF-8" standalone="yes"?>
<Relationships xmlns="http://schemas.openxmlformats.org/package/2006/relationships"><Relationship Id="rId2" Type="http://schemas.openxmlformats.org/officeDocument/2006/relationships/notesSlide" Target="../notesSlides/notesSlide438.xml"/><Relationship Id="rId1" Type="http://schemas.openxmlformats.org/officeDocument/2006/relationships/slideLayout" Target="../slideLayouts/slideLayout10.xml"/></Relationships>
</file>

<file path=ppt/slides/_rels/slide439.xml.rels><?xml version="1.0" encoding="UTF-8" standalone="yes"?>
<Relationships xmlns="http://schemas.openxmlformats.org/package/2006/relationships"><Relationship Id="rId2" Type="http://schemas.openxmlformats.org/officeDocument/2006/relationships/notesSlide" Target="../notesSlides/notesSlide439.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40.xml.rels><?xml version="1.0" encoding="UTF-8" standalone="yes"?>
<Relationships xmlns="http://schemas.openxmlformats.org/package/2006/relationships"><Relationship Id="rId2" Type="http://schemas.openxmlformats.org/officeDocument/2006/relationships/notesSlide" Target="../notesSlides/notesSlide440.xml"/><Relationship Id="rId1" Type="http://schemas.openxmlformats.org/officeDocument/2006/relationships/slideLayout" Target="../slideLayouts/slideLayout10.xml"/></Relationships>
</file>

<file path=ppt/slides/_rels/slide441.xml.rels><?xml version="1.0" encoding="UTF-8" standalone="yes"?>
<Relationships xmlns="http://schemas.openxmlformats.org/package/2006/relationships"><Relationship Id="rId2" Type="http://schemas.openxmlformats.org/officeDocument/2006/relationships/notesSlide" Target="../notesSlides/notesSlide441.xml"/><Relationship Id="rId1" Type="http://schemas.openxmlformats.org/officeDocument/2006/relationships/slideLayout" Target="../slideLayouts/slideLayout10.xml"/></Relationships>
</file>

<file path=ppt/slides/_rels/slide442.xml.rels><?xml version="1.0" encoding="UTF-8" standalone="yes"?>
<Relationships xmlns="http://schemas.openxmlformats.org/package/2006/relationships"><Relationship Id="rId2" Type="http://schemas.openxmlformats.org/officeDocument/2006/relationships/notesSlide" Target="../notesSlides/notesSlide442.xml"/><Relationship Id="rId1" Type="http://schemas.openxmlformats.org/officeDocument/2006/relationships/slideLayout" Target="../slideLayouts/slideLayout10.xml"/></Relationships>
</file>

<file path=ppt/slides/_rels/slide443.xml.rels><?xml version="1.0" encoding="UTF-8" standalone="yes"?>
<Relationships xmlns="http://schemas.openxmlformats.org/package/2006/relationships"><Relationship Id="rId2" Type="http://schemas.openxmlformats.org/officeDocument/2006/relationships/notesSlide" Target="../notesSlides/notesSlide443.xml"/><Relationship Id="rId1" Type="http://schemas.openxmlformats.org/officeDocument/2006/relationships/slideLayout" Target="../slideLayouts/slideLayout10.xml"/></Relationships>
</file>

<file path=ppt/slides/_rels/slide444.xml.rels><?xml version="1.0" encoding="UTF-8" standalone="yes"?>
<Relationships xmlns="http://schemas.openxmlformats.org/package/2006/relationships"><Relationship Id="rId2" Type="http://schemas.openxmlformats.org/officeDocument/2006/relationships/notesSlide" Target="../notesSlides/notesSlide444.xml"/><Relationship Id="rId1" Type="http://schemas.openxmlformats.org/officeDocument/2006/relationships/slideLayout" Target="../slideLayouts/slideLayout10.xml"/></Relationships>
</file>

<file path=ppt/slides/_rels/slide445.xml.rels><?xml version="1.0" encoding="UTF-8" standalone="yes"?>
<Relationships xmlns="http://schemas.openxmlformats.org/package/2006/relationships"><Relationship Id="rId2" Type="http://schemas.openxmlformats.org/officeDocument/2006/relationships/notesSlide" Target="../notesSlides/notesSlide445.xml"/><Relationship Id="rId1" Type="http://schemas.openxmlformats.org/officeDocument/2006/relationships/slideLayout" Target="../slideLayouts/slideLayout10.xml"/></Relationships>
</file>

<file path=ppt/slides/_rels/slide446.xml.rels><?xml version="1.0" encoding="UTF-8" standalone="yes"?>
<Relationships xmlns="http://schemas.openxmlformats.org/package/2006/relationships"><Relationship Id="rId2" Type="http://schemas.openxmlformats.org/officeDocument/2006/relationships/notesSlide" Target="../notesSlides/notesSlide446.xml"/><Relationship Id="rId1" Type="http://schemas.openxmlformats.org/officeDocument/2006/relationships/slideLayout" Target="../slideLayouts/slideLayout10.xml"/></Relationships>
</file>

<file path=ppt/slides/_rels/slide447.xml.rels><?xml version="1.0" encoding="UTF-8" standalone="yes"?>
<Relationships xmlns="http://schemas.openxmlformats.org/package/2006/relationships"><Relationship Id="rId2" Type="http://schemas.openxmlformats.org/officeDocument/2006/relationships/notesSlide" Target="../notesSlides/notesSlide447.xml"/><Relationship Id="rId1" Type="http://schemas.openxmlformats.org/officeDocument/2006/relationships/slideLayout" Target="../slideLayouts/slideLayout10.xml"/></Relationships>
</file>

<file path=ppt/slides/_rels/slide448.xml.rels><?xml version="1.0" encoding="UTF-8" standalone="yes"?>
<Relationships xmlns="http://schemas.openxmlformats.org/package/2006/relationships"><Relationship Id="rId2" Type="http://schemas.openxmlformats.org/officeDocument/2006/relationships/notesSlide" Target="../notesSlides/notesSlide448.xml"/><Relationship Id="rId1" Type="http://schemas.openxmlformats.org/officeDocument/2006/relationships/slideLayout" Target="../slideLayouts/slideLayout10.xml"/></Relationships>
</file>

<file path=ppt/slides/_rels/slide449.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notesSlide" Target="../notesSlides/notesSlide449.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50.xml.rels><?xml version="1.0" encoding="UTF-8" standalone="yes"?>
<Relationships xmlns="http://schemas.openxmlformats.org/package/2006/relationships"><Relationship Id="rId2" Type="http://schemas.openxmlformats.org/officeDocument/2006/relationships/notesSlide" Target="../notesSlides/notesSlide450.xml"/><Relationship Id="rId1" Type="http://schemas.openxmlformats.org/officeDocument/2006/relationships/slideLayout" Target="../slideLayouts/slideLayout10.xml"/></Relationships>
</file>

<file path=ppt/slides/_rels/slide451.xml.rels><?xml version="1.0" encoding="UTF-8" standalone="yes"?>
<Relationships xmlns="http://schemas.openxmlformats.org/package/2006/relationships"><Relationship Id="rId2" Type="http://schemas.openxmlformats.org/officeDocument/2006/relationships/notesSlide" Target="../notesSlides/notesSlide451.xml"/><Relationship Id="rId1" Type="http://schemas.openxmlformats.org/officeDocument/2006/relationships/slideLayout" Target="../slideLayouts/slideLayout10.xml"/></Relationships>
</file>

<file path=ppt/slides/_rels/slide452.xml.rels><?xml version="1.0" encoding="UTF-8" standalone="yes"?>
<Relationships xmlns="http://schemas.openxmlformats.org/package/2006/relationships"><Relationship Id="rId2" Type="http://schemas.openxmlformats.org/officeDocument/2006/relationships/notesSlide" Target="../notesSlides/notesSlide452.xml"/><Relationship Id="rId1" Type="http://schemas.openxmlformats.org/officeDocument/2006/relationships/slideLayout" Target="../slideLayouts/slideLayout10.xml"/></Relationships>
</file>

<file path=ppt/slides/_rels/slide453.xml.rels><?xml version="1.0" encoding="UTF-8" standalone="yes"?>
<Relationships xmlns="http://schemas.openxmlformats.org/package/2006/relationships"><Relationship Id="rId2" Type="http://schemas.openxmlformats.org/officeDocument/2006/relationships/notesSlide" Target="../notesSlides/notesSlide453.xml"/><Relationship Id="rId1" Type="http://schemas.openxmlformats.org/officeDocument/2006/relationships/slideLayout" Target="../slideLayouts/slideLayout10.xml"/></Relationships>
</file>

<file path=ppt/slides/_rels/slide454.xml.rels><?xml version="1.0" encoding="UTF-8" standalone="yes"?>
<Relationships xmlns="http://schemas.openxmlformats.org/package/2006/relationships"><Relationship Id="rId2" Type="http://schemas.openxmlformats.org/officeDocument/2006/relationships/notesSlide" Target="../notesSlides/notesSlide454.xml"/><Relationship Id="rId1" Type="http://schemas.openxmlformats.org/officeDocument/2006/relationships/slideLayout" Target="../slideLayouts/slideLayout10.xml"/></Relationships>
</file>

<file path=ppt/slides/_rels/slide45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455.xml"/><Relationship Id="rId1" Type="http://schemas.openxmlformats.org/officeDocument/2006/relationships/slideLayout" Target="../slideLayouts/slideLayout10.xml"/></Relationships>
</file>

<file path=ppt/slides/_rels/slide456.xml.rels><?xml version="1.0" encoding="UTF-8" standalone="yes"?>
<Relationships xmlns="http://schemas.openxmlformats.org/package/2006/relationships"><Relationship Id="rId2" Type="http://schemas.openxmlformats.org/officeDocument/2006/relationships/notesSlide" Target="../notesSlides/notesSlide456.xml"/><Relationship Id="rId1" Type="http://schemas.openxmlformats.org/officeDocument/2006/relationships/slideLayout" Target="../slideLayouts/slideLayout10.xml"/></Relationships>
</file>

<file path=ppt/slides/_rels/slide457.xml.rels><?xml version="1.0" encoding="UTF-8" standalone="yes"?>
<Relationships xmlns="http://schemas.openxmlformats.org/package/2006/relationships"><Relationship Id="rId2" Type="http://schemas.openxmlformats.org/officeDocument/2006/relationships/notesSlide" Target="../notesSlides/notesSlide457.xml"/><Relationship Id="rId1" Type="http://schemas.openxmlformats.org/officeDocument/2006/relationships/slideLayout" Target="../slideLayouts/slideLayout10.xml"/></Relationships>
</file>

<file path=ppt/slides/_rels/slide458.xml.rels><?xml version="1.0" encoding="UTF-8" standalone="yes"?>
<Relationships xmlns="http://schemas.openxmlformats.org/package/2006/relationships"><Relationship Id="rId2" Type="http://schemas.openxmlformats.org/officeDocument/2006/relationships/notesSlide" Target="../notesSlides/notesSlide458.xml"/><Relationship Id="rId1" Type="http://schemas.openxmlformats.org/officeDocument/2006/relationships/slideLayout" Target="../slideLayouts/slideLayout10.xml"/></Relationships>
</file>

<file path=ppt/slides/_rels/slide459.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459.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60.xml.rels><?xml version="1.0" encoding="UTF-8" standalone="yes"?>
<Relationships xmlns="http://schemas.openxmlformats.org/package/2006/relationships"><Relationship Id="rId2" Type="http://schemas.openxmlformats.org/officeDocument/2006/relationships/notesSlide" Target="../notesSlides/notesSlide460.xml"/><Relationship Id="rId1" Type="http://schemas.openxmlformats.org/officeDocument/2006/relationships/slideLayout" Target="../slideLayouts/slideLayout10.xml"/></Relationships>
</file>

<file path=ppt/slides/_rels/slide461.xml.rels><?xml version="1.0" encoding="UTF-8" standalone="yes"?>
<Relationships xmlns="http://schemas.openxmlformats.org/package/2006/relationships"><Relationship Id="rId2" Type="http://schemas.openxmlformats.org/officeDocument/2006/relationships/notesSlide" Target="../notesSlides/notesSlide461.xml"/><Relationship Id="rId1" Type="http://schemas.openxmlformats.org/officeDocument/2006/relationships/slideLayout" Target="../slideLayouts/slideLayout10.xml"/></Relationships>
</file>

<file path=ppt/slides/_rels/slide462.xml.rels><?xml version="1.0" encoding="UTF-8" standalone="yes"?>
<Relationships xmlns="http://schemas.openxmlformats.org/package/2006/relationships"><Relationship Id="rId2" Type="http://schemas.openxmlformats.org/officeDocument/2006/relationships/notesSlide" Target="../notesSlides/notesSlide462.xml"/><Relationship Id="rId1" Type="http://schemas.openxmlformats.org/officeDocument/2006/relationships/slideLayout" Target="../slideLayouts/slideLayout10.xml"/></Relationships>
</file>

<file path=ppt/slides/_rels/slide463.xml.rels><?xml version="1.0" encoding="UTF-8" standalone="yes"?>
<Relationships xmlns="http://schemas.openxmlformats.org/package/2006/relationships"><Relationship Id="rId2" Type="http://schemas.openxmlformats.org/officeDocument/2006/relationships/notesSlide" Target="../notesSlides/notesSlide463.xml"/><Relationship Id="rId1" Type="http://schemas.openxmlformats.org/officeDocument/2006/relationships/slideLayout" Target="../slideLayouts/slideLayout10.xml"/></Relationships>
</file>

<file path=ppt/slides/_rels/slide464.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464.xml"/><Relationship Id="rId1" Type="http://schemas.openxmlformats.org/officeDocument/2006/relationships/slideLayout" Target="../slideLayouts/slideLayout10.xml"/></Relationships>
</file>

<file path=ppt/slides/_rels/slide465.xml.rels><?xml version="1.0" encoding="UTF-8" standalone="yes"?>
<Relationships xmlns="http://schemas.openxmlformats.org/package/2006/relationships"><Relationship Id="rId3" Type="http://schemas.openxmlformats.org/officeDocument/2006/relationships/image" Target="../media/image163.png"/><Relationship Id="rId2" Type="http://schemas.openxmlformats.org/officeDocument/2006/relationships/notesSlide" Target="../notesSlides/notesSlide465.xml"/><Relationship Id="rId1" Type="http://schemas.openxmlformats.org/officeDocument/2006/relationships/slideLayout" Target="../slideLayouts/slideLayout10.xml"/></Relationships>
</file>

<file path=ppt/slides/_rels/slide466.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466.xml"/><Relationship Id="rId1" Type="http://schemas.openxmlformats.org/officeDocument/2006/relationships/slideLayout" Target="../slideLayouts/slideLayout10.xml"/></Relationships>
</file>

<file path=ppt/slides/_rels/slide467.xml.rels><?xml version="1.0" encoding="UTF-8" standalone="yes"?>
<Relationships xmlns="http://schemas.openxmlformats.org/package/2006/relationships"><Relationship Id="rId2" Type="http://schemas.openxmlformats.org/officeDocument/2006/relationships/notesSlide" Target="../notesSlides/notesSlide467.xml"/><Relationship Id="rId1" Type="http://schemas.openxmlformats.org/officeDocument/2006/relationships/slideLayout" Target="../slideLayouts/slideLayout10.xml"/></Relationships>
</file>

<file path=ppt/slides/_rels/slide468.xml.rels><?xml version="1.0" encoding="UTF-8" standalone="yes"?>
<Relationships xmlns="http://schemas.openxmlformats.org/package/2006/relationships"><Relationship Id="rId2" Type="http://schemas.openxmlformats.org/officeDocument/2006/relationships/notesSlide" Target="../notesSlides/notesSlide468.xml"/><Relationship Id="rId1" Type="http://schemas.openxmlformats.org/officeDocument/2006/relationships/slideLayout" Target="../slideLayouts/slideLayout10.xml"/></Relationships>
</file>

<file path=ppt/slides/_rels/slide469.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469.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70.xml.rels><?xml version="1.0" encoding="UTF-8" standalone="yes"?>
<Relationships xmlns="http://schemas.openxmlformats.org/package/2006/relationships"><Relationship Id="rId2" Type="http://schemas.openxmlformats.org/officeDocument/2006/relationships/notesSlide" Target="../notesSlides/notesSlide470.xml"/><Relationship Id="rId1" Type="http://schemas.openxmlformats.org/officeDocument/2006/relationships/slideLayout" Target="../slideLayouts/slideLayout10.xml"/></Relationships>
</file>

<file path=ppt/slides/_rels/slide471.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notesSlide" Target="../notesSlides/notesSlide471.xml"/><Relationship Id="rId1" Type="http://schemas.openxmlformats.org/officeDocument/2006/relationships/slideLayout" Target="../slideLayouts/slideLayout10.xml"/></Relationships>
</file>

<file path=ppt/slides/_rels/slide472.xml.rels><?xml version="1.0" encoding="UTF-8" standalone="yes"?>
<Relationships xmlns="http://schemas.openxmlformats.org/package/2006/relationships"><Relationship Id="rId2" Type="http://schemas.openxmlformats.org/officeDocument/2006/relationships/notesSlide" Target="../notesSlides/notesSlide472.xml"/><Relationship Id="rId1" Type="http://schemas.openxmlformats.org/officeDocument/2006/relationships/slideLayout" Target="../slideLayouts/slideLayout10.xml"/></Relationships>
</file>

<file path=ppt/slides/_rels/slide473.xml.rels><?xml version="1.0" encoding="UTF-8" standalone="yes"?>
<Relationships xmlns="http://schemas.openxmlformats.org/package/2006/relationships"><Relationship Id="rId2" Type="http://schemas.openxmlformats.org/officeDocument/2006/relationships/notesSlide" Target="../notesSlides/notesSlide473.xml"/><Relationship Id="rId1" Type="http://schemas.openxmlformats.org/officeDocument/2006/relationships/slideLayout" Target="../slideLayouts/slideLayout2.xml"/></Relationships>
</file>

<file path=ppt/slides/_rels/slide474.xml.rels><?xml version="1.0" encoding="UTF-8" standalone="yes"?>
<Relationships xmlns="http://schemas.openxmlformats.org/package/2006/relationships"><Relationship Id="rId2" Type="http://schemas.openxmlformats.org/officeDocument/2006/relationships/notesSlide" Target="../notesSlides/notesSlide474.xml"/><Relationship Id="rId1" Type="http://schemas.openxmlformats.org/officeDocument/2006/relationships/slideLayout" Target="../slideLayouts/slideLayout10.xml"/></Relationships>
</file>

<file path=ppt/slides/_rels/slide475.xml.rels><?xml version="1.0" encoding="UTF-8" standalone="yes"?>
<Relationships xmlns="http://schemas.openxmlformats.org/package/2006/relationships"><Relationship Id="rId2" Type="http://schemas.openxmlformats.org/officeDocument/2006/relationships/notesSlide" Target="../notesSlides/notesSlide475.xml"/><Relationship Id="rId1" Type="http://schemas.openxmlformats.org/officeDocument/2006/relationships/slideLayout" Target="../slideLayouts/slideLayout10.xml"/></Relationships>
</file>

<file path=ppt/slides/_rels/slide476.xml.rels><?xml version="1.0" encoding="UTF-8" standalone="yes"?>
<Relationships xmlns="http://schemas.openxmlformats.org/package/2006/relationships"><Relationship Id="rId2" Type="http://schemas.openxmlformats.org/officeDocument/2006/relationships/notesSlide" Target="../notesSlides/notesSlide476.xml"/><Relationship Id="rId1" Type="http://schemas.openxmlformats.org/officeDocument/2006/relationships/slideLayout" Target="../slideLayouts/slideLayout10.xml"/></Relationships>
</file>

<file path=ppt/slides/_rels/slide477.xml.rels><?xml version="1.0" encoding="UTF-8" standalone="yes"?>
<Relationships xmlns="http://schemas.openxmlformats.org/package/2006/relationships"><Relationship Id="rId2" Type="http://schemas.openxmlformats.org/officeDocument/2006/relationships/notesSlide" Target="../notesSlides/notesSlide477.xml"/><Relationship Id="rId1" Type="http://schemas.openxmlformats.org/officeDocument/2006/relationships/slideLayout" Target="../slideLayouts/slideLayout10.xml"/></Relationships>
</file>

<file path=ppt/slides/_rels/slide478.xml.rels><?xml version="1.0" encoding="UTF-8" standalone="yes"?>
<Relationships xmlns="http://schemas.openxmlformats.org/package/2006/relationships"><Relationship Id="rId2" Type="http://schemas.openxmlformats.org/officeDocument/2006/relationships/notesSlide" Target="../notesSlides/notesSlide478.xml"/><Relationship Id="rId1" Type="http://schemas.openxmlformats.org/officeDocument/2006/relationships/slideLayout" Target="../slideLayouts/slideLayout10.xml"/></Relationships>
</file>

<file path=ppt/slides/_rels/slide479.xml.rels><?xml version="1.0" encoding="UTF-8" standalone="yes"?>
<Relationships xmlns="http://schemas.openxmlformats.org/package/2006/relationships"><Relationship Id="rId2" Type="http://schemas.openxmlformats.org/officeDocument/2006/relationships/notesSlide" Target="../notesSlides/notesSlide479.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80.xml.rels><?xml version="1.0" encoding="UTF-8" standalone="yes"?>
<Relationships xmlns="http://schemas.openxmlformats.org/package/2006/relationships"><Relationship Id="rId2" Type="http://schemas.openxmlformats.org/officeDocument/2006/relationships/notesSlide" Target="../notesSlides/notesSlide480.xml"/><Relationship Id="rId1" Type="http://schemas.openxmlformats.org/officeDocument/2006/relationships/slideLayout" Target="../slideLayouts/slideLayout10.xml"/></Relationships>
</file>

<file path=ppt/slides/_rels/slide481.xml.rels><?xml version="1.0" encoding="UTF-8" standalone="yes"?>
<Relationships xmlns="http://schemas.openxmlformats.org/package/2006/relationships"><Relationship Id="rId2" Type="http://schemas.openxmlformats.org/officeDocument/2006/relationships/notesSlide" Target="../notesSlides/notesSlide481.xml"/><Relationship Id="rId1" Type="http://schemas.openxmlformats.org/officeDocument/2006/relationships/slideLayout" Target="../slideLayouts/slideLayout10.xml"/></Relationships>
</file>

<file path=ppt/slides/_rels/slide482.xml.rels><?xml version="1.0" encoding="UTF-8" standalone="yes"?>
<Relationships xmlns="http://schemas.openxmlformats.org/package/2006/relationships"><Relationship Id="rId2" Type="http://schemas.openxmlformats.org/officeDocument/2006/relationships/notesSlide" Target="../notesSlides/notesSlide482.xml"/><Relationship Id="rId1" Type="http://schemas.openxmlformats.org/officeDocument/2006/relationships/slideLayout" Target="../slideLayouts/slideLayout10.xml"/></Relationships>
</file>

<file path=ppt/slides/_rels/slide483.xml.rels><?xml version="1.0" encoding="UTF-8" standalone="yes"?>
<Relationships xmlns="http://schemas.openxmlformats.org/package/2006/relationships"><Relationship Id="rId2" Type="http://schemas.openxmlformats.org/officeDocument/2006/relationships/notesSlide" Target="../notesSlides/notesSlide483.xml"/><Relationship Id="rId1" Type="http://schemas.openxmlformats.org/officeDocument/2006/relationships/slideLayout" Target="../slideLayouts/slideLayout10.xml"/></Relationships>
</file>

<file path=ppt/slides/_rels/slide484.xml.rels><?xml version="1.0" encoding="UTF-8" standalone="yes"?>
<Relationships xmlns="http://schemas.openxmlformats.org/package/2006/relationships"><Relationship Id="rId2" Type="http://schemas.openxmlformats.org/officeDocument/2006/relationships/notesSlide" Target="../notesSlides/notesSlide484.xml"/><Relationship Id="rId1" Type="http://schemas.openxmlformats.org/officeDocument/2006/relationships/slideLayout" Target="../slideLayouts/slideLayout10.xml"/></Relationships>
</file>

<file path=ppt/slides/_rels/slide485.xml.rels><?xml version="1.0" encoding="UTF-8" standalone="yes"?>
<Relationships xmlns="http://schemas.openxmlformats.org/package/2006/relationships"><Relationship Id="rId2" Type="http://schemas.openxmlformats.org/officeDocument/2006/relationships/notesSlide" Target="../notesSlides/notesSlide485.xml"/><Relationship Id="rId1" Type="http://schemas.openxmlformats.org/officeDocument/2006/relationships/slideLayout" Target="../slideLayouts/slideLayout10.xml"/></Relationships>
</file>

<file path=ppt/slides/_rels/slide486.xml.rels><?xml version="1.0" encoding="UTF-8" standalone="yes"?>
<Relationships xmlns="http://schemas.openxmlformats.org/package/2006/relationships"><Relationship Id="rId2" Type="http://schemas.openxmlformats.org/officeDocument/2006/relationships/notesSlide" Target="../notesSlides/notesSlide486.xml"/><Relationship Id="rId1" Type="http://schemas.openxmlformats.org/officeDocument/2006/relationships/slideLayout" Target="../slideLayouts/slideLayout10.xml"/></Relationships>
</file>

<file path=ppt/slides/_rels/slide487.xml.rels><?xml version="1.0" encoding="UTF-8" standalone="yes"?>
<Relationships xmlns="http://schemas.openxmlformats.org/package/2006/relationships"><Relationship Id="rId2" Type="http://schemas.openxmlformats.org/officeDocument/2006/relationships/notesSlide" Target="../notesSlides/notesSlide487.xml"/><Relationship Id="rId1" Type="http://schemas.openxmlformats.org/officeDocument/2006/relationships/slideLayout" Target="../slideLayouts/slideLayout10.xml"/></Relationships>
</file>

<file path=ppt/slides/_rels/slide488.xml.rels><?xml version="1.0" encoding="UTF-8" standalone="yes"?>
<Relationships xmlns="http://schemas.openxmlformats.org/package/2006/relationships"><Relationship Id="rId2" Type="http://schemas.openxmlformats.org/officeDocument/2006/relationships/notesSlide" Target="../notesSlides/notesSlide488.xml"/><Relationship Id="rId1" Type="http://schemas.openxmlformats.org/officeDocument/2006/relationships/slideLayout" Target="../slideLayouts/slideLayout10.xml"/></Relationships>
</file>

<file path=ppt/slides/_rels/slide489.xml.rels><?xml version="1.0" encoding="UTF-8" standalone="yes"?>
<Relationships xmlns="http://schemas.openxmlformats.org/package/2006/relationships"><Relationship Id="rId2" Type="http://schemas.openxmlformats.org/officeDocument/2006/relationships/notesSlide" Target="../notesSlides/notesSlide489.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490.xml.rels><?xml version="1.0" encoding="UTF-8" standalone="yes"?>
<Relationships xmlns="http://schemas.openxmlformats.org/package/2006/relationships"><Relationship Id="rId2" Type="http://schemas.openxmlformats.org/officeDocument/2006/relationships/notesSlide" Target="../notesSlides/notesSlide490.xml"/><Relationship Id="rId1" Type="http://schemas.openxmlformats.org/officeDocument/2006/relationships/slideLayout" Target="../slideLayouts/slideLayout10.xml"/></Relationships>
</file>

<file path=ppt/slides/_rels/slide491.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notesSlide" Target="../notesSlides/notesSlide491.xml"/><Relationship Id="rId1" Type="http://schemas.openxmlformats.org/officeDocument/2006/relationships/slideLayout" Target="../slideLayouts/slideLayout10.xml"/></Relationships>
</file>

<file path=ppt/slides/_rels/slide49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492.xml"/><Relationship Id="rId1" Type="http://schemas.openxmlformats.org/officeDocument/2006/relationships/slideLayout" Target="../slideLayouts/slideLayout10.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493.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493.xml"/><Relationship Id="rId1" Type="http://schemas.openxmlformats.org/officeDocument/2006/relationships/slideLayout" Target="../slideLayouts/slideLayout10.xml"/></Relationships>
</file>

<file path=ppt/slides/_rels/slide494.xml.rels><?xml version="1.0" encoding="UTF-8" standalone="yes"?>
<Relationships xmlns="http://schemas.openxmlformats.org/package/2006/relationships"><Relationship Id="rId2" Type="http://schemas.openxmlformats.org/officeDocument/2006/relationships/notesSlide" Target="../notesSlides/notesSlide494.xml"/><Relationship Id="rId1" Type="http://schemas.openxmlformats.org/officeDocument/2006/relationships/slideLayout" Target="../slideLayouts/slideLayout10.xml"/></Relationships>
</file>

<file path=ppt/slides/_rels/slide495.xml.rels><?xml version="1.0" encoding="UTF-8" standalone="yes"?>
<Relationships xmlns="http://schemas.openxmlformats.org/package/2006/relationships"><Relationship Id="rId2" Type="http://schemas.openxmlformats.org/officeDocument/2006/relationships/notesSlide" Target="../notesSlides/notesSlide495.xml"/><Relationship Id="rId1" Type="http://schemas.openxmlformats.org/officeDocument/2006/relationships/slideLayout" Target="../slideLayouts/slideLayout10.xml"/></Relationships>
</file>

<file path=ppt/slides/_rels/slide496.xml.rels><?xml version="1.0" encoding="UTF-8" standalone="yes"?>
<Relationships xmlns="http://schemas.openxmlformats.org/package/2006/relationships"><Relationship Id="rId2" Type="http://schemas.openxmlformats.org/officeDocument/2006/relationships/notesSlide" Target="../notesSlides/notesSlide496.xml"/><Relationship Id="rId1" Type="http://schemas.openxmlformats.org/officeDocument/2006/relationships/slideLayout" Target="../slideLayouts/slideLayout10.xml"/></Relationships>
</file>

<file path=ppt/slides/_rels/slide497.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notesSlide" Target="../notesSlides/notesSlide497.xml"/><Relationship Id="rId1" Type="http://schemas.openxmlformats.org/officeDocument/2006/relationships/slideLayout" Target="../slideLayouts/slideLayout10.xml"/></Relationships>
</file>

<file path=ppt/slides/_rels/slide498.xml.rels><?xml version="1.0" encoding="UTF-8" standalone="yes"?>
<Relationships xmlns="http://schemas.openxmlformats.org/package/2006/relationships"><Relationship Id="rId2" Type="http://schemas.openxmlformats.org/officeDocument/2006/relationships/notesSlide" Target="../notesSlides/notesSlide498.xml"/><Relationship Id="rId1" Type="http://schemas.openxmlformats.org/officeDocument/2006/relationships/slideLayout" Target="../slideLayouts/slideLayout10.xml"/></Relationships>
</file>

<file path=ppt/slides/_rels/slide499.xml.rels><?xml version="1.0" encoding="UTF-8" standalone="yes"?>
<Relationships xmlns="http://schemas.openxmlformats.org/package/2006/relationships"><Relationship Id="rId2" Type="http://schemas.openxmlformats.org/officeDocument/2006/relationships/notesSlide" Target="../notesSlides/notesSlide49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00.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500.xml"/><Relationship Id="rId1" Type="http://schemas.openxmlformats.org/officeDocument/2006/relationships/slideLayout" Target="../slideLayouts/slideLayout10.xml"/></Relationships>
</file>

<file path=ppt/slides/_rels/slide501.xml.rels><?xml version="1.0" encoding="UTF-8" standalone="yes"?>
<Relationships xmlns="http://schemas.openxmlformats.org/package/2006/relationships"><Relationship Id="rId2" Type="http://schemas.openxmlformats.org/officeDocument/2006/relationships/notesSlide" Target="../notesSlides/notesSlide501.xml"/><Relationship Id="rId1" Type="http://schemas.openxmlformats.org/officeDocument/2006/relationships/slideLayout" Target="../slideLayouts/slideLayout10.xml"/></Relationships>
</file>

<file path=ppt/slides/_rels/slide502.xml.rels><?xml version="1.0" encoding="UTF-8" standalone="yes"?>
<Relationships xmlns="http://schemas.openxmlformats.org/package/2006/relationships"><Relationship Id="rId2" Type="http://schemas.openxmlformats.org/officeDocument/2006/relationships/notesSlide" Target="../notesSlides/notesSlide502.xml"/><Relationship Id="rId1" Type="http://schemas.openxmlformats.org/officeDocument/2006/relationships/slideLayout" Target="../slideLayouts/slideLayout10.xml"/></Relationships>
</file>

<file path=ppt/slides/_rels/slide503.xml.rels><?xml version="1.0" encoding="UTF-8" standalone="yes"?>
<Relationships xmlns="http://schemas.openxmlformats.org/package/2006/relationships"><Relationship Id="rId2" Type="http://schemas.openxmlformats.org/officeDocument/2006/relationships/notesSlide" Target="../notesSlides/notesSlide503.xml"/><Relationship Id="rId1" Type="http://schemas.openxmlformats.org/officeDocument/2006/relationships/slideLayout" Target="../slideLayouts/slideLayout10.xml"/></Relationships>
</file>

<file path=ppt/slides/_rels/slide504.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504.xml"/><Relationship Id="rId1" Type="http://schemas.openxmlformats.org/officeDocument/2006/relationships/slideLayout" Target="../slideLayouts/slideLayout10.xml"/><Relationship Id="rId4" Type="http://schemas.openxmlformats.org/officeDocument/2006/relationships/image" Target="../media/image172.png"/></Relationships>
</file>

<file path=ppt/slides/_rels/slide505.xml.rels><?xml version="1.0" encoding="UTF-8" standalone="yes"?>
<Relationships xmlns="http://schemas.openxmlformats.org/package/2006/relationships"><Relationship Id="rId2" Type="http://schemas.openxmlformats.org/officeDocument/2006/relationships/notesSlide" Target="../notesSlides/notesSlide505.xml"/><Relationship Id="rId1" Type="http://schemas.openxmlformats.org/officeDocument/2006/relationships/slideLayout" Target="../slideLayouts/slideLayout10.xml"/></Relationships>
</file>

<file path=ppt/slides/_rels/slide506.xml.rels><?xml version="1.0" encoding="UTF-8" standalone="yes"?>
<Relationships xmlns="http://schemas.openxmlformats.org/package/2006/relationships"><Relationship Id="rId2" Type="http://schemas.openxmlformats.org/officeDocument/2006/relationships/notesSlide" Target="../notesSlides/notesSlide506.xml"/><Relationship Id="rId1" Type="http://schemas.openxmlformats.org/officeDocument/2006/relationships/slideLayout" Target="../slideLayouts/slideLayout10.xml"/></Relationships>
</file>

<file path=ppt/slides/_rels/slide507.xml.rels><?xml version="1.0" encoding="UTF-8" standalone="yes"?>
<Relationships xmlns="http://schemas.openxmlformats.org/package/2006/relationships"><Relationship Id="rId2" Type="http://schemas.openxmlformats.org/officeDocument/2006/relationships/notesSlide" Target="../notesSlides/notesSlide507.xml"/><Relationship Id="rId1" Type="http://schemas.openxmlformats.org/officeDocument/2006/relationships/slideLayout" Target="../slideLayouts/slideLayout10.xml"/></Relationships>
</file>

<file path=ppt/slides/_rels/slide508.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notesSlide" Target="../notesSlides/notesSlide508.xml"/><Relationship Id="rId1" Type="http://schemas.openxmlformats.org/officeDocument/2006/relationships/slideLayout" Target="../slideLayouts/slideLayout10.xml"/></Relationships>
</file>

<file path=ppt/slides/_rels/slide509.xml.rels><?xml version="1.0" encoding="UTF-8" standalone="yes"?>
<Relationships xmlns="http://schemas.openxmlformats.org/package/2006/relationships"><Relationship Id="rId2" Type="http://schemas.openxmlformats.org/officeDocument/2006/relationships/notesSlide" Target="../notesSlides/notesSlide509.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510.xml.rels><?xml version="1.0" encoding="UTF-8" standalone="yes"?>
<Relationships xmlns="http://schemas.openxmlformats.org/package/2006/relationships"><Relationship Id="rId2" Type="http://schemas.openxmlformats.org/officeDocument/2006/relationships/notesSlide" Target="../notesSlides/notesSlide510.xml"/><Relationship Id="rId1" Type="http://schemas.openxmlformats.org/officeDocument/2006/relationships/slideLayout" Target="../slideLayouts/slideLayout10.xml"/></Relationships>
</file>

<file path=ppt/slides/_rels/slide511.xml.rels><?xml version="1.0" encoding="UTF-8" standalone="yes"?>
<Relationships xmlns="http://schemas.openxmlformats.org/package/2006/relationships"><Relationship Id="rId2" Type="http://schemas.openxmlformats.org/officeDocument/2006/relationships/notesSlide" Target="../notesSlides/notesSlide511.xml"/><Relationship Id="rId1" Type="http://schemas.openxmlformats.org/officeDocument/2006/relationships/slideLayout" Target="../slideLayouts/slideLayout10.xml"/></Relationships>
</file>

<file path=ppt/slides/_rels/slide512.xml.rels><?xml version="1.0" encoding="UTF-8" standalone="yes"?>
<Relationships xmlns="http://schemas.openxmlformats.org/package/2006/relationships"><Relationship Id="rId2" Type="http://schemas.openxmlformats.org/officeDocument/2006/relationships/notesSlide" Target="../notesSlides/notesSlide512.xml"/><Relationship Id="rId1" Type="http://schemas.openxmlformats.org/officeDocument/2006/relationships/slideLayout" Target="../slideLayouts/slideLayout10.xml"/></Relationships>
</file>

<file path=ppt/slides/_rels/slide513.xml.rels><?xml version="1.0" encoding="UTF-8" standalone="yes"?>
<Relationships xmlns="http://schemas.openxmlformats.org/package/2006/relationships"><Relationship Id="rId2" Type="http://schemas.openxmlformats.org/officeDocument/2006/relationships/notesSlide" Target="../notesSlides/notesSlide513.xml"/><Relationship Id="rId1" Type="http://schemas.openxmlformats.org/officeDocument/2006/relationships/slideLayout" Target="../slideLayouts/slideLayout10.xml"/></Relationships>
</file>

<file path=ppt/slides/_rels/slide514.xml.rels><?xml version="1.0" encoding="UTF-8" standalone="yes"?>
<Relationships xmlns="http://schemas.openxmlformats.org/package/2006/relationships"><Relationship Id="rId2" Type="http://schemas.openxmlformats.org/officeDocument/2006/relationships/notesSlide" Target="../notesSlides/notesSlide514.xml"/><Relationship Id="rId1" Type="http://schemas.openxmlformats.org/officeDocument/2006/relationships/slideLayout" Target="../slideLayouts/slideLayout10.xml"/></Relationships>
</file>

<file path=ppt/slides/_rels/slide515.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515.xml"/><Relationship Id="rId1" Type="http://schemas.openxmlformats.org/officeDocument/2006/relationships/slideLayout" Target="../slideLayouts/slideLayout10.xml"/><Relationship Id="rId4" Type="http://schemas.openxmlformats.org/officeDocument/2006/relationships/image" Target="../media/image175.png"/></Relationships>
</file>

<file path=ppt/slides/_rels/slide516.xml.rels><?xml version="1.0" encoding="UTF-8" standalone="yes"?>
<Relationships xmlns="http://schemas.openxmlformats.org/package/2006/relationships"><Relationship Id="rId2" Type="http://schemas.openxmlformats.org/officeDocument/2006/relationships/notesSlide" Target="../notesSlides/notesSlide516.xml"/><Relationship Id="rId1" Type="http://schemas.openxmlformats.org/officeDocument/2006/relationships/slideLayout" Target="../slideLayouts/slideLayout10.xml"/></Relationships>
</file>

<file path=ppt/slides/_rels/slide517.xml.rels><?xml version="1.0" encoding="UTF-8" standalone="yes"?>
<Relationships xmlns="http://schemas.openxmlformats.org/package/2006/relationships"><Relationship Id="rId2" Type="http://schemas.openxmlformats.org/officeDocument/2006/relationships/notesSlide" Target="../notesSlides/notesSlide517.xml"/><Relationship Id="rId1" Type="http://schemas.openxmlformats.org/officeDocument/2006/relationships/slideLayout" Target="../slideLayouts/slideLayout10.xml"/></Relationships>
</file>

<file path=ppt/slides/_rels/slide518.xml.rels><?xml version="1.0" encoding="UTF-8" standalone="yes"?>
<Relationships xmlns="http://schemas.openxmlformats.org/package/2006/relationships"><Relationship Id="rId2" Type="http://schemas.openxmlformats.org/officeDocument/2006/relationships/notesSlide" Target="../notesSlides/notesSlide518.xml"/><Relationship Id="rId1" Type="http://schemas.openxmlformats.org/officeDocument/2006/relationships/slideLayout" Target="../slideLayouts/slideLayout2.xml"/></Relationships>
</file>

<file path=ppt/slides/_rels/slide519.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519.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20.xml.rels><?xml version="1.0" encoding="UTF-8" standalone="yes"?>
<Relationships xmlns="http://schemas.openxmlformats.org/package/2006/relationships"><Relationship Id="rId2" Type="http://schemas.openxmlformats.org/officeDocument/2006/relationships/notesSlide" Target="../notesSlides/notesSlide520.xml"/><Relationship Id="rId1" Type="http://schemas.openxmlformats.org/officeDocument/2006/relationships/slideLayout" Target="../slideLayouts/slideLayout10.xml"/></Relationships>
</file>

<file path=ppt/slides/_rels/slide521.xml.rels><?xml version="1.0" encoding="UTF-8" standalone="yes"?>
<Relationships xmlns="http://schemas.openxmlformats.org/package/2006/relationships"><Relationship Id="rId2" Type="http://schemas.openxmlformats.org/officeDocument/2006/relationships/notesSlide" Target="../notesSlides/notesSlide521.xml"/><Relationship Id="rId1" Type="http://schemas.openxmlformats.org/officeDocument/2006/relationships/slideLayout" Target="../slideLayouts/slideLayout10.xml"/></Relationships>
</file>

<file path=ppt/slides/_rels/slide522.xml.rels><?xml version="1.0" encoding="UTF-8" standalone="yes"?>
<Relationships xmlns="http://schemas.openxmlformats.org/package/2006/relationships"><Relationship Id="rId2" Type="http://schemas.openxmlformats.org/officeDocument/2006/relationships/notesSlide" Target="../notesSlides/notesSlide522.xml"/><Relationship Id="rId1" Type="http://schemas.openxmlformats.org/officeDocument/2006/relationships/slideLayout" Target="../slideLayouts/slideLayout10.xml"/></Relationships>
</file>

<file path=ppt/slides/_rels/slide523.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523.xml"/><Relationship Id="rId1" Type="http://schemas.openxmlformats.org/officeDocument/2006/relationships/slideLayout" Target="../slideLayouts/slideLayout10.xml"/></Relationships>
</file>

<file path=ppt/slides/_rels/slide524.xml.rels><?xml version="1.0" encoding="UTF-8" standalone="yes"?>
<Relationships xmlns="http://schemas.openxmlformats.org/package/2006/relationships"><Relationship Id="rId2" Type="http://schemas.openxmlformats.org/officeDocument/2006/relationships/notesSlide" Target="../notesSlides/notesSlide524.xml"/><Relationship Id="rId1" Type="http://schemas.openxmlformats.org/officeDocument/2006/relationships/slideLayout" Target="../slideLayouts/slideLayout10.xml"/></Relationships>
</file>

<file path=ppt/slides/_rels/slide525.xml.rels><?xml version="1.0" encoding="UTF-8" standalone="yes"?>
<Relationships xmlns="http://schemas.openxmlformats.org/package/2006/relationships"><Relationship Id="rId2" Type="http://schemas.openxmlformats.org/officeDocument/2006/relationships/notesSlide" Target="../notesSlides/notesSlide525.xml"/><Relationship Id="rId1" Type="http://schemas.openxmlformats.org/officeDocument/2006/relationships/slideLayout" Target="../slideLayouts/slideLayout10.xml"/></Relationships>
</file>

<file path=ppt/slides/_rels/slide526.xml.rels><?xml version="1.0" encoding="UTF-8" standalone="yes"?>
<Relationships xmlns="http://schemas.openxmlformats.org/package/2006/relationships"><Relationship Id="rId2" Type="http://schemas.openxmlformats.org/officeDocument/2006/relationships/notesSlide" Target="../notesSlides/notesSlide526.xml"/><Relationship Id="rId1" Type="http://schemas.openxmlformats.org/officeDocument/2006/relationships/slideLayout" Target="../slideLayouts/slideLayout10.xml"/></Relationships>
</file>

<file path=ppt/slides/_rels/slide52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notesSlide" Target="../notesSlides/notesSlide527.xml"/><Relationship Id="rId1" Type="http://schemas.openxmlformats.org/officeDocument/2006/relationships/slideLayout" Target="../slideLayouts/slideLayout10.xml"/></Relationships>
</file>

<file path=ppt/slides/_rels/slide52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notesSlide" Target="../notesSlides/notesSlide528.xml"/><Relationship Id="rId1" Type="http://schemas.openxmlformats.org/officeDocument/2006/relationships/slideLayout" Target="../slideLayouts/slideLayout10.xml"/></Relationships>
</file>

<file path=ppt/slides/_rels/slide529.xml.rels><?xml version="1.0" encoding="UTF-8" standalone="yes"?>
<Relationships xmlns="http://schemas.openxmlformats.org/package/2006/relationships"><Relationship Id="rId2" Type="http://schemas.openxmlformats.org/officeDocument/2006/relationships/notesSlide" Target="../notesSlides/notesSlide529.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530.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530.xml"/><Relationship Id="rId1" Type="http://schemas.openxmlformats.org/officeDocument/2006/relationships/slideLayout" Target="../slideLayouts/slideLayout10.xml"/></Relationships>
</file>

<file path=ppt/slides/_rels/slide531.xml.rels><?xml version="1.0" encoding="UTF-8" standalone="yes"?>
<Relationships xmlns="http://schemas.openxmlformats.org/package/2006/relationships"><Relationship Id="rId2" Type="http://schemas.openxmlformats.org/officeDocument/2006/relationships/notesSlide" Target="../notesSlides/notesSlide531.xml"/><Relationship Id="rId1" Type="http://schemas.openxmlformats.org/officeDocument/2006/relationships/slideLayout" Target="../slideLayouts/slideLayout10.xml"/></Relationships>
</file>

<file path=ppt/slides/_rels/slide532.xml.rels><?xml version="1.0" encoding="UTF-8" standalone="yes"?>
<Relationships xmlns="http://schemas.openxmlformats.org/package/2006/relationships"><Relationship Id="rId2" Type="http://schemas.openxmlformats.org/officeDocument/2006/relationships/notesSlide" Target="../notesSlides/notesSlide532.xml"/><Relationship Id="rId1" Type="http://schemas.openxmlformats.org/officeDocument/2006/relationships/slideLayout" Target="../slideLayouts/slideLayout10.xml"/></Relationships>
</file>

<file path=ppt/slides/_rels/slide533.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533.xml"/><Relationship Id="rId1" Type="http://schemas.openxmlformats.org/officeDocument/2006/relationships/slideLayout" Target="../slideLayouts/slideLayout10.xml"/><Relationship Id="rId4" Type="http://schemas.openxmlformats.org/officeDocument/2006/relationships/image" Target="../media/image182.png"/></Relationships>
</file>

<file path=ppt/slides/_rels/slide534.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534.xml"/><Relationship Id="rId1" Type="http://schemas.openxmlformats.org/officeDocument/2006/relationships/slideLayout" Target="../slideLayouts/slideLayout10.xml"/></Relationships>
</file>

<file path=ppt/slides/_rels/slide535.xml.rels><?xml version="1.0" encoding="UTF-8" standalone="yes"?>
<Relationships xmlns="http://schemas.openxmlformats.org/package/2006/relationships"><Relationship Id="rId8" Type="http://schemas.openxmlformats.org/officeDocument/2006/relationships/image" Target="../media/image18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35.xml"/><Relationship Id="rId1" Type="http://schemas.openxmlformats.org/officeDocument/2006/relationships/slideLayout" Target="../slideLayouts/slideLayout10.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36.xml.rels><?xml version="1.0" encoding="UTF-8" standalone="yes"?>
<Relationships xmlns="http://schemas.openxmlformats.org/package/2006/relationships"><Relationship Id="rId2" Type="http://schemas.openxmlformats.org/officeDocument/2006/relationships/notesSlide" Target="../notesSlides/notesSlide536.xml"/><Relationship Id="rId1" Type="http://schemas.openxmlformats.org/officeDocument/2006/relationships/slideLayout" Target="../slideLayouts/slideLayout10.xml"/></Relationships>
</file>

<file path=ppt/slides/_rels/slide537.xml.rels><?xml version="1.0" encoding="UTF-8" standalone="yes"?>
<Relationships xmlns="http://schemas.openxmlformats.org/package/2006/relationships"><Relationship Id="rId2" Type="http://schemas.openxmlformats.org/officeDocument/2006/relationships/notesSlide" Target="../notesSlides/notesSlide537.xml"/><Relationship Id="rId1" Type="http://schemas.openxmlformats.org/officeDocument/2006/relationships/slideLayout" Target="../slideLayouts/slideLayout10.xml"/></Relationships>
</file>

<file path=ppt/slides/_rels/slide538.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notesSlide" Target="../notesSlides/notesSlide538.xml"/><Relationship Id="rId1" Type="http://schemas.openxmlformats.org/officeDocument/2006/relationships/slideLayout" Target="../slideLayouts/slideLayout10.xml"/></Relationships>
</file>

<file path=ppt/slides/_rels/slide539.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539.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540.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540.xml"/><Relationship Id="rId1" Type="http://schemas.openxmlformats.org/officeDocument/2006/relationships/slideLayout" Target="../slideLayouts/slideLayout10.xml"/></Relationships>
</file>

<file path=ppt/slides/_rels/slide541.xml.rels><?xml version="1.0" encoding="UTF-8" standalone="yes"?>
<Relationships xmlns="http://schemas.openxmlformats.org/package/2006/relationships"><Relationship Id="rId2" Type="http://schemas.openxmlformats.org/officeDocument/2006/relationships/notesSlide" Target="../notesSlides/notesSlide541.xml"/><Relationship Id="rId1" Type="http://schemas.openxmlformats.org/officeDocument/2006/relationships/slideLayout" Target="../slideLayouts/slideLayout10.xml"/></Relationships>
</file>

<file path=ppt/slides/_rels/slide542.xml.rels><?xml version="1.0" encoding="UTF-8" standalone="yes"?>
<Relationships xmlns="http://schemas.openxmlformats.org/package/2006/relationships"><Relationship Id="rId3" Type="http://schemas.openxmlformats.org/officeDocument/2006/relationships/image" Target="../media/image188.png"/><Relationship Id="rId2" Type="http://schemas.openxmlformats.org/officeDocument/2006/relationships/notesSlide" Target="../notesSlides/notesSlide542.xml"/><Relationship Id="rId1" Type="http://schemas.openxmlformats.org/officeDocument/2006/relationships/slideLayout" Target="../slideLayouts/slideLayout10.xml"/></Relationships>
</file>

<file path=ppt/slides/_rels/slide543.xml.rels><?xml version="1.0" encoding="UTF-8" standalone="yes"?>
<Relationships xmlns="http://schemas.openxmlformats.org/package/2006/relationships"><Relationship Id="rId2" Type="http://schemas.openxmlformats.org/officeDocument/2006/relationships/notesSlide" Target="../notesSlides/notesSlide543.xml"/><Relationship Id="rId1" Type="http://schemas.openxmlformats.org/officeDocument/2006/relationships/slideLayout" Target="../slideLayouts/slideLayout10.xml"/></Relationships>
</file>

<file path=ppt/slides/_rels/slide544.xml.rels><?xml version="1.0" encoding="UTF-8" standalone="yes"?>
<Relationships xmlns="http://schemas.openxmlformats.org/package/2006/relationships"><Relationship Id="rId2" Type="http://schemas.openxmlformats.org/officeDocument/2006/relationships/notesSlide" Target="../notesSlides/notesSlide544.xml"/><Relationship Id="rId1" Type="http://schemas.openxmlformats.org/officeDocument/2006/relationships/slideLayout" Target="../slideLayouts/slideLayout10.xml"/></Relationships>
</file>

<file path=ppt/slides/_rels/slide545.xml.rels><?xml version="1.0" encoding="UTF-8" standalone="yes"?>
<Relationships xmlns="http://schemas.openxmlformats.org/package/2006/relationships"><Relationship Id="rId2" Type="http://schemas.openxmlformats.org/officeDocument/2006/relationships/notesSlide" Target="../notesSlides/notesSlide545.xml"/><Relationship Id="rId1" Type="http://schemas.openxmlformats.org/officeDocument/2006/relationships/slideLayout" Target="../slideLayouts/slideLayout10.xml"/></Relationships>
</file>

<file path=ppt/slides/_rels/slide546.xml.rels><?xml version="1.0" encoding="UTF-8" standalone="yes"?>
<Relationships xmlns="http://schemas.openxmlformats.org/package/2006/relationships"><Relationship Id="rId2" Type="http://schemas.openxmlformats.org/officeDocument/2006/relationships/notesSlide" Target="../notesSlides/notesSlide546.xml"/><Relationship Id="rId1" Type="http://schemas.openxmlformats.org/officeDocument/2006/relationships/slideLayout" Target="../slideLayouts/slideLayout10.xml"/></Relationships>
</file>

<file path=ppt/slides/_rels/slide547.xml.rels><?xml version="1.0" encoding="UTF-8" standalone="yes"?>
<Relationships xmlns="http://schemas.openxmlformats.org/package/2006/relationships"><Relationship Id="rId2" Type="http://schemas.openxmlformats.org/officeDocument/2006/relationships/notesSlide" Target="../notesSlides/notesSlide547.xml"/><Relationship Id="rId1" Type="http://schemas.openxmlformats.org/officeDocument/2006/relationships/slideLayout" Target="../slideLayouts/slideLayout10.xml"/></Relationships>
</file>

<file path=ppt/slides/_rels/slide548.xml.rels><?xml version="1.0" encoding="UTF-8" standalone="yes"?>
<Relationships xmlns="http://schemas.openxmlformats.org/package/2006/relationships"><Relationship Id="rId2" Type="http://schemas.openxmlformats.org/officeDocument/2006/relationships/notesSlide" Target="../notesSlides/notesSlide548.xml"/><Relationship Id="rId1" Type="http://schemas.openxmlformats.org/officeDocument/2006/relationships/slideLayout" Target="../slideLayouts/slideLayout10.xml"/></Relationships>
</file>

<file path=ppt/slides/_rels/slide549.xml.rels><?xml version="1.0" encoding="UTF-8" standalone="yes"?>
<Relationships xmlns="http://schemas.openxmlformats.org/package/2006/relationships"><Relationship Id="rId8" Type="http://schemas.openxmlformats.org/officeDocument/2006/relationships/image" Target="../media/image194.png"/><Relationship Id="rId3" Type="http://schemas.openxmlformats.org/officeDocument/2006/relationships/image" Target="../media/image189.png"/><Relationship Id="rId7" Type="http://schemas.openxmlformats.org/officeDocument/2006/relationships/image" Target="../media/image193.png"/><Relationship Id="rId2" Type="http://schemas.openxmlformats.org/officeDocument/2006/relationships/notesSlide" Target="../notesSlides/notesSlide549.xml"/><Relationship Id="rId1" Type="http://schemas.openxmlformats.org/officeDocument/2006/relationships/slideLayout" Target="../slideLayouts/slideLayout10.x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90.png"/><Relationship Id="rId9" Type="http://schemas.openxmlformats.org/officeDocument/2006/relationships/image" Target="../media/image195.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550.xml.rels><?xml version="1.0" encoding="UTF-8" standalone="yes"?>
<Relationships xmlns="http://schemas.openxmlformats.org/package/2006/relationships"><Relationship Id="rId2" Type="http://schemas.openxmlformats.org/officeDocument/2006/relationships/notesSlide" Target="../notesSlides/notesSlide550.xml"/><Relationship Id="rId1" Type="http://schemas.openxmlformats.org/officeDocument/2006/relationships/slideLayout" Target="../slideLayouts/slideLayout10.xml"/></Relationships>
</file>

<file path=ppt/slides/_rels/slide551.xml.rels><?xml version="1.0" encoding="UTF-8" standalone="yes"?>
<Relationships xmlns="http://schemas.openxmlformats.org/package/2006/relationships"><Relationship Id="rId2" Type="http://schemas.openxmlformats.org/officeDocument/2006/relationships/notesSlide" Target="../notesSlides/notesSlide551.xml"/><Relationship Id="rId1" Type="http://schemas.openxmlformats.org/officeDocument/2006/relationships/slideLayout" Target="../slideLayouts/slideLayout10.xml"/></Relationships>
</file>

<file path=ppt/slides/_rels/slide552.xml.rels><?xml version="1.0" encoding="UTF-8" standalone="yes"?>
<Relationships xmlns="http://schemas.openxmlformats.org/package/2006/relationships"><Relationship Id="rId2" Type="http://schemas.openxmlformats.org/officeDocument/2006/relationships/notesSlide" Target="../notesSlides/notesSlide552.xml"/><Relationship Id="rId1" Type="http://schemas.openxmlformats.org/officeDocument/2006/relationships/slideLayout" Target="../slideLayouts/slideLayout10.xml"/></Relationships>
</file>

<file path=ppt/slides/_rels/slide553.xml.rels><?xml version="1.0" encoding="UTF-8" standalone="yes"?>
<Relationships xmlns="http://schemas.openxmlformats.org/package/2006/relationships"><Relationship Id="rId2" Type="http://schemas.openxmlformats.org/officeDocument/2006/relationships/notesSlide" Target="../notesSlides/notesSlide553.xml"/><Relationship Id="rId1" Type="http://schemas.openxmlformats.org/officeDocument/2006/relationships/slideLayout" Target="../slideLayouts/slideLayout10.xml"/></Relationships>
</file>

<file path=ppt/slides/_rels/slide554.xml.rels><?xml version="1.0" encoding="UTF-8" standalone="yes"?>
<Relationships xmlns="http://schemas.openxmlformats.org/package/2006/relationships"><Relationship Id="rId2" Type="http://schemas.openxmlformats.org/officeDocument/2006/relationships/notesSlide" Target="../notesSlides/notesSlide554.xml"/><Relationship Id="rId1" Type="http://schemas.openxmlformats.org/officeDocument/2006/relationships/slideLayout" Target="../slideLayouts/slideLayout10.xml"/></Relationships>
</file>

<file path=ppt/slides/_rels/slide555.xml.rels><?xml version="1.0" encoding="UTF-8" standalone="yes"?>
<Relationships xmlns="http://schemas.openxmlformats.org/package/2006/relationships"><Relationship Id="rId2" Type="http://schemas.openxmlformats.org/officeDocument/2006/relationships/notesSlide" Target="../notesSlides/notesSlide555.xml"/><Relationship Id="rId1" Type="http://schemas.openxmlformats.org/officeDocument/2006/relationships/slideLayout" Target="../slideLayouts/slideLayout10.xml"/></Relationships>
</file>

<file path=ppt/slides/_rels/slide556.xml.rels><?xml version="1.0" encoding="UTF-8" standalone="yes"?>
<Relationships xmlns="http://schemas.openxmlformats.org/package/2006/relationships"><Relationship Id="rId2" Type="http://schemas.openxmlformats.org/officeDocument/2006/relationships/notesSlide" Target="../notesSlides/notesSlide556.xml"/><Relationship Id="rId1" Type="http://schemas.openxmlformats.org/officeDocument/2006/relationships/slideLayout" Target="../slideLayouts/slideLayout10.xml"/></Relationships>
</file>

<file path=ppt/slides/_rels/slide557.xml.rels><?xml version="1.0" encoding="UTF-8" standalone="yes"?>
<Relationships xmlns="http://schemas.openxmlformats.org/package/2006/relationships"><Relationship Id="rId2" Type="http://schemas.openxmlformats.org/officeDocument/2006/relationships/notesSlide" Target="../notesSlides/notesSlide557.xml"/><Relationship Id="rId1" Type="http://schemas.openxmlformats.org/officeDocument/2006/relationships/slideLayout" Target="../slideLayouts/slideLayout10.xml"/></Relationships>
</file>

<file path=ppt/slides/_rels/slide558.xml.rels><?xml version="1.0" encoding="UTF-8" standalone="yes"?>
<Relationships xmlns="http://schemas.openxmlformats.org/package/2006/relationships"><Relationship Id="rId2" Type="http://schemas.openxmlformats.org/officeDocument/2006/relationships/notesSlide" Target="../notesSlides/notesSlide558.xml"/><Relationship Id="rId1" Type="http://schemas.openxmlformats.org/officeDocument/2006/relationships/slideLayout" Target="../slideLayouts/slideLayout10.xml"/></Relationships>
</file>

<file path=ppt/slides/_rels/slide559.xml.rels><?xml version="1.0" encoding="UTF-8" standalone="yes"?>
<Relationships xmlns="http://schemas.openxmlformats.org/package/2006/relationships"><Relationship Id="rId2" Type="http://schemas.openxmlformats.org/officeDocument/2006/relationships/notesSlide" Target="../notesSlides/notesSlide559.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0.xml"/><Relationship Id="rId1" Type="http://schemas.openxmlformats.org/officeDocument/2006/relationships/tags" Target="../tags/tag30.xml"/></Relationships>
</file>

<file path=ppt/slides/_rels/slide560.xml.rels><?xml version="1.0" encoding="UTF-8" standalone="yes"?>
<Relationships xmlns="http://schemas.openxmlformats.org/package/2006/relationships"><Relationship Id="rId2" Type="http://schemas.openxmlformats.org/officeDocument/2006/relationships/notesSlide" Target="../notesSlides/notesSlide560.xml"/><Relationship Id="rId1" Type="http://schemas.openxmlformats.org/officeDocument/2006/relationships/slideLayout" Target="../slideLayouts/slideLayout10.xml"/></Relationships>
</file>

<file path=ppt/slides/_rels/slide561.xml.rels><?xml version="1.0" encoding="UTF-8" standalone="yes"?>
<Relationships xmlns="http://schemas.openxmlformats.org/package/2006/relationships"><Relationship Id="rId2" Type="http://schemas.openxmlformats.org/officeDocument/2006/relationships/notesSlide" Target="../notesSlides/notesSlide56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tags" Target="../tags/tag43.xml"/><Relationship Id="rId18" Type="http://schemas.openxmlformats.org/officeDocument/2006/relationships/tags" Target="../tags/tag48.xml"/><Relationship Id="rId26" Type="http://schemas.openxmlformats.org/officeDocument/2006/relationships/tags" Target="../tags/tag56.xml"/><Relationship Id="rId39" Type="http://schemas.openxmlformats.org/officeDocument/2006/relationships/notesSlide" Target="../notesSlides/notesSlide68.xml"/><Relationship Id="rId3" Type="http://schemas.openxmlformats.org/officeDocument/2006/relationships/tags" Target="../tags/tag33.xml"/><Relationship Id="rId21" Type="http://schemas.openxmlformats.org/officeDocument/2006/relationships/tags" Target="../tags/tag51.xml"/><Relationship Id="rId34" Type="http://schemas.openxmlformats.org/officeDocument/2006/relationships/tags" Target="../tags/tag64.xml"/><Relationship Id="rId7" Type="http://schemas.openxmlformats.org/officeDocument/2006/relationships/tags" Target="../tags/tag37.xml"/><Relationship Id="rId12" Type="http://schemas.openxmlformats.org/officeDocument/2006/relationships/tags" Target="../tags/tag42.xml"/><Relationship Id="rId17" Type="http://schemas.openxmlformats.org/officeDocument/2006/relationships/tags" Target="../tags/tag47.xml"/><Relationship Id="rId25" Type="http://schemas.openxmlformats.org/officeDocument/2006/relationships/tags" Target="../tags/tag55.xml"/><Relationship Id="rId33" Type="http://schemas.openxmlformats.org/officeDocument/2006/relationships/tags" Target="../tags/tag63.xml"/><Relationship Id="rId38" Type="http://schemas.openxmlformats.org/officeDocument/2006/relationships/slideLayout" Target="../slideLayouts/slideLayout7.xml"/><Relationship Id="rId2" Type="http://schemas.openxmlformats.org/officeDocument/2006/relationships/tags" Target="../tags/tag32.xml"/><Relationship Id="rId16" Type="http://schemas.openxmlformats.org/officeDocument/2006/relationships/tags" Target="../tags/tag46.xml"/><Relationship Id="rId20" Type="http://schemas.openxmlformats.org/officeDocument/2006/relationships/tags" Target="../tags/tag50.xml"/><Relationship Id="rId29" Type="http://schemas.openxmlformats.org/officeDocument/2006/relationships/tags" Target="../tags/tag59.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tags" Target="../tags/tag41.xml"/><Relationship Id="rId24" Type="http://schemas.openxmlformats.org/officeDocument/2006/relationships/tags" Target="../tags/tag54.xml"/><Relationship Id="rId32" Type="http://schemas.openxmlformats.org/officeDocument/2006/relationships/tags" Target="../tags/tag62.xml"/><Relationship Id="rId37" Type="http://schemas.openxmlformats.org/officeDocument/2006/relationships/tags" Target="../tags/tag67.xml"/><Relationship Id="rId5" Type="http://schemas.openxmlformats.org/officeDocument/2006/relationships/tags" Target="../tags/tag35.xml"/><Relationship Id="rId15" Type="http://schemas.openxmlformats.org/officeDocument/2006/relationships/tags" Target="../tags/tag45.xml"/><Relationship Id="rId23" Type="http://schemas.openxmlformats.org/officeDocument/2006/relationships/tags" Target="../tags/tag53.xml"/><Relationship Id="rId28" Type="http://schemas.openxmlformats.org/officeDocument/2006/relationships/tags" Target="../tags/tag58.xml"/><Relationship Id="rId36" Type="http://schemas.openxmlformats.org/officeDocument/2006/relationships/tags" Target="../tags/tag66.xml"/><Relationship Id="rId10" Type="http://schemas.openxmlformats.org/officeDocument/2006/relationships/tags" Target="../tags/tag40.xml"/><Relationship Id="rId19" Type="http://schemas.openxmlformats.org/officeDocument/2006/relationships/tags" Target="../tags/tag49.xml"/><Relationship Id="rId31" Type="http://schemas.openxmlformats.org/officeDocument/2006/relationships/tags" Target="../tags/tag61.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tags" Target="../tags/tag44.xml"/><Relationship Id="rId22" Type="http://schemas.openxmlformats.org/officeDocument/2006/relationships/tags" Target="../tags/tag52.xml"/><Relationship Id="rId27" Type="http://schemas.openxmlformats.org/officeDocument/2006/relationships/tags" Target="../tags/tag57.xml"/><Relationship Id="rId30" Type="http://schemas.openxmlformats.org/officeDocument/2006/relationships/tags" Target="../tags/tag60.xml"/><Relationship Id="rId35" Type="http://schemas.openxmlformats.org/officeDocument/2006/relationships/tags" Target="../tags/tag65.xml"/></Relationships>
</file>

<file path=ppt/slides/_rels/slide6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8" Type="http://schemas.openxmlformats.org/officeDocument/2006/relationships/tags" Target="../tags/tag75.xml"/><Relationship Id="rId3" Type="http://schemas.openxmlformats.org/officeDocument/2006/relationships/tags" Target="../tags/tag70.xml"/><Relationship Id="rId7" Type="http://schemas.openxmlformats.org/officeDocument/2006/relationships/tags" Target="../tags/tag74.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notesSlide" Target="../notesSlides/notesSlide74.xml"/><Relationship Id="rId5" Type="http://schemas.openxmlformats.org/officeDocument/2006/relationships/tags" Target="../tags/tag72.xml"/><Relationship Id="rId10" Type="http://schemas.openxmlformats.org/officeDocument/2006/relationships/slideLayout" Target="../slideLayouts/slideLayout7.xml"/><Relationship Id="rId4" Type="http://schemas.openxmlformats.org/officeDocument/2006/relationships/tags" Target="../tags/tag71.xml"/><Relationship Id="rId9" Type="http://schemas.openxmlformats.org/officeDocument/2006/relationships/tags" Target="../tags/tag7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6.xml"/><Relationship Id="rId1" Type="http://schemas.openxmlformats.org/officeDocument/2006/relationships/slideLayout" Target="../slideLayouts/slideLayout10.xml"/><Relationship Id="rId4" Type="http://schemas.openxmlformats.org/officeDocument/2006/relationships/image" Target="../media/image31.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8.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8" Type="http://schemas.openxmlformats.org/officeDocument/2006/relationships/tags" Target="../tags/tag84.xml"/><Relationship Id="rId3" Type="http://schemas.openxmlformats.org/officeDocument/2006/relationships/tags" Target="../tags/tag79.xml"/><Relationship Id="rId7" Type="http://schemas.openxmlformats.org/officeDocument/2006/relationships/tags" Target="../tags/tag83.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notesSlide" Target="../notesSlides/notesSlide80.xml"/><Relationship Id="rId5" Type="http://schemas.openxmlformats.org/officeDocument/2006/relationships/tags" Target="../tags/tag81.xml"/><Relationship Id="rId10" Type="http://schemas.openxmlformats.org/officeDocument/2006/relationships/slideLayout" Target="../slideLayouts/slideLayout7.xml"/><Relationship Id="rId4" Type="http://schemas.openxmlformats.org/officeDocument/2006/relationships/tags" Target="../tags/tag80.xml"/><Relationship Id="rId9" Type="http://schemas.openxmlformats.org/officeDocument/2006/relationships/tags" Target="../tags/tag8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5.xml"/><Relationship Id="rId1" Type="http://schemas.openxmlformats.org/officeDocument/2006/relationships/slideLayout" Target="../slideLayouts/slideLayout10.xml"/><Relationship Id="rId4" Type="http://schemas.openxmlformats.org/officeDocument/2006/relationships/image" Target="../media/image34.emf"/></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96.xml"/><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菱形 14"/>
          <p:cNvSpPr/>
          <p:nvPr/>
        </p:nvSpPr>
        <p:spPr>
          <a:xfrm>
            <a:off x="4485036" y="1713952"/>
            <a:ext cx="3242523" cy="3242523"/>
          </a:xfrm>
          <a:prstGeom prst="diamond">
            <a:avLst/>
          </a:prstGeom>
          <a:solidFill>
            <a:schemeClr val="bg1">
              <a:lumMod val="6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0" name="等腰三角形 19"/>
          <p:cNvSpPr/>
          <p:nvPr/>
        </p:nvSpPr>
        <p:spPr>
          <a:xfrm flipV="1">
            <a:off x="3945758" y="3199094"/>
            <a:ext cx="4271743" cy="2255667"/>
          </a:xfrm>
          <a:prstGeom prst="triangle">
            <a:avLst>
              <a:gd name="adj" fmla="val 49673"/>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a typeface="微软雅黑 Light" panose="020B0502040204020203" pitchFamily="34" charset="-122"/>
            </a:endParaRPr>
          </a:p>
        </p:txBody>
      </p:sp>
      <p:sp>
        <p:nvSpPr>
          <p:cNvPr id="21" name="等腰三角形 20"/>
          <p:cNvSpPr/>
          <p:nvPr/>
        </p:nvSpPr>
        <p:spPr>
          <a:xfrm>
            <a:off x="3945757" y="1183067"/>
            <a:ext cx="4271743" cy="2255667"/>
          </a:xfrm>
          <a:prstGeom prst="triangle">
            <a:avLst>
              <a:gd name="adj" fmla="val 49673"/>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a typeface="微软雅黑 Light" panose="020B0502040204020203" pitchFamily="34" charset="-122"/>
            </a:endParaRPr>
          </a:p>
        </p:txBody>
      </p:sp>
      <p:sp>
        <p:nvSpPr>
          <p:cNvPr id="22" name="文本框 21"/>
          <p:cNvSpPr txBox="1"/>
          <p:nvPr/>
        </p:nvSpPr>
        <p:spPr>
          <a:xfrm>
            <a:off x="3945592" y="2159535"/>
            <a:ext cx="4297680" cy="922020"/>
          </a:xfrm>
          <a:prstGeom prst="rect">
            <a:avLst/>
          </a:prstGeom>
          <a:noFill/>
          <a:ln>
            <a:noFill/>
          </a:ln>
        </p:spPr>
        <p:txBody>
          <a:bodyPr wrap="none" rtlCol="0">
            <a:spAutoFit/>
          </a:bodyPr>
          <a:lstStyle/>
          <a:p>
            <a:r>
              <a:rPr lang="zh-CN" altLang="en-US" sz="5400" dirty="0">
                <a:solidFill>
                  <a:schemeClr val="tx1">
                    <a:lumMod val="85000"/>
                    <a:lumOff val="15000"/>
                  </a:schemeClr>
                </a:solidFill>
                <a:latin typeface="微软雅黑 Light" panose="020B0502040204020203" pitchFamily="34" charset="-122"/>
                <a:ea typeface="微软雅黑 Light" panose="020B0502040204020203" pitchFamily="34" charset="-122"/>
              </a:rPr>
              <a:t>影视表演基础</a:t>
            </a:r>
          </a:p>
        </p:txBody>
      </p:sp>
      <p:sp>
        <p:nvSpPr>
          <p:cNvPr id="23" name="文本框 22"/>
          <p:cNvSpPr txBox="1"/>
          <p:nvPr/>
        </p:nvSpPr>
        <p:spPr>
          <a:xfrm>
            <a:off x="4366896" y="3463985"/>
            <a:ext cx="3684836" cy="429895"/>
          </a:xfrm>
          <a:prstGeom prst="rect">
            <a:avLst/>
          </a:prstGeom>
          <a:noFill/>
          <a:ln>
            <a:noFill/>
          </a:ln>
        </p:spPr>
        <p:txBody>
          <a:bodyPr wrap="square" rtlCol="0">
            <a:spAutoFit/>
          </a:bodyPr>
          <a:lstStyle/>
          <a:p>
            <a:pPr algn="r"/>
            <a:r>
              <a:rPr lang="zh-CN" altLang="en-US" sz="2200" b="1" dirty="0">
                <a:solidFill>
                  <a:schemeClr val="tx1">
                    <a:lumMod val="85000"/>
                    <a:lumOff val="15000"/>
                  </a:schemeClr>
                </a:solidFill>
                <a:latin typeface="微软雅黑 Light" panose="020B0502040204020203" pitchFamily="34" charset="-122"/>
                <a:ea typeface="微软雅黑 Light" panose="020B0502040204020203" pitchFamily="34" charset="-122"/>
                <a:cs typeface="Helvetica" panose="020B0604020202020204" pitchFamily="34" charset="0"/>
              </a:rPr>
              <a:t>刘诗兵著</a:t>
            </a:r>
          </a:p>
        </p:txBody>
      </p:sp>
      <p:sp>
        <p:nvSpPr>
          <p:cNvPr id="27" name="任意多边形: 形状 15"/>
          <p:cNvSpPr/>
          <p:nvPr/>
        </p:nvSpPr>
        <p:spPr>
          <a:xfrm>
            <a:off x="-233169" y="3198280"/>
            <a:ext cx="4862319" cy="730782"/>
          </a:xfrm>
          <a:custGeom>
            <a:avLst/>
            <a:gdLst>
              <a:gd name="connsiteX0" fmla="*/ 0 w 4454013"/>
              <a:gd name="connsiteY0" fmla="*/ 531514 h 767488"/>
              <a:gd name="connsiteX1" fmla="*/ 1828800 w 4454013"/>
              <a:gd name="connsiteY1" fmla="*/ 572 h 767488"/>
              <a:gd name="connsiteX2" fmla="*/ 3628103 w 4454013"/>
              <a:gd name="connsiteY2" fmla="*/ 620004 h 767488"/>
              <a:gd name="connsiteX3" fmla="*/ 4454013 w 4454013"/>
              <a:gd name="connsiteY3" fmla="*/ 767488 h 767488"/>
              <a:gd name="connsiteX0-1" fmla="*/ 0 w 4454013"/>
              <a:gd name="connsiteY0-2" fmla="*/ 531514 h 767488"/>
              <a:gd name="connsiteX1-3" fmla="*/ 1828800 w 4454013"/>
              <a:gd name="connsiteY1-4" fmla="*/ 572 h 767488"/>
              <a:gd name="connsiteX2-5" fmla="*/ 3628103 w 4454013"/>
              <a:gd name="connsiteY2-6" fmla="*/ 620004 h 767488"/>
              <a:gd name="connsiteX3-7" fmla="*/ 4195569 w 4454013"/>
              <a:gd name="connsiteY3-8" fmla="*/ 735545 h 767488"/>
              <a:gd name="connsiteX4" fmla="*/ 4454013 w 4454013"/>
              <a:gd name="connsiteY4" fmla="*/ 767488 h 767488"/>
              <a:gd name="connsiteX0-9" fmla="*/ 0 w 4454013"/>
              <a:gd name="connsiteY0-10" fmla="*/ 531514 h 767488"/>
              <a:gd name="connsiteX1-11" fmla="*/ 1828800 w 4454013"/>
              <a:gd name="connsiteY1-12" fmla="*/ 572 h 767488"/>
              <a:gd name="connsiteX2-13" fmla="*/ 3628103 w 4454013"/>
              <a:gd name="connsiteY2-14" fmla="*/ 620004 h 767488"/>
              <a:gd name="connsiteX3-15" fmla="*/ 4081269 w 4454013"/>
              <a:gd name="connsiteY3-16" fmla="*/ 730782 h 767488"/>
              <a:gd name="connsiteX4-17" fmla="*/ 4454013 w 4454013"/>
              <a:gd name="connsiteY4-18" fmla="*/ 767488 h 767488"/>
              <a:gd name="connsiteX0-19" fmla="*/ 0 w 4081269"/>
              <a:gd name="connsiteY0-20" fmla="*/ 531514 h 730782"/>
              <a:gd name="connsiteX1-21" fmla="*/ 1828800 w 4081269"/>
              <a:gd name="connsiteY1-22" fmla="*/ 572 h 730782"/>
              <a:gd name="connsiteX2-23" fmla="*/ 3628103 w 4081269"/>
              <a:gd name="connsiteY2-24" fmla="*/ 620004 h 730782"/>
              <a:gd name="connsiteX3-25" fmla="*/ 4081269 w 4081269"/>
              <a:gd name="connsiteY3-26" fmla="*/ 730782 h 730782"/>
            </a:gdLst>
            <a:ahLst/>
            <a:cxnLst>
              <a:cxn ang="0">
                <a:pos x="connsiteX0-1" y="connsiteY0-2"/>
              </a:cxn>
              <a:cxn ang="0">
                <a:pos x="connsiteX1-3" y="connsiteY1-4"/>
              </a:cxn>
              <a:cxn ang="0">
                <a:pos x="connsiteX2-5" y="connsiteY2-6"/>
              </a:cxn>
              <a:cxn ang="0">
                <a:pos x="connsiteX3-7" y="connsiteY3-8"/>
              </a:cxn>
            </a:cxnLst>
            <a:rect l="l" t="t" r="r" b="b"/>
            <a:pathLst>
              <a:path w="4081269" h="730782">
                <a:moveTo>
                  <a:pt x="0" y="531514"/>
                </a:moveTo>
                <a:cubicBezTo>
                  <a:pt x="612058" y="258669"/>
                  <a:pt x="1224116" y="-14176"/>
                  <a:pt x="1828800" y="572"/>
                </a:cubicBezTo>
                <a:cubicBezTo>
                  <a:pt x="2433484" y="15320"/>
                  <a:pt x="3252692" y="498302"/>
                  <a:pt x="3628103" y="620004"/>
                </a:cubicBezTo>
                <a:cubicBezTo>
                  <a:pt x="4003514" y="741706"/>
                  <a:pt x="3943617" y="706201"/>
                  <a:pt x="4081269" y="7307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8" name="任意多边形: 形状 18"/>
          <p:cNvSpPr/>
          <p:nvPr/>
        </p:nvSpPr>
        <p:spPr>
          <a:xfrm>
            <a:off x="7350734" y="3733664"/>
            <a:ext cx="5549139" cy="700144"/>
          </a:xfrm>
          <a:custGeom>
            <a:avLst/>
            <a:gdLst>
              <a:gd name="connsiteX0" fmla="*/ 0 w 4719484"/>
              <a:gd name="connsiteY0" fmla="*/ 364821 h 700144"/>
              <a:gd name="connsiteX1" fmla="*/ 1091381 w 4719484"/>
              <a:gd name="connsiteY1" fmla="*/ 689285 h 700144"/>
              <a:gd name="connsiteX2" fmla="*/ 2890684 w 4719484"/>
              <a:gd name="connsiteY2" fmla="*/ 10859 h 700144"/>
              <a:gd name="connsiteX3" fmla="*/ 4719484 w 4719484"/>
              <a:gd name="connsiteY3" fmla="*/ 335324 h 700144"/>
              <a:gd name="connsiteX0-1" fmla="*/ 0 w 4733772"/>
              <a:gd name="connsiteY0-2" fmla="*/ 364821 h 700144"/>
              <a:gd name="connsiteX1-3" fmla="*/ 1105669 w 4733772"/>
              <a:gd name="connsiteY1-4" fmla="*/ 689285 h 700144"/>
              <a:gd name="connsiteX2-5" fmla="*/ 2904972 w 4733772"/>
              <a:gd name="connsiteY2-6" fmla="*/ 10859 h 700144"/>
              <a:gd name="connsiteX3-7" fmla="*/ 4733772 w 4733772"/>
              <a:gd name="connsiteY3-8" fmla="*/ 335324 h 700144"/>
            </a:gdLst>
            <a:ahLst/>
            <a:cxnLst>
              <a:cxn ang="0">
                <a:pos x="connsiteX0-1" y="connsiteY0-2"/>
              </a:cxn>
              <a:cxn ang="0">
                <a:pos x="connsiteX1-3" y="connsiteY1-4"/>
              </a:cxn>
              <a:cxn ang="0">
                <a:pos x="connsiteX2-5" y="connsiteY2-6"/>
              </a:cxn>
              <a:cxn ang="0">
                <a:pos x="connsiteX3-7" y="connsiteY3-8"/>
              </a:cxn>
            </a:cxnLst>
            <a:rect l="l" t="t" r="r" b="b"/>
            <a:pathLst>
              <a:path w="4733772" h="700144">
                <a:moveTo>
                  <a:pt x="0" y="364821"/>
                </a:moveTo>
                <a:cubicBezTo>
                  <a:pt x="304800" y="556550"/>
                  <a:pt x="621507" y="748279"/>
                  <a:pt x="1105669" y="689285"/>
                </a:cubicBezTo>
                <a:cubicBezTo>
                  <a:pt x="1589831" y="630291"/>
                  <a:pt x="2300288" y="69852"/>
                  <a:pt x="2904972" y="10859"/>
                </a:cubicBezTo>
                <a:cubicBezTo>
                  <a:pt x="3509656" y="-48135"/>
                  <a:pt x="4121714" y="143594"/>
                  <a:pt x="4733772" y="335324"/>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9" name="任意多边形: 形状 19"/>
          <p:cNvSpPr/>
          <p:nvPr/>
        </p:nvSpPr>
        <p:spPr>
          <a:xfrm>
            <a:off x="7570106" y="3684186"/>
            <a:ext cx="5105157" cy="560475"/>
          </a:xfrm>
          <a:custGeom>
            <a:avLst/>
            <a:gdLst>
              <a:gd name="connsiteX0" fmla="*/ 0 w 4395020"/>
              <a:gd name="connsiteY0" fmla="*/ 176980 h 560476"/>
              <a:gd name="connsiteX1" fmla="*/ 973394 w 4395020"/>
              <a:gd name="connsiteY1" fmla="*/ 29497 h 560476"/>
              <a:gd name="connsiteX2" fmla="*/ 2831691 w 4395020"/>
              <a:gd name="connsiteY2" fmla="*/ 560438 h 560476"/>
              <a:gd name="connsiteX3" fmla="*/ 4395020 w 4395020"/>
              <a:gd name="connsiteY3" fmla="*/ 0 h 560476"/>
              <a:gd name="connsiteX0-1" fmla="*/ 0 w 4414070"/>
              <a:gd name="connsiteY0-2" fmla="*/ 196030 h 560475"/>
              <a:gd name="connsiteX1-3" fmla="*/ 992444 w 4414070"/>
              <a:gd name="connsiteY1-4" fmla="*/ 29497 h 560475"/>
              <a:gd name="connsiteX2-5" fmla="*/ 2850741 w 4414070"/>
              <a:gd name="connsiteY2-6" fmla="*/ 560438 h 560475"/>
              <a:gd name="connsiteX3-7" fmla="*/ 4414070 w 4414070"/>
              <a:gd name="connsiteY3-8" fmla="*/ 0 h 560475"/>
            </a:gdLst>
            <a:ahLst/>
            <a:cxnLst>
              <a:cxn ang="0">
                <a:pos x="connsiteX0-1" y="connsiteY0-2"/>
              </a:cxn>
              <a:cxn ang="0">
                <a:pos x="connsiteX1-3" y="connsiteY1-4"/>
              </a:cxn>
              <a:cxn ang="0">
                <a:pos x="connsiteX2-5" y="connsiteY2-6"/>
              </a:cxn>
              <a:cxn ang="0">
                <a:pos x="connsiteX3-7" y="connsiteY3-8"/>
              </a:cxn>
            </a:cxnLst>
            <a:rect l="l" t="t" r="r" b="b"/>
            <a:pathLst>
              <a:path w="4414070" h="560475">
                <a:moveTo>
                  <a:pt x="0" y="196030"/>
                </a:moveTo>
                <a:cubicBezTo>
                  <a:pt x="250723" y="90333"/>
                  <a:pt x="517321" y="-31238"/>
                  <a:pt x="992444" y="29497"/>
                </a:cubicBezTo>
                <a:cubicBezTo>
                  <a:pt x="1467568" y="90232"/>
                  <a:pt x="2280470" y="565354"/>
                  <a:pt x="2850741" y="560438"/>
                </a:cubicBezTo>
                <a:cubicBezTo>
                  <a:pt x="3421012" y="555522"/>
                  <a:pt x="3917541" y="277761"/>
                  <a:pt x="4414070" y="0"/>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30" name="任意多边形: 形状 20"/>
          <p:cNvSpPr/>
          <p:nvPr/>
        </p:nvSpPr>
        <p:spPr>
          <a:xfrm>
            <a:off x="-215759" y="3425261"/>
            <a:ext cx="4435333" cy="523672"/>
          </a:xfrm>
          <a:custGeom>
            <a:avLst/>
            <a:gdLst>
              <a:gd name="connsiteX0" fmla="*/ 0 w 4222750"/>
              <a:gd name="connsiteY0" fmla="*/ 184907 h 523672"/>
              <a:gd name="connsiteX1" fmla="*/ 1352550 w 4222750"/>
              <a:gd name="connsiteY1" fmla="*/ 521457 h 523672"/>
              <a:gd name="connsiteX2" fmla="*/ 3384550 w 4222750"/>
              <a:gd name="connsiteY2" fmla="*/ 38857 h 523672"/>
              <a:gd name="connsiteX3" fmla="*/ 4222750 w 4222750"/>
              <a:gd name="connsiteY3" fmla="*/ 64257 h 523672"/>
            </a:gdLst>
            <a:ahLst/>
            <a:cxnLst>
              <a:cxn ang="0">
                <a:pos x="connsiteX0" y="connsiteY0"/>
              </a:cxn>
              <a:cxn ang="0">
                <a:pos x="connsiteX1" y="connsiteY1"/>
              </a:cxn>
              <a:cxn ang="0">
                <a:pos x="connsiteX2" y="connsiteY2"/>
              </a:cxn>
              <a:cxn ang="0">
                <a:pos x="connsiteX3" y="connsiteY3"/>
              </a:cxn>
            </a:cxnLst>
            <a:rect l="l" t="t" r="r" b="b"/>
            <a:pathLst>
              <a:path w="4222750" h="523672">
                <a:moveTo>
                  <a:pt x="0" y="184907"/>
                </a:moveTo>
                <a:cubicBezTo>
                  <a:pt x="394229" y="365353"/>
                  <a:pt x="788458" y="545799"/>
                  <a:pt x="1352550" y="521457"/>
                </a:cubicBezTo>
                <a:cubicBezTo>
                  <a:pt x="1916642" y="497115"/>
                  <a:pt x="2906183" y="115057"/>
                  <a:pt x="3384550" y="38857"/>
                </a:cubicBezTo>
                <a:cubicBezTo>
                  <a:pt x="3862917" y="-37343"/>
                  <a:pt x="4042833" y="13457"/>
                  <a:pt x="4222750" y="64257"/>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31" name="矩形: 圆角 22"/>
          <p:cNvSpPr/>
          <p:nvPr/>
        </p:nvSpPr>
        <p:spPr>
          <a:xfrm rot="18746479">
            <a:off x="10079180" y="3293450"/>
            <a:ext cx="192454" cy="192454"/>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2" name="矩形: 圆角 23"/>
          <p:cNvSpPr/>
          <p:nvPr/>
        </p:nvSpPr>
        <p:spPr>
          <a:xfrm rot="15661163">
            <a:off x="11624670" y="3414859"/>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3" name="矩形: 圆角 24"/>
          <p:cNvSpPr/>
          <p:nvPr/>
        </p:nvSpPr>
        <p:spPr>
          <a:xfrm rot="15661163">
            <a:off x="2456504" y="2789497"/>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4" name="矩形: 圆角 25"/>
          <p:cNvSpPr/>
          <p:nvPr/>
        </p:nvSpPr>
        <p:spPr>
          <a:xfrm rot="19434123">
            <a:off x="445531" y="2495668"/>
            <a:ext cx="442097" cy="442097"/>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5" name="矩形: 圆角 26"/>
          <p:cNvSpPr/>
          <p:nvPr/>
        </p:nvSpPr>
        <p:spPr>
          <a:xfrm rot="17624697">
            <a:off x="1386338" y="4257902"/>
            <a:ext cx="83268" cy="83268"/>
          </a:xfrm>
          <a:prstGeom prst="roundRect">
            <a:avLst>
              <a:gd name="adj" fmla="val 17644"/>
            </a:avLst>
          </a:prstGeom>
          <a:solidFill>
            <a:schemeClr val="bg1">
              <a:lumMod val="6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6" name="矩形: 圆角 27"/>
          <p:cNvSpPr/>
          <p:nvPr/>
        </p:nvSpPr>
        <p:spPr>
          <a:xfrm rot="17624697">
            <a:off x="10115172" y="1924620"/>
            <a:ext cx="423239" cy="423239"/>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7" name="矩形: 圆角 51"/>
          <p:cNvSpPr/>
          <p:nvPr/>
        </p:nvSpPr>
        <p:spPr>
          <a:xfrm rot="15661163">
            <a:off x="2527738" y="4771060"/>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8" name="矩形: 圆角 53"/>
          <p:cNvSpPr/>
          <p:nvPr/>
        </p:nvSpPr>
        <p:spPr>
          <a:xfrm rot="19132149">
            <a:off x="10230629" y="4771059"/>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39" name="矩形: 圆角 56"/>
          <p:cNvSpPr/>
          <p:nvPr/>
        </p:nvSpPr>
        <p:spPr>
          <a:xfrm rot="15661163">
            <a:off x="1478553" y="1573731"/>
            <a:ext cx="226904" cy="226904"/>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anim calcmode="lin" valueType="num">
                                      <p:cBhvr>
                                        <p:cTn id="8" dur="750" fill="hold"/>
                                        <p:tgtEl>
                                          <p:spTgt spid="15"/>
                                        </p:tgtEl>
                                        <p:attrNameLst>
                                          <p:attrName>ppt_x</p:attrName>
                                        </p:attrNameLst>
                                      </p:cBhvr>
                                      <p:tavLst>
                                        <p:tav tm="0">
                                          <p:val>
                                            <p:strVal val="#ppt_x"/>
                                          </p:val>
                                        </p:tav>
                                        <p:tav tm="100000">
                                          <p:val>
                                            <p:strVal val="#ppt_x"/>
                                          </p:val>
                                        </p:tav>
                                      </p:tavLst>
                                    </p:anim>
                                    <p:anim calcmode="lin" valueType="num">
                                      <p:cBhvr>
                                        <p:cTn id="9" dur="75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1000" fill="hold"/>
                                        <p:tgtEl>
                                          <p:spTgt spid="21"/>
                                        </p:tgtEl>
                                        <p:attrNameLst>
                                          <p:attrName>ppt_x</p:attrName>
                                        </p:attrNameLst>
                                      </p:cBhvr>
                                      <p:tavLst>
                                        <p:tav tm="0">
                                          <p:val>
                                            <p:strVal val="#ppt_x"/>
                                          </p:val>
                                        </p:tav>
                                        <p:tav tm="100000">
                                          <p:val>
                                            <p:strVal val="#ppt_x"/>
                                          </p:val>
                                        </p:tav>
                                      </p:tavLst>
                                    </p:anim>
                                    <p:anim calcmode="lin" valueType="num">
                                      <p:cBhvr additive="base">
                                        <p:cTn id="14" dur="1000" fill="hold"/>
                                        <p:tgtEl>
                                          <p:spTgt spid="21"/>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1000" fill="hold"/>
                                        <p:tgtEl>
                                          <p:spTgt spid="20"/>
                                        </p:tgtEl>
                                        <p:attrNameLst>
                                          <p:attrName>ppt_x</p:attrName>
                                        </p:attrNameLst>
                                      </p:cBhvr>
                                      <p:tavLst>
                                        <p:tav tm="0">
                                          <p:val>
                                            <p:strVal val="#ppt_x"/>
                                          </p:val>
                                        </p:tav>
                                        <p:tav tm="100000">
                                          <p:val>
                                            <p:strVal val="#ppt_x"/>
                                          </p:val>
                                        </p:tav>
                                      </p:tavLst>
                                    </p:anim>
                                    <p:anim calcmode="lin" valueType="num">
                                      <p:cBhvr additive="base">
                                        <p:cTn id="19" dur="1000" fill="hold"/>
                                        <p:tgtEl>
                                          <p:spTgt spid="20"/>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3" presetClass="entr" presetSubtype="36"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1250" fill="hold"/>
                                        <p:tgtEl>
                                          <p:spTgt spid="22"/>
                                        </p:tgtEl>
                                        <p:attrNameLst>
                                          <p:attrName>ppt_w</p:attrName>
                                        </p:attrNameLst>
                                      </p:cBhvr>
                                      <p:tavLst>
                                        <p:tav tm="0">
                                          <p:val>
                                            <p:strVal val="(6*min(max(#ppt_w*#ppt_h,.3),1)-7.4)/-.7*#ppt_w"/>
                                          </p:val>
                                        </p:tav>
                                        <p:tav tm="100000">
                                          <p:val>
                                            <p:strVal val="#ppt_w"/>
                                          </p:val>
                                        </p:tav>
                                      </p:tavLst>
                                    </p:anim>
                                    <p:anim calcmode="lin" valueType="num">
                                      <p:cBhvr>
                                        <p:cTn id="24" dur="1250" fill="hold"/>
                                        <p:tgtEl>
                                          <p:spTgt spid="22"/>
                                        </p:tgtEl>
                                        <p:attrNameLst>
                                          <p:attrName>ppt_h</p:attrName>
                                        </p:attrNameLst>
                                      </p:cBhvr>
                                      <p:tavLst>
                                        <p:tav tm="0">
                                          <p:val>
                                            <p:strVal val="(6*min(max(#ppt_w*#ppt_h,.3),1)-7.4)/-.7*#ppt_h"/>
                                          </p:val>
                                        </p:tav>
                                        <p:tav tm="100000">
                                          <p:val>
                                            <p:strVal val="#ppt_h"/>
                                          </p:val>
                                        </p:tav>
                                      </p:tavLst>
                                    </p:anim>
                                    <p:anim calcmode="lin" valueType="num">
                                      <p:cBhvr>
                                        <p:cTn id="25" dur="1250" fill="hold"/>
                                        <p:tgtEl>
                                          <p:spTgt spid="22"/>
                                        </p:tgtEl>
                                        <p:attrNameLst>
                                          <p:attrName>ppt_x</p:attrName>
                                        </p:attrNameLst>
                                      </p:cBhvr>
                                      <p:tavLst>
                                        <p:tav tm="0">
                                          <p:val>
                                            <p:fltVal val="0.5"/>
                                          </p:val>
                                        </p:tav>
                                        <p:tav tm="100000">
                                          <p:val>
                                            <p:strVal val="#ppt_x"/>
                                          </p:val>
                                        </p:tav>
                                      </p:tavLst>
                                    </p:anim>
                                    <p:anim calcmode="lin" valueType="num">
                                      <p:cBhvr>
                                        <p:cTn id="26" dur="1250" fill="hold"/>
                                        <p:tgtEl>
                                          <p:spTgt spid="22"/>
                                        </p:tgtEl>
                                        <p:attrNameLst>
                                          <p:attrName>ppt_y</p:attrName>
                                        </p:attrNameLst>
                                      </p:cBhvr>
                                      <p:tavLst>
                                        <p:tav tm="0">
                                          <p:val>
                                            <p:strVal val="1+(6*min(max(#ppt_w*#ppt_h,.3),1)-7.4)/-.7*#ppt_h/2"/>
                                          </p:val>
                                        </p:tav>
                                        <p:tav tm="100000">
                                          <p:val>
                                            <p:strVal val="#ppt_y"/>
                                          </p:val>
                                        </p:tav>
                                      </p:tavLst>
                                    </p:anim>
                                  </p:childTnLst>
                                </p:cTn>
                              </p:par>
                            </p:childTnLst>
                          </p:cTn>
                        </p:par>
                        <p:par>
                          <p:cTn id="27" fill="hold">
                            <p:stCondLst>
                              <p:cond delay="4500"/>
                            </p:stCondLst>
                            <p:childTnLst>
                              <p:par>
                                <p:cTn id="28" presetID="2" presetClass="entr" presetSubtype="4" fill="hold" grpId="0" nodeType="afterEffect">
                                  <p:stCondLst>
                                    <p:cond delay="0"/>
                                  </p:stCondLst>
                                  <p:iterate type="lt">
                                    <p:tmPct val="10000"/>
                                  </p:iterate>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par>
                                <p:cTn id="32" presetID="22" presetClass="entr" presetSubtype="8" fill="hold" grpId="0" nodeType="withEffect">
                                  <p:stCondLst>
                                    <p:cond delay="175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225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par>
                                <p:cTn id="38" presetID="22" presetClass="entr" presetSubtype="8" fill="hold" grpId="0" nodeType="withEffect">
                                  <p:stCondLst>
                                    <p:cond delay="2750"/>
                                  </p:stCondLst>
                                  <p:childTnLst>
                                    <p:set>
                                      <p:cBhvr>
                                        <p:cTn id="39" dur="1" fill="hold">
                                          <p:stCondLst>
                                            <p:cond delay="0"/>
                                          </p:stCondLst>
                                        </p:cTn>
                                        <p:tgtEl>
                                          <p:spTgt spid="29"/>
                                        </p:tgtEl>
                                        <p:attrNameLst>
                                          <p:attrName>style.visibility</p:attrName>
                                        </p:attrNameLst>
                                      </p:cBhvr>
                                      <p:to>
                                        <p:strVal val="visible"/>
                                      </p:to>
                                    </p:set>
                                    <p:animEffect transition="in" filter="wipe(left)">
                                      <p:cBhvr>
                                        <p:cTn id="40" dur="500"/>
                                        <p:tgtEl>
                                          <p:spTgt spid="29"/>
                                        </p:tgtEl>
                                      </p:cBhvr>
                                    </p:animEffect>
                                  </p:childTnLst>
                                </p:cTn>
                              </p:par>
                              <p:par>
                                <p:cTn id="41" presetID="22" presetClass="entr" presetSubtype="8" fill="hold" grpId="0" nodeType="withEffect">
                                  <p:stCondLst>
                                    <p:cond delay="325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42" presetClass="entr" presetSubtype="0" fill="hold" grpId="0" nodeType="withEffect">
                                  <p:stCondLst>
                                    <p:cond delay="375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anim calcmode="lin" valueType="num">
                                      <p:cBhvr>
                                        <p:cTn id="47" dur="500" fill="hold"/>
                                        <p:tgtEl>
                                          <p:spTgt spid="34"/>
                                        </p:tgtEl>
                                        <p:attrNameLst>
                                          <p:attrName>ppt_x</p:attrName>
                                        </p:attrNameLst>
                                      </p:cBhvr>
                                      <p:tavLst>
                                        <p:tav tm="0">
                                          <p:val>
                                            <p:strVal val="#ppt_x"/>
                                          </p:val>
                                        </p:tav>
                                        <p:tav tm="100000">
                                          <p:val>
                                            <p:strVal val="#ppt_x"/>
                                          </p:val>
                                        </p:tav>
                                      </p:tavLst>
                                    </p:anim>
                                    <p:anim calcmode="lin" valueType="num">
                                      <p:cBhvr>
                                        <p:cTn id="48" dur="500" fill="hold"/>
                                        <p:tgtEl>
                                          <p:spTgt spid="3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75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anim calcmode="lin" valueType="num">
                                      <p:cBhvr>
                                        <p:cTn id="52" dur="500" fill="hold"/>
                                        <p:tgtEl>
                                          <p:spTgt spid="33"/>
                                        </p:tgtEl>
                                        <p:attrNameLst>
                                          <p:attrName>ppt_x</p:attrName>
                                        </p:attrNameLst>
                                      </p:cBhvr>
                                      <p:tavLst>
                                        <p:tav tm="0">
                                          <p:val>
                                            <p:strVal val="#ppt_x"/>
                                          </p:val>
                                        </p:tav>
                                        <p:tav tm="100000">
                                          <p:val>
                                            <p:strVal val="#ppt_x"/>
                                          </p:val>
                                        </p:tav>
                                      </p:tavLst>
                                    </p:anim>
                                    <p:anim calcmode="lin" valueType="num">
                                      <p:cBhvr>
                                        <p:cTn id="53" dur="500" fill="hold"/>
                                        <p:tgtEl>
                                          <p:spTgt spid="3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25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750"/>
                                        <p:tgtEl>
                                          <p:spTgt spid="36"/>
                                        </p:tgtEl>
                                      </p:cBhvr>
                                    </p:animEffect>
                                    <p:anim calcmode="lin" valueType="num">
                                      <p:cBhvr>
                                        <p:cTn id="57" dur="750" fill="hold"/>
                                        <p:tgtEl>
                                          <p:spTgt spid="36"/>
                                        </p:tgtEl>
                                        <p:attrNameLst>
                                          <p:attrName>ppt_x</p:attrName>
                                        </p:attrNameLst>
                                      </p:cBhvr>
                                      <p:tavLst>
                                        <p:tav tm="0">
                                          <p:val>
                                            <p:strVal val="#ppt_x"/>
                                          </p:val>
                                        </p:tav>
                                        <p:tav tm="100000">
                                          <p:val>
                                            <p:strVal val="#ppt_x"/>
                                          </p:val>
                                        </p:tav>
                                      </p:tavLst>
                                    </p:anim>
                                    <p:anim calcmode="lin" valueType="num">
                                      <p:cBhvr>
                                        <p:cTn id="58" dur="750" fill="hold"/>
                                        <p:tgtEl>
                                          <p:spTgt spid="36"/>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425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750"/>
                                        <p:tgtEl>
                                          <p:spTgt spid="39"/>
                                        </p:tgtEl>
                                      </p:cBhvr>
                                    </p:animEffect>
                                    <p:anim calcmode="lin" valueType="num">
                                      <p:cBhvr>
                                        <p:cTn id="62" dur="750" fill="hold"/>
                                        <p:tgtEl>
                                          <p:spTgt spid="39"/>
                                        </p:tgtEl>
                                        <p:attrNameLst>
                                          <p:attrName>ppt_x</p:attrName>
                                        </p:attrNameLst>
                                      </p:cBhvr>
                                      <p:tavLst>
                                        <p:tav tm="0">
                                          <p:val>
                                            <p:strVal val="#ppt_x"/>
                                          </p:val>
                                        </p:tav>
                                        <p:tav tm="100000">
                                          <p:val>
                                            <p:strVal val="#ppt_x"/>
                                          </p:val>
                                        </p:tav>
                                      </p:tavLst>
                                    </p:anim>
                                    <p:anim calcmode="lin" valueType="num">
                                      <p:cBhvr>
                                        <p:cTn id="63" dur="750" fill="hold"/>
                                        <p:tgtEl>
                                          <p:spTgt spid="3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375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750"/>
                                        <p:tgtEl>
                                          <p:spTgt spid="37"/>
                                        </p:tgtEl>
                                      </p:cBhvr>
                                    </p:animEffect>
                                    <p:anim calcmode="lin" valueType="num">
                                      <p:cBhvr>
                                        <p:cTn id="67" dur="750" fill="hold"/>
                                        <p:tgtEl>
                                          <p:spTgt spid="37"/>
                                        </p:tgtEl>
                                        <p:attrNameLst>
                                          <p:attrName>ppt_x</p:attrName>
                                        </p:attrNameLst>
                                      </p:cBhvr>
                                      <p:tavLst>
                                        <p:tav tm="0">
                                          <p:val>
                                            <p:strVal val="#ppt_x"/>
                                          </p:val>
                                        </p:tav>
                                        <p:tav tm="100000">
                                          <p:val>
                                            <p:strVal val="#ppt_x"/>
                                          </p:val>
                                        </p:tav>
                                      </p:tavLst>
                                    </p:anim>
                                    <p:anim calcmode="lin" valueType="num">
                                      <p:cBhvr>
                                        <p:cTn id="68" dur="750" fill="hold"/>
                                        <p:tgtEl>
                                          <p:spTgt spid="3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425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750"/>
                                        <p:tgtEl>
                                          <p:spTgt spid="32"/>
                                        </p:tgtEl>
                                      </p:cBhvr>
                                    </p:animEffect>
                                    <p:anim calcmode="lin" valueType="num">
                                      <p:cBhvr>
                                        <p:cTn id="72" dur="750" fill="hold"/>
                                        <p:tgtEl>
                                          <p:spTgt spid="32"/>
                                        </p:tgtEl>
                                        <p:attrNameLst>
                                          <p:attrName>ppt_x</p:attrName>
                                        </p:attrNameLst>
                                      </p:cBhvr>
                                      <p:tavLst>
                                        <p:tav tm="0">
                                          <p:val>
                                            <p:strVal val="#ppt_x"/>
                                          </p:val>
                                        </p:tav>
                                        <p:tav tm="100000">
                                          <p:val>
                                            <p:strVal val="#ppt_x"/>
                                          </p:val>
                                        </p:tav>
                                      </p:tavLst>
                                    </p:anim>
                                    <p:anim calcmode="lin" valueType="num">
                                      <p:cBhvr>
                                        <p:cTn id="73" dur="750" fill="hold"/>
                                        <p:tgtEl>
                                          <p:spTgt spid="3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375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750"/>
                                        <p:tgtEl>
                                          <p:spTgt spid="31"/>
                                        </p:tgtEl>
                                      </p:cBhvr>
                                    </p:animEffect>
                                    <p:anim calcmode="lin" valueType="num">
                                      <p:cBhvr>
                                        <p:cTn id="77" dur="750" fill="hold"/>
                                        <p:tgtEl>
                                          <p:spTgt spid="31"/>
                                        </p:tgtEl>
                                        <p:attrNameLst>
                                          <p:attrName>ppt_x</p:attrName>
                                        </p:attrNameLst>
                                      </p:cBhvr>
                                      <p:tavLst>
                                        <p:tav tm="0">
                                          <p:val>
                                            <p:strVal val="#ppt_x"/>
                                          </p:val>
                                        </p:tav>
                                        <p:tav tm="100000">
                                          <p:val>
                                            <p:strVal val="#ppt_x"/>
                                          </p:val>
                                        </p:tav>
                                      </p:tavLst>
                                    </p:anim>
                                    <p:anim calcmode="lin" valueType="num">
                                      <p:cBhvr>
                                        <p:cTn id="78" dur="750" fill="hold"/>
                                        <p:tgtEl>
                                          <p:spTgt spid="3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425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anim calcmode="lin" valueType="num">
                                      <p:cBhvr>
                                        <p:cTn id="82" dur="500" fill="hold"/>
                                        <p:tgtEl>
                                          <p:spTgt spid="38"/>
                                        </p:tgtEl>
                                        <p:attrNameLst>
                                          <p:attrName>ppt_x</p:attrName>
                                        </p:attrNameLst>
                                      </p:cBhvr>
                                      <p:tavLst>
                                        <p:tav tm="0">
                                          <p:val>
                                            <p:strVal val="#ppt_x"/>
                                          </p:val>
                                        </p:tav>
                                        <p:tav tm="100000">
                                          <p:val>
                                            <p:strVal val="#ppt_x"/>
                                          </p:val>
                                        </p:tav>
                                      </p:tavLst>
                                    </p:anim>
                                    <p:anim calcmode="lin" valueType="num">
                                      <p:cBhvr>
                                        <p:cTn id="83" dur="500" fill="hold"/>
                                        <p:tgtEl>
                                          <p:spTgt spid="3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425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750"/>
                                        <p:tgtEl>
                                          <p:spTgt spid="35"/>
                                        </p:tgtEl>
                                      </p:cBhvr>
                                    </p:animEffect>
                                    <p:anim calcmode="lin" valueType="num">
                                      <p:cBhvr>
                                        <p:cTn id="87" dur="750" fill="hold"/>
                                        <p:tgtEl>
                                          <p:spTgt spid="35"/>
                                        </p:tgtEl>
                                        <p:attrNameLst>
                                          <p:attrName>ppt_x</p:attrName>
                                        </p:attrNameLst>
                                      </p:cBhvr>
                                      <p:tavLst>
                                        <p:tav tm="0">
                                          <p:val>
                                            <p:strVal val="#ppt_x"/>
                                          </p:val>
                                        </p:tav>
                                        <p:tav tm="100000">
                                          <p:val>
                                            <p:strVal val="#ppt_x"/>
                                          </p:val>
                                        </p:tav>
                                      </p:tavLst>
                                    </p:anim>
                                    <p:anim calcmode="lin" valueType="num">
                                      <p:cBhvr>
                                        <p:cTn id="88"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1" grpId="0" animBg="1"/>
      <p:bldP spid="22" grpId="0"/>
      <p:bldP spid="23"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Users\test\Desktop\大卫格里菲斯.png大卫格里菲斯"/>
          <p:cNvPicPr>
            <a:picLocks noChangeAspect="1"/>
          </p:cNvPicPr>
          <p:nvPr/>
        </p:nvPicPr>
        <p:blipFill>
          <a:blip r:embed="rId20"/>
          <a:srcRect/>
          <a:stretch>
            <a:fillRect/>
          </a:stretch>
        </p:blipFill>
        <p:spPr>
          <a:xfrm>
            <a:off x="689610" y="1555750"/>
            <a:ext cx="2012315" cy="2217420"/>
          </a:xfrm>
          <a:prstGeom prst="rect">
            <a:avLst/>
          </a:prstGeom>
        </p:spPr>
      </p:pic>
      <p:sp>
        <p:nvSpPr>
          <p:cNvPr id="7" name="文本框 6"/>
          <p:cNvSpPr txBox="1"/>
          <p:nvPr>
            <p:custDataLst>
              <p:tags r:id="rId1"/>
            </p:custDataLst>
          </p:nvPr>
        </p:nvSpPr>
        <p:spPr>
          <a:xfrm>
            <a:off x="186066" y="4409444"/>
            <a:ext cx="2790825" cy="2462213"/>
          </a:xfrm>
          <a:prstGeom prst="rect">
            <a:avLst/>
          </a:prstGeom>
          <a:noFill/>
        </p:spPr>
        <p:txBody>
          <a:bodyPr wrap="square" rtlCol="0">
            <a:spAutoFit/>
          </a:bodyPr>
          <a:lstStyle/>
          <a:p>
            <a:pPr algn="just"/>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在</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1908</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1912</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 间 就 导 演 了 </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400</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部 电 影 的 大 </a:t>
            </a:r>
            <a:r>
              <a:rPr sz="1400" dirty="0" err="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卫</a:t>
            </a:r>
            <a:r>
              <a:rPr lang="en-US" altLang="zh-CN" sz="1400" dirty="0" err="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格</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 里 菲 斯 （</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1875</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1948</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凭借着自身出色的艺术感觉把世界各国电影先驱的发明加以融会贯通，经过摸索试验，创造出电影的语言，使电影成为一门独立的艺术</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zh-CN"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1916</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年《党同伐异》</a:t>
            </a:r>
            <a:r>
              <a:rPr lang="zh-CN"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p>
          <a:p>
            <a:pPr algn="just"/>
            <a:r>
              <a:rPr sz="1400" dirty="0" err="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格里菲斯和麦克·塞纳特在推进默片时期表演艺术的发展与成熟方面作出了杰出的贡献</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p>
        </p:txBody>
      </p:sp>
      <p:grpSp>
        <p:nvGrpSpPr>
          <p:cNvPr id="10" name="组合 9"/>
          <p:cNvGrpSpPr/>
          <p:nvPr/>
        </p:nvGrpSpPr>
        <p:grpSpPr>
          <a:xfrm>
            <a:off x="1611448" y="3974569"/>
            <a:ext cx="72000" cy="364318"/>
            <a:chOff x="3697307" y="4395516"/>
            <a:chExt cx="72000" cy="364318"/>
          </a:xfrm>
          <a:solidFill>
            <a:srgbClr val="413B39"/>
          </a:solidFill>
        </p:grpSpPr>
        <p:sp>
          <p:nvSpPr>
            <p:cNvPr id="11" name="椭圆 10"/>
            <p:cNvSpPr/>
            <p:nvPr>
              <p:custDataLst>
                <p:tags r:id="rId15"/>
              </p:custDataLst>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12" name="椭圆 11"/>
            <p:cNvSpPr/>
            <p:nvPr>
              <p:custDataLst>
                <p:tags r:id="rId16"/>
              </p:custDataLst>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13" name="直接连接符 12"/>
            <p:cNvCxnSpPr/>
            <p:nvPr>
              <p:custDataLst>
                <p:tags r:id="rId17"/>
              </p:custDataLst>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custDataLst>
              <p:tags r:id="rId2"/>
            </p:custDataLst>
          </p:nvPr>
        </p:nvSpPr>
        <p:spPr>
          <a:xfrm>
            <a:off x="2976891" y="4393324"/>
            <a:ext cx="2950845" cy="2245360"/>
          </a:xfrm>
          <a:prstGeom prst="rect">
            <a:avLst/>
          </a:prstGeom>
          <a:noFill/>
        </p:spPr>
        <p:txBody>
          <a:bodyPr wrap="square" rtlCol="0">
            <a:spAutoFit/>
          </a:bodyPr>
          <a:lstStyle/>
          <a:p>
            <a:pPr algn="just"/>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1914</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2</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月</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2</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日</a:t>
            </a:r>
            <a:r>
              <a:rPr lang="zh-CN"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查尔斯˙卓别林演了第一部影片《谋生》后，接下来的一年里共拍了</a:t>
            </a:r>
            <a:r>
              <a:rPr lang="en-US"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35</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部影片。他从麦克斯˙林戴那里学来了圆顶帽、小胡子、特大鞋、大肥裤、小上衣套背心的全套打扮，加上他那特有的走路姿态，从此银幕上出现了一个新人物：夏尔洛</a:t>
            </a:r>
            <a:r>
              <a:rPr lang="zh-CN"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由于卓别林的出现，在整个默片时期，美国喜剧流派在世界上一直占据独一无二的地位</a:t>
            </a:r>
            <a:r>
              <a:rPr sz="1400"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p>
        </p:txBody>
      </p:sp>
      <p:grpSp>
        <p:nvGrpSpPr>
          <p:cNvPr id="19" name="组合 18"/>
          <p:cNvGrpSpPr/>
          <p:nvPr/>
        </p:nvGrpSpPr>
        <p:grpSpPr>
          <a:xfrm>
            <a:off x="4675460" y="4030449"/>
            <a:ext cx="72000" cy="364318"/>
            <a:chOff x="3697307" y="4395516"/>
            <a:chExt cx="72000" cy="364318"/>
          </a:xfrm>
          <a:solidFill>
            <a:srgbClr val="413B39"/>
          </a:solidFill>
        </p:grpSpPr>
        <p:sp>
          <p:nvSpPr>
            <p:cNvPr id="20" name="椭圆 19"/>
            <p:cNvSpPr/>
            <p:nvPr>
              <p:custDataLst>
                <p:tags r:id="rId12"/>
              </p:custDataLst>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1" name="椭圆 20"/>
            <p:cNvSpPr/>
            <p:nvPr>
              <p:custDataLst>
                <p:tags r:id="rId13"/>
              </p:custDataLst>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22" name="直接连接符 21"/>
            <p:cNvCxnSpPr/>
            <p:nvPr>
              <p:custDataLst>
                <p:tags r:id="rId14"/>
              </p:custDataLst>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sp>
        <p:nvSpPr>
          <p:cNvPr id="24" name="文本框 23"/>
          <p:cNvSpPr txBox="1"/>
          <p:nvPr>
            <p:custDataLst>
              <p:tags r:id="rId3"/>
            </p:custDataLst>
          </p:nvPr>
        </p:nvSpPr>
        <p:spPr>
          <a:xfrm>
            <a:off x="5927736" y="4409444"/>
            <a:ext cx="2790825" cy="2414905"/>
          </a:xfrm>
          <a:prstGeom prst="rect">
            <a:avLst/>
          </a:prstGeom>
          <a:noFill/>
        </p:spPr>
        <p:txBody>
          <a:bodyPr wrap="square" rtlCol="0">
            <a:spAutoFit/>
          </a:bodyPr>
          <a:lstStyle/>
          <a:p>
            <a:pPr algn="just">
              <a:lnSpc>
                <a:spcPct val="90000"/>
              </a:lnSpc>
            </a:pPr>
            <a:r>
              <a:rPr lang="zh-CN" alt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爱森斯坦在《战舰波将金号》中运用蒙太奇手法和非职业演员，创造了非职业演员成功塑造银幕群像的范例；</a:t>
            </a:r>
          </a:p>
          <a:p>
            <a:pPr algn="just">
              <a:lnSpc>
                <a:spcPct val="90000"/>
              </a:lnSpc>
            </a:pPr>
            <a:r>
              <a:rPr lang="zh-CN" alt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库里肖夫的“实验工作室”强调蒙太奇的作用，用特写组合试验使表演仅为“活的模特儿”；</a:t>
            </a:r>
          </a:p>
          <a:p>
            <a:pPr algn="just">
              <a:lnSpc>
                <a:spcPct val="90000"/>
              </a:lnSpc>
            </a:pPr>
            <a:r>
              <a:rPr lang="zh-CN" alt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普多夫金的《母亲》等系列影片则是运用杰出戏剧演员进行创作的成果，他的《电影演员论》较早论述了戏剧与电影表演的异同及电影表演的非独立性。</a:t>
            </a:r>
          </a:p>
        </p:txBody>
      </p:sp>
      <p:grpSp>
        <p:nvGrpSpPr>
          <p:cNvPr id="25" name="组合 24"/>
          <p:cNvGrpSpPr/>
          <p:nvPr/>
        </p:nvGrpSpPr>
        <p:grpSpPr>
          <a:xfrm>
            <a:off x="7294891" y="4030449"/>
            <a:ext cx="72000" cy="364318"/>
            <a:chOff x="3697307" y="4395516"/>
            <a:chExt cx="72000" cy="364318"/>
          </a:xfrm>
          <a:solidFill>
            <a:srgbClr val="413B39"/>
          </a:solidFill>
        </p:grpSpPr>
        <p:sp>
          <p:nvSpPr>
            <p:cNvPr id="26" name="椭圆 25"/>
            <p:cNvSpPr/>
            <p:nvPr>
              <p:custDataLst>
                <p:tags r:id="rId9"/>
              </p:custDataLst>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7" name="椭圆 26"/>
            <p:cNvSpPr/>
            <p:nvPr>
              <p:custDataLst>
                <p:tags r:id="rId10"/>
              </p:custDataLst>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28" name="直接连接符 27"/>
            <p:cNvCxnSpPr/>
            <p:nvPr>
              <p:custDataLst>
                <p:tags r:id="rId11"/>
              </p:custDataLst>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sp>
        <p:nvSpPr>
          <p:cNvPr id="30" name="文本框 29"/>
          <p:cNvSpPr txBox="1"/>
          <p:nvPr>
            <p:custDataLst>
              <p:tags r:id="rId4"/>
            </p:custDataLst>
          </p:nvPr>
        </p:nvSpPr>
        <p:spPr>
          <a:xfrm>
            <a:off x="8623071" y="4409444"/>
            <a:ext cx="3568929" cy="2334037"/>
          </a:xfrm>
          <a:prstGeom prst="rect">
            <a:avLst/>
          </a:prstGeom>
          <a:noFill/>
        </p:spPr>
        <p:txBody>
          <a:bodyPr wrap="square" rtlCol="0">
            <a:spAutoFit/>
          </a:bodyPr>
          <a:lstStyle/>
          <a:p>
            <a:pPr algn="just">
              <a:lnSpc>
                <a:spcPct val="80000"/>
              </a:lnSpc>
            </a:pP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我国电影诞生于</a:t>
            </a: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1905</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年秋，以北京丰泰照相馆拍出谭鑫培主演的京剧</a:t>
            </a:r>
            <a:r>
              <a:rPr sz="1400" b="1"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《定军山》</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为标志</a:t>
            </a:r>
            <a:r>
              <a:rPr lang="zh-CN"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p>
          <a:p>
            <a:pPr algn="just">
              <a:lnSpc>
                <a:spcPct val="80000"/>
              </a:lnSpc>
            </a:pP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1913</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a:t>
            </a: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第一部故事片《难夫难妻</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同年香港完成《庄子试妻</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zh-CN"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endPar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algn="just">
              <a:lnSpc>
                <a:spcPct val="80000"/>
              </a:lnSpc>
            </a:pP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1923</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a:t>
            </a: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孤儿救祖记</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主演王汉伦一反文明戏中装腔作势的表演风格，形成了“影戏”的银幕表演观念</a:t>
            </a:r>
            <a:r>
              <a:rPr lang="zh-CN"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成为我国</a:t>
            </a: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20</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世纪</a:t>
            </a: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20</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年代的电影表演特色</a:t>
            </a:r>
            <a:r>
              <a:rPr lang="zh-CN"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endPar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algn="just">
              <a:lnSpc>
                <a:spcPct val="80000"/>
              </a:lnSpc>
            </a:pP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1934</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a:t>
            </a:r>
            <a:r>
              <a:rPr lang="en-US"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阮玲玉主演的《神女</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zh-CN"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代表了中国默片时期的表演艺术高峰</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渔光曲</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4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大路》等影片，反映了社会底层人民的生活，具有时代气息和现实主义特征</a:t>
            </a:r>
            <a:r>
              <a:rPr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endParaRPr lang="zh-CN" sz="14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grpSp>
        <p:nvGrpSpPr>
          <p:cNvPr id="31" name="组合 30"/>
          <p:cNvGrpSpPr/>
          <p:nvPr/>
        </p:nvGrpSpPr>
        <p:grpSpPr>
          <a:xfrm>
            <a:off x="10530505" y="4046324"/>
            <a:ext cx="72000" cy="364318"/>
            <a:chOff x="3697307" y="4395516"/>
            <a:chExt cx="72000" cy="364318"/>
          </a:xfrm>
          <a:solidFill>
            <a:srgbClr val="413B39"/>
          </a:solidFill>
        </p:grpSpPr>
        <p:sp>
          <p:nvSpPr>
            <p:cNvPr id="32" name="椭圆 31"/>
            <p:cNvSpPr/>
            <p:nvPr>
              <p:custDataLst>
                <p:tags r:id="rId6"/>
              </p:custDataLst>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33" name="椭圆 32"/>
            <p:cNvSpPr/>
            <p:nvPr>
              <p:custDataLst>
                <p:tags r:id="rId7"/>
              </p:custDataLst>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34" name="直接连接符 33"/>
            <p:cNvCxnSpPr/>
            <p:nvPr>
              <p:custDataLst>
                <p:tags r:id="rId8"/>
              </p:custDataLst>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custDataLst>
              <p:tags r:id="rId5"/>
            </p:custDataLst>
          </p:nvPr>
        </p:nvSpPr>
        <p:spPr>
          <a:xfrm>
            <a:off x="340995" y="470535"/>
            <a:ext cx="6295390" cy="521970"/>
          </a:xfrm>
          <a:prstGeom prst="rect">
            <a:avLst/>
          </a:prstGeom>
          <a:noFill/>
        </p:spPr>
        <p:txBody>
          <a:bodyPr wrap="square" rtlCol="0">
            <a:spAutoFit/>
          </a:bodyPr>
          <a:lstStyle/>
          <a:p>
            <a:pPr algn="ctr"/>
            <a:r>
              <a:rPr lang="zh-CN" altLang="en-US" sz="2800">
                <a:latin typeface="微软雅黑 Light" panose="020B0502040204020203" pitchFamily="34" charset="-122"/>
                <a:ea typeface="微软雅黑 Light" panose="020B0502040204020203" pitchFamily="34" charset="-122"/>
                <a:sym typeface="+mn-ea"/>
              </a:rPr>
              <a:t>电影及电影表演艺术发展历程</a:t>
            </a:r>
          </a:p>
        </p:txBody>
      </p:sp>
      <p:sp>
        <p:nvSpPr>
          <p:cNvPr id="39" name="任意多边形 38"/>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 name="图片 1" descr="1-3"/>
          <p:cNvPicPr>
            <a:picLocks noChangeAspect="1"/>
          </p:cNvPicPr>
          <p:nvPr/>
        </p:nvPicPr>
        <p:blipFill>
          <a:blip r:embed="rId21"/>
          <a:stretch>
            <a:fillRect/>
          </a:stretch>
        </p:blipFill>
        <p:spPr>
          <a:xfrm>
            <a:off x="3830320" y="1555750"/>
            <a:ext cx="1805940" cy="2313940"/>
          </a:xfrm>
          <a:prstGeom prst="rect">
            <a:avLst/>
          </a:prstGeom>
        </p:spPr>
      </p:pic>
      <p:pic>
        <p:nvPicPr>
          <p:cNvPr id="8" name="图片 7"/>
          <p:cNvPicPr>
            <a:picLocks noChangeAspect="1"/>
          </p:cNvPicPr>
          <p:nvPr/>
        </p:nvPicPr>
        <p:blipFill>
          <a:blip r:embed="rId22"/>
          <a:srcRect b="11836"/>
          <a:stretch>
            <a:fillRect/>
          </a:stretch>
        </p:blipFill>
        <p:spPr>
          <a:xfrm>
            <a:off x="6378575" y="1555750"/>
            <a:ext cx="2007235" cy="2302510"/>
          </a:xfrm>
          <a:prstGeom prst="rect">
            <a:avLst/>
          </a:prstGeom>
        </p:spPr>
      </p:pic>
      <p:pic>
        <p:nvPicPr>
          <p:cNvPr id="9" name="图片 8" descr="1-4"/>
          <p:cNvPicPr>
            <a:picLocks noChangeAspect="1"/>
          </p:cNvPicPr>
          <p:nvPr/>
        </p:nvPicPr>
        <p:blipFill>
          <a:blip r:embed="rId23"/>
          <a:stretch>
            <a:fillRect/>
          </a:stretch>
        </p:blipFill>
        <p:spPr>
          <a:xfrm>
            <a:off x="9556750" y="1555115"/>
            <a:ext cx="2061845" cy="22180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par>
                                <p:cTn id="36" presetID="22" presetClass="entr" presetSubtype="1" fill="hold"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up)">
                                      <p:cBhvr>
                                        <p:cTn id="38" dur="500"/>
                                        <p:tgtEl>
                                          <p:spTgt spid="19"/>
                                        </p:tgtEl>
                                      </p:cBhvr>
                                    </p:animEffect>
                                  </p:childTnLst>
                                </p:cTn>
                              </p:par>
                              <p:par>
                                <p:cTn id="39" presetID="22" presetClass="entr" presetSubtype="1"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up)">
                                      <p:cBhvr>
                                        <p:cTn id="41" dur="500"/>
                                        <p:tgtEl>
                                          <p:spTgt spid="25"/>
                                        </p:tgtEl>
                                      </p:cBhvr>
                                    </p:animEffect>
                                  </p:childTnLst>
                                </p:cTn>
                              </p:par>
                              <p:par>
                                <p:cTn id="42" presetID="22" presetClass="entr" presetSubtype="1"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500"/>
                                        <p:tgtEl>
                                          <p:spTgt spid="31"/>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P spid="24" grpId="0"/>
      <p:bldP spid="30"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680" y="137160"/>
            <a:ext cx="11349990" cy="1325880"/>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252220"/>
            <a:ext cx="8221345" cy="5534025"/>
          </a:xfrm>
        </p:spPr>
        <p:txBody>
          <a:bodyPr vert="horz">
            <a:noAutofit/>
          </a:bodyPr>
          <a:lstStyle/>
          <a:p>
            <a:pPr marL="0" indent="0">
              <a:lnSpc>
                <a:spcPct val="120000"/>
              </a:lnSpc>
              <a:buNone/>
            </a:pPr>
            <a:r>
              <a:rPr dirty="0" err="1">
                <a:latin typeface="微软雅黑 Light" panose="020B0502040204020203" pitchFamily="34" charset="-122"/>
              </a:rPr>
              <a:t>四、双人及多人小品的排练创作</a:t>
            </a:r>
            <a:endParaRPr dirty="0">
              <a:latin typeface="微软雅黑 Light" panose="020B0502040204020203" pitchFamily="34" charset="-122"/>
            </a:endParaRPr>
          </a:p>
          <a:p>
            <a:pPr>
              <a:lnSpc>
                <a:spcPct val="110000"/>
              </a:lnSpc>
            </a:pPr>
            <a:r>
              <a:rPr sz="2000" dirty="0" err="1">
                <a:latin typeface="微软雅黑 Light" panose="020B0502040204020203" pitchFamily="34" charset="-122"/>
              </a:rPr>
              <a:t>双人及多人小品除了需具备单人小品的一切要素外，要有二至三人以上的表演者才行</a:t>
            </a:r>
            <a:r>
              <a:rPr sz="2000" dirty="0">
                <a:latin typeface="微软雅黑 Light" panose="020B0502040204020203" pitchFamily="34" charset="-122"/>
              </a:rPr>
              <a:t>。</a:t>
            </a:r>
          </a:p>
          <a:p>
            <a:pPr>
              <a:lnSpc>
                <a:spcPct val="110000"/>
              </a:lnSpc>
            </a:pPr>
            <a:r>
              <a:rPr sz="2000" dirty="0">
                <a:latin typeface="微软雅黑 Light" panose="020B0502040204020203" pitchFamily="34" charset="-122"/>
              </a:rPr>
              <a:t>由于多了表演中可见的人物关系，增加了真实的交流对象，产生了在事件中相互之间的判断适应，因人物不同的动作目的，构成了矛盾冲突及最后的转化解决。双方及多方动作目的冲突的设置，使事件冲突鲜明可见，动作的积极性加强</a:t>
            </a:r>
            <a:r>
              <a:rPr lang="zh-CN" sz="2000" dirty="0">
                <a:latin typeface="微软雅黑 Light" panose="020B0502040204020203" pitchFamily="34" charset="-122"/>
              </a:rPr>
              <a:t>；</a:t>
            </a:r>
          </a:p>
          <a:p>
            <a:pPr>
              <a:lnSpc>
                <a:spcPct val="110000"/>
              </a:lnSpc>
            </a:pPr>
            <a:r>
              <a:rPr lang="zh-CN" sz="2000" dirty="0">
                <a:latin typeface="微软雅黑 Light" panose="020B0502040204020203" pitchFamily="34" charset="-122"/>
              </a:rPr>
              <a:t>在小品阶段，学生要学会为自己的表演去布置场景，要有设想，这是规定情境可见性的重要表现———地点的展现。要规范、严谨；要有环境特点；要让观众与自己有共同的认定，观众才能顺利入戏；</a:t>
            </a:r>
          </a:p>
          <a:p>
            <a:pPr>
              <a:lnSpc>
                <a:spcPct val="110000"/>
              </a:lnSpc>
            </a:pPr>
            <a:r>
              <a:rPr lang="zh-CN" sz="2000" dirty="0">
                <a:latin typeface="微软雅黑 Light" panose="020B0502040204020203" pitchFamily="34" charset="-122"/>
              </a:rPr>
              <a:t>排练中，要注意每个表演环节的真实感受，严禁表演的“大概齐”，要不断寻找独特的表现手段，谨防表演处理的一般化；要在可见的动作叙述中展示内心世界，强调意境的表现，在明确规定任务的行动中，真正做到用即兴的交流适应突破僵化的安排。</a:t>
            </a:r>
          </a:p>
          <a:p>
            <a:pPr marL="0" indent="0">
              <a:lnSpc>
                <a:spcPct val="120000"/>
              </a:lnSpc>
              <a:buNone/>
            </a:pPr>
            <a:endParaRPr sz="2000" dirty="0">
              <a:latin typeface="微软雅黑 Light" panose="020B0502040204020203" pitchFamily="34" charset="-122"/>
            </a:endParaRPr>
          </a:p>
          <a:p>
            <a:pPr marL="0" indent="0">
              <a:lnSpc>
                <a:spcPct val="120000"/>
              </a:lnSpc>
              <a:buNone/>
            </a:pPr>
            <a:endParaRPr lang="zh-CN" sz="20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3" name="image36.png"/>
          <p:cNvPicPr>
            <a:picLocks noChangeAspect="1"/>
          </p:cNvPicPr>
          <p:nvPr/>
        </p:nvPicPr>
        <p:blipFill>
          <a:blip r:embed="rId3" cstate="print"/>
          <a:stretch>
            <a:fillRect/>
          </a:stretch>
        </p:blipFill>
        <p:spPr>
          <a:xfrm>
            <a:off x="8779510" y="1736725"/>
            <a:ext cx="3349625" cy="272034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297180"/>
            <a:ext cx="11349990" cy="1068705"/>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252220"/>
            <a:ext cx="10799445" cy="5534025"/>
          </a:xfrm>
        </p:spPr>
        <p:txBody>
          <a:bodyPr vert="horz">
            <a:noAutofit/>
          </a:bodyPr>
          <a:lstStyle/>
          <a:p>
            <a:pPr marL="0" indent="0">
              <a:lnSpc>
                <a:spcPct val="120000"/>
              </a:lnSpc>
              <a:buNone/>
            </a:pPr>
            <a:r>
              <a:rPr dirty="0" err="1">
                <a:latin typeface="微软雅黑 Light" panose="020B0502040204020203" pitchFamily="34" charset="-122"/>
              </a:rPr>
              <a:t>五、命题小品的想象拓展</a:t>
            </a:r>
            <a:endParaRPr dirty="0">
              <a:latin typeface="微软雅黑 Light" panose="020B0502040204020203" pitchFamily="34" charset="-122"/>
            </a:endParaRPr>
          </a:p>
          <a:p>
            <a:pPr>
              <a:lnSpc>
                <a:spcPct val="170000"/>
              </a:lnSpc>
            </a:pPr>
            <a:r>
              <a:rPr sz="2000" dirty="0">
                <a:latin typeface="微软雅黑 Light" panose="020B0502040204020203" pitchFamily="34" charset="-122"/>
              </a:rPr>
              <a:t>在表演基础训练阶段进入小品阶段时，常常会以一个简单的命题让学生迅速展开想象，进行即兴表演。学生就要立即进入情况，展开想象，按命题去行动。</a:t>
            </a:r>
            <a:endParaRPr lang="zh-CN" sz="2000" dirty="0">
              <a:latin typeface="微软雅黑 Light" panose="020B0502040204020203" pitchFamily="34" charset="-122"/>
            </a:endParaRPr>
          </a:p>
          <a:p>
            <a:pPr>
              <a:lnSpc>
                <a:spcPct val="170000"/>
              </a:lnSpc>
            </a:pPr>
            <a:r>
              <a:rPr sz="2000" dirty="0">
                <a:latin typeface="微软雅黑 Light" panose="020B0502040204020203" pitchFamily="34" charset="-122"/>
                <a:sym typeface="+mn-ea"/>
              </a:rPr>
              <a:t>例</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命题《归来</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a:t>
            </a:r>
            <a:r>
              <a:rPr sz="2000" dirty="0">
                <a:latin typeface="微软雅黑 Light" panose="020B0502040204020203" pitchFamily="34" charset="-122"/>
                <a:sym typeface="+mn-ea"/>
              </a:rPr>
              <a:t>要尽快把大命题具体化，变成“出差归来”、“复员归来”、“放学归来”、“打工归来”、“刑满归来”、“戒毒归来”、“服役归来”、“赌输归来”等等，这样很快就有了简单的时间、地点与人物身份了。随后考虑归来又遇到了什么人、发生了什么事，这样就有了事件与人物关系。接下来进一步在人物对待事件的不同态度上展开积极的行动，从而不断发展小品的情节。</a:t>
            </a:r>
            <a:endParaRPr lang="zh-CN" sz="2000" dirty="0">
              <a:latin typeface="微软雅黑 Light" panose="020B0502040204020203" pitchFamily="34" charset="-122"/>
              <a:sym typeface="+mn-ea"/>
            </a:endParaRPr>
          </a:p>
          <a:p>
            <a:pPr>
              <a:lnSpc>
                <a:spcPct val="120000"/>
              </a:lnSpc>
            </a:pPr>
            <a:endParaRPr lang="zh-CN" sz="20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055225" cy="5375275"/>
          </a:xfrm>
        </p:spPr>
        <p:txBody>
          <a:bodyPr vert="horz">
            <a:noAutofit/>
          </a:bodyPr>
          <a:lstStyle/>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根据自己的生活经历和直接生活经验，构思与表演一个单人小品。</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根据自己的大量阅读和对社会的感受，构思与表演一个单人小品。</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已经表演完成的单人小品写成排练文案：命名；事件；规定情境；人物动作；行动线。</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将表演的单人小品写成文学本。</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以《躲雨》《离别》或《讨债》《农民工》为命题，构思并完成一个双人小品。</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以《民警的故事》或《小区居委会》为命题，构思并完成一个多人小品。</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349990" cy="1325880"/>
          </a:xfrm>
        </p:spPr>
        <p:txBody>
          <a:bodyPr/>
          <a:lstStyle/>
          <a:p>
            <a:pPr algn="just"/>
            <a:r>
              <a:rPr lang="zh-CN" altLang="en-US" sz="3600"/>
              <a:t>第六节 表演的影像记录与影视小品的创作学习</a:t>
            </a:r>
          </a:p>
        </p:txBody>
      </p:sp>
      <p:sp>
        <p:nvSpPr>
          <p:cNvPr id="3" name="文本占位符 2"/>
          <p:cNvSpPr>
            <a:spLocks noGrp="1"/>
          </p:cNvSpPr>
          <p:nvPr>
            <p:ph type="body" orient="vert" idx="1"/>
          </p:nvPr>
        </p:nvSpPr>
        <p:spPr>
          <a:xfrm>
            <a:off x="5443855" y="1303020"/>
            <a:ext cx="6562090" cy="4787900"/>
          </a:xfrm>
        </p:spPr>
        <p:txBody>
          <a:bodyPr vert="horz">
            <a:noAutofit/>
          </a:bodyPr>
          <a:lstStyle/>
          <a:p>
            <a:pPr marL="0" indent="0">
              <a:lnSpc>
                <a:spcPct val="120000"/>
              </a:lnSpc>
              <a:buNone/>
            </a:pPr>
            <a:r>
              <a:rPr dirty="0" err="1">
                <a:latin typeface="微软雅黑 Light" panose="020B0502040204020203" pitchFamily="34" charset="-122"/>
              </a:rPr>
              <a:t>一、镜头浅说</a:t>
            </a:r>
            <a:endParaRPr dirty="0">
              <a:latin typeface="微软雅黑 Light" panose="020B0502040204020203" pitchFamily="34" charset="-122"/>
            </a:endParaRPr>
          </a:p>
          <a:p>
            <a:pPr>
              <a:lnSpc>
                <a:spcPct val="120000"/>
              </a:lnSpc>
            </a:pPr>
            <a:r>
              <a:rPr sz="2000" b="1" dirty="0">
                <a:latin typeface="微软雅黑 Light" panose="020B0502040204020203" pitchFamily="34" charset="-122"/>
              </a:rPr>
              <a:t>镜头的含义</a:t>
            </a:r>
            <a:r>
              <a:rPr sz="2000" dirty="0">
                <a:latin typeface="微软雅黑 Light" panose="020B0502040204020203" pitchFamily="34" charset="-122"/>
              </a:rPr>
              <a:t>，一是指安装在摄影（像）机的前端，供拍摄影像用的光学物镜；二是指导演进行影视作品构思、创作时，连续拍摄的一组画面。一部完整的影视作品都是由一系列镜头经剪辑、组接而成的。</a:t>
            </a:r>
          </a:p>
          <a:p>
            <a:pPr>
              <a:lnSpc>
                <a:spcPct val="120000"/>
              </a:lnSpc>
            </a:pPr>
            <a:r>
              <a:rPr sz="2000" b="1" dirty="0" err="1">
                <a:latin typeface="微软雅黑 Light" panose="020B0502040204020203" pitchFamily="34" charset="-122"/>
              </a:rPr>
              <a:t>两种处理</a:t>
            </a:r>
            <a:r>
              <a:rPr sz="2000" b="1" dirty="0">
                <a:latin typeface="微软雅黑 Light" panose="020B0502040204020203" pitchFamily="34" charset="-122"/>
              </a:rPr>
              <a:t>：</a:t>
            </a:r>
          </a:p>
          <a:p>
            <a:pPr>
              <a:lnSpc>
                <a:spcPct val="120000"/>
              </a:lnSpc>
            </a:pPr>
            <a:r>
              <a:rPr sz="2000" dirty="0" err="1">
                <a:latin typeface="微软雅黑 Light" panose="020B0502040204020203" pitchFamily="34" charset="-122"/>
              </a:rPr>
              <a:t>一是用单镜头（乐队指挥视点的固定机位）记录下来</a:t>
            </a:r>
            <a:r>
              <a:rPr sz="2000" dirty="0">
                <a:latin typeface="微软雅黑 Light" panose="020B0502040204020203" pitchFamily="34" charset="-122"/>
              </a:rPr>
              <a:t>；</a:t>
            </a:r>
          </a:p>
          <a:p>
            <a:pPr>
              <a:lnSpc>
                <a:spcPct val="120000"/>
              </a:lnSpc>
            </a:pPr>
            <a:r>
              <a:rPr sz="2000" dirty="0" err="1">
                <a:latin typeface="微软雅黑 Light" panose="020B0502040204020203" pitchFamily="34" charset="-122"/>
              </a:rPr>
              <a:t>二是以“镜头写人”的做法，有艺术处理地把小品分切成（推、拉、摇、移、仰、俯、远、近等手段）若干镜头，分镜头进行拍摄录像</a:t>
            </a:r>
            <a:r>
              <a:rPr sz="2000" dirty="0">
                <a:latin typeface="微软雅黑 Light" panose="020B0502040204020203" pitchFamily="34" charset="-122"/>
              </a:rPr>
              <a:t>。</a:t>
            </a:r>
          </a:p>
          <a:p>
            <a:pPr>
              <a:lnSpc>
                <a:spcPct val="120000"/>
              </a:lnSpc>
            </a:pPr>
            <a:r>
              <a:rPr sz="2000" dirty="0" err="1">
                <a:latin typeface="微软雅黑 Light" panose="020B0502040204020203" pitchFamily="34" charset="-122"/>
              </a:rPr>
              <a:t>明确镜头的介入后再进行表演，将使表演过程和表演审美发生微妙的变化</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5" name="image37.png"/>
          <p:cNvPicPr>
            <a:picLocks noChangeAspect="1"/>
          </p:cNvPicPr>
          <p:nvPr/>
        </p:nvPicPr>
        <p:blipFill>
          <a:blip r:embed="rId3" cstate="print"/>
          <a:stretch>
            <a:fillRect/>
          </a:stretch>
        </p:blipFill>
        <p:spPr>
          <a:xfrm>
            <a:off x="11430" y="2051685"/>
            <a:ext cx="5218430" cy="415861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35255"/>
            <a:ext cx="11349990" cy="1325880"/>
          </a:xfrm>
        </p:spPr>
        <p:txBody>
          <a:bodyPr/>
          <a:lstStyle/>
          <a:p>
            <a:pPr algn="just"/>
            <a:r>
              <a:rPr lang="zh-CN" altLang="en-US" sz="3600"/>
              <a:t>第六节 表演的影像记录与影视小品的创作学习</a:t>
            </a:r>
          </a:p>
        </p:txBody>
      </p:sp>
      <p:sp>
        <p:nvSpPr>
          <p:cNvPr id="3" name="文本占位符 2"/>
          <p:cNvSpPr>
            <a:spLocks noGrp="1"/>
          </p:cNvSpPr>
          <p:nvPr>
            <p:ph type="body" orient="vert" idx="1"/>
          </p:nvPr>
        </p:nvSpPr>
        <p:spPr>
          <a:xfrm>
            <a:off x="3603625" y="1143000"/>
            <a:ext cx="8460740" cy="5564505"/>
          </a:xfrm>
        </p:spPr>
        <p:txBody>
          <a:bodyPr vert="horz">
            <a:noAutofit/>
          </a:bodyPr>
          <a:lstStyle/>
          <a:p>
            <a:pPr marL="0" indent="0">
              <a:lnSpc>
                <a:spcPct val="120000"/>
              </a:lnSpc>
              <a:buNone/>
            </a:pPr>
            <a:r>
              <a:rPr dirty="0" err="1">
                <a:latin typeface="微软雅黑 Light" panose="020B0502040204020203" pitchFamily="34" charset="-122"/>
              </a:rPr>
              <a:t>二、影视小品的创作学习</a:t>
            </a:r>
            <a:endParaRPr dirty="0">
              <a:latin typeface="微软雅黑 Light" panose="020B0502040204020203" pitchFamily="34" charset="-122"/>
            </a:endParaRPr>
          </a:p>
          <a:p>
            <a:pPr>
              <a:lnSpc>
                <a:spcPct val="120000"/>
              </a:lnSpc>
            </a:pPr>
            <a:r>
              <a:rPr sz="2000" dirty="0" err="1">
                <a:latin typeface="微软雅黑 Light" panose="020B0502040204020203" pitchFamily="34" charset="-122"/>
              </a:rPr>
              <a:t>影视艺术区别于舞台艺术的特点之一，是观众看到的不是演员的实体</a:t>
            </a:r>
            <a:r>
              <a:rPr lang="zh-CN" sz="2000" dirty="0">
                <a:latin typeface="微软雅黑 Light" panose="020B0502040204020203" pitchFamily="34" charset="-122"/>
              </a:rPr>
              <a:t>，</a:t>
            </a:r>
            <a:r>
              <a:rPr sz="2000" dirty="0" err="1">
                <a:latin typeface="微软雅黑 Light" panose="020B0502040204020203" pitchFamily="34" charset="-122"/>
              </a:rPr>
              <a:t>而是通过镜头拍摄，留存在胶片或磁带上的演员表演的影像</a:t>
            </a:r>
            <a:r>
              <a:rPr sz="2000" dirty="0">
                <a:latin typeface="微软雅黑 Light" panose="020B0502040204020203" pitchFamily="34" charset="-122"/>
              </a:rPr>
              <a:t>。</a:t>
            </a:r>
          </a:p>
          <a:p>
            <a:pPr>
              <a:lnSpc>
                <a:spcPct val="120000"/>
              </a:lnSpc>
            </a:pPr>
            <a:r>
              <a:rPr sz="2000" dirty="0" err="1">
                <a:latin typeface="微软雅黑 Light" panose="020B0502040204020203" pitchFamily="34" charset="-122"/>
              </a:rPr>
              <a:t>对摄影艺术的光线、运动、画面构图的处理及各种摄影技巧</a:t>
            </a:r>
            <a:r>
              <a:rPr lang="zh-CN" sz="2000" dirty="0">
                <a:latin typeface="微软雅黑 Light" panose="020B0502040204020203" pitchFamily="34" charset="-122"/>
              </a:rPr>
              <a:t>、</a:t>
            </a:r>
            <a:r>
              <a:rPr sz="2000" dirty="0" err="1">
                <a:latin typeface="微软雅黑 Light" panose="020B0502040204020203" pitchFamily="34" charset="-122"/>
              </a:rPr>
              <a:t>视点的转换、场景的变化</a:t>
            </a:r>
            <a:r>
              <a:rPr lang="zh-CN" sz="2000" dirty="0">
                <a:latin typeface="微软雅黑 Light" panose="020B0502040204020203" pitchFamily="34" charset="-122"/>
              </a:rPr>
              <a:t>等都需要有所了解；</a:t>
            </a:r>
          </a:p>
          <a:p>
            <a:pPr>
              <a:lnSpc>
                <a:spcPct val="120000"/>
              </a:lnSpc>
            </a:pPr>
            <a:r>
              <a:rPr lang="zh-CN" sz="2000" dirty="0">
                <a:latin typeface="微软雅黑 Light" panose="020B0502040204020203" pitchFamily="34" charset="-122"/>
              </a:rPr>
              <a:t>案例：电影学院表</a:t>
            </a:r>
            <a:r>
              <a:rPr lang="en-US" altLang="zh-CN" sz="2000" dirty="0">
                <a:latin typeface="微软雅黑 Light" panose="020B0502040204020203" pitchFamily="34" charset="-122"/>
              </a:rPr>
              <a:t>82</a:t>
            </a:r>
            <a:r>
              <a:rPr lang="zh-CN" sz="2000" dirty="0">
                <a:latin typeface="微软雅黑 Light" panose="020B0502040204020203" pitchFamily="34" charset="-122"/>
              </a:rPr>
              <a:t>班的多人小品作业《归来》</a:t>
            </a:r>
            <a:r>
              <a:rPr lang="en-US" altLang="zh-CN" sz="2000" dirty="0">
                <a:latin typeface="微软雅黑 Light" panose="020B0502040204020203" pitchFamily="34" charset="-122"/>
              </a:rPr>
              <a:t>——</a:t>
            </a:r>
            <a:r>
              <a:rPr lang="zh-CN" sz="2000" dirty="0">
                <a:latin typeface="微软雅黑 Light" panose="020B0502040204020203" pitchFamily="34" charset="-122"/>
              </a:rPr>
              <a:t>小伙子赵哥因为要满足未婚妻小花的物质追求而犯法，服刑期满归来。芸妹帮他打扫久未居住的房屋，劝他鼓起勇气重新做人。小花知道赵哥回来，带着歉意来看望。芸妹却不想让她进门，赵哥劝阻；小花承认了自己的错误，赵哥原谅了她，两人一起开始了新生活。</a:t>
            </a:r>
          </a:p>
          <a:p>
            <a:pPr>
              <a:lnSpc>
                <a:spcPct val="120000"/>
              </a:lnSpc>
            </a:pPr>
            <a:r>
              <a:rPr lang="zh-CN" sz="2000" dirty="0">
                <a:latin typeface="微软雅黑 Light" panose="020B0502040204020203" pitchFamily="34" charset="-122"/>
              </a:rPr>
              <a:t>小品在舞台表演时，仅采用了一个场景</a:t>
            </a:r>
            <a:r>
              <a:rPr lang="en-US" altLang="zh-CN" sz="2000" dirty="0">
                <a:latin typeface="微软雅黑 Light" panose="020B0502040204020203" pitchFamily="34" charset="-122"/>
              </a:rPr>
              <a:t>——</a:t>
            </a:r>
            <a:r>
              <a:rPr lang="zh-CN" sz="2000" dirty="0">
                <a:latin typeface="微软雅黑 Light" panose="020B0502040204020203" pitchFamily="34" charset="-122"/>
              </a:rPr>
              <a:t>赵哥家。在进行小品拍摄时做了调整，除了主要场景赵哥的房间外，还增加了看守所、胡同里、杂院大门内、外来做辅助场景。</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7" name="image38.png"/>
          <p:cNvPicPr>
            <a:picLocks noChangeAspect="1"/>
          </p:cNvPicPr>
          <p:nvPr/>
        </p:nvPicPr>
        <p:blipFill>
          <a:blip r:embed="rId3" cstate="print"/>
          <a:stretch>
            <a:fillRect/>
          </a:stretch>
        </p:blipFill>
        <p:spPr>
          <a:xfrm>
            <a:off x="11430" y="2236470"/>
            <a:ext cx="3592195" cy="350901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第六节 表演的影像记录与影视小品的创作学习</a:t>
            </a:r>
          </a:p>
        </p:txBody>
      </p:sp>
      <p:sp>
        <p:nvSpPr>
          <p:cNvPr id="3" name="文本占位符 2"/>
          <p:cNvSpPr>
            <a:spLocks noGrp="1"/>
          </p:cNvSpPr>
          <p:nvPr>
            <p:ph type="body" orient="vert" idx="1"/>
          </p:nvPr>
        </p:nvSpPr>
        <p:spPr>
          <a:xfrm>
            <a:off x="747395" y="1303020"/>
            <a:ext cx="11316970" cy="4787900"/>
          </a:xfrm>
        </p:spPr>
        <p:txBody>
          <a:bodyPr vert="horz">
            <a:noAutofit/>
          </a:bodyPr>
          <a:lstStyle/>
          <a:p>
            <a:pPr marL="0" indent="0">
              <a:lnSpc>
                <a:spcPct val="120000"/>
              </a:lnSpc>
              <a:buNone/>
            </a:pPr>
            <a:r>
              <a:rPr dirty="0" err="1">
                <a:latin typeface="微软雅黑 Light" panose="020B0502040204020203" pitchFamily="34" charset="-122"/>
              </a:rPr>
              <a:t>三、小品学习阶段的重要性</a:t>
            </a:r>
            <a:endParaRPr dirty="0">
              <a:latin typeface="微软雅黑 Light" panose="020B0502040204020203" pitchFamily="34" charset="-122"/>
            </a:endParaRPr>
          </a:p>
          <a:p>
            <a:pPr>
              <a:lnSpc>
                <a:spcPct val="120000"/>
              </a:lnSpc>
            </a:pPr>
            <a:r>
              <a:rPr lang="zh-CN" altLang="en-US" sz="2000" dirty="0">
                <a:latin typeface="微软雅黑 Light" panose="020B0502040204020203" pitchFamily="34" charset="-122"/>
              </a:rPr>
              <a:t>首先，</a:t>
            </a:r>
            <a:r>
              <a:rPr sz="2000" dirty="0" err="1">
                <a:latin typeface="微软雅黑 Light" panose="020B0502040204020203" pitchFamily="34" charset="-122"/>
              </a:rPr>
              <a:t>编演小品是锻炼、发展演员的创作想象和综合训练表演元素，提高表演专业素质的好形式</a:t>
            </a:r>
            <a:r>
              <a:rPr sz="2000" dirty="0">
                <a:latin typeface="微软雅黑 Light" panose="020B0502040204020203" pitchFamily="34" charset="-122"/>
              </a:rPr>
              <a:t>。</a:t>
            </a:r>
            <a:r>
              <a:rPr lang="en-US" altLang="zh-CN" sz="2000" dirty="0">
                <a:latin typeface="微软雅黑 Light" panose="020B0502040204020203" pitchFamily="34" charset="-122"/>
              </a:rPr>
              <a:t>【</a:t>
            </a:r>
            <a:r>
              <a:rPr lang="zh-CN" altLang="zh-CN" sz="2000" dirty="0">
                <a:latin typeface="微软雅黑 Light" panose="020B0502040204020203" pitchFamily="34" charset="-122"/>
              </a:rPr>
              <a:t>内部理解感受的能力（较强的记忆力、想象力、信念感、感应力、注意力）</a:t>
            </a:r>
            <a:r>
              <a:rPr lang="en-US" altLang="zh-CN" sz="2000" dirty="0">
                <a:latin typeface="微软雅黑 Light" panose="020B0502040204020203" pitchFamily="34" charset="-122"/>
              </a:rPr>
              <a:t>+</a:t>
            </a:r>
            <a:r>
              <a:rPr lang="zh-CN" altLang="zh-CN" sz="2000" dirty="0">
                <a:latin typeface="微软雅黑 Light" panose="020B0502040204020203" pitchFamily="34" charset="-122"/>
              </a:rPr>
              <a:t>外部塑造表现的能力（模仿力、节奏感、形体声音可塑性、言语口齿清晰性）</a:t>
            </a:r>
            <a:r>
              <a:rPr lang="en-US" altLang="zh-CN" sz="2000" dirty="0">
                <a:latin typeface="微软雅黑 Light" panose="020B0502040204020203" pitchFamily="34" charset="-122"/>
              </a:rPr>
              <a:t>】</a:t>
            </a:r>
            <a:endParaRPr lang="zh-CN" sz="2000" dirty="0">
              <a:latin typeface="微软雅黑 Light" panose="020B0502040204020203" pitchFamily="34" charset="-122"/>
            </a:endParaRPr>
          </a:p>
          <a:p>
            <a:pPr>
              <a:lnSpc>
                <a:spcPct val="120000"/>
              </a:lnSpc>
            </a:pPr>
            <a:r>
              <a:rPr lang="zh-CN" sz="2000" dirty="0">
                <a:latin typeface="微软雅黑 Light" panose="020B0502040204020203" pitchFamily="34" charset="-122"/>
              </a:rPr>
              <a:t>其次，编演小品是演员汲取生活源泉进行表演成品创作的一种最自由、最灵活、最迅速的形式</a:t>
            </a:r>
            <a:r>
              <a:rPr lang="en-US" altLang="zh-CN" sz="2000" dirty="0">
                <a:latin typeface="微软雅黑 Light" panose="020B0502040204020203" pitchFamily="34" charset="-122"/>
              </a:rPr>
              <a:t>;</a:t>
            </a:r>
          </a:p>
          <a:p>
            <a:pPr>
              <a:lnSpc>
                <a:spcPct val="120000"/>
              </a:lnSpc>
            </a:pPr>
            <a:r>
              <a:rPr lang="en-US" altLang="zh-CN" sz="2000" dirty="0">
                <a:latin typeface="微软雅黑 Light" panose="020B0502040204020203" pitchFamily="34" charset="-122"/>
              </a:rPr>
              <a:t>再次，编演小品也是让学生将所学习的编剧、导演知识同其他专业基础知识综合起来进行表演习作、实践的一种形式，探索与体会表演与编剧、导演、舞美、录音的关系以及演员自身内、外部技巧及修养的关系等;</a:t>
            </a:r>
          </a:p>
          <a:p>
            <a:pPr>
              <a:lnSpc>
                <a:spcPct val="120000"/>
              </a:lnSpc>
            </a:pPr>
            <a:r>
              <a:rPr lang="en-US" altLang="zh-CN" sz="2000" dirty="0">
                <a:latin typeface="微软雅黑 Light" panose="020B0502040204020203" pitchFamily="34" charset="-122"/>
              </a:rPr>
              <a:t>最后，当学生对同一小品进行课堂排练演出，随后又以它进行单镜头录像及分镜头录像的不同创作后，就有了最初的课堂（舞台）表演实践与镜头前的表演实践之分，从而思考和认识舞台上的表演和镜头前的表演的异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第六节 表演的影像记录与影视小品的创作学习</a:t>
            </a:r>
          </a:p>
        </p:txBody>
      </p:sp>
      <p:sp>
        <p:nvSpPr>
          <p:cNvPr id="3" name="文本占位符 2"/>
          <p:cNvSpPr>
            <a:spLocks noGrp="1"/>
          </p:cNvSpPr>
          <p:nvPr>
            <p:ph type="body" orient="vert" idx="1"/>
          </p:nvPr>
        </p:nvSpPr>
        <p:spPr>
          <a:xfrm>
            <a:off x="433070" y="1303020"/>
            <a:ext cx="6214110" cy="5396230"/>
          </a:xfrm>
        </p:spPr>
        <p:txBody>
          <a:bodyPr vert="horz">
            <a:noAutofit/>
          </a:bodyPr>
          <a:lstStyle/>
          <a:p>
            <a:pPr marL="0" indent="0">
              <a:lnSpc>
                <a:spcPct val="120000"/>
              </a:lnSpc>
              <a:buNone/>
            </a:pPr>
            <a:r>
              <a:rPr dirty="0" err="1">
                <a:latin typeface="微软雅黑 Light" panose="020B0502040204020203" pitchFamily="34" charset="-122"/>
              </a:rPr>
              <a:t>四、舞台戏剧小品与影视小品的异同</a:t>
            </a:r>
            <a:endParaRPr dirty="0">
              <a:latin typeface="微软雅黑 Light" panose="020B0502040204020203" pitchFamily="34" charset="-122"/>
            </a:endParaRPr>
          </a:p>
          <a:p>
            <a:pPr>
              <a:lnSpc>
                <a:spcPct val="120000"/>
              </a:lnSpc>
            </a:pPr>
            <a:r>
              <a:rPr sz="1800" b="1" dirty="0" err="1">
                <a:latin typeface="微软雅黑 Light" panose="020B0502040204020203" pitchFamily="34" charset="-122"/>
              </a:rPr>
              <a:t>二者的相同点</a:t>
            </a:r>
            <a:r>
              <a:rPr lang="zh-CN" sz="1800" b="1" dirty="0">
                <a:latin typeface="微软雅黑 Light" panose="020B0502040204020203" pitchFamily="34" charset="-122"/>
              </a:rPr>
              <a:t>：</a:t>
            </a:r>
            <a:r>
              <a:rPr sz="1800" dirty="0">
                <a:latin typeface="微软雅黑 Light" panose="020B0502040204020203" pitchFamily="34" charset="-122"/>
              </a:rPr>
              <a:t>从表演观念的要求上，都应注意表演的生活化，力求真实、自然，达到人物内心动作的视觉化。表演的可见性不同于文学作品，小品在结构和表演行动组织上都要依靠事件，即要在规定情境的变化范围内展现人物，要有结构冲突</a:t>
            </a:r>
            <a:r>
              <a:rPr lang="en-US" sz="1800" dirty="0">
                <a:latin typeface="微软雅黑 Light" panose="020B0502040204020203" pitchFamily="34" charset="-122"/>
              </a:rPr>
              <a:t>;</a:t>
            </a:r>
            <a:endParaRPr sz="1800" dirty="0">
              <a:latin typeface="微软雅黑 Light" panose="020B0502040204020203" pitchFamily="34" charset="-122"/>
            </a:endParaRPr>
          </a:p>
          <a:p>
            <a:pPr>
              <a:lnSpc>
                <a:spcPct val="120000"/>
              </a:lnSpc>
            </a:pPr>
            <a:r>
              <a:rPr sz="1800" dirty="0">
                <a:latin typeface="微软雅黑 Light" panose="020B0502040204020203" pitchFamily="34" charset="-122"/>
              </a:rPr>
              <a:t>小品在加工排练中引起的表演“模式化”问题</a:t>
            </a:r>
            <a:r>
              <a:rPr lang="en-US" sz="1800" dirty="0">
                <a:latin typeface="微软雅黑 Light" panose="020B0502040204020203" pitchFamily="34" charset="-122"/>
              </a:rPr>
              <a:t>:</a:t>
            </a:r>
            <a:r>
              <a:rPr sz="1800" dirty="0">
                <a:latin typeface="微软雅黑 Light" panose="020B0502040204020203" pitchFamily="34" charset="-122"/>
              </a:rPr>
              <a:t>反复的排练过程是不断地在相对完整中追求一种“范本”式的表演，力求达到精益求精。重复过程的本身也是对表演技巧进行磨砺的过程。但情感的表达（自然流露）不能总是在重复原有体验后产生调度及表现形式，这样就会失去新鲜感，而本来已获得的有机过程也会变成一个模式化的外壳。为避免僵化的表演，要在表演内部技巧上下工夫，努力去体验与感受，在明确动作任务之后，还要不断选择动作的手段，深化规定情境。</a:t>
            </a:r>
          </a:p>
          <a:p>
            <a:pPr marL="0" indent="0">
              <a:lnSpc>
                <a:spcPct val="120000"/>
              </a:lnSpc>
              <a:buNone/>
            </a:pPr>
            <a:endParaRPr lang="en-US" altLang="zh-CN"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graphicFrame>
        <p:nvGraphicFramePr>
          <p:cNvPr id="4" name="表格 3"/>
          <p:cNvGraphicFramePr/>
          <p:nvPr>
            <p:custDataLst>
              <p:tags r:id="rId1"/>
            </p:custDataLst>
          </p:nvPr>
        </p:nvGraphicFramePr>
        <p:xfrm>
          <a:off x="6647815" y="1303316"/>
          <a:ext cx="5368925" cy="4925695"/>
        </p:xfrm>
        <a:graphic>
          <a:graphicData uri="http://schemas.openxmlformats.org/drawingml/2006/table">
            <a:tbl>
              <a:tblPr firstRow="1" bandRow="1">
                <a:tableStyleId>{5940675A-B579-460E-94D1-54222C63F5DA}</a:tableStyleId>
              </a:tblPr>
              <a:tblGrid>
                <a:gridCol w="2661920">
                  <a:extLst>
                    <a:ext uri="{9D8B030D-6E8A-4147-A177-3AD203B41FA5}">
                      <a16:colId xmlns:a16="http://schemas.microsoft.com/office/drawing/2014/main" val="20000"/>
                    </a:ext>
                  </a:extLst>
                </a:gridCol>
                <a:gridCol w="2707005">
                  <a:extLst>
                    <a:ext uri="{9D8B030D-6E8A-4147-A177-3AD203B41FA5}">
                      <a16:colId xmlns:a16="http://schemas.microsoft.com/office/drawing/2014/main" val="20001"/>
                    </a:ext>
                  </a:extLst>
                </a:gridCol>
              </a:tblGrid>
              <a:tr h="343535">
                <a:tc>
                  <a:txBody>
                    <a:bodyPr/>
                    <a:lstStyle/>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舞台戏剧小品</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影视小品</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4170">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①时空相对受局限</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①时空自由转换</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87070">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②（结构）在一个场景单线进行</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②（结构）动作可多场景平行发展</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22960">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③靠表演变化观众视线，靠小品情势和建立叙事焦点转移观众视线的关注点</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③镜头介入视点变化丰富</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02285">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④以横向的演员调度为主</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④景别与场面纵深调度（镜头与演员调度结合）</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87705">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⑤表演系统的单一形象</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⑤摄、录参加的复合形象</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87705">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⑥节奏主要由表演系统控制</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⑥节奏由内、外多种因素构成</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06730">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⑦从剧场效果考虑掌握表演的分寸</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⑦表演分寸要有镜头感</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43535">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⑧现场假定</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indent="0">
                        <a:buNone/>
                      </a:pPr>
                      <a:r>
                        <a:rPr lang="en-US" sz="1600" b="0">
                          <a:latin typeface="宋体" panose="02010600030101010101" pitchFamily="2" charset="-122"/>
                          <a:ea typeface="宋体" panose="02010600030101010101" pitchFamily="2" charset="-122"/>
                          <a:cs typeface="宋体" panose="02010600030101010101" pitchFamily="2" charset="-122"/>
                        </a:rPr>
                        <a:t>⑧蒙太奇假定</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0" marR="0" marT="0" marB="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055225" cy="5375275"/>
          </a:xfrm>
        </p:spPr>
        <p:txBody>
          <a:bodyPr vert="horz">
            <a:noAutofit/>
          </a:bodyPr>
          <a:lstStyle/>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任意选择一个较完整的多人小品文学本，进行单镜头录像。</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选择同一内容的小品文学本，规定情境、事件、人物关系不变，可在场景（时空）上做调整后，进行分镜头拍摄录像。</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根据小品《归来》分别写一部篇幅千字的舞台小品台本与电视小品分镜头台本，分析分镜头本镜头的变化，看镜头对表演的作用。</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对自己参加的同一小品课堂演出、单镜头录像及分镜头录像的不同创作过程与审美特点进行文字小结。</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对表演基础训练阶段的学习进行总结。</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717540" y="2827020"/>
            <a:ext cx="5588000" cy="860425"/>
          </a:xfrm>
          <a:prstGeom prst="rect">
            <a:avLst/>
          </a:prstGeom>
          <a:noFill/>
        </p:spPr>
        <p:txBody>
          <a:bodyPr wrap="square" rtlCol="0">
            <a:spAutoFit/>
          </a:bodyPr>
          <a:lstStyle/>
          <a:p>
            <a:pPr algn="ctr"/>
            <a:r>
              <a:rPr lang="zh-CN" altLang="en-US" sz="5000" dirty="0">
                <a:solidFill>
                  <a:srgbClr val="413B39"/>
                </a:solidFill>
                <a:latin typeface="微软雅黑 Light" panose="020B0502040204020203" pitchFamily="34" charset="-122"/>
                <a:ea typeface="微软雅黑 Light" panose="020B0502040204020203" pitchFamily="34" charset="-122"/>
              </a:rPr>
              <a:t>角色创作基础训练</a:t>
            </a: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第三章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136525"/>
            <a:ext cx="10515600" cy="1325563"/>
          </a:xfrm>
        </p:spPr>
        <p:txBody>
          <a:bodyPr>
            <a:normAutofit/>
          </a:bodyPr>
          <a:lstStyle/>
          <a:p>
            <a:r>
              <a:rPr lang="zh-CN" altLang="en-US"/>
              <a:t>第三章  </a:t>
            </a:r>
            <a:r>
              <a:rPr lang="zh-CN" altLang="en-US" dirty="0">
                <a:solidFill>
                  <a:srgbClr val="413B39"/>
                </a:solidFill>
                <a:latin typeface="微软雅黑 Light" panose="020B0502040204020203" pitchFamily="34" charset="-122"/>
                <a:sym typeface="+mn-ea"/>
              </a:rPr>
              <a:t>角色创作基础训练</a:t>
            </a:r>
            <a:endParaRPr lang="zh-CN" altLang="en-US"/>
          </a:p>
        </p:txBody>
      </p:sp>
      <p:sp>
        <p:nvSpPr>
          <p:cNvPr id="5" name="文本占位符 4"/>
          <p:cNvSpPr>
            <a:spLocks noGrp="1"/>
          </p:cNvSpPr>
          <p:nvPr>
            <p:ph type="body" orient="vert" idx="1"/>
          </p:nvPr>
        </p:nvSpPr>
        <p:spPr>
          <a:xfrm>
            <a:off x="70485" y="1292225"/>
            <a:ext cx="12145010" cy="5591810"/>
          </a:xfrm>
        </p:spPr>
        <p:txBody>
          <a:bodyPr/>
          <a:lstStyle/>
          <a:p>
            <a:pPr marL="0" indent="0">
              <a:buNone/>
            </a:pPr>
            <a:r>
              <a:rPr lang="zh-CN" altLang="en-US"/>
              <a:t>写在前面</a:t>
            </a:r>
          </a:p>
        </p:txBody>
      </p:sp>
      <p:grpSp>
        <p:nvGrpSpPr>
          <p:cNvPr id="18" name="Group 23"/>
          <p:cNvGrpSpPr/>
          <p:nvPr/>
        </p:nvGrpSpPr>
        <p:grpSpPr bwMode="auto">
          <a:xfrm>
            <a:off x="435928" y="2095231"/>
            <a:ext cx="1738312" cy="1737982"/>
            <a:chOff x="3446463" y="2957513"/>
            <a:chExt cx="1271587" cy="1271587"/>
          </a:xfrm>
        </p:grpSpPr>
        <p:sp>
          <p:nvSpPr>
            <p:cNvPr id="22"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2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Group 24"/>
          <p:cNvGrpSpPr/>
          <p:nvPr/>
        </p:nvGrpSpPr>
        <p:grpSpPr bwMode="auto">
          <a:xfrm>
            <a:off x="2537460" y="2081896"/>
            <a:ext cx="1736725" cy="1737982"/>
            <a:chOff x="3446463" y="2957513"/>
            <a:chExt cx="1271587" cy="1271587"/>
          </a:xfrm>
        </p:grpSpPr>
        <p:sp>
          <p:nvSpPr>
            <p:cNvPr id="37"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3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Group 30"/>
          <p:cNvGrpSpPr/>
          <p:nvPr/>
        </p:nvGrpSpPr>
        <p:grpSpPr bwMode="auto">
          <a:xfrm>
            <a:off x="5084763" y="2088553"/>
            <a:ext cx="1738312" cy="1738312"/>
            <a:chOff x="3446463" y="2957272"/>
            <a:chExt cx="1271587" cy="1271828"/>
          </a:xfrm>
        </p:grpSpPr>
        <p:sp>
          <p:nvSpPr>
            <p:cNvPr id="42"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6" name="Group 36"/>
          <p:cNvGrpSpPr/>
          <p:nvPr/>
        </p:nvGrpSpPr>
        <p:grpSpPr bwMode="auto">
          <a:xfrm>
            <a:off x="8520430" y="2086013"/>
            <a:ext cx="1738313" cy="1738312"/>
            <a:chOff x="3446463" y="2957272"/>
            <a:chExt cx="1271587" cy="1271828"/>
          </a:xfrm>
        </p:grpSpPr>
        <p:sp>
          <p:nvSpPr>
            <p:cNvPr id="47"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TextBox 7"/>
          <p:cNvSpPr txBox="1">
            <a:spLocks noChangeArrowheads="1"/>
          </p:cNvSpPr>
          <p:nvPr/>
        </p:nvSpPr>
        <p:spPr bwMode="auto">
          <a:xfrm flipH="1">
            <a:off x="69850" y="4124325"/>
            <a:ext cx="1900555" cy="2251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2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教学要求：</a:t>
            </a:r>
          </a:p>
          <a:p>
            <a:pPr lvl="0" algn="just">
              <a:lnSpc>
                <a:spcPct val="13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掌握分析剧本片段与体现人物性格特征的技能，通过扮演多种不同类型的角色，突破创作的局限，增强和扩展表演可塑性。</a:t>
            </a:r>
          </a:p>
        </p:txBody>
      </p:sp>
      <p:sp>
        <p:nvSpPr>
          <p:cNvPr id="52" name="TextBox 7"/>
          <p:cNvSpPr txBox="1">
            <a:spLocks noChangeArrowheads="1"/>
          </p:cNvSpPr>
          <p:nvPr/>
        </p:nvSpPr>
        <p:spPr bwMode="auto">
          <a:xfrm flipH="1">
            <a:off x="2108835" y="4180840"/>
            <a:ext cx="2033905" cy="154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教学内容：</a:t>
            </a:r>
          </a:p>
          <a:p>
            <a:pPr marL="342900" lvl="0" indent="-342900" algn="just">
              <a:lnSpc>
                <a:spcPct val="90000"/>
              </a:lnSpc>
              <a:buAutoNum type="arabicPeriod"/>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体现人物性格练习；</a:t>
            </a:r>
          </a:p>
          <a:p>
            <a:pPr marL="342900" lvl="0" indent="-342900" algn="just">
              <a:lnSpc>
                <a:spcPct val="90000"/>
              </a:lnSpc>
              <a:buAutoNum type="arabicPeriod"/>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文学、戏剧、影视作品片段（三轮至五轮）；</a:t>
            </a:r>
          </a:p>
          <a:p>
            <a:pPr marL="342900" lvl="0" indent="-342900" algn="just">
              <a:lnSpc>
                <a:spcPct val="90000"/>
              </a:lnSpc>
              <a:buAutoNum type="arabicPeriod"/>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片段作业录像或电视短剧。</a:t>
            </a:r>
          </a:p>
        </p:txBody>
      </p:sp>
      <p:sp>
        <p:nvSpPr>
          <p:cNvPr id="53" name="TextBox 7"/>
          <p:cNvSpPr txBox="1">
            <a:spLocks noChangeArrowheads="1"/>
          </p:cNvSpPr>
          <p:nvPr/>
        </p:nvSpPr>
        <p:spPr bwMode="auto">
          <a:xfrm flipH="1">
            <a:off x="4280535" y="4180840"/>
            <a:ext cx="2342515" cy="243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文字作业：</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１．创作札记：通过扮演不同类型作品的角色片段，认识增强表演可塑性的重要性，侧重创作气质、情感结构的自我认识；</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２．片段案头分析和角色的文学描述；</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３．角色创作小结；</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４．片段作业录像分镜头（或电视短剧分镜头）本。</a:t>
            </a:r>
          </a:p>
        </p:txBody>
      </p:sp>
      <p:sp>
        <p:nvSpPr>
          <p:cNvPr id="54" name="TextBox 7"/>
          <p:cNvSpPr txBox="1">
            <a:spLocks noChangeArrowheads="1"/>
          </p:cNvSpPr>
          <p:nvPr/>
        </p:nvSpPr>
        <p:spPr bwMode="auto">
          <a:xfrm flipH="1">
            <a:off x="6830060" y="4180840"/>
            <a:ext cx="5290185" cy="243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教程说明：</a:t>
            </a:r>
          </a:p>
          <a:p>
            <a:pPr lvl="0" algn="l">
              <a:lnSpc>
                <a:spcPct val="10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片段教学是学生（开始以剧本为依据进行）掌握创作角色基本技巧的重要学习阶段。通过扮演中外成熟作品中的不同角色和进行各种辅助性练习，提高学生对剧本和角色的理解能力、表现能力，达到善于体现人物的性格特征，把握对不同风格、体裁作品的表现方法，增强和扩展学生的表演可塑性。以文学片段进入，可使学生从小说对人物的描述中找到更多的心理创作依据；自选片段使学生有机会扮演自己愿意尝试的角色，发挥独立的创作能力；创作拍摄电视短剧，更能使训练过程有机地与镜头表演相结合。</a:t>
            </a:r>
          </a:p>
        </p:txBody>
      </p:sp>
      <p:sp>
        <p:nvSpPr>
          <p:cNvPr id="56" name="任意多边形 55"/>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 calcmode="lin" valueType="num">
                                      <p:cBhvr>
                                        <p:cTn id="16" dur="500" fill="hold"/>
                                        <p:tgtEl>
                                          <p:spTgt spid="36"/>
                                        </p:tgtEl>
                                        <p:attrNameLst>
                                          <p:attrName>style.rotation</p:attrName>
                                        </p:attrNameLst>
                                      </p:cBhvr>
                                      <p:tavLst>
                                        <p:tav tm="0">
                                          <p:val>
                                            <p:fltVal val="360"/>
                                          </p:val>
                                        </p:tav>
                                        <p:tav tm="100000">
                                          <p:val>
                                            <p:fltVal val="0"/>
                                          </p:val>
                                        </p:tav>
                                      </p:tavLst>
                                    </p:anim>
                                    <p:animEffect transition="in" filter="fade">
                                      <p:cBhvr>
                                        <p:cTn id="17" dur="500"/>
                                        <p:tgtEl>
                                          <p:spTgt spid="3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 calcmode="lin" valueType="num">
                                      <p:cBhvr>
                                        <p:cTn id="23" dur="500" fill="hold"/>
                                        <p:tgtEl>
                                          <p:spTgt spid="41"/>
                                        </p:tgtEl>
                                        <p:attrNameLst>
                                          <p:attrName>style.rotation</p:attrName>
                                        </p:attrNameLst>
                                      </p:cBhvr>
                                      <p:tavLst>
                                        <p:tav tm="0">
                                          <p:val>
                                            <p:fltVal val="360"/>
                                          </p:val>
                                        </p:tav>
                                        <p:tav tm="100000">
                                          <p:val>
                                            <p:fltVal val="0"/>
                                          </p:val>
                                        </p:tav>
                                      </p:tavLst>
                                    </p:anim>
                                    <p:animEffect transition="in" filter="fade">
                                      <p:cBhvr>
                                        <p:cTn id="24" dur="500"/>
                                        <p:tgtEl>
                                          <p:spTgt spid="4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1000"/>
                                        <p:tgtEl>
                                          <p:spTgt spid="51"/>
                                        </p:tgtEl>
                                      </p:cBhvr>
                                    </p:animEffect>
                                    <p:anim calcmode="lin" valueType="num">
                                      <p:cBhvr>
                                        <p:cTn id="36" dur="1000" fill="hold"/>
                                        <p:tgtEl>
                                          <p:spTgt spid="51"/>
                                        </p:tgtEl>
                                        <p:attrNameLst>
                                          <p:attrName>ppt_x</p:attrName>
                                        </p:attrNameLst>
                                      </p:cBhvr>
                                      <p:tavLst>
                                        <p:tav tm="0">
                                          <p:val>
                                            <p:strVal val="#ppt_x"/>
                                          </p:val>
                                        </p:tav>
                                        <p:tav tm="100000">
                                          <p:val>
                                            <p:strVal val="#ppt_x"/>
                                          </p:val>
                                        </p:tav>
                                      </p:tavLst>
                                    </p:anim>
                                    <p:anim calcmode="lin" valueType="num">
                                      <p:cBhvr>
                                        <p:cTn id="37" dur="1000" fill="hold"/>
                                        <p:tgtEl>
                                          <p:spTgt spid="5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a:t>第一节 表演艺术的特性和影视表演的特点</a:t>
            </a:r>
          </a:p>
        </p:txBody>
      </p:sp>
      <p:sp>
        <p:nvSpPr>
          <p:cNvPr id="3" name="文本占位符 2"/>
          <p:cNvSpPr>
            <a:spLocks noGrp="1"/>
          </p:cNvSpPr>
          <p:nvPr>
            <p:ph type="body" orient="vert" idx="1"/>
          </p:nvPr>
        </p:nvSpPr>
        <p:spPr>
          <a:xfrm>
            <a:off x="768985" y="1418590"/>
            <a:ext cx="11273790" cy="5379720"/>
          </a:xfrm>
        </p:spPr>
        <p:txBody>
          <a:bodyPr vert="horz">
            <a:normAutofit fontScale="67500" lnSpcReduction="20000"/>
          </a:bodyPr>
          <a:lstStyle/>
          <a:p>
            <a:pPr marL="0" indent="0">
              <a:buNone/>
            </a:pPr>
            <a:r>
              <a:rPr lang="zh-CN" altLang="en-US" sz="4100" dirty="0"/>
              <a:t>一、表演艺术和影视表演艺术的发展简说</a:t>
            </a:r>
          </a:p>
          <a:p>
            <a:pPr marL="0" indent="0">
              <a:buNone/>
            </a:pPr>
            <a:r>
              <a:rPr lang="zh-CN" altLang="en-US" sz="3300" b="1" dirty="0">
                <a:latin typeface="微软雅黑 Light" panose="020B0502040204020203" pitchFamily="34" charset="-122"/>
                <a:cs typeface="微软雅黑 Light" panose="020B0502040204020203" pitchFamily="34" charset="-122"/>
              </a:rPr>
              <a:t>世界电影的发展分期：</a:t>
            </a:r>
          </a:p>
          <a:p>
            <a:r>
              <a:rPr lang="en-US" altLang="zh-CN" sz="3300" dirty="0">
                <a:latin typeface="微软雅黑 Light" panose="020B0502040204020203" pitchFamily="34" charset="-122"/>
                <a:cs typeface="微软雅黑 Light" panose="020B0502040204020203" pitchFamily="34" charset="-122"/>
              </a:rPr>
              <a:t>1895</a:t>
            </a:r>
            <a:r>
              <a:rPr lang="zh-CN" altLang="en-US" sz="3300" dirty="0">
                <a:latin typeface="微软雅黑 Light" panose="020B0502040204020203" pitchFamily="34" charset="-122"/>
                <a:cs typeface="微软雅黑 Light" panose="020B0502040204020203" pitchFamily="34" charset="-122"/>
              </a:rPr>
              <a:t>～</a:t>
            </a:r>
            <a:r>
              <a:rPr lang="en-US" altLang="zh-CN" sz="3300" dirty="0">
                <a:latin typeface="微软雅黑 Light" panose="020B0502040204020203" pitchFamily="34" charset="-122"/>
                <a:cs typeface="微软雅黑 Light" panose="020B0502040204020203" pitchFamily="34" charset="-122"/>
              </a:rPr>
              <a:t>1930</a:t>
            </a:r>
            <a:r>
              <a:rPr lang="zh-CN" altLang="en-US" sz="3300" dirty="0">
                <a:latin typeface="微软雅黑 Light" panose="020B0502040204020203" pitchFamily="34" charset="-122"/>
                <a:cs typeface="微软雅黑 Light" panose="020B0502040204020203" pitchFamily="34" charset="-122"/>
              </a:rPr>
              <a:t>年</a:t>
            </a:r>
            <a:r>
              <a:rPr lang="en-US" altLang="zh-CN" sz="3300" dirty="0">
                <a:latin typeface="微软雅黑 Light" panose="020B0502040204020203" pitchFamily="34" charset="-122"/>
                <a:cs typeface="微软雅黑 Light" panose="020B0502040204020203" pitchFamily="34" charset="-122"/>
              </a:rPr>
              <a:t>--</a:t>
            </a:r>
            <a:r>
              <a:rPr lang="zh-CN" altLang="en-US" sz="3300" dirty="0">
                <a:latin typeface="微软雅黑 Light" panose="020B0502040204020203" pitchFamily="34" charset="-122"/>
                <a:cs typeface="微软雅黑 Light" panose="020B0502040204020203" pitchFamily="34" charset="-122"/>
              </a:rPr>
              <a:t>无声片时期；</a:t>
            </a:r>
          </a:p>
          <a:p>
            <a:r>
              <a:rPr lang="en-US" altLang="zh-CN" sz="3300" dirty="0">
                <a:latin typeface="微软雅黑 Light" panose="020B0502040204020203" pitchFamily="34" charset="-122"/>
                <a:cs typeface="微软雅黑 Light" panose="020B0502040204020203" pitchFamily="34" charset="-122"/>
              </a:rPr>
              <a:t>1930</a:t>
            </a:r>
            <a:r>
              <a:rPr lang="zh-CN" altLang="en-US" sz="3300" dirty="0">
                <a:latin typeface="微软雅黑 Light" panose="020B0502040204020203" pitchFamily="34" charset="-122"/>
                <a:cs typeface="微软雅黑 Light" panose="020B0502040204020203" pitchFamily="34" charset="-122"/>
              </a:rPr>
              <a:t>～</a:t>
            </a:r>
            <a:r>
              <a:rPr lang="en-US" altLang="zh-CN" sz="3300" dirty="0">
                <a:latin typeface="微软雅黑 Light" panose="020B0502040204020203" pitchFamily="34" charset="-122"/>
                <a:cs typeface="微软雅黑 Light" panose="020B0502040204020203" pitchFamily="34" charset="-122"/>
              </a:rPr>
              <a:t>1960</a:t>
            </a:r>
            <a:r>
              <a:rPr lang="zh-CN" altLang="en-US" sz="3300" dirty="0">
                <a:latin typeface="微软雅黑 Light" panose="020B0502040204020203" pitchFamily="34" charset="-122"/>
                <a:cs typeface="微软雅黑 Light" panose="020B0502040204020203" pitchFamily="34" charset="-122"/>
              </a:rPr>
              <a:t>年</a:t>
            </a:r>
            <a:r>
              <a:rPr lang="en-US" altLang="zh-CN" sz="3300" dirty="0">
                <a:latin typeface="微软雅黑 Light" panose="020B0502040204020203" pitchFamily="34" charset="-122"/>
                <a:cs typeface="微软雅黑 Light" panose="020B0502040204020203" pitchFamily="34" charset="-122"/>
              </a:rPr>
              <a:t>--</a:t>
            </a:r>
            <a:r>
              <a:rPr lang="zh-CN" altLang="en-US" sz="3300" dirty="0">
                <a:latin typeface="微软雅黑 Light" panose="020B0502040204020203" pitchFamily="34" charset="-122"/>
                <a:cs typeface="微软雅黑 Light" panose="020B0502040204020203" pitchFamily="34" charset="-122"/>
              </a:rPr>
              <a:t>有声电影的发明与发展期；</a:t>
            </a:r>
          </a:p>
          <a:p>
            <a:r>
              <a:rPr lang="en-US" altLang="zh-CN" sz="3300" dirty="0">
                <a:latin typeface="微软雅黑 Light" panose="020B0502040204020203" pitchFamily="34" charset="-122"/>
                <a:cs typeface="微软雅黑 Light" panose="020B0502040204020203" pitchFamily="34" charset="-122"/>
              </a:rPr>
              <a:t>1960</a:t>
            </a:r>
            <a:r>
              <a:rPr lang="zh-CN" altLang="en-US" sz="3300" dirty="0">
                <a:latin typeface="微软雅黑 Light" panose="020B0502040204020203" pitchFamily="34" charset="-122"/>
                <a:cs typeface="微软雅黑 Light" panose="020B0502040204020203" pitchFamily="34" charset="-122"/>
              </a:rPr>
              <a:t>年后</a:t>
            </a:r>
            <a:r>
              <a:rPr lang="en-US" altLang="zh-CN" sz="3300" dirty="0">
                <a:latin typeface="微软雅黑 Light" panose="020B0502040204020203" pitchFamily="34" charset="-122"/>
                <a:cs typeface="微软雅黑 Light" panose="020B0502040204020203" pitchFamily="34" charset="-122"/>
              </a:rPr>
              <a:t>--</a:t>
            </a:r>
            <a:r>
              <a:rPr lang="zh-CN" altLang="en-US" sz="3300" dirty="0">
                <a:latin typeface="微软雅黑 Light" panose="020B0502040204020203" pitchFamily="34" charset="-122"/>
                <a:cs typeface="微软雅黑 Light" panose="020B0502040204020203" pitchFamily="34" charset="-122"/>
              </a:rPr>
              <a:t>现代电影时期；</a:t>
            </a:r>
          </a:p>
          <a:p>
            <a:r>
              <a:rPr lang="zh-CN" altLang="en-US" sz="3300" dirty="0">
                <a:latin typeface="微软雅黑 Light" panose="020B0502040204020203" pitchFamily="34" charset="-122"/>
                <a:cs typeface="微软雅黑 Light" panose="020B0502040204020203" pitchFamily="34" charset="-122"/>
              </a:rPr>
              <a:t>约</a:t>
            </a:r>
            <a:r>
              <a:rPr lang="en-US" altLang="zh-CN" sz="3300" dirty="0">
                <a:latin typeface="微软雅黑 Light" panose="020B0502040204020203" pitchFamily="34" charset="-122"/>
                <a:cs typeface="微软雅黑 Light" panose="020B0502040204020203" pitchFamily="34" charset="-122"/>
              </a:rPr>
              <a:t>1990</a:t>
            </a:r>
            <a:r>
              <a:rPr lang="zh-CN" altLang="en-US" sz="3300" dirty="0">
                <a:latin typeface="微软雅黑 Light" panose="020B0502040204020203" pitchFamily="34" charset="-122"/>
                <a:cs typeface="微软雅黑 Light" panose="020B0502040204020203" pitchFamily="34" charset="-122"/>
              </a:rPr>
              <a:t>年后</a:t>
            </a:r>
            <a:r>
              <a:rPr lang="en-US" altLang="zh-CN" sz="3300" dirty="0">
                <a:latin typeface="微软雅黑 Light" panose="020B0502040204020203" pitchFamily="34" charset="-122"/>
                <a:cs typeface="微软雅黑 Light" panose="020B0502040204020203" pitchFamily="34" charset="-122"/>
              </a:rPr>
              <a:t>--</a:t>
            </a:r>
            <a:r>
              <a:rPr lang="zh-CN" altLang="en-US" sz="3300" dirty="0">
                <a:latin typeface="微软雅黑 Light" panose="020B0502040204020203" pitchFamily="34" charset="-122"/>
                <a:cs typeface="微软雅黑 Light" panose="020B0502040204020203" pitchFamily="34" charset="-122"/>
              </a:rPr>
              <a:t>后现代时期等。</a:t>
            </a:r>
          </a:p>
          <a:p>
            <a:pPr marL="0" indent="0">
              <a:buNone/>
            </a:pPr>
            <a:r>
              <a:rPr lang="zh-CN" altLang="en-US" sz="3300" b="1" dirty="0">
                <a:latin typeface="微软雅黑 Light" panose="020B0502040204020203" pitchFamily="34" charset="-122"/>
                <a:cs typeface="微软雅黑 Light" panose="020B0502040204020203" pitchFamily="34" charset="-122"/>
              </a:rPr>
              <a:t>电影流派风格：</a:t>
            </a:r>
          </a:p>
          <a:p>
            <a:r>
              <a:rPr lang="zh-CN" altLang="en-US" sz="3300" dirty="0">
                <a:latin typeface="微软雅黑 Light" panose="020B0502040204020203" pitchFamily="34" charset="-122"/>
                <a:cs typeface="微软雅黑 Light" panose="020B0502040204020203" pitchFamily="34" charset="-122"/>
              </a:rPr>
              <a:t>改编莎士比亚戏剧经典名著的戏剧式表演形态的规范性；</a:t>
            </a:r>
          </a:p>
          <a:p>
            <a:r>
              <a:rPr lang="zh-CN" altLang="en-US" sz="3300" dirty="0">
                <a:latin typeface="微软雅黑 Light" panose="020B0502040204020203" pitchFamily="34" charset="-122"/>
                <a:cs typeface="微软雅黑 Light" panose="020B0502040204020203" pitchFamily="34" charset="-122"/>
              </a:rPr>
              <a:t>意大利新现实主义电影强调生活真实、细节真实、人物真实的纪实主义美学主张；</a:t>
            </a:r>
          </a:p>
          <a:p>
            <a:r>
              <a:rPr lang="zh-CN" altLang="en-US" sz="3300" dirty="0">
                <a:latin typeface="微软雅黑 Light" panose="020B0502040204020203" pitchFamily="34" charset="-122"/>
                <a:cs typeface="微软雅黑 Light" panose="020B0502040204020203" pitchFamily="34" charset="-122"/>
              </a:rPr>
              <a:t>法国新浪潮的意识流手法，倡导即兴表演表现人物心理活动；</a:t>
            </a:r>
          </a:p>
          <a:p>
            <a:r>
              <a:rPr lang="zh-CN" altLang="en-US" sz="3300" dirty="0">
                <a:latin typeface="微软雅黑 Light" panose="020B0502040204020203" pitchFamily="34" charset="-122"/>
                <a:cs typeface="微软雅黑 Light" panose="020B0502040204020203" pitchFamily="34" charset="-122"/>
              </a:rPr>
              <a:t>以英格玛·伯格曼为代表的瑞典电影，演员的精湛演技以及细致刻画人物心理的影片风格；</a:t>
            </a:r>
          </a:p>
          <a:p>
            <a:r>
              <a:rPr lang="zh-CN" altLang="en-US" sz="3300" dirty="0">
                <a:latin typeface="微软雅黑 Light" panose="020B0502040204020203" pitchFamily="34" charset="-122"/>
                <a:cs typeface="微软雅黑 Light" panose="020B0502040204020203" pitchFamily="34" charset="-122"/>
              </a:rPr>
              <a:t>匈牙利电影理论家贝拉·巴拉兹的“电影微相学”强调演员本色表演的重要；</a:t>
            </a:r>
          </a:p>
          <a:p>
            <a:r>
              <a:rPr lang="zh-CN" altLang="en-US" sz="3300" dirty="0">
                <a:latin typeface="微软雅黑 Light" panose="020B0502040204020203" pitchFamily="34" charset="-122"/>
                <a:cs typeface="微软雅黑 Light" panose="020B0502040204020203" pitchFamily="34" charset="-122"/>
              </a:rPr>
              <a:t>法国电影理论家巴赞的长镜头理论是对表演功能的强调、对表演技巧的考验等。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106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451985"/>
          </a:xfrm>
        </p:spPr>
        <p:txBody>
          <a:bodyPr vert="horz">
            <a:noAutofit/>
          </a:bodyPr>
          <a:lstStyle/>
          <a:p>
            <a:pPr>
              <a:lnSpc>
                <a:spcPct val="160000"/>
              </a:lnSpc>
            </a:pPr>
            <a:r>
              <a:rPr sz="2400" dirty="0" err="1">
                <a:latin typeface="微软雅黑 Light" panose="020B0502040204020203" pitchFamily="34" charset="-122"/>
              </a:rPr>
              <a:t>表演创作在艺术创作领域中属于二度创作</a:t>
            </a:r>
            <a:r>
              <a:rPr sz="2400" dirty="0">
                <a:latin typeface="微软雅黑 Light" panose="020B0502040204020203" pitchFamily="34" charset="-122"/>
              </a:rPr>
              <a:t>。</a:t>
            </a:r>
          </a:p>
          <a:p>
            <a:pPr>
              <a:lnSpc>
                <a:spcPct val="160000"/>
              </a:lnSpc>
            </a:pPr>
            <a:r>
              <a:rPr sz="2400" dirty="0">
                <a:latin typeface="微软雅黑 Light" panose="020B0502040204020203" pitchFamily="34" charset="-122"/>
              </a:rPr>
              <a:t>表演创作是演员以编剧笔下所写的剧本文学人物为依据，在自己对生活的观察、对社会的理解、对文学作品人物有准确认识和把握的基础上，用自己的体态、声音、情感把人物准确地再现在舞台上或影视作品中。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None/>
            </a:pPr>
            <a:r>
              <a:rPr dirty="0" err="1">
                <a:latin typeface="微软雅黑 Light" panose="020B0502040204020203" pitchFamily="34" charset="-122"/>
              </a:rPr>
              <a:t>一、探索形象创造的重要学习阶段</a:t>
            </a:r>
            <a:endParaRPr dirty="0">
              <a:latin typeface="微软雅黑 Light" panose="020B0502040204020203" pitchFamily="34" charset="-122"/>
            </a:endParaRPr>
          </a:p>
          <a:p>
            <a:pPr marL="457200" indent="-457200">
              <a:lnSpc>
                <a:spcPct val="160000"/>
              </a:lnSpc>
              <a:buAutoNum type="arabicPeriod"/>
            </a:pPr>
            <a:r>
              <a:rPr sz="2000" b="1" dirty="0" err="1">
                <a:latin typeface="微软雅黑 Light" panose="020B0502040204020203" pitchFamily="34" charset="-122"/>
              </a:rPr>
              <a:t>片段教学阶段在影视表演教学中的重要性</a:t>
            </a:r>
            <a:endParaRPr sz="2000" b="1" dirty="0">
              <a:latin typeface="微软雅黑 Light" panose="020B0502040204020203" pitchFamily="34" charset="-122"/>
            </a:endParaRPr>
          </a:p>
          <a:p>
            <a:pPr marL="0" indent="0">
              <a:lnSpc>
                <a:spcPct val="150000"/>
              </a:lnSpc>
              <a:buNone/>
            </a:pPr>
            <a:r>
              <a:rPr sz="2000" dirty="0">
                <a:latin typeface="微软雅黑 Light" panose="020B0502040204020203" pitchFamily="34" charset="-122"/>
              </a:rPr>
              <a:t>在艺术院校的表演教学中，运用完整作品中的片段材料进行教学，是在学生掌握表演技巧的基本环节之后，到最终创造鲜明完整的人物形象中间的极为重要的教学过渡阶段。片段教学阶段也被称为创造角色教学阶段（或称表演习作阶段）。</a:t>
            </a:r>
            <a:r>
              <a:rPr sz="2000" dirty="0" err="1">
                <a:latin typeface="微软雅黑 Light" panose="020B0502040204020203" pitchFamily="34" charset="-122"/>
                <a:sym typeface="+mn-ea"/>
              </a:rPr>
              <a:t>这一阶段训练学生依据剧本捕捉人物行动的能力</a:t>
            </a:r>
            <a:r>
              <a:rPr sz="2000" dirty="0">
                <a:latin typeface="微软雅黑 Light" panose="020B0502040204020203" pitchFamily="34" charset="-122"/>
                <a:sym typeface="+mn-ea"/>
              </a:rPr>
              <a:t>。</a:t>
            </a:r>
            <a:endParaRPr sz="2000" dirty="0">
              <a:latin typeface="微软雅黑 Light" panose="020B0502040204020203" pitchFamily="34" charset="-122"/>
            </a:endParaRPr>
          </a:p>
          <a:p>
            <a:pPr marL="0" indent="0">
              <a:lnSpc>
                <a:spcPct val="150000"/>
              </a:lnSpc>
              <a:buNone/>
            </a:pPr>
            <a:r>
              <a:rPr lang="zh-CN" sz="2000" dirty="0">
                <a:latin typeface="微软雅黑 Light" panose="020B0502040204020203" pitchFamily="34" charset="-122"/>
              </a:rPr>
              <a:t>（</a:t>
            </a:r>
            <a:r>
              <a:rPr lang="en-US" altLang="zh-CN" sz="2000" dirty="0">
                <a:latin typeface="微软雅黑 Light" panose="020B0502040204020203" pitchFamily="34" charset="-122"/>
              </a:rPr>
              <a:t>1</a:t>
            </a:r>
            <a:r>
              <a:rPr lang="zh-CN" sz="2000" dirty="0">
                <a:latin typeface="微软雅黑 Light" panose="020B0502040204020203" pitchFamily="34" charset="-122"/>
              </a:rPr>
              <a:t>）</a:t>
            </a:r>
            <a:r>
              <a:rPr sz="2000" dirty="0" err="1">
                <a:latin typeface="微软雅黑 Light" panose="020B0502040204020203" pitchFamily="34" charset="-122"/>
              </a:rPr>
              <a:t>片段教学阶段是衔接表演基础教学与创造完整人物形象教学的过渡阶段，是学习创造角色的基础阶段</a:t>
            </a:r>
            <a:r>
              <a:rPr sz="2000" dirty="0">
                <a:latin typeface="微软雅黑 Light" panose="020B0502040204020203" pitchFamily="34" charset="-122"/>
              </a:rPr>
              <a:t>。</a:t>
            </a:r>
            <a:r>
              <a:rPr lang="zh-CN" sz="2000" dirty="0">
                <a:latin typeface="微软雅黑 Light" panose="020B0502040204020203" pitchFamily="34" charset="-122"/>
              </a:rPr>
              <a:t>（</a:t>
            </a:r>
            <a:r>
              <a:rPr lang="en-US" altLang="zh-CN" sz="2000" dirty="0">
                <a:latin typeface="微软雅黑 Light" panose="020B0502040204020203" pitchFamily="34" charset="-122"/>
              </a:rPr>
              <a:t>2</a:t>
            </a:r>
            <a:r>
              <a:rPr lang="zh-CN" sz="2000" dirty="0">
                <a:latin typeface="微软雅黑 Light" panose="020B0502040204020203" pitchFamily="34" charset="-122"/>
              </a:rPr>
              <a:t>）</a:t>
            </a:r>
            <a:r>
              <a:rPr sz="2000" dirty="0">
                <a:latin typeface="微软雅黑 Light" panose="020B0502040204020203" pitchFamily="34" charset="-122"/>
              </a:rPr>
              <a:t>从整体与局部的关系看，对局部的掌握，要在有了总体认识后，再具体地、一部分一部分地驾驭。片段教学是表演教学与学习训练全过程的重要局部，而片段的选择又是全剧中有重要意义的局部，一个片段中人物的特征，常是这个完整人物特征的重要局部。</a:t>
            </a:r>
          </a:p>
          <a:p>
            <a:pPr marL="0" indent="0">
              <a:lnSpc>
                <a:spcPct val="16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045" y="135255"/>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None/>
            </a:pPr>
            <a:r>
              <a:rPr dirty="0" err="1">
                <a:latin typeface="微软雅黑 Light" panose="020B0502040204020203" pitchFamily="34" charset="-122"/>
              </a:rPr>
              <a:t>一、探索形象创造的重要学习阶段</a:t>
            </a:r>
            <a:endParaRPr dirty="0">
              <a:latin typeface="微软雅黑 Light" panose="020B0502040204020203" pitchFamily="34" charset="-122"/>
            </a:endParaRPr>
          </a:p>
          <a:p>
            <a:pPr marL="457200" indent="-457200">
              <a:lnSpc>
                <a:spcPct val="160000"/>
              </a:lnSpc>
              <a:buAutoNum type="arabicPeriod"/>
            </a:pPr>
            <a:r>
              <a:rPr sz="2000" b="1" dirty="0" err="1">
                <a:latin typeface="微软雅黑 Light" panose="020B0502040204020203" pitchFamily="34" charset="-122"/>
              </a:rPr>
              <a:t>片段教学阶段在影视表演教学中的重要性</a:t>
            </a:r>
            <a:endParaRPr sz="2000" b="1" dirty="0">
              <a:latin typeface="微软雅黑 Light" panose="020B0502040204020203" pitchFamily="34" charset="-122"/>
            </a:endParaRPr>
          </a:p>
          <a:p>
            <a:pPr marL="0" indent="0">
              <a:lnSpc>
                <a:spcPct val="160000"/>
              </a:lnSpc>
              <a:buNone/>
            </a:pPr>
            <a:r>
              <a:rPr lang="zh-CN"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3</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在片段教学阶段中，学生通过接触多种风格、体裁的作品，以及不同性格特征的人物，摸索出创造角色的规律性</a:t>
            </a:r>
            <a:r>
              <a:rPr sz="2000" dirty="0">
                <a:latin typeface="微软雅黑 Light" panose="020B0502040204020203" pitchFamily="34" charset="-122"/>
                <a:sym typeface="+mn-ea"/>
              </a:rPr>
              <a:t>。</a:t>
            </a:r>
            <a:endParaRPr sz="2000" dirty="0">
              <a:latin typeface="微软雅黑 Light" panose="020B0502040204020203" pitchFamily="34" charset="-122"/>
            </a:endParaRPr>
          </a:p>
          <a:p>
            <a:pPr marL="0" indent="0">
              <a:lnSpc>
                <a:spcPct val="160000"/>
              </a:lnSpc>
              <a:buNone/>
            </a:pPr>
            <a:r>
              <a:rPr lang="zh-CN"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4</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在角色创造中，掌握正确的方法，突破创作局限，增强表演可塑性，开拓学生的创作个性，是这个阶段的教学目的，也是教学法的核心</a:t>
            </a:r>
            <a:r>
              <a:rPr sz="2000" dirty="0">
                <a:latin typeface="微软雅黑 Light" panose="020B0502040204020203" pitchFamily="34" charset="-122"/>
                <a:sym typeface="+mn-ea"/>
              </a:rPr>
              <a:t>。</a:t>
            </a:r>
            <a:endParaRPr sz="2000" dirty="0">
              <a:latin typeface="微软雅黑 Light" panose="020B0502040204020203" pitchFamily="34" charset="-122"/>
            </a:endParaRPr>
          </a:p>
          <a:p>
            <a:pPr marL="0" indent="0">
              <a:lnSpc>
                <a:spcPct val="160000"/>
              </a:lnSpc>
              <a:buNone/>
            </a:pPr>
            <a:r>
              <a:rPr lang="zh-CN"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5</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片段排练对影视演员表演技巧的训练也极有价值</a:t>
            </a:r>
            <a:r>
              <a:rPr sz="2000" dirty="0">
                <a:latin typeface="微软雅黑 Light" panose="020B0502040204020203" pitchFamily="34" charset="-122"/>
                <a:sym typeface="+mn-ea"/>
              </a:rPr>
              <a:t>。</a:t>
            </a:r>
            <a:endParaRPr sz="2000" dirty="0">
              <a:latin typeface="微软雅黑 Light" panose="020B0502040204020203" pitchFamily="34" charset="-122"/>
            </a:endParaRPr>
          </a:p>
          <a:p>
            <a:pPr marL="0" indent="0">
              <a:lnSpc>
                <a:spcPct val="16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None/>
            </a:pPr>
            <a:r>
              <a:rPr dirty="0" err="1">
                <a:latin typeface="微软雅黑 Light" panose="020B0502040204020203" pitchFamily="34" charset="-122"/>
              </a:rPr>
              <a:t>一、探索形象创造的重要学习阶段</a:t>
            </a:r>
            <a:endParaRPr dirty="0">
              <a:latin typeface="微软雅黑 Light" panose="020B0502040204020203" pitchFamily="34" charset="-122"/>
            </a:endParaRPr>
          </a:p>
          <a:p>
            <a:pPr marL="457200" indent="-457200">
              <a:lnSpc>
                <a:spcPct val="160000"/>
              </a:lnSpc>
              <a:buFont typeface="+mj-lt"/>
              <a:buAutoNum type="arabicPeriod" startAt="2"/>
            </a:pPr>
            <a:r>
              <a:rPr sz="2000" b="1" dirty="0" err="1">
                <a:latin typeface="微软雅黑 Light" panose="020B0502040204020203" pitchFamily="34" charset="-122"/>
              </a:rPr>
              <a:t>创造角色（片段）教学阶段的目的与要求</a:t>
            </a:r>
            <a:endParaRPr sz="2000" b="1" dirty="0">
              <a:latin typeface="微软雅黑 Light" panose="020B0502040204020203" pitchFamily="34" charset="-122"/>
            </a:endParaRPr>
          </a:p>
          <a:p>
            <a:pPr>
              <a:lnSpc>
                <a:spcPct val="140000"/>
              </a:lnSpc>
            </a:pPr>
            <a:r>
              <a:rPr sz="2000" dirty="0">
                <a:latin typeface="微软雅黑 Light" panose="020B0502040204020203" pitchFamily="34" charset="-122"/>
              </a:rPr>
              <a:t>片段教学阶段是以小说、戏剧、影视文学作品中的片段为主要素材，在一年至一年半的教学时间内，由浅入深地组织学生进行三四轮的片段排练，并辅之以各种体现人物性格的练习等。</a:t>
            </a:r>
          </a:p>
          <a:p>
            <a:pPr>
              <a:lnSpc>
                <a:spcPct val="140000"/>
              </a:lnSpc>
            </a:pPr>
            <a:r>
              <a:rPr sz="2000" dirty="0">
                <a:latin typeface="微软雅黑 Light" panose="020B0502040204020203" pitchFamily="34" charset="-122"/>
              </a:rPr>
              <a:t>片段是针对一部文学（小说、戏剧、电影、电视剧）作品的部分而言，是完整作品中的一部分，能表达作品一定的思想。从情节的发展、结构的安排、人物在事件中的行动（不需调整或稍加调整后）来看，片段都具有相对的独立性与完整性。</a:t>
            </a:r>
          </a:p>
          <a:p>
            <a:pPr>
              <a:lnSpc>
                <a:spcPct val="140000"/>
              </a:lnSpc>
            </a:pPr>
            <a:r>
              <a:rPr sz="2000" dirty="0">
                <a:latin typeface="微软雅黑 Light" panose="020B0502040204020203" pitchFamily="34" charset="-122"/>
              </a:rPr>
              <a:t>文学片段改编“是以人物动作的完整性和细腻深化来统领改编”。片段的长度与含量可根据教学需要自由节选，一般要比多幕剧中的一幕戏篇幅小，比电影中的一场戏篇幅稍大（时间大约</a:t>
            </a:r>
            <a:r>
              <a:rPr lang="en-US" sz="2000" dirty="0">
                <a:latin typeface="微软雅黑 Light" panose="020B0502040204020203" pitchFamily="34" charset="-122"/>
              </a:rPr>
              <a:t>10</a:t>
            </a:r>
            <a:r>
              <a:rPr sz="2000" dirty="0">
                <a:latin typeface="微软雅黑 Light" panose="020B0502040204020203" pitchFamily="34" charset="-122"/>
              </a:rPr>
              <a:t>～</a:t>
            </a:r>
            <a:r>
              <a:rPr lang="en-US" sz="2000" dirty="0">
                <a:latin typeface="微软雅黑 Light" panose="020B0502040204020203" pitchFamily="34" charset="-122"/>
              </a:rPr>
              <a:t>20</a:t>
            </a:r>
            <a:r>
              <a:rPr sz="2000" dirty="0">
                <a:latin typeface="微软雅黑 Light" panose="020B0502040204020203" pitchFamily="34" charset="-122"/>
              </a:rPr>
              <a:t>分钟，大片段也可能长达半个小时）。</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None/>
            </a:pPr>
            <a:r>
              <a:rPr dirty="0" err="1">
                <a:latin typeface="微软雅黑 Light" panose="020B0502040204020203" pitchFamily="34" charset="-122"/>
              </a:rPr>
              <a:t>一、探索形象创造的重要学习阶段</a:t>
            </a:r>
            <a:endParaRPr dirty="0">
              <a:latin typeface="微软雅黑 Light" panose="020B0502040204020203" pitchFamily="34" charset="-122"/>
            </a:endParaRPr>
          </a:p>
          <a:p>
            <a:pPr marL="457200" indent="-457200">
              <a:lnSpc>
                <a:spcPct val="160000"/>
              </a:lnSpc>
              <a:buFont typeface="+mj-lt"/>
              <a:buAutoNum type="arabicPeriod" startAt="2"/>
            </a:pPr>
            <a:r>
              <a:rPr sz="2000" b="1" dirty="0" err="1">
                <a:latin typeface="微软雅黑 Light" panose="020B0502040204020203" pitchFamily="34" charset="-122"/>
              </a:rPr>
              <a:t>创造角色（片段）教学阶段的目的与要求</a:t>
            </a:r>
            <a:endParaRPr sz="2000" b="1" dirty="0">
              <a:latin typeface="微软雅黑 Light" panose="020B0502040204020203" pitchFamily="34" charset="-122"/>
            </a:endParaRPr>
          </a:p>
          <a:p>
            <a:pPr>
              <a:lnSpc>
                <a:spcPct val="150000"/>
              </a:lnSpc>
            </a:pPr>
            <a:r>
              <a:rPr lang="zh-CN" sz="2000" dirty="0">
                <a:latin typeface="微软雅黑 Light" panose="020B0502040204020203" pitchFamily="34" charset="-122"/>
              </a:rPr>
              <a:t>在</a:t>
            </a:r>
            <a:r>
              <a:rPr sz="2000" dirty="0">
                <a:latin typeface="微软雅黑 Light" panose="020B0502040204020203" pitchFamily="34" charset="-122"/>
              </a:rPr>
              <a:t>表演技巧基础训练教学阶段是通过各种表演练习与小品的想象构思排练，使学生掌握表演技巧，学习提炼生活，组织表演动作，开掘创作个性，提高专业素质</a:t>
            </a:r>
            <a:r>
              <a:rPr lang="zh-CN" sz="2000" dirty="0">
                <a:latin typeface="微软雅黑 Light" panose="020B0502040204020203" pitchFamily="34" charset="-122"/>
              </a:rPr>
              <a:t>；</a:t>
            </a:r>
            <a:r>
              <a:rPr sz="2000" dirty="0">
                <a:latin typeface="微软雅黑 Light" panose="020B0502040204020203" pitchFamily="34" charset="-122"/>
              </a:rPr>
              <a:t>创造角色教学阶段则是学生通过几轮片段的不同类型的作品与角色的排练，掌握分析剧本片段与学会体现人物性格特征的技能，突破创作的局限，增强表演可塑性。</a:t>
            </a:r>
          </a:p>
          <a:p>
            <a:pPr>
              <a:lnSpc>
                <a:spcPct val="150000"/>
              </a:lnSpc>
            </a:pPr>
            <a:r>
              <a:rPr lang="zh-CN" sz="2000" dirty="0">
                <a:latin typeface="微软雅黑 Light" panose="020B0502040204020203" pitchFamily="34" charset="-122"/>
              </a:rPr>
              <a:t>在</a:t>
            </a:r>
            <a:r>
              <a:rPr sz="2000" dirty="0">
                <a:latin typeface="微软雅黑 Light" panose="020B0502040204020203" pitchFamily="34" charset="-122"/>
              </a:rPr>
              <a:t>表演练习与小品创作阶段，学生组织表演动作是在自己假想的规定情境里进行的，具有极大的灵活性与创作的随意性；片段教学阶段则要求学生学会按照作品中的人物的规定情境真实地、合乎逻辑地、有目的地行动与生活，也就是学会有机的动作，逐步把握处理人物的语言。</a:t>
            </a:r>
          </a:p>
          <a:p>
            <a:pPr>
              <a:lnSpc>
                <a:spcPct val="140000"/>
              </a:lnSpc>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135255"/>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None/>
            </a:pPr>
            <a:r>
              <a:rPr dirty="0" err="1">
                <a:latin typeface="微软雅黑 Light" panose="020B0502040204020203" pitchFamily="34" charset="-122"/>
              </a:rPr>
              <a:t>一、探索形象创造的重要学习阶段</a:t>
            </a:r>
            <a:endParaRPr dirty="0">
              <a:latin typeface="微软雅黑 Light" panose="020B0502040204020203" pitchFamily="34" charset="-122"/>
            </a:endParaRPr>
          </a:p>
          <a:p>
            <a:pPr marL="457200" indent="-457200">
              <a:lnSpc>
                <a:spcPct val="160000"/>
              </a:lnSpc>
              <a:buFont typeface="+mj-lt"/>
              <a:buAutoNum type="arabicPeriod" startAt="2"/>
            </a:pPr>
            <a:r>
              <a:rPr sz="2000" b="1" dirty="0" err="1">
                <a:latin typeface="微软雅黑 Light" panose="020B0502040204020203" pitchFamily="34" charset="-122"/>
              </a:rPr>
              <a:t>创造角色（片段）教学阶段的目的与要求</a:t>
            </a:r>
            <a:endParaRPr sz="2000" b="1" dirty="0">
              <a:latin typeface="微软雅黑 Light" panose="020B0502040204020203" pitchFamily="34" charset="-122"/>
            </a:endParaRPr>
          </a:p>
          <a:p>
            <a:pPr>
              <a:lnSpc>
                <a:spcPct val="140000"/>
              </a:lnSpc>
            </a:pPr>
            <a:r>
              <a:rPr sz="2000" dirty="0">
                <a:latin typeface="微软雅黑 Light" panose="020B0502040204020203" pitchFamily="34" charset="-122"/>
                <a:sym typeface="+mn-ea"/>
              </a:rPr>
              <a:t>表演练习与小品创作阶段，学生捕捉形象的能力和加强形象感的训练是从生活中直接攫取，或从自己丰富的生活经历的情绪记忆中提取；而片段教学阶段则是要严格根据完整的文学作品（小说、戏剧、电影、电视剧）的提示，进行捕捉与体现人物形象的能力训练，要牢牢以作品人物的提示为依据。</a:t>
            </a:r>
            <a:endParaRPr sz="2000" dirty="0">
              <a:latin typeface="微软雅黑 Light" panose="020B0502040204020203" pitchFamily="34" charset="-122"/>
            </a:endParaRPr>
          </a:p>
          <a:p>
            <a:pPr>
              <a:lnSpc>
                <a:spcPct val="140000"/>
              </a:lnSpc>
            </a:pPr>
            <a:r>
              <a:rPr sz="2000" dirty="0" err="1">
                <a:latin typeface="微软雅黑 Light" panose="020B0502040204020203" pitchFamily="34" charset="-122"/>
              </a:rPr>
              <a:t>片段教学阶段，学生的表演要受作品的人物心理、形体动作的制约，是严格规范的，而不是随意的</a:t>
            </a:r>
            <a:r>
              <a:rPr lang="zh-CN" sz="2000" dirty="0">
                <a:latin typeface="微软雅黑 Light" panose="020B0502040204020203" pitchFamily="34" charset="-122"/>
              </a:rPr>
              <a:t>；</a:t>
            </a:r>
          </a:p>
          <a:p>
            <a:pPr>
              <a:lnSpc>
                <a:spcPct val="140000"/>
              </a:lnSpc>
            </a:pPr>
            <a:r>
              <a:rPr lang="zh-CN" sz="2000" dirty="0">
                <a:latin typeface="微软雅黑 Light" panose="020B0502040204020203" pitchFamily="34" charset="-122"/>
              </a:rPr>
              <a:t>片段教学阶段的目的与要求，是要通过多轮片段教学，让学生们在不断的实践中逐步掌握一种自觉的、能多方面开掘自己创作能力的角色创造方法。</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None/>
            </a:pPr>
            <a:r>
              <a:rPr dirty="0" err="1">
                <a:latin typeface="微软雅黑 Light" panose="020B0502040204020203" pitchFamily="34" charset="-122"/>
              </a:rPr>
              <a:t>一、探索形象创造的重要学习阶段</a:t>
            </a:r>
            <a:endParaRPr dirty="0">
              <a:latin typeface="微软雅黑 Light" panose="020B0502040204020203" pitchFamily="34" charset="-122"/>
            </a:endParaRPr>
          </a:p>
          <a:p>
            <a:pPr marL="457200" indent="-457200">
              <a:lnSpc>
                <a:spcPct val="160000"/>
              </a:lnSpc>
              <a:buFont typeface="+mj-lt"/>
              <a:buAutoNum type="arabicPeriod" startAt="3"/>
            </a:pPr>
            <a:r>
              <a:rPr sz="2000" b="1" dirty="0" err="1">
                <a:latin typeface="微软雅黑 Light" panose="020B0502040204020203" pitchFamily="34" charset="-122"/>
              </a:rPr>
              <a:t>片段表演学习的深层次意义</a:t>
            </a:r>
            <a:endParaRPr sz="2000" b="1" dirty="0">
              <a:latin typeface="微软雅黑 Light" panose="020B0502040204020203" pitchFamily="34" charset="-122"/>
            </a:endParaRPr>
          </a:p>
          <a:p>
            <a:pPr>
              <a:lnSpc>
                <a:spcPct val="160000"/>
              </a:lnSpc>
            </a:pPr>
            <a:r>
              <a:rPr lang="zh-CN" sz="2000" dirty="0">
                <a:latin typeface="微软雅黑 Light" panose="020B0502040204020203" pitchFamily="34" charset="-122"/>
              </a:rPr>
              <a:t>在片段教学阶段，演员可以选择最具经典性的作品来进行排练，表演者能在较充裕的时间内探索、理解与把握剧本。</a:t>
            </a:r>
          </a:p>
          <a:p>
            <a:pPr>
              <a:lnSpc>
                <a:spcPct val="160000"/>
              </a:lnSpc>
            </a:pPr>
            <a:r>
              <a:rPr lang="zh-CN" sz="2000" dirty="0">
                <a:latin typeface="微软雅黑 Light" panose="020B0502040204020203" pitchFamily="34" charset="-122"/>
              </a:rPr>
              <a:t>片段教学阶段，正是一个让演员较自由地充分展示自己、开掘自己创作潜能的探索阶段。</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68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16970" cy="4853940"/>
          </a:xfrm>
        </p:spPr>
        <p:txBody>
          <a:bodyPr vert="horz">
            <a:noAutofit/>
          </a:bodyPr>
          <a:lstStyle/>
          <a:p>
            <a:pPr marL="0" indent="0">
              <a:lnSpc>
                <a:spcPct val="160000"/>
              </a:lnSpc>
              <a:buFont typeface="+mj-lt"/>
              <a:buNone/>
            </a:pPr>
            <a:r>
              <a:rPr>
                <a:latin typeface="微软雅黑 Light" panose="020B0502040204020203" pitchFamily="34" charset="-122"/>
                <a:sym typeface="+mn-ea"/>
              </a:rPr>
              <a:t>二、从小品向成品剧过渡</a:t>
            </a:r>
          </a:p>
          <a:p>
            <a:pPr>
              <a:lnSpc>
                <a:spcPct val="140000"/>
              </a:lnSpc>
              <a:buFont typeface="Wingdings" panose="05000000000000000000" charset="0"/>
              <a:buChar char="Ø"/>
            </a:pPr>
            <a:r>
              <a:rPr lang="zh-CN" sz="1800">
                <a:latin typeface="微软雅黑 Light" panose="020B0502040204020203" pitchFamily="34" charset="-122"/>
                <a:sym typeface="+mn-ea"/>
              </a:rPr>
              <a:t>从小品向成品剧的过渡是从小品的我演“我”到改编或原创剧目中的我演“他”；</a:t>
            </a:r>
          </a:p>
          <a:p>
            <a:pPr>
              <a:lnSpc>
                <a:spcPct val="140000"/>
              </a:lnSpc>
              <a:buFont typeface="Wingdings" panose="05000000000000000000" charset="0"/>
              <a:buChar char="Ø"/>
            </a:pPr>
            <a:r>
              <a:rPr lang="zh-CN" sz="1800">
                <a:latin typeface="微软雅黑 Light" panose="020B0502040204020203" pitchFamily="34" charset="-122"/>
                <a:sym typeface="+mn-ea"/>
              </a:rPr>
              <a:t>小品是表演者对生活的感悟与发现；</a:t>
            </a:r>
          </a:p>
          <a:p>
            <a:pPr>
              <a:lnSpc>
                <a:spcPct val="140000"/>
              </a:lnSpc>
              <a:buFont typeface="Wingdings" panose="05000000000000000000" charset="0"/>
              <a:buChar char="Ø"/>
            </a:pPr>
            <a:r>
              <a:rPr lang="zh-CN" sz="1800">
                <a:latin typeface="微软雅黑 Light" panose="020B0502040204020203" pitchFamily="34" charset="-122"/>
                <a:sym typeface="+mn-ea"/>
              </a:rPr>
              <a:t>成品剧（或其中的一个片段）中的人物，则是由剧作家创作的有严格规范的艺术形象。</a:t>
            </a:r>
          </a:p>
          <a:p>
            <a:pPr>
              <a:lnSpc>
                <a:spcPct val="140000"/>
              </a:lnSpc>
              <a:buFont typeface="Wingdings" panose="05000000000000000000" charset="0"/>
              <a:buChar char="Ø"/>
            </a:pPr>
            <a:r>
              <a:rPr lang="zh-CN" sz="1800">
                <a:latin typeface="微软雅黑 Light" panose="020B0502040204020203" pitchFamily="34" charset="-122"/>
                <a:sym typeface="+mn-ea"/>
              </a:rPr>
              <a:t>在小品学习阶段，学生可以艺术地想象与假设“我”在这样的规定情境中怎样行动，并最终产生了小品中“我”的行动；</a:t>
            </a:r>
          </a:p>
          <a:p>
            <a:pPr>
              <a:lnSpc>
                <a:spcPct val="140000"/>
              </a:lnSpc>
              <a:buFont typeface="Wingdings" panose="05000000000000000000" charset="0"/>
              <a:buChar char="Ø"/>
            </a:pPr>
            <a:r>
              <a:rPr lang="zh-CN" sz="1800">
                <a:latin typeface="微软雅黑 Light" panose="020B0502040204020203" pitchFamily="34" charset="-122"/>
                <a:sym typeface="+mn-ea"/>
              </a:rPr>
              <a:t>成品剧（或其中的一个片段）阶段，演员的行动必须符合剧中人物“他”的所作所为，只能是把“我”变成“他”。这是演员在进入成品剧创作时必须明确的表演规则。</a:t>
            </a:r>
          </a:p>
          <a:p>
            <a:pPr>
              <a:lnSpc>
                <a:spcPct val="140000"/>
              </a:lnSpc>
              <a:buFont typeface="Wingdings" panose="05000000000000000000" charset="0"/>
              <a:buChar char="Ø"/>
            </a:pPr>
            <a:r>
              <a:rPr lang="zh-CN" sz="1800">
                <a:latin typeface="微软雅黑 Light" panose="020B0502040204020203" pitchFamily="34" charset="-122"/>
                <a:sym typeface="+mn-ea"/>
              </a:rPr>
              <a:t>从小品向成品剧过渡的过程中，对表演创作的严格规范，检验着演员对文学作品的理解能力、阅读文学作品的形象感受能力，也考验着演员的可塑能力。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349990" cy="1325880"/>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638935"/>
            <a:ext cx="11368405" cy="509460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三、再现文学人物练习</a:t>
            </a:r>
            <a:endParaRPr dirty="0">
              <a:latin typeface="微软雅黑 Light" panose="020B0502040204020203" pitchFamily="34" charset="-122"/>
              <a:sym typeface="+mn-ea"/>
            </a:endParaRPr>
          </a:p>
          <a:p>
            <a:pPr algn="just">
              <a:lnSpc>
                <a:spcPct val="110000"/>
              </a:lnSpc>
            </a:pPr>
            <a:r>
              <a:rPr lang="zh-CN" sz="1800" dirty="0">
                <a:latin typeface="微软雅黑 Light" panose="020B0502040204020203" pitchFamily="34" charset="-122"/>
                <a:sym typeface="+mn-ea"/>
              </a:rPr>
              <a:t>再现文学人物练习（也称为“捕捉”人物练习）既是观察生活（人物）表演练习的重要补充，亦是观察生活表演练习的发展与归宿。它与观察生活表演练习相辅相成，能为演员扩大适应性、提高可塑性打下良好的基础。</a:t>
            </a:r>
          </a:p>
          <a:p>
            <a:pPr algn="just">
              <a:lnSpc>
                <a:spcPct val="110000"/>
              </a:lnSpc>
            </a:pPr>
            <a:r>
              <a:rPr lang="zh-CN" sz="1800" dirty="0">
                <a:latin typeface="微软雅黑 Light" panose="020B0502040204020203" pitchFamily="34" charset="-122"/>
                <a:sym typeface="+mn-ea"/>
              </a:rPr>
              <a:t>再现文学人物练习，要求表演者选取文学作品中某个人物的一件事或一段生活进行表演，表现出人物的主要特点，不要求情节完整，但必须忠实于原著中的人物，规定情境与人物动作也必须符合作品的提示，要从文学作品中找到依据；</a:t>
            </a:r>
          </a:p>
          <a:p>
            <a:pPr algn="just">
              <a:lnSpc>
                <a:spcPct val="110000"/>
              </a:lnSpc>
            </a:pPr>
            <a:r>
              <a:rPr lang="zh-CN" sz="1800" dirty="0">
                <a:latin typeface="微软雅黑 Light" panose="020B0502040204020203" pitchFamily="34" charset="-122"/>
                <a:sym typeface="+mn-ea"/>
              </a:rPr>
              <a:t>再现文学人物练习，是演员阅读文学作品（尤其是影视剧本）后的一种即兴的“灵感式”的探索，是应该认真对待的即兴练习；</a:t>
            </a:r>
          </a:p>
          <a:p>
            <a:pPr algn="just">
              <a:lnSpc>
                <a:spcPct val="110000"/>
              </a:lnSpc>
            </a:pPr>
            <a:r>
              <a:rPr lang="zh-CN" sz="1800" dirty="0">
                <a:latin typeface="微软雅黑 Light" panose="020B0502040204020203" pitchFamily="34" charset="-122"/>
                <a:sym typeface="+mn-ea"/>
              </a:rPr>
              <a:t>再现文学人物练习的基础在于文学人物的生动、丰富，具有特色；</a:t>
            </a:r>
          </a:p>
          <a:p>
            <a:pPr algn="just">
              <a:lnSpc>
                <a:spcPct val="110000"/>
              </a:lnSpc>
            </a:pPr>
            <a:r>
              <a:rPr lang="zh-CN" sz="1800" dirty="0">
                <a:latin typeface="微软雅黑 Light" panose="020B0502040204020203" pitchFamily="34" charset="-122"/>
                <a:sym typeface="+mn-ea"/>
              </a:rPr>
              <a:t>再现文学人物练习，是学生运用自己在现实生活中的体验（或过去的积累）和对文学作品的理解基础之上进行的；</a:t>
            </a:r>
          </a:p>
          <a:p>
            <a:pPr algn="just">
              <a:lnSpc>
                <a:spcPct val="110000"/>
              </a:lnSpc>
            </a:pPr>
            <a:r>
              <a:rPr lang="zh-CN" sz="1800" dirty="0">
                <a:latin typeface="微软雅黑 Light" panose="020B0502040204020203" pitchFamily="34" charset="-122"/>
                <a:sym typeface="+mn-ea"/>
              </a:rPr>
              <a:t>再现文学人物练习，应体现出它既有规定性（有作品依据）又有灵活性（在作品提示下发挥想象），既有严谨性又有即兴性的表演特点。</a:t>
            </a:r>
          </a:p>
          <a:p>
            <a:pPr>
              <a:lnSpc>
                <a:spcPct val="140000"/>
              </a:lnSpc>
            </a:pPr>
            <a:endParaRPr lang="zh-CN" sz="1600" dirty="0">
              <a:latin typeface="微软雅黑 Light" panose="020B0502040204020203" pitchFamily="34" charset="-122"/>
              <a:sym typeface="+mn-ea"/>
            </a:endParaRPr>
          </a:p>
          <a:p>
            <a:pPr>
              <a:lnSpc>
                <a:spcPct val="160000"/>
              </a:lnSpc>
            </a:pPr>
            <a:endParaRPr lang="zh-CN" sz="16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296545"/>
            <a:ext cx="11349990" cy="1019175"/>
          </a:xfrm>
        </p:spPr>
        <p:txBody>
          <a:bodyPr/>
          <a:lstStyle/>
          <a:p>
            <a:pPr algn="just"/>
            <a:r>
              <a:rPr lang="zh-CN" altLang="en-US" sz="3600"/>
              <a:t>第一节  探索形象创造的重要学习阶段</a:t>
            </a:r>
          </a:p>
        </p:txBody>
      </p:sp>
      <p:sp>
        <p:nvSpPr>
          <p:cNvPr id="3" name="文本占位符 2"/>
          <p:cNvSpPr>
            <a:spLocks noGrp="1"/>
          </p:cNvSpPr>
          <p:nvPr>
            <p:ph type="body" orient="vert" idx="1"/>
          </p:nvPr>
        </p:nvSpPr>
        <p:spPr>
          <a:xfrm>
            <a:off x="747395" y="1253490"/>
            <a:ext cx="10784205" cy="523938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三、再现文学人物练习</a:t>
            </a:r>
            <a:endParaRPr dirty="0">
              <a:latin typeface="微软雅黑 Light" panose="020B0502040204020203" pitchFamily="34" charset="-122"/>
              <a:sym typeface="+mn-ea"/>
            </a:endParaRPr>
          </a:p>
          <a:p>
            <a:pPr>
              <a:lnSpc>
                <a:spcPct val="100000"/>
              </a:lnSpc>
            </a:pPr>
            <a:r>
              <a:rPr lang="zh-CN" sz="1800" b="1" dirty="0">
                <a:latin typeface="微软雅黑 Light" panose="020B0502040204020203" pitchFamily="34" charset="-122"/>
                <a:sym typeface="+mn-ea"/>
              </a:rPr>
              <a:t>经典作品中性格突出的人物：</a:t>
            </a:r>
          </a:p>
          <a:p>
            <a:pPr>
              <a:lnSpc>
                <a:spcPct val="100000"/>
              </a:lnSpc>
            </a:pPr>
            <a:r>
              <a:rPr lang="zh-CN" sz="1800" dirty="0">
                <a:latin typeface="微软雅黑 Light" panose="020B0502040204020203" pitchFamily="34" charset="-122"/>
                <a:sym typeface="+mn-ea"/>
              </a:rPr>
              <a:t>《小二黑结婚》</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二诸葛研究皇历；三仙姑描眉打扮。</a:t>
            </a:r>
          </a:p>
          <a:p>
            <a:pPr>
              <a:lnSpc>
                <a:spcPct val="100000"/>
              </a:lnSpc>
            </a:pPr>
            <a:r>
              <a:rPr lang="zh-CN" sz="1800" dirty="0">
                <a:latin typeface="微软雅黑 Light" panose="020B0502040204020203" pitchFamily="34" charset="-122"/>
                <a:sym typeface="+mn-ea"/>
              </a:rPr>
              <a:t>《李双双》</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喜旺自得其乐做饭；双双干活麻利，里外一把手。</a:t>
            </a:r>
          </a:p>
          <a:p>
            <a:pPr>
              <a:lnSpc>
                <a:spcPct val="100000"/>
              </a:lnSpc>
            </a:pPr>
            <a:r>
              <a:rPr lang="zh-CN" sz="1800" dirty="0">
                <a:latin typeface="微软雅黑 Light" panose="020B0502040204020203" pitchFamily="34" charset="-122"/>
                <a:sym typeface="+mn-ea"/>
              </a:rPr>
              <a:t>《骆驼祥子》</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祥子送走虎妞喝闷酒；虎妞备菜等祥子；虎妞佯装有孕。</a:t>
            </a:r>
          </a:p>
          <a:p>
            <a:pPr>
              <a:lnSpc>
                <a:spcPct val="100000"/>
              </a:lnSpc>
            </a:pPr>
            <a:r>
              <a:rPr lang="zh-CN" sz="1800" dirty="0">
                <a:latin typeface="微软雅黑 Light" panose="020B0502040204020203" pitchFamily="34" charset="-122"/>
                <a:sym typeface="+mn-ea"/>
              </a:rPr>
              <a:t>《日出》</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黄省三半夜抄书；翠喜送客之后。</a:t>
            </a:r>
          </a:p>
          <a:p>
            <a:pPr>
              <a:lnSpc>
                <a:spcPct val="100000"/>
              </a:lnSpc>
            </a:pPr>
            <a:r>
              <a:rPr lang="zh-CN" sz="1800" dirty="0">
                <a:latin typeface="微软雅黑 Light" panose="020B0502040204020203" pitchFamily="34" charset="-122"/>
                <a:sym typeface="+mn-ea"/>
              </a:rPr>
              <a:t>《雷雨》</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鲁贵在公馆收拾客厅；繁漪坐立不安去鲁家。</a:t>
            </a:r>
          </a:p>
          <a:p>
            <a:pPr>
              <a:lnSpc>
                <a:spcPct val="100000"/>
              </a:lnSpc>
            </a:pPr>
            <a:r>
              <a:rPr lang="zh-CN" sz="1800" dirty="0">
                <a:latin typeface="微软雅黑 Light" panose="020B0502040204020203" pitchFamily="34" charset="-122"/>
                <a:sym typeface="+mn-ea"/>
              </a:rPr>
              <a:t>《阿Ｑ正传》</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阿Ｑ、吴妈。《孔乙己》</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孔乙己。</a:t>
            </a:r>
          </a:p>
          <a:p>
            <a:pPr>
              <a:lnSpc>
                <a:spcPct val="100000"/>
              </a:lnSpc>
            </a:pPr>
            <a:r>
              <a:rPr lang="zh-CN" sz="1800" dirty="0">
                <a:latin typeface="微软雅黑 Light" panose="020B0502040204020203" pitchFamily="34" charset="-122"/>
                <a:sym typeface="+mn-ea"/>
              </a:rPr>
              <a:t>《地质师》</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刘仁、铁英。</a:t>
            </a:r>
          </a:p>
          <a:p>
            <a:pPr>
              <a:lnSpc>
                <a:spcPct val="100000"/>
              </a:lnSpc>
            </a:pPr>
            <a:r>
              <a:rPr lang="zh-CN" sz="1800" dirty="0">
                <a:latin typeface="微软雅黑 Light" panose="020B0502040204020203" pitchFamily="34" charset="-122"/>
                <a:sym typeface="+mn-ea"/>
              </a:rPr>
              <a:t>《亮剑》</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李云龙。</a:t>
            </a:r>
          </a:p>
          <a:p>
            <a:pPr>
              <a:lnSpc>
                <a:spcPct val="100000"/>
              </a:lnSpc>
            </a:pPr>
            <a:r>
              <a:rPr lang="zh-CN" sz="1800" dirty="0">
                <a:latin typeface="微软雅黑 Light" panose="020B0502040204020203" pitchFamily="34" charset="-122"/>
                <a:sym typeface="+mn-ea"/>
              </a:rPr>
              <a:t>《士兵突击》</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许三多。</a:t>
            </a:r>
          </a:p>
          <a:p>
            <a:pPr>
              <a:lnSpc>
                <a:spcPct val="100000"/>
              </a:lnSpc>
            </a:pPr>
            <a:r>
              <a:rPr lang="zh-CN" sz="1800" dirty="0">
                <a:latin typeface="微软雅黑 Light" panose="020B0502040204020203" pitchFamily="34" charset="-122"/>
                <a:sym typeface="+mn-ea"/>
              </a:rPr>
              <a:t>《潜伏》</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余则成、马奎、翠平。</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91845" y="1691005"/>
            <a:ext cx="11189970" cy="4818380"/>
          </a:xfrm>
        </p:spPr>
        <p:txBody>
          <a:bodyPr vert="horz">
            <a:normAutofit/>
          </a:bodyPr>
          <a:lstStyle/>
          <a:p>
            <a:pPr marL="0" indent="0">
              <a:buNone/>
            </a:pPr>
            <a:r>
              <a:rPr lang="zh-CN" altLang="en-US" dirty="0"/>
              <a:t>一、表演艺术和影视表演艺术的发展简说</a:t>
            </a:r>
          </a:p>
          <a:p>
            <a:pPr>
              <a:lnSpc>
                <a:spcPct val="150000"/>
              </a:lnSpc>
            </a:pPr>
            <a:r>
              <a:rPr lang="zh-CN" altLang="en-US" sz="2000" b="1" dirty="0">
                <a:latin typeface="微软雅黑 Light" panose="020B0502040204020203" pitchFamily="34" charset="-122"/>
                <a:cs typeface="微软雅黑 Light" panose="020B0502040204020203" pitchFamily="34" charset="-122"/>
              </a:rPr>
              <a:t>电影的特点</a:t>
            </a:r>
            <a:r>
              <a:rPr lang="en-US" altLang="zh-CN" sz="2000" b="1" dirty="0">
                <a:latin typeface="微软雅黑 Light" panose="020B0502040204020203" pitchFamily="34" charset="-122"/>
                <a:cs typeface="微软雅黑 Light" panose="020B0502040204020203" pitchFamily="34" charset="-122"/>
              </a:rPr>
              <a:t>——</a:t>
            </a:r>
            <a:r>
              <a:rPr lang="zh-CN" altLang="en-US" sz="2000" b="1" dirty="0">
                <a:latin typeface="微软雅黑 Light" panose="020B0502040204020203" pitchFamily="34" charset="-122"/>
                <a:cs typeface="微软雅黑 Light" panose="020B0502040204020203" pitchFamily="34" charset="-122"/>
              </a:rPr>
              <a:t>逼真性与假定性的结合：</a:t>
            </a:r>
          </a:p>
          <a:p>
            <a:pPr>
              <a:lnSpc>
                <a:spcPct val="150000"/>
              </a:lnSpc>
            </a:pPr>
            <a:r>
              <a:rPr lang="zh-CN" altLang="en-US" sz="2000" dirty="0">
                <a:latin typeface="微软雅黑 Light" panose="020B0502040204020203" pitchFamily="34" charset="-122"/>
                <a:cs typeface="微软雅黑 Light" panose="020B0502040204020203" pitchFamily="34" charset="-122"/>
              </a:rPr>
              <a:t>逼真性表现在活动摄影、微相功能对所拍物体的影像纪实性；</a:t>
            </a:r>
          </a:p>
          <a:p>
            <a:pPr>
              <a:lnSpc>
                <a:spcPct val="150000"/>
              </a:lnSpc>
            </a:pPr>
            <a:r>
              <a:rPr lang="zh-CN" altLang="en-US" sz="2000" dirty="0">
                <a:latin typeface="微软雅黑 Light" panose="020B0502040204020203" pitchFamily="34" charset="-122"/>
                <a:cs typeface="微软雅黑 Light" panose="020B0502040204020203" pitchFamily="34" charset="-122"/>
              </a:rPr>
              <a:t>假定性主要通过蒙太奇起作用，既能打破时空的骤变与连续进行重新组接，又能通过技巧变化生活的实际、时空与运动速度，用科技手段、艺术隐喻象征手法表现创作意图。</a:t>
            </a:r>
          </a:p>
          <a:p>
            <a:pPr>
              <a:lnSpc>
                <a:spcPct val="150000"/>
              </a:lnSpc>
            </a:pPr>
            <a:r>
              <a:rPr lang="zh-CN" altLang="en-US" sz="2000" dirty="0">
                <a:latin typeface="微软雅黑 Light" panose="020B0502040204020203" pitchFamily="34" charset="-122"/>
                <a:cs typeface="微软雅黑 Light" panose="020B0502040204020203" pitchFamily="34" charset="-122"/>
              </a:rPr>
              <a:t>逼真性与假定性的结合直接作用与制约了电影表演，电影表演正是在对这种逼真性与假定性结合的电影本性的不断认识中发展的。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399425" cy="5375275"/>
          </a:xfrm>
        </p:spPr>
        <p:txBody>
          <a:bodyPr vert="horz">
            <a:noAutofit/>
          </a:bodyPr>
          <a:lstStyle/>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在你读过的小说作品中，自己尝试着即兴排演一个由二至三个人物组成的表演片段。</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在你读过的话剧作品中，自己尝试着即兴排演一个由二至三个人物组成的表演片段。</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在你读过的影视作品中，自己尝试着即兴排演一个由二至三个人物组成的表演片段。</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思考与总结自己根据小说、戏剧、影视作品进行的片段表演，体会它与小品表演的不同。</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从以上的举例中选择一个与你本人性格接近的人物尝试进行再现文学人物练习。</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从以上的举例中选择一个与你本人性格反差较大的人物尝试进行表演再现文学人物练习。</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253490"/>
            <a:ext cx="10784205" cy="523938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一、片段案头工作程序</a:t>
            </a:r>
            <a:endParaRPr dirty="0">
              <a:latin typeface="微软雅黑 Light" panose="020B0502040204020203" pitchFamily="34" charset="-122"/>
              <a:sym typeface="+mn-ea"/>
            </a:endParaRPr>
          </a:p>
          <a:p>
            <a:pPr>
              <a:lnSpc>
                <a:spcPct val="190000"/>
              </a:lnSpc>
            </a:pPr>
            <a:r>
              <a:rPr sz="2000" dirty="0">
                <a:latin typeface="微软雅黑 Light" panose="020B0502040204020203" pitchFamily="34" charset="-122"/>
                <a:sym typeface="+mn-ea"/>
              </a:rPr>
              <a:t>片段阶段的教学仍采用斯坦尼斯拉夫斯基体系的</a:t>
            </a:r>
            <a:r>
              <a:rPr sz="2000" b="1" dirty="0">
                <a:latin typeface="微软雅黑 Light" panose="020B0502040204020203" pitchFamily="34" charset="-122"/>
                <a:sym typeface="+mn-ea"/>
              </a:rPr>
              <a:t>行动分析方法</a:t>
            </a:r>
            <a:r>
              <a:rPr sz="2000" dirty="0">
                <a:latin typeface="微软雅黑 Light" panose="020B0502040204020203" pitchFamily="34" charset="-122"/>
                <a:sym typeface="+mn-ea"/>
              </a:rPr>
              <a:t>和</a:t>
            </a:r>
            <a:r>
              <a:rPr sz="2000" b="1" dirty="0">
                <a:latin typeface="微软雅黑 Light" panose="020B0502040204020203" pitchFamily="34" charset="-122"/>
                <a:sym typeface="+mn-ea"/>
              </a:rPr>
              <a:t>从自我出发过渡到角色</a:t>
            </a:r>
            <a:r>
              <a:rPr sz="2000" dirty="0">
                <a:latin typeface="微软雅黑 Light" panose="020B0502040204020203" pitchFamily="34" charset="-122"/>
                <a:sym typeface="+mn-ea"/>
              </a:rPr>
              <a:t>的创作方法。这两种方法强调通过各种形式的表演练习，在反复进行动作探索的过程中逐渐掌握角色。</a:t>
            </a:r>
          </a:p>
          <a:p>
            <a:pPr>
              <a:lnSpc>
                <a:spcPct val="190000"/>
              </a:lnSpc>
            </a:pPr>
            <a:r>
              <a:rPr sz="2000" dirty="0" err="1">
                <a:latin typeface="微软雅黑 Light" panose="020B0502040204020203" pitchFamily="34" charset="-122"/>
                <a:sym typeface="+mn-ea"/>
              </a:rPr>
              <a:t>案头研究是必要的，是对演员的理解力与想象力的检验</a:t>
            </a:r>
            <a:r>
              <a:rPr sz="2000" dirty="0">
                <a:latin typeface="微软雅黑 Light" panose="020B0502040204020203" pitchFamily="34" charset="-122"/>
                <a:sym typeface="+mn-ea"/>
              </a:rPr>
              <a:t>。</a:t>
            </a:r>
          </a:p>
          <a:p>
            <a:pPr>
              <a:lnSpc>
                <a:spcPct val="190000"/>
              </a:lnSpc>
            </a:pP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演员不要理性</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只靠直觉表演”容易走向歧途</a:t>
            </a:r>
            <a:r>
              <a:rPr sz="2000" dirty="0">
                <a:latin typeface="微软雅黑 Light" panose="020B0502040204020203" pitchFamily="34" charset="-122"/>
                <a:sym typeface="+mn-ea"/>
              </a:rPr>
              <a:t>。</a:t>
            </a:r>
          </a:p>
          <a:p>
            <a:pPr>
              <a:lnSpc>
                <a:spcPct val="190000"/>
              </a:lnSpc>
            </a:pPr>
            <a:r>
              <a:rPr sz="2000" dirty="0" err="1">
                <a:latin typeface="微软雅黑 Light" panose="020B0502040204020203" pitchFamily="34" charset="-122"/>
                <a:sym typeface="+mn-ea"/>
              </a:rPr>
              <a:t>案头工作阶段的时间不宜过长，不宜过于理性化，不能割裂于行动分析之外，应与行动分析紧密地结合</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253490"/>
            <a:ext cx="7987030" cy="523938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一、片段案头工作程序</a:t>
            </a:r>
            <a:endParaRPr dirty="0">
              <a:latin typeface="微软雅黑 Light" panose="020B0502040204020203" pitchFamily="34" charset="-122"/>
              <a:sym typeface="+mn-ea"/>
            </a:endParaRPr>
          </a:p>
          <a:p>
            <a:pPr marL="457200" indent="-457200">
              <a:lnSpc>
                <a:spcPct val="90000"/>
              </a:lnSpc>
              <a:buAutoNum type="arabicPeriod"/>
            </a:pPr>
            <a:r>
              <a:rPr sz="1800" b="1" dirty="0" err="1">
                <a:latin typeface="微软雅黑 Light" panose="020B0502040204020203" pitchFamily="34" charset="-122"/>
                <a:sym typeface="+mn-ea"/>
              </a:rPr>
              <a:t>对作品整体的理解和认识</a:t>
            </a:r>
            <a:endParaRPr sz="1800" b="1" dirty="0">
              <a:latin typeface="微软雅黑 Light" panose="020B0502040204020203" pitchFamily="34" charset="-122"/>
              <a:sym typeface="+mn-ea"/>
            </a:endParaRPr>
          </a:p>
          <a:p>
            <a:pPr marL="0" indent="0">
              <a:lnSpc>
                <a:spcPct val="90000"/>
              </a:lnSpc>
              <a:buNone/>
            </a:pPr>
            <a:r>
              <a:rPr lang="zh-CN" sz="1800" b="1" dirty="0">
                <a:latin typeface="微软雅黑 Light" panose="020B0502040204020203" pitchFamily="34" charset="-122"/>
                <a:sym typeface="+mn-ea"/>
              </a:rPr>
              <a:t>（</a:t>
            </a:r>
            <a:r>
              <a:rPr lang="en-US" altLang="zh-CN" sz="1800" b="1" dirty="0">
                <a:latin typeface="微软雅黑 Light" panose="020B0502040204020203" pitchFamily="34" charset="-122"/>
                <a:sym typeface="+mn-ea"/>
              </a:rPr>
              <a:t>1</a:t>
            </a:r>
            <a:r>
              <a:rPr lang="zh-CN" sz="1800" b="1" dirty="0">
                <a:latin typeface="微软雅黑 Light" panose="020B0502040204020203" pitchFamily="34" charset="-122"/>
                <a:sym typeface="+mn-ea"/>
              </a:rPr>
              <a:t>）</a:t>
            </a:r>
            <a:r>
              <a:rPr sz="1800" b="1" dirty="0" err="1">
                <a:latin typeface="微软雅黑 Light" panose="020B0502040204020203" pitchFamily="34" charset="-122"/>
                <a:sym typeface="+mn-ea"/>
              </a:rPr>
              <a:t>时代背景</a:t>
            </a:r>
            <a:endParaRPr sz="1800" b="1" dirty="0">
              <a:latin typeface="微软雅黑 Light" panose="020B0502040204020203" pitchFamily="34" charset="-122"/>
              <a:sym typeface="+mn-ea"/>
            </a:endParaRPr>
          </a:p>
          <a:p>
            <a:r>
              <a:rPr sz="1800" dirty="0">
                <a:latin typeface="微软雅黑 Light" panose="020B0502040204020203" pitchFamily="34" charset="-122"/>
                <a:sym typeface="+mn-ea"/>
              </a:rPr>
              <a:t>时代背景包括作品中人物生活的典型环境，作品所反映的时代，当时的形势与本质的特点，角色生活地区的风俗所形成的人物心态及语言特点，所选片段的规定情境与时代背景的必然联系等。</a:t>
            </a:r>
          </a:p>
          <a:p>
            <a:r>
              <a:rPr sz="1800" dirty="0" err="1">
                <a:latin typeface="微软雅黑 Light" panose="020B0502040204020203" pitchFamily="34" charset="-122"/>
                <a:sym typeface="+mn-ea"/>
              </a:rPr>
              <a:t>分析时代背景，一般可从三个方面着手，以话剧《雷雨》为例</a:t>
            </a:r>
            <a:r>
              <a:rPr sz="1800" dirty="0">
                <a:latin typeface="微软雅黑 Light" panose="020B0502040204020203" pitchFamily="34" charset="-122"/>
                <a:sym typeface="+mn-ea"/>
              </a:rPr>
              <a:t>：</a:t>
            </a:r>
          </a:p>
          <a:p>
            <a:pPr marL="0" indent="0">
              <a:lnSpc>
                <a:spcPct val="90000"/>
              </a:lnSpc>
              <a:buNone/>
            </a:pPr>
            <a:r>
              <a:rPr sz="1800" dirty="0">
                <a:latin typeface="微软雅黑 Light" panose="020B0502040204020203" pitchFamily="34" charset="-122"/>
                <a:sym typeface="+mn-ea"/>
              </a:rPr>
              <a:t>①</a:t>
            </a:r>
            <a:r>
              <a:rPr sz="1800" dirty="0" err="1">
                <a:latin typeface="微软雅黑 Light" panose="020B0502040204020203" pitchFamily="34" charset="-122"/>
                <a:sym typeface="+mn-ea"/>
              </a:rPr>
              <a:t>作品中人物的交代。鲁妈对周朴园说</a:t>
            </a:r>
            <a:r>
              <a:rPr sz="1800" dirty="0">
                <a:latin typeface="微软雅黑 Light" panose="020B0502040204020203" pitchFamily="34" charset="-122"/>
                <a:sym typeface="+mn-ea"/>
              </a:rPr>
              <a:t>：“</a:t>
            </a:r>
            <a:r>
              <a:rPr sz="1800" dirty="0" err="1">
                <a:latin typeface="微软雅黑 Light" panose="020B0502040204020203" pitchFamily="34" charset="-122"/>
                <a:sym typeface="+mn-ea"/>
              </a:rPr>
              <a:t>光绪二十年，离现在有三十多年了</a:t>
            </a:r>
            <a:r>
              <a:rPr sz="1800" dirty="0">
                <a:latin typeface="微软雅黑 Light" panose="020B0502040204020203" pitchFamily="34" charset="-122"/>
                <a:sym typeface="+mn-ea"/>
              </a:rPr>
              <a:t>。”</a:t>
            </a:r>
          </a:p>
          <a:p>
            <a:pPr marL="0" indent="0">
              <a:lnSpc>
                <a:spcPct val="90000"/>
              </a:lnSpc>
              <a:buNone/>
            </a:pPr>
            <a:r>
              <a:rPr sz="1800" dirty="0">
                <a:latin typeface="微软雅黑 Light" panose="020B0502040204020203" pitchFamily="34" charset="-122"/>
                <a:sym typeface="+mn-ea"/>
              </a:rPr>
              <a:t>②</a:t>
            </a:r>
            <a:r>
              <a:rPr sz="1800" dirty="0" err="1">
                <a:latin typeface="微软雅黑 Light" panose="020B0502040204020203" pitchFamily="34" charset="-122"/>
                <a:sym typeface="+mn-ea"/>
              </a:rPr>
              <a:t>事件的独特性与历史性。鲁大海是煤矿领导工人罢工的谈判代表</a:t>
            </a:r>
            <a:r>
              <a:rPr sz="1800" dirty="0">
                <a:latin typeface="微软雅黑 Light" panose="020B0502040204020203" pitchFamily="34" charset="-122"/>
                <a:sym typeface="+mn-ea"/>
              </a:rPr>
              <a:t>。</a:t>
            </a:r>
          </a:p>
          <a:p>
            <a:pPr marL="0" indent="0">
              <a:lnSpc>
                <a:spcPct val="90000"/>
              </a:lnSpc>
              <a:buNone/>
            </a:pPr>
            <a:r>
              <a:rPr sz="1800" dirty="0">
                <a:latin typeface="微软雅黑 Light" panose="020B0502040204020203" pitchFamily="34" charset="-122"/>
                <a:sym typeface="+mn-ea"/>
              </a:rPr>
              <a:t>③</a:t>
            </a:r>
            <a:r>
              <a:rPr sz="1800" dirty="0" err="1">
                <a:latin typeface="微软雅黑 Light" panose="020B0502040204020203" pitchFamily="34" charset="-122"/>
                <a:sym typeface="+mn-ea"/>
              </a:rPr>
              <a:t>人物的独特心理状态。剧中繁漪敢于向封建礼教挑战要求爱情</a:t>
            </a:r>
            <a:r>
              <a:rPr lang="zh-CN" sz="1800" dirty="0">
                <a:latin typeface="微软雅黑 Light" panose="020B0502040204020203" pitchFamily="34" charset="-122"/>
                <a:sym typeface="+mn-ea"/>
              </a:rPr>
              <a:t>。</a:t>
            </a:r>
          </a:p>
          <a:p>
            <a:pPr marL="0" indent="0">
              <a:lnSpc>
                <a:spcPct val="90000"/>
              </a:lnSpc>
              <a:buNone/>
            </a:pPr>
            <a:r>
              <a:rPr lang="zh-CN" sz="1800" b="1" dirty="0">
                <a:latin typeface="微软雅黑 Light" panose="020B0502040204020203" pitchFamily="34" charset="-122"/>
                <a:sym typeface="+mn-ea"/>
              </a:rPr>
              <a:t>（２）主题思想</a:t>
            </a:r>
          </a:p>
          <a:p>
            <a:r>
              <a:rPr lang="zh-CN" sz="1800" dirty="0">
                <a:latin typeface="微软雅黑 Light" panose="020B0502040204020203" pitchFamily="34" charset="-122"/>
                <a:sym typeface="+mn-ea"/>
              </a:rPr>
              <a:t>一部作品以主要矛盾所反映的问题为主题，作品主题所阐明的思想即主题思想。主题思想是作品的概括，是通过人物相互冲突的行动给观众造成的总的结论印象。剧本的主题思想应是贯穿于全剧始终的，而且是通过全剧中所有的形象共同表达出来的，是一种具有概括性的思想。</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9" name="image39.png"/>
          <p:cNvPicPr>
            <a:picLocks noChangeAspect="1"/>
          </p:cNvPicPr>
          <p:nvPr/>
        </p:nvPicPr>
        <p:blipFill>
          <a:blip r:embed="rId3" cstate="print"/>
          <a:stretch>
            <a:fillRect/>
          </a:stretch>
        </p:blipFill>
        <p:spPr>
          <a:xfrm>
            <a:off x="8733790" y="165100"/>
            <a:ext cx="3388360" cy="277368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edge">
                                      <p:cBhvr>
                                        <p:cTn id="7"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253490"/>
            <a:ext cx="11288395" cy="564769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一、片段案头工作程序</a:t>
            </a:r>
            <a:endParaRPr dirty="0">
              <a:latin typeface="微软雅黑 Light" panose="020B0502040204020203" pitchFamily="34" charset="-122"/>
              <a:sym typeface="+mn-ea"/>
            </a:endParaRPr>
          </a:p>
          <a:p>
            <a:pPr marL="457200" indent="-457200">
              <a:lnSpc>
                <a:spcPct val="80000"/>
              </a:lnSpc>
              <a:buAutoNum type="arabicPeriod"/>
            </a:pPr>
            <a:r>
              <a:rPr sz="1800" b="1" dirty="0" err="1">
                <a:latin typeface="微软雅黑 Light" panose="020B0502040204020203" pitchFamily="34" charset="-122"/>
                <a:sym typeface="+mn-ea"/>
              </a:rPr>
              <a:t>对作品整体的理解和认识</a:t>
            </a:r>
            <a:endParaRPr sz="1800" b="1" dirty="0">
              <a:latin typeface="微软雅黑 Light" panose="020B0502040204020203" pitchFamily="34" charset="-122"/>
              <a:sym typeface="+mn-ea"/>
            </a:endParaRPr>
          </a:p>
          <a:p>
            <a:pPr marL="0" indent="0">
              <a:lnSpc>
                <a:spcPct val="80000"/>
              </a:lnSpc>
              <a:buNone/>
            </a:pPr>
            <a:r>
              <a:rPr sz="1800" b="1" dirty="0">
                <a:latin typeface="微软雅黑 Light" panose="020B0502040204020203" pitchFamily="34" charset="-122"/>
                <a:sym typeface="+mn-ea"/>
              </a:rPr>
              <a:t>（３）人物在作品里的最高任务与贯穿行动</a:t>
            </a:r>
          </a:p>
          <a:p>
            <a:pPr>
              <a:lnSpc>
                <a:spcPct val="80000"/>
              </a:lnSpc>
            </a:pPr>
            <a:r>
              <a:rPr sz="1800" dirty="0" err="1">
                <a:latin typeface="微软雅黑 Light" panose="020B0502040204020203" pitchFamily="34" charset="-122"/>
                <a:sym typeface="+mn-ea"/>
              </a:rPr>
              <a:t>最高任务与贯穿行动</a:t>
            </a:r>
            <a:r>
              <a:rPr lang="zh-CN" sz="1800" dirty="0">
                <a:latin typeface="微软雅黑 Light" panose="020B0502040204020203" pitchFamily="34" charset="-122"/>
                <a:sym typeface="+mn-ea"/>
              </a:rPr>
              <a:t>，</a:t>
            </a:r>
            <a:r>
              <a:rPr sz="1800" dirty="0" err="1">
                <a:latin typeface="微软雅黑 Light" panose="020B0502040204020203" pitchFamily="34" charset="-122"/>
                <a:sym typeface="+mn-ea"/>
              </a:rPr>
              <a:t>概括地说，即准确地说明人物在作品里一系列活动的最终目的，以及人物为达到最终目的所采取的一连串行动</a:t>
            </a:r>
            <a:r>
              <a:rPr sz="1800" dirty="0">
                <a:latin typeface="微软雅黑 Light" panose="020B0502040204020203" pitchFamily="34" charset="-122"/>
                <a:sym typeface="+mn-ea"/>
              </a:rPr>
              <a:t>。</a:t>
            </a:r>
          </a:p>
          <a:p>
            <a:pPr marL="0" indent="0">
              <a:lnSpc>
                <a:spcPct val="80000"/>
              </a:lnSpc>
              <a:buNone/>
            </a:pPr>
            <a:r>
              <a:rPr sz="1800" b="1" dirty="0">
                <a:latin typeface="微软雅黑 Light" panose="020B0502040204020203" pitchFamily="34" charset="-122"/>
                <a:sym typeface="+mn-ea"/>
              </a:rPr>
              <a:t>（４）对作品风格样式的认识</a:t>
            </a:r>
          </a:p>
          <a:p>
            <a:pPr>
              <a:lnSpc>
                <a:spcPct val="80000"/>
              </a:lnSpc>
            </a:pPr>
            <a:r>
              <a:rPr sz="1800" dirty="0" err="1">
                <a:latin typeface="微软雅黑 Light" panose="020B0502040204020203" pitchFamily="34" charset="-122"/>
                <a:sym typeface="+mn-ea"/>
              </a:rPr>
              <a:t>剧作家的作品都有自己的风格，对不同风格的作品的理解会影响演员表演创作在艺术处理上的把握</a:t>
            </a:r>
            <a:r>
              <a:rPr sz="1800" dirty="0">
                <a:latin typeface="微软雅黑 Light" panose="020B0502040204020203" pitchFamily="34" charset="-122"/>
                <a:sym typeface="+mn-ea"/>
              </a:rPr>
              <a:t>。</a:t>
            </a:r>
          </a:p>
          <a:p>
            <a:pPr marL="457200" indent="-457200">
              <a:lnSpc>
                <a:spcPct val="80000"/>
              </a:lnSpc>
              <a:buFont typeface="+mj-lt"/>
              <a:buAutoNum type="arabicPeriod" startAt="2"/>
            </a:pPr>
            <a:r>
              <a:rPr sz="1800" b="1" dirty="0" err="1">
                <a:latin typeface="微软雅黑 Light" panose="020B0502040204020203" pitchFamily="34" charset="-122"/>
                <a:sym typeface="+mn-ea"/>
              </a:rPr>
              <a:t>对片段的理解和认识</a:t>
            </a:r>
            <a:endParaRPr sz="1800" b="1" dirty="0">
              <a:latin typeface="微软雅黑 Light" panose="020B0502040204020203" pitchFamily="34" charset="-122"/>
              <a:sym typeface="+mn-ea"/>
            </a:endParaRPr>
          </a:p>
          <a:p>
            <a:pPr marL="0" indent="0">
              <a:lnSpc>
                <a:spcPct val="80000"/>
              </a:lnSpc>
              <a:buNone/>
            </a:pPr>
            <a:r>
              <a:rPr sz="1800" b="1" dirty="0">
                <a:latin typeface="微软雅黑 Light" panose="020B0502040204020203" pitchFamily="34" charset="-122"/>
                <a:sym typeface="+mn-ea"/>
              </a:rPr>
              <a:t>（１）片段的中心思想</a:t>
            </a:r>
          </a:p>
          <a:p>
            <a:pPr>
              <a:lnSpc>
                <a:spcPct val="80000"/>
              </a:lnSpc>
            </a:pPr>
            <a:r>
              <a:rPr sz="1800" dirty="0" err="1">
                <a:latin typeface="微软雅黑 Light" panose="020B0502040204020203" pitchFamily="34" charset="-122"/>
                <a:sym typeface="+mn-ea"/>
              </a:rPr>
              <a:t>选择此片段所要表达的（不一定完整，但要明确）中心思想（在此不宜用主题思想</a:t>
            </a:r>
            <a:r>
              <a:rPr sz="1800" dirty="0">
                <a:latin typeface="微软雅黑 Light" panose="020B0502040204020203" pitchFamily="34" charset="-122"/>
                <a:sym typeface="+mn-ea"/>
              </a:rPr>
              <a:t>），</a:t>
            </a:r>
            <a:r>
              <a:rPr sz="1800" dirty="0" err="1">
                <a:latin typeface="微软雅黑 Light" panose="020B0502040204020203" pitchFamily="34" charset="-122"/>
                <a:sym typeface="+mn-ea"/>
              </a:rPr>
              <a:t>明确此片段在全剧中的地位与作用</a:t>
            </a:r>
            <a:r>
              <a:rPr sz="1800" dirty="0">
                <a:latin typeface="微软雅黑 Light" panose="020B0502040204020203" pitchFamily="34" charset="-122"/>
                <a:sym typeface="+mn-ea"/>
              </a:rPr>
              <a:t>。</a:t>
            </a:r>
          </a:p>
          <a:p>
            <a:pPr marL="0" indent="0">
              <a:lnSpc>
                <a:spcPct val="80000"/>
              </a:lnSpc>
              <a:buNone/>
            </a:pPr>
            <a:r>
              <a:rPr sz="1800" b="1" dirty="0">
                <a:latin typeface="微软雅黑 Light" panose="020B0502040204020203" pitchFamily="34" charset="-122"/>
                <a:sym typeface="+mn-ea"/>
              </a:rPr>
              <a:t>（２）片段的事件、单位划分及命名</a:t>
            </a:r>
          </a:p>
          <a:p>
            <a:pPr>
              <a:lnSpc>
                <a:spcPct val="80000"/>
              </a:lnSpc>
            </a:pPr>
            <a:r>
              <a:rPr sz="1800" dirty="0" err="1">
                <a:latin typeface="微软雅黑 Light" panose="020B0502040204020203" pitchFamily="34" charset="-122"/>
                <a:sym typeface="+mn-ea"/>
              </a:rPr>
              <a:t>事件：指在一个行动过程中发生的意外情况，它影响了人物行动的正常进行（事物的发展变化</a:t>
            </a:r>
            <a:r>
              <a:rPr sz="1800" dirty="0">
                <a:latin typeface="微软雅黑 Light" panose="020B0502040204020203" pitchFamily="34" charset="-122"/>
                <a:sym typeface="+mn-ea"/>
              </a:rPr>
              <a:t>），</a:t>
            </a:r>
            <a:r>
              <a:rPr sz="1800" dirty="0" err="1">
                <a:latin typeface="微软雅黑 Light" panose="020B0502040204020203" pitchFamily="34" charset="-122"/>
                <a:sym typeface="+mn-ea"/>
              </a:rPr>
              <a:t>有可见的矛盾。这种矛盾冲突构成片段中的情节</a:t>
            </a:r>
            <a:r>
              <a:rPr sz="1800" dirty="0">
                <a:latin typeface="微软雅黑 Light" panose="020B0502040204020203" pitchFamily="34" charset="-122"/>
                <a:sym typeface="+mn-ea"/>
              </a:rPr>
              <a:t>。</a:t>
            </a:r>
          </a:p>
          <a:p>
            <a:pPr>
              <a:lnSpc>
                <a:spcPct val="80000"/>
              </a:lnSpc>
            </a:pPr>
            <a:r>
              <a:rPr sz="1800" dirty="0" err="1">
                <a:latin typeface="微软雅黑 Light" panose="020B0502040204020203" pitchFamily="34" charset="-122"/>
                <a:sym typeface="+mn-ea"/>
              </a:rPr>
              <a:t>单位：基本上以事件的发展变化划分，便于排练工作</a:t>
            </a:r>
            <a:r>
              <a:rPr sz="1800" dirty="0">
                <a:latin typeface="微软雅黑 Light" panose="020B0502040204020203" pitchFamily="34" charset="-122"/>
                <a:sym typeface="+mn-ea"/>
              </a:rPr>
              <a:t>。</a:t>
            </a:r>
          </a:p>
          <a:p>
            <a:pPr>
              <a:lnSpc>
                <a:spcPct val="80000"/>
              </a:lnSpc>
            </a:pPr>
            <a:r>
              <a:rPr sz="1800" dirty="0" err="1">
                <a:latin typeface="微软雅黑 Light" panose="020B0502040204020203" pitchFamily="34" charset="-122"/>
                <a:sym typeface="+mn-ea"/>
              </a:rPr>
              <a:t>命名：是为推动演员行动的，有深化其含义的效果</a:t>
            </a:r>
            <a:r>
              <a:rPr sz="18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144906"/>
            <a:ext cx="10898885" cy="5600848"/>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一、片段案头工作程序</a:t>
            </a:r>
            <a:endParaRPr dirty="0">
              <a:latin typeface="微软雅黑 Light" panose="020B0502040204020203" pitchFamily="34" charset="-122"/>
              <a:sym typeface="+mn-ea"/>
            </a:endParaRPr>
          </a:p>
          <a:p>
            <a:pPr marL="457200" indent="-457200">
              <a:lnSpc>
                <a:spcPct val="80000"/>
              </a:lnSpc>
              <a:buFont typeface="+mj-lt"/>
              <a:buAutoNum type="arabicPeriod" startAt="2"/>
            </a:pPr>
            <a:r>
              <a:rPr lang="zh-CN" altLang="en-US" sz="1600" b="1" dirty="0">
                <a:latin typeface="微软雅黑 Light" panose="020B0502040204020203" pitchFamily="34" charset="-122"/>
                <a:sym typeface="+mn-ea"/>
              </a:rPr>
              <a:t>对片段的理解和认识</a:t>
            </a:r>
          </a:p>
          <a:p>
            <a:pPr marL="0" indent="0">
              <a:lnSpc>
                <a:spcPct val="90000"/>
              </a:lnSpc>
              <a:buNone/>
            </a:pPr>
            <a:r>
              <a:rPr sz="1600" b="1" dirty="0">
                <a:latin typeface="微软雅黑 Light" panose="020B0502040204020203" pitchFamily="34" charset="-122"/>
                <a:sym typeface="+mn-ea"/>
              </a:rPr>
              <a:t>（３）片段中角色的任务与行动</a:t>
            </a:r>
          </a:p>
          <a:p>
            <a:pPr>
              <a:lnSpc>
                <a:spcPct val="90000"/>
              </a:lnSpc>
            </a:pPr>
            <a:r>
              <a:rPr sz="1600" dirty="0" err="1">
                <a:latin typeface="微软雅黑 Light" panose="020B0502040204020203" pitchFamily="34" charset="-122"/>
                <a:sym typeface="+mn-ea"/>
              </a:rPr>
              <a:t>任务：我要做什么（目的</a:t>
            </a:r>
            <a:r>
              <a:rPr sz="1600" dirty="0">
                <a:latin typeface="微软雅黑 Light" panose="020B0502040204020203" pitchFamily="34" charset="-122"/>
                <a:sym typeface="+mn-ea"/>
              </a:rPr>
              <a:t>）。</a:t>
            </a:r>
            <a:r>
              <a:rPr sz="1600" dirty="0" err="1">
                <a:latin typeface="微软雅黑 Light" panose="020B0502040204020203" pitchFamily="34" charset="-122"/>
                <a:sym typeface="+mn-ea"/>
              </a:rPr>
              <a:t>行动：我要怎么做（手段</a:t>
            </a:r>
            <a:r>
              <a:rPr sz="1600" dirty="0">
                <a:latin typeface="微软雅黑 Light" panose="020B0502040204020203" pitchFamily="34" charset="-122"/>
                <a:sym typeface="+mn-ea"/>
              </a:rPr>
              <a:t>）。</a:t>
            </a:r>
          </a:p>
          <a:p>
            <a:pPr>
              <a:lnSpc>
                <a:spcPct val="90000"/>
              </a:lnSpc>
            </a:pPr>
            <a:r>
              <a:rPr sz="1600" dirty="0" err="1">
                <a:latin typeface="微软雅黑 Light" panose="020B0502040204020203" pitchFamily="34" charset="-122"/>
                <a:sym typeface="+mn-ea"/>
              </a:rPr>
              <a:t>任务与行动的确定，与人物在作品里的最终目的和一连串行动有着密切的联系</a:t>
            </a:r>
            <a:r>
              <a:rPr sz="1600" dirty="0">
                <a:latin typeface="微软雅黑 Light" panose="020B0502040204020203" pitchFamily="34" charset="-122"/>
                <a:sym typeface="+mn-ea"/>
              </a:rPr>
              <a:t>。</a:t>
            </a:r>
          </a:p>
          <a:p>
            <a:pPr marL="0" indent="0">
              <a:lnSpc>
                <a:spcPct val="90000"/>
              </a:lnSpc>
              <a:buNone/>
            </a:pPr>
            <a:r>
              <a:rPr sz="1600" b="1" dirty="0">
                <a:latin typeface="微软雅黑 Light" panose="020B0502040204020203" pitchFamily="34" charset="-122"/>
                <a:sym typeface="+mn-ea"/>
              </a:rPr>
              <a:t>（４）片段中人物的行动线（可参照小品学习时的寻找方式进行）</a:t>
            </a:r>
          </a:p>
          <a:p>
            <a:pPr>
              <a:lnSpc>
                <a:spcPct val="90000"/>
              </a:lnSpc>
            </a:pPr>
            <a:r>
              <a:rPr sz="1600" dirty="0">
                <a:latin typeface="微软雅黑 Light" panose="020B0502040204020203" pitchFamily="34" charset="-122"/>
                <a:sym typeface="+mn-ea"/>
              </a:rPr>
              <a:t>人物的行动线是人物在规定情境里行动，合乎生活逻辑发展的心理形体动作线索，是由为完成角色在事件中所确定的任务所采取的一系列动作连贯而成的。它应是人物整体的贯穿动作在某幕、某场、某个事件中的具体体现。</a:t>
            </a:r>
          </a:p>
          <a:p>
            <a:pPr>
              <a:lnSpc>
                <a:spcPct val="90000"/>
              </a:lnSpc>
            </a:pPr>
            <a:r>
              <a:rPr sz="1600" dirty="0" err="1">
                <a:latin typeface="微软雅黑 Light" panose="020B0502040204020203" pitchFamily="34" charset="-122"/>
                <a:sym typeface="+mn-ea"/>
              </a:rPr>
              <a:t>台词和动作是实现行动线的手段</a:t>
            </a:r>
            <a:r>
              <a:rPr sz="1600" dirty="0">
                <a:latin typeface="微软雅黑 Light" panose="020B0502040204020203" pitchFamily="34" charset="-122"/>
                <a:sym typeface="+mn-ea"/>
              </a:rPr>
              <a:t>。</a:t>
            </a:r>
          </a:p>
          <a:p>
            <a:pPr marL="0" indent="0">
              <a:lnSpc>
                <a:spcPct val="90000"/>
              </a:lnSpc>
              <a:buNone/>
            </a:pPr>
            <a:r>
              <a:rPr sz="1600" b="1" dirty="0">
                <a:latin typeface="微软雅黑 Light" panose="020B0502040204020203" pitchFamily="34" charset="-122"/>
                <a:sym typeface="+mn-ea"/>
              </a:rPr>
              <a:t>（５）写人物小传</a:t>
            </a:r>
          </a:p>
          <a:p>
            <a:pPr>
              <a:lnSpc>
                <a:spcPct val="90000"/>
              </a:lnSpc>
            </a:pPr>
            <a:r>
              <a:rPr sz="1600" dirty="0" err="1">
                <a:latin typeface="微软雅黑 Light" panose="020B0502040204020203" pitchFamily="34" charset="-122"/>
                <a:sym typeface="+mn-ea"/>
              </a:rPr>
              <a:t>这是演员创造角色时案头工作的一项重要内容，是演员从心理上逐渐把握角色的一种手段</a:t>
            </a:r>
            <a:r>
              <a:rPr sz="1600" dirty="0">
                <a:latin typeface="微软雅黑 Light" panose="020B0502040204020203" pitchFamily="34" charset="-122"/>
                <a:sym typeface="+mn-ea"/>
              </a:rPr>
              <a:t>。</a:t>
            </a:r>
          </a:p>
          <a:p>
            <a:pPr>
              <a:lnSpc>
                <a:spcPct val="90000"/>
              </a:lnSpc>
            </a:pPr>
            <a:r>
              <a:rPr sz="1600" dirty="0">
                <a:latin typeface="微软雅黑 Light" panose="020B0502040204020203" pitchFamily="34" charset="-122"/>
                <a:sym typeface="+mn-ea"/>
              </a:rPr>
              <a:t>写人物小传不是让表演者凭空捏造编写一个人的经历故事，不是胡编乱造，而是深入、仔细、反复地阅读、研究剧本，找出作者笔下对自己所扮演人物的有关描述（年龄、出身、主要经历、性格、人物关系等等）的种种提示，理出人物行动的来龙去脉，在剧本的时代背景、情节事件中，将人物与其他人物之间的关系通过一点一滴的行动凸现出来。</a:t>
            </a:r>
          </a:p>
          <a:p>
            <a:pPr>
              <a:lnSpc>
                <a:spcPct val="90000"/>
              </a:lnSpc>
            </a:pPr>
            <a:r>
              <a:rPr sz="1600" dirty="0">
                <a:latin typeface="微软雅黑 Light" panose="020B0502040204020203" pitchFamily="34" charset="-122"/>
                <a:sym typeface="+mn-ea"/>
              </a:rPr>
              <a:t>表演者要在反复阅读和思考中，找依据、找感觉，逐渐把自己变成“他”，用第一人称自述，化成极具感性的自我经历。表演者亦可通过想象给人物做合理、必要的补充，建立创作人物必需的情绪记忆，让人物在自己的感觉中活起来。</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144905"/>
            <a:ext cx="10784205" cy="5756275"/>
          </a:xfrm>
        </p:spPr>
        <p:txBody>
          <a:bodyPr vert="horz">
            <a:noAutofit/>
          </a:bodyPr>
          <a:lstStyle/>
          <a:p>
            <a:pPr marL="0" indent="0">
              <a:lnSpc>
                <a:spcPct val="160000"/>
              </a:lnSpc>
              <a:buFont typeface="+mj-lt"/>
              <a:buNone/>
            </a:pPr>
            <a:r>
              <a:rPr sz="2400" dirty="0" err="1">
                <a:latin typeface="微软雅黑 Light" panose="020B0502040204020203" pitchFamily="34" charset="-122"/>
                <a:sym typeface="+mn-ea"/>
              </a:rPr>
              <a:t>一、片段案头工作程序</a:t>
            </a:r>
            <a:endParaRPr sz="2400" dirty="0">
              <a:latin typeface="微软雅黑 Light" panose="020B0502040204020203" pitchFamily="34" charset="-122"/>
              <a:sym typeface="+mn-ea"/>
            </a:endParaRPr>
          </a:p>
          <a:p>
            <a:pPr marL="457200" indent="-457200">
              <a:lnSpc>
                <a:spcPct val="80000"/>
              </a:lnSpc>
              <a:buFont typeface="+mj-lt"/>
              <a:buAutoNum type="arabicPeriod" startAt="2"/>
            </a:pPr>
            <a:r>
              <a:rPr lang="zh-CN" altLang="en-US" sz="1800" b="1" dirty="0">
                <a:latin typeface="微软雅黑 Light" panose="020B0502040204020203" pitchFamily="34" charset="-122"/>
                <a:sym typeface="+mn-ea"/>
              </a:rPr>
              <a:t>对片段的理解和认识</a:t>
            </a:r>
          </a:p>
          <a:p>
            <a:pPr marL="0" indent="0">
              <a:lnSpc>
                <a:spcPct val="80000"/>
              </a:lnSpc>
              <a:buNone/>
            </a:pPr>
            <a:r>
              <a:rPr sz="1800" b="1" dirty="0">
                <a:latin typeface="微软雅黑 Light" panose="020B0502040204020203" pitchFamily="34" charset="-122"/>
                <a:sym typeface="+mn-ea"/>
              </a:rPr>
              <a:t>（５）写人物小传</a:t>
            </a:r>
          </a:p>
          <a:p>
            <a:pPr>
              <a:lnSpc>
                <a:spcPct val="80000"/>
              </a:lnSpc>
              <a:buFont typeface="Wingdings" panose="05000000000000000000" pitchFamily="2" charset="2"/>
              <a:buChar char="u"/>
            </a:pPr>
            <a:r>
              <a:rPr lang="zh-CN" sz="1800" dirty="0">
                <a:latin typeface="微软雅黑 Light" panose="020B0502040204020203" pitchFamily="34" charset="-122"/>
                <a:sym typeface="+mn-ea"/>
              </a:rPr>
              <a:t>案例：《雷雨》剧本中作者对周朴园的提示</a:t>
            </a:r>
            <a:r>
              <a:rPr lang="en-US" altLang="zh-CN" sz="1800" dirty="0">
                <a:latin typeface="微软雅黑 Light" panose="020B0502040204020203" pitchFamily="34" charset="-122"/>
                <a:sym typeface="+mn-ea"/>
              </a:rPr>
              <a:t>——</a:t>
            </a:r>
          </a:p>
          <a:p>
            <a:pPr>
              <a:lnSpc>
                <a:spcPct val="80000"/>
              </a:lnSpc>
            </a:pPr>
            <a:r>
              <a:rPr lang="zh-CN" sz="1800" dirty="0">
                <a:latin typeface="微软雅黑 Light" panose="020B0502040204020203" pitchFamily="34" charset="-122"/>
                <a:sym typeface="+mn-ea"/>
              </a:rPr>
              <a:t>周朴园，他有五十五岁，鬓发已经斑白，带着椭圆形的金边眼镜，一对沉鸷的眼睛在底下闪烁着。像一切起家立业的人物，他的威严在儿子们面前格外显得峻厉。他专横、自是、倔强。他穿的衣服，还是二十年前的新装，一件团花的官纱大褂，底下是白纺绸的衬衫，长衫的领扣松散着，露着颈上的肉。他的衣服很舒展地贴在身上，整洁，没有一些尘垢。他有些胖，背微微地伛偻，他的半白的头发很润泽地分梳到后面，还保持着昔日的风采。在阳光下，他的脸呈着银白色，一般人说这就是贵人的特征，所以他才有这样大的矿产。</a:t>
            </a:r>
          </a:p>
          <a:p>
            <a:pPr>
              <a:lnSpc>
                <a:spcPct val="80000"/>
              </a:lnSpc>
            </a:pPr>
            <a:r>
              <a:rPr lang="zh-CN" sz="1800" dirty="0">
                <a:latin typeface="微软雅黑 Light" panose="020B0502040204020203" pitchFamily="34" charset="-122"/>
                <a:sym typeface="+mn-ea"/>
              </a:rPr>
              <a:t>除剧本的直接描写外，还有剧中其他人物对周朴园的评述。</a:t>
            </a:r>
          </a:p>
          <a:p>
            <a:pPr>
              <a:lnSpc>
                <a:spcPct val="80000"/>
              </a:lnSpc>
            </a:pPr>
            <a:r>
              <a:rPr lang="zh-CN" sz="1800" dirty="0">
                <a:latin typeface="微软雅黑 Light" panose="020B0502040204020203" pitchFamily="34" charset="-122"/>
                <a:sym typeface="+mn-ea"/>
              </a:rPr>
              <a:t>繁漪对周萍说：“你父亲是第一个伪君子，他从前就引诱过一个下等人家的姑娘，他用同样的手段把我骗到你们周家来。”</a:t>
            </a:r>
          </a:p>
          <a:p>
            <a:pPr>
              <a:lnSpc>
                <a:spcPct val="80000"/>
              </a:lnSpc>
            </a:pPr>
            <a:r>
              <a:rPr lang="zh-CN" sz="1800" dirty="0">
                <a:latin typeface="微软雅黑 Light" panose="020B0502040204020203" pitchFamily="34" charset="-122"/>
                <a:sym typeface="+mn-ea"/>
              </a:rPr>
              <a:t>周萍对繁漪说：“父亲一向是那样，他说一句就是一句。”</a:t>
            </a:r>
          </a:p>
          <a:p>
            <a:pPr>
              <a:lnSpc>
                <a:spcPct val="80000"/>
              </a:lnSpc>
            </a:pPr>
            <a:r>
              <a:rPr lang="zh-CN" sz="1800" dirty="0">
                <a:latin typeface="微软雅黑 Light" panose="020B0502040204020203" pitchFamily="34" charset="-122"/>
                <a:sym typeface="+mn-ea"/>
              </a:rPr>
              <a:t>大海对周朴园说：“你叫警察杀了矿上许多工人。”“你从前在哈尔滨包修江桥，故意叫江堤出险，淹死两千二百个小工。每一个小工的性命你扣三百块。”</a:t>
            </a:r>
          </a:p>
          <a:p>
            <a:pPr>
              <a:lnSpc>
                <a:spcPct val="80000"/>
              </a:lnSpc>
            </a:pPr>
            <a:r>
              <a:rPr lang="zh-CN" sz="1800" dirty="0">
                <a:latin typeface="微软雅黑 Light" panose="020B0502040204020203" pitchFamily="34" charset="-122"/>
                <a:sym typeface="+mn-ea"/>
              </a:rPr>
              <a:t>四凤对繁漪说：“老爷回来几天了，经常在省政府开会。”“警察局长来拜访他。”</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61" name="image40.png"/>
          <p:cNvPicPr>
            <a:picLocks noChangeAspect="1"/>
          </p:cNvPicPr>
          <p:nvPr/>
        </p:nvPicPr>
        <p:blipFill>
          <a:blip r:embed="rId3" cstate="print"/>
          <a:stretch>
            <a:fillRect/>
          </a:stretch>
        </p:blipFill>
        <p:spPr>
          <a:xfrm>
            <a:off x="10387648" y="86678"/>
            <a:ext cx="1800225" cy="23895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dissolve">
                                      <p:cBhvr>
                                        <p:cTn id="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144905"/>
            <a:ext cx="10784205" cy="5442585"/>
          </a:xfrm>
        </p:spPr>
        <p:txBody>
          <a:bodyPr vert="horz">
            <a:noAutofit/>
          </a:bodyPr>
          <a:lstStyle/>
          <a:p>
            <a:pPr marL="0" indent="0">
              <a:lnSpc>
                <a:spcPct val="100000"/>
              </a:lnSpc>
              <a:buFont typeface="+mj-lt"/>
              <a:buNone/>
            </a:pPr>
            <a:r>
              <a:rPr sz="2400" dirty="0" err="1">
                <a:latin typeface="微软雅黑 Light" panose="020B0502040204020203" pitchFamily="34" charset="-122"/>
                <a:sym typeface="+mn-ea"/>
              </a:rPr>
              <a:t>一、片段案头工作程序</a:t>
            </a:r>
            <a:endParaRPr sz="2400" dirty="0">
              <a:latin typeface="微软雅黑 Light" panose="020B0502040204020203" pitchFamily="34" charset="-122"/>
              <a:sym typeface="+mn-ea"/>
            </a:endParaRPr>
          </a:p>
          <a:p>
            <a:pPr marL="457200" indent="-457200">
              <a:lnSpc>
                <a:spcPct val="80000"/>
              </a:lnSpc>
              <a:buFont typeface="+mj-lt"/>
              <a:buAutoNum type="arabicPeriod" startAt="2"/>
            </a:pPr>
            <a:r>
              <a:rPr lang="zh-CN" altLang="en-US" sz="1800" b="1" dirty="0">
                <a:latin typeface="微软雅黑 Light" panose="020B0502040204020203" pitchFamily="34" charset="-122"/>
                <a:sym typeface="+mn-ea"/>
              </a:rPr>
              <a:t>对片段的理解和认识</a:t>
            </a:r>
          </a:p>
          <a:p>
            <a:pPr marL="0" indent="0">
              <a:lnSpc>
                <a:spcPct val="100000"/>
              </a:lnSpc>
              <a:buNone/>
            </a:pPr>
            <a:r>
              <a:rPr sz="1800" b="1" dirty="0">
                <a:latin typeface="微软雅黑 Light" panose="020B0502040204020203" pitchFamily="34" charset="-122"/>
                <a:sym typeface="+mn-ea"/>
              </a:rPr>
              <a:t>（５）写人物小传</a:t>
            </a:r>
          </a:p>
          <a:p>
            <a:pPr>
              <a:lnSpc>
                <a:spcPct val="100000"/>
              </a:lnSpc>
              <a:buFont typeface="Wingdings" panose="05000000000000000000" pitchFamily="2" charset="2"/>
              <a:buChar char="u"/>
            </a:pPr>
            <a:r>
              <a:rPr lang="zh-CN" sz="1600" dirty="0">
                <a:latin typeface="微软雅黑 Light" panose="020B0502040204020203" pitchFamily="34" charset="-122"/>
                <a:sym typeface="+mn-ea"/>
              </a:rPr>
              <a:t>案例：《日出》剧本中作家曹禺和导演欧阳山尊对李石清人物的提示</a:t>
            </a:r>
            <a:r>
              <a:rPr lang="en-US" altLang="zh-CN" sz="1600" dirty="0">
                <a:latin typeface="微软雅黑 Light" panose="020B0502040204020203" pitchFamily="34" charset="-122"/>
                <a:sym typeface="+mn-ea"/>
              </a:rPr>
              <a:t>——</a:t>
            </a:r>
          </a:p>
          <a:p>
            <a:pPr>
              <a:lnSpc>
                <a:spcPct val="100000"/>
              </a:lnSpc>
            </a:pPr>
            <a:r>
              <a:rPr lang="en-US" altLang="zh-CN" sz="1600" dirty="0">
                <a:latin typeface="微软雅黑 Light" panose="020B0502040204020203" pitchFamily="34" charset="-122"/>
                <a:sym typeface="+mn-ea"/>
              </a:rPr>
              <a:t>剧本提示李石清，他原来是大丰银行的一个小职员，他狡黠和逢迎的本领使他目前升为潘月亭的秘书。他很猥琐，极力地效仿他心目中大人物的气魄，却始终掩饰不住自己的穷酸相，他永远偷偷望着人的颜色，顺从而谄媚地笑着。当他正颜厉色的时候，我们会发现他额上有许多经历的皱纹，一条一条的细沟，蓄满了他在人生中所遭受的羞辱、穷困和酸辛。在这许多他所羡慕的既富且贵的人物里，他是时有自惭形秽之感的，所以在人前，为了避免人的藐视，他时而也无中生有地夸耀一下，然而一想起家里的老小便不由地低下头，忍气吞声受着屈辱。他恨那些在他上面的人，但他又不得不逢迎他们。他把愤恨咽在肚里，只有在回家以后，发泄在自己可怜的妻儿身上。他有这么一个讨厌而又可悯的性格。他有一对老鼠似的小眼睛，他很瘦小，穿一件褪了颜色的碎花黄短袍，外面套上一件崭新的黑缎子马褂。他咯噔咯噔地走进来，脚下的漆皮鞋（是不用鞋带的那一种）虽然旧破，也刷得很亮，腿上绑着腿带。</a:t>
            </a:r>
            <a:endParaRPr lang="zh-CN" sz="1600" dirty="0">
              <a:latin typeface="微软雅黑 Light" panose="020B0502040204020203" pitchFamily="34" charset="-122"/>
              <a:sym typeface="+mn-ea"/>
            </a:endParaRPr>
          </a:p>
          <a:p>
            <a:pPr>
              <a:lnSpc>
                <a:spcPct val="100000"/>
              </a:lnSpc>
            </a:pPr>
            <a:r>
              <a:rPr lang="zh-CN" sz="1600" dirty="0">
                <a:latin typeface="微软雅黑 Light" panose="020B0502040204020203" pitchFamily="34" charset="-122"/>
                <a:sym typeface="+mn-ea"/>
              </a:rPr>
              <a:t>导演分析李石清，你的父亲曾在前清一个知县的手下当幕僚，那个知县由于得罪上司丢了官，你的父亲也就失了业。你还是孩子的时候，就跟着你的父母在你的伯父家里过着寄人篱下的生活。你的伯父是个吝啬的商人，你的伯母凶狠刻薄，常常用冷言冷语来刺激你，再加上你的堂兄弟们总是欺负你，使你从小就尝到了遭人白眼的难堪的滋味</a:t>
            </a:r>
            <a:r>
              <a:rPr lang="en-US" altLang="zh-CN" sz="1600" dirty="0">
                <a:latin typeface="微软雅黑 Light" panose="020B0502040204020203" pitchFamily="34" charset="-122"/>
                <a:sym typeface="+mn-ea"/>
              </a:rPr>
              <a:t>……</a:t>
            </a:r>
          </a:p>
          <a:p>
            <a:pPr>
              <a:lnSpc>
                <a:spcPct val="100000"/>
              </a:lnSpc>
            </a:pPr>
            <a:r>
              <a:rPr lang="en-US" altLang="zh-CN" sz="1600" dirty="0">
                <a:latin typeface="微软雅黑 Light" panose="020B0502040204020203" pitchFamily="34" charset="-122"/>
                <a:sym typeface="+mn-ea"/>
              </a:rPr>
              <a:t>在剧本中，透过李石清和他妻子的对话也可看出他的性格和出身，“我没有一个好出身，我不是生来就有钱，所以必定受人的气”。“这群人，我不比他们坏，他们也不比我聪明，就因为我出身寒微，父亲没有钱，我就得低三下四地伺候着这群人。”“我今后绝不同情，绝不怜悯别人，心要像石头一样硬。”另外，从他和黄省三、潘月亭等人的对话中也能揭示出人物的性格特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63" name="image41.png"/>
          <p:cNvPicPr>
            <a:picLocks noChangeAspect="1"/>
          </p:cNvPicPr>
          <p:nvPr/>
        </p:nvPicPr>
        <p:blipFill>
          <a:blip r:embed="rId3" cstate="print"/>
          <a:stretch>
            <a:fillRect/>
          </a:stretch>
        </p:blipFill>
        <p:spPr>
          <a:xfrm>
            <a:off x="9020810" y="226060"/>
            <a:ext cx="3167380" cy="21101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144905"/>
            <a:ext cx="10784205" cy="5442585"/>
          </a:xfrm>
        </p:spPr>
        <p:txBody>
          <a:bodyPr vert="horz">
            <a:noAutofit/>
          </a:bodyPr>
          <a:lstStyle/>
          <a:p>
            <a:pPr marL="0" indent="0">
              <a:lnSpc>
                <a:spcPct val="100000"/>
              </a:lnSpc>
              <a:buFont typeface="+mj-lt"/>
              <a:buNone/>
            </a:pPr>
            <a:r>
              <a:rPr dirty="0" err="1">
                <a:latin typeface="微软雅黑 Light" panose="020B0502040204020203" pitchFamily="34" charset="-122"/>
                <a:sym typeface="+mn-ea"/>
              </a:rPr>
              <a:t>一、片段案头工作程序</a:t>
            </a:r>
            <a:endParaRPr dirty="0">
              <a:latin typeface="微软雅黑 Light" panose="020B0502040204020203" pitchFamily="34" charset="-122"/>
              <a:sym typeface="+mn-ea"/>
            </a:endParaRPr>
          </a:p>
          <a:p>
            <a:pPr marL="0" indent="0">
              <a:lnSpc>
                <a:spcPct val="110000"/>
              </a:lnSpc>
              <a:buNone/>
            </a:pPr>
            <a:r>
              <a:rPr lang="en-US" sz="2000" dirty="0">
                <a:latin typeface="微软雅黑 Light" panose="020B0502040204020203" pitchFamily="34" charset="-122"/>
                <a:sym typeface="+mn-ea"/>
              </a:rPr>
              <a:t>3</a:t>
            </a:r>
            <a:r>
              <a:rPr sz="2000" dirty="0">
                <a:latin typeface="微软雅黑 Light" panose="020B0502040204020203" pitchFamily="34" charset="-122"/>
                <a:sym typeface="+mn-ea"/>
              </a:rPr>
              <a:t>．</a:t>
            </a:r>
            <a:r>
              <a:rPr sz="1800" b="1" dirty="0">
                <a:latin typeface="微软雅黑 Light" panose="020B0502040204020203" pitchFamily="34" charset="-122"/>
                <a:sym typeface="+mn-ea"/>
              </a:rPr>
              <a:t>选择片段进行表演训练的目的与要求</a:t>
            </a:r>
          </a:p>
          <a:p>
            <a:pPr>
              <a:lnSpc>
                <a:spcPct val="110000"/>
              </a:lnSpc>
            </a:pPr>
            <a:r>
              <a:rPr lang="en-US" altLang="zh-CN" sz="1800" dirty="0" err="1">
                <a:latin typeface="微软雅黑 Light" panose="020B0502040204020203" pitchFamily="34" charset="-122"/>
                <a:sym typeface="+mn-ea"/>
              </a:rPr>
              <a:t>片段表演的训练过程，一般要进行两三轮（或五六轮</a:t>
            </a:r>
            <a:r>
              <a:rPr lang="en-US" altLang="zh-CN" sz="1800" dirty="0">
                <a:latin typeface="微软雅黑 Light" panose="020B0502040204020203" pitchFamily="34" charset="-122"/>
                <a:sym typeface="+mn-ea"/>
              </a:rPr>
              <a:t>）。教师会根据学生的不同情况做安排，使学生的创作天性得到释放，捕捉人物性格的能力有所加强。但作为学生也要思考：我为什么要选演这个片段，而不选其他？它对我的训练有哪些好处？我还需要在哪些方面进行尝试和突破？学生在表演的过程中，探索与开掘的目的一定要明确，尤其是在自选片段剧目时。这样，几轮片段练习下来，表演上也会取得一定的收获。</a:t>
            </a:r>
          </a:p>
          <a:p>
            <a:pPr>
              <a:lnSpc>
                <a:spcPct val="110000"/>
              </a:lnSpc>
            </a:pPr>
            <a:r>
              <a:rPr lang="en-US" altLang="zh-CN" sz="1800" dirty="0" err="1">
                <a:latin typeface="微软雅黑 Light" panose="020B0502040204020203" pitchFamily="34" charset="-122"/>
                <a:sym typeface="+mn-ea"/>
              </a:rPr>
              <a:t>片段的案头工作，实际是个“多思”的过程（成熟的演员不一定都把它文字化，但对初学者来说，一定要努力这样做</a:t>
            </a:r>
            <a:r>
              <a:rPr lang="en-US" altLang="zh-CN" sz="1800" dirty="0">
                <a:latin typeface="微软雅黑 Light" panose="020B0502040204020203" pitchFamily="34" charset="-122"/>
                <a:sym typeface="+mn-ea"/>
              </a:rPr>
              <a:t>）。</a:t>
            </a:r>
            <a:r>
              <a:rPr lang="en-US" altLang="zh-CN" sz="1800" dirty="0" err="1">
                <a:latin typeface="微软雅黑 Light" panose="020B0502040204020203" pitchFamily="34" charset="-122"/>
                <a:sym typeface="+mn-ea"/>
              </a:rPr>
              <a:t>理解、认识是表达的基础，而案头工作正是帮助表演者理解和认识剧本与角色的一种手段，不可忽视</a:t>
            </a:r>
            <a:r>
              <a:rPr lang="en-US" altLang="zh-CN" sz="1800" dirty="0">
                <a:latin typeface="微软雅黑 Light" panose="020B0502040204020203" pitchFamily="34" charset="-122"/>
                <a:sym typeface="+mn-ea"/>
              </a:rPr>
              <a:t>。</a:t>
            </a:r>
          </a:p>
          <a:p>
            <a:pPr>
              <a:lnSpc>
                <a:spcPct val="110000"/>
              </a:lnSpc>
            </a:pPr>
            <a:r>
              <a:rPr lang="en-US" altLang="zh-CN" sz="1800" dirty="0">
                <a:latin typeface="微软雅黑 Light" panose="020B0502040204020203" pitchFamily="34" charset="-122"/>
                <a:sym typeface="+mn-ea"/>
              </a:rPr>
              <a:t>2010年初，中央戏剧学院在梳理自己的教学规范时，举行了一次青年教师的培训汇报演出，所选择的都是中国经典戏剧片段，如《雷雨》《</a:t>
            </a:r>
            <a:r>
              <a:rPr lang="en-US" altLang="zh-CN" sz="1800" dirty="0" err="1">
                <a:latin typeface="微软雅黑 Light" panose="020B0502040204020203" pitchFamily="34" charset="-122"/>
                <a:sym typeface="+mn-ea"/>
              </a:rPr>
              <a:t>日出</a:t>
            </a:r>
            <a:r>
              <a:rPr lang="en-US" altLang="zh-CN" sz="1800" dirty="0">
                <a:latin typeface="微软雅黑 Light" panose="020B0502040204020203" pitchFamily="34" charset="-122"/>
                <a:sym typeface="+mn-ea"/>
              </a:rPr>
              <a:t>》《</a:t>
            </a:r>
            <a:r>
              <a:rPr lang="en-US" altLang="zh-CN" sz="1800" dirty="0" err="1">
                <a:latin typeface="微软雅黑 Light" panose="020B0502040204020203" pitchFamily="34" charset="-122"/>
                <a:sym typeface="+mn-ea"/>
              </a:rPr>
              <a:t>北京人</a:t>
            </a:r>
            <a:r>
              <a:rPr lang="en-US" altLang="zh-CN" sz="1800" dirty="0">
                <a:latin typeface="微软雅黑 Light" panose="020B0502040204020203" pitchFamily="34" charset="-122"/>
                <a:sym typeface="+mn-ea"/>
              </a:rPr>
              <a:t>》《</a:t>
            </a:r>
            <a:r>
              <a:rPr lang="en-US" altLang="zh-CN" sz="1800" dirty="0" err="1">
                <a:latin typeface="微软雅黑 Light" panose="020B0502040204020203" pitchFamily="34" charset="-122"/>
                <a:sym typeface="+mn-ea"/>
              </a:rPr>
              <a:t>原野</a:t>
            </a:r>
            <a:r>
              <a:rPr lang="en-US" altLang="zh-CN" sz="1800" dirty="0">
                <a:latin typeface="微软雅黑 Light" panose="020B0502040204020203" pitchFamily="34" charset="-122"/>
                <a:sym typeface="+mn-ea"/>
              </a:rPr>
              <a:t>》《家》《骆驼祥子》等，演出严格按照现实主义表演方法进行。这不仅表明，当前戏剧虽然朝多元化方向发展，但专业院校的师生们依旧坚持传统的现实主义创作方法，而且说明经典剧目片段具有久演不衰的魅力，对培养一代代学生有重要的训练价值。</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144905"/>
            <a:ext cx="9639300" cy="5442585"/>
          </a:xfrm>
        </p:spPr>
        <p:txBody>
          <a:bodyPr vert="horz">
            <a:noAutofit/>
          </a:bodyPr>
          <a:lstStyle/>
          <a:p>
            <a:pPr marL="0" indent="0">
              <a:lnSpc>
                <a:spcPct val="100000"/>
              </a:lnSpc>
              <a:buFont typeface="+mj-lt"/>
              <a:buNone/>
            </a:pPr>
            <a:r>
              <a:rPr>
                <a:latin typeface="微软雅黑 Light" panose="020B0502040204020203" pitchFamily="34" charset="-122"/>
                <a:sym typeface="+mn-ea"/>
              </a:rPr>
              <a:t>二、表演创作走向角色，建立人物心象的依据</a:t>
            </a:r>
          </a:p>
          <a:p>
            <a:pPr>
              <a:lnSpc>
                <a:spcPct val="110000"/>
              </a:lnSpc>
            </a:pPr>
            <a:r>
              <a:rPr sz="1800">
                <a:latin typeface="微软雅黑 Light" panose="020B0502040204020203" pitchFamily="34" charset="-122"/>
                <a:sym typeface="+mn-ea"/>
              </a:rPr>
              <a:t>表演创作走向角色，建立人物心象的依据，是要处理好剧作与生活的辩证关系</a:t>
            </a:r>
            <a:r>
              <a:rPr lang="zh-CN" sz="1800">
                <a:latin typeface="微软雅黑 Light" panose="020B0502040204020203" pitchFamily="34" charset="-122"/>
                <a:sym typeface="+mn-ea"/>
              </a:rPr>
              <a:t>；</a:t>
            </a:r>
            <a:endParaRPr sz="1800">
              <a:latin typeface="微软雅黑 Light" panose="020B0502040204020203" pitchFamily="34" charset="-122"/>
              <a:sym typeface="+mn-ea"/>
            </a:endParaRPr>
          </a:p>
          <a:p>
            <a:pPr>
              <a:lnSpc>
                <a:spcPct val="110000"/>
              </a:lnSpc>
            </a:pPr>
            <a:r>
              <a:rPr sz="1800">
                <a:latin typeface="微软雅黑 Light" panose="020B0502040204020203" pitchFamily="34" charset="-122"/>
                <a:sym typeface="+mn-ea"/>
              </a:rPr>
              <a:t>片段教学表演与表演技巧基础训练阶段最大的不同在于，表演的依据不仅是学生自己熟悉的、经过观察生活模拟的人物，而且必须是剧本中的“这一个”，必须紧紧地以剧作者笔下的剧本人物为依据，从作者对人物的描述中理解人物，只有当这个人物在自己的心里“活”起来，表演才能做到心中有数。我们可把“这个人物在自己的心里‘活’起来”看做是建立了“心象”</a:t>
            </a:r>
            <a:r>
              <a:rPr lang="zh-CN" sz="1800">
                <a:latin typeface="微软雅黑 Light" panose="020B0502040204020203" pitchFamily="34" charset="-122"/>
                <a:sym typeface="+mn-ea"/>
              </a:rPr>
              <a:t>；</a:t>
            </a:r>
          </a:p>
          <a:p>
            <a:pPr>
              <a:lnSpc>
                <a:spcPct val="110000"/>
              </a:lnSpc>
            </a:pPr>
            <a:r>
              <a:rPr lang="zh-CN" sz="1800">
                <a:latin typeface="微软雅黑 Light" panose="020B0502040204020203" pitchFamily="34" charset="-122"/>
                <a:sym typeface="+mn-ea"/>
              </a:rPr>
              <a:t>“心象学说”：“心象”就是演员通过对人物生活的体验和研究，逐步在心中孕育起角色的具体形象。“心象学说”是以建立及体现人物心象为核心的演员一整套的创作方法和理论；</a:t>
            </a:r>
          </a:p>
          <a:p>
            <a:pPr>
              <a:lnSpc>
                <a:spcPct val="110000"/>
              </a:lnSpc>
            </a:pPr>
            <a:r>
              <a:rPr lang="zh-CN" sz="1800">
                <a:latin typeface="微软雅黑 Light" panose="020B0502040204020203" pitchFamily="34" charset="-122"/>
                <a:sym typeface="+mn-ea"/>
              </a:rPr>
              <a:t>“心象”的建立，演员先要在心中产生人物形象，再在排演时按人物的行为逻辑假想生活于剧中人物的规定情境之中（建立了心象，找到自己和人物“心象”之间的距离，通过不断的练习，刻画出人物）。最后在排练中，按剧本规定的情境和内容，在和对手的交流中去体验，修正自己前几个阶段对人物“心象”建立的偏差，直到这个人物完全符合剧本要求；</a:t>
            </a:r>
          </a:p>
          <a:p>
            <a:pPr>
              <a:lnSpc>
                <a:spcPct val="110000"/>
              </a:lnSpc>
            </a:pPr>
            <a:r>
              <a:rPr lang="zh-CN" sz="1800">
                <a:latin typeface="微软雅黑 Light" panose="020B0502040204020203" pitchFamily="34" charset="-122"/>
                <a:sym typeface="+mn-ea"/>
              </a:rPr>
              <a:t>人物“心象”的酝酿过程，切记是由“我”来体现“他”，要考虑自身条件，与人物达成最好的有机重合；</a:t>
            </a:r>
          </a:p>
          <a:p>
            <a:pPr>
              <a:lnSpc>
                <a:spcPct val="110000"/>
              </a:lnSpc>
            </a:pPr>
            <a:r>
              <a:rPr lang="zh-CN" sz="1800">
                <a:latin typeface="微软雅黑 Light" panose="020B0502040204020203" pitchFamily="34" charset="-122"/>
                <a:sym typeface="+mn-ea"/>
              </a:rPr>
              <a:t>要善于从阅读作品中找到人物感觉。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descr="3-4"/>
          <p:cNvPicPr>
            <a:picLocks noChangeAspect="1"/>
          </p:cNvPicPr>
          <p:nvPr/>
        </p:nvPicPr>
        <p:blipFill>
          <a:blip r:embed="rId3"/>
          <a:stretch>
            <a:fillRect/>
          </a:stretch>
        </p:blipFill>
        <p:spPr>
          <a:xfrm>
            <a:off x="10386695" y="-3810"/>
            <a:ext cx="1801495" cy="264858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第二节 文学作品片段案头工作程序</a:t>
            </a:r>
          </a:p>
        </p:txBody>
      </p:sp>
      <p:sp>
        <p:nvSpPr>
          <p:cNvPr id="3" name="文本占位符 2"/>
          <p:cNvSpPr>
            <a:spLocks noGrp="1"/>
          </p:cNvSpPr>
          <p:nvPr>
            <p:ph type="body" orient="vert" idx="1"/>
          </p:nvPr>
        </p:nvSpPr>
        <p:spPr>
          <a:xfrm>
            <a:off x="747395" y="1144905"/>
            <a:ext cx="9639300" cy="5442585"/>
          </a:xfrm>
        </p:spPr>
        <p:txBody>
          <a:bodyPr vert="horz">
            <a:noAutofit/>
          </a:bodyPr>
          <a:lstStyle/>
          <a:p>
            <a:pPr marL="0" indent="0">
              <a:lnSpc>
                <a:spcPct val="100000"/>
              </a:lnSpc>
              <a:buFont typeface="+mj-lt"/>
              <a:buNone/>
            </a:pPr>
            <a:r>
              <a:rPr dirty="0" err="1">
                <a:latin typeface="微软雅黑 Light" panose="020B0502040204020203" pitchFamily="34" charset="-122"/>
                <a:sym typeface="+mn-ea"/>
              </a:rPr>
              <a:t>三、熟悉与深入生活对于表演创作的至关重要性</a:t>
            </a:r>
            <a:endParaRPr dirty="0">
              <a:latin typeface="微软雅黑 Light" panose="020B0502040204020203" pitchFamily="34" charset="-122"/>
              <a:sym typeface="+mn-ea"/>
            </a:endParaRPr>
          </a:p>
          <a:p>
            <a:pPr>
              <a:lnSpc>
                <a:spcPct val="160000"/>
              </a:lnSpc>
            </a:pPr>
            <a:r>
              <a:rPr lang="zh-CN" sz="1800" dirty="0">
                <a:latin typeface="微软雅黑 Light" panose="020B0502040204020203" pitchFamily="34" charset="-122"/>
                <a:sym typeface="+mn-ea"/>
              </a:rPr>
              <a:t>观察生活是演员必须掌握的表演基本功。无数优秀演员成功的实例说明，表演来源于生活；</a:t>
            </a:r>
          </a:p>
          <a:p>
            <a:pPr>
              <a:lnSpc>
                <a:spcPct val="160000"/>
              </a:lnSpc>
            </a:pPr>
            <a:r>
              <a:rPr lang="zh-CN" sz="1800" dirty="0">
                <a:latin typeface="微软雅黑 Light" panose="020B0502040204020203" pitchFamily="34" charset="-122"/>
                <a:sym typeface="+mn-ea"/>
              </a:rPr>
              <a:t>例：于是之在《龙须沟》中塑造的程疯子，在《骆驼祥子》中塑造的人力车夫老马，《茶馆》中塑造的王利发，崔嵬在《老兵新传》中塑造的战长河、《红旗谱》中的朱老忠，赵丹在《乌鸦与麻雀》中塑造的肖老板，张瑞芳在《南征北战》中塑造的赵毓敏、《李双双》中的李双双</a:t>
            </a:r>
            <a:r>
              <a:rPr lang="en-US" altLang="zh-CN" sz="1800" dirty="0">
                <a:latin typeface="微软雅黑 Light" panose="020B0502040204020203" pitchFamily="34" charset="-122"/>
                <a:sym typeface="+mn-ea"/>
              </a:rPr>
              <a:t>……</a:t>
            </a:r>
          </a:p>
          <a:p>
            <a:pPr>
              <a:lnSpc>
                <a:spcPct val="160000"/>
              </a:lnSpc>
            </a:pPr>
            <a:r>
              <a:rPr lang="en-US" altLang="zh-CN" sz="1800" b="1" dirty="0">
                <a:latin typeface="微软雅黑 Light" panose="020B0502040204020203" pitchFamily="34" charset="-122"/>
                <a:sym typeface="+mn-ea"/>
              </a:rPr>
              <a:t>演员深入生活进行表演创作的方式：</a:t>
            </a:r>
            <a:r>
              <a:rPr lang="en-US" altLang="zh-CN" sz="1800" dirty="0">
                <a:latin typeface="微软雅黑 Light" panose="020B0502040204020203" pitchFamily="34" charset="-122"/>
                <a:sym typeface="+mn-ea"/>
              </a:rPr>
              <a:t>一种是了解、体验与感受人物类似的生活环境、职业特征；一种是观察与捕捉人物的性格特征；一种是在阅读分析剧本的过程中，思索剧中人物在规定情境中的作为，以自己多年的生活经历与阅历的积累去理解和把握人物。</a:t>
            </a:r>
          </a:p>
          <a:p>
            <a:pPr>
              <a:lnSpc>
                <a:spcPct val="160000"/>
              </a:lnSpc>
            </a:pPr>
            <a:r>
              <a:rPr lang="en-US" altLang="zh-CN" sz="1800" dirty="0" err="1">
                <a:latin typeface="微软雅黑 Light" panose="020B0502040204020203" pitchFamily="34" charset="-122"/>
                <a:sym typeface="+mn-ea"/>
              </a:rPr>
              <a:t>演员的深入生活，必须紧紧地围绕剧本人物，必须是在体现剧本中的“这一个”人物上下工</a:t>
            </a:r>
            <a:r>
              <a:rPr lang="zh-CN" altLang="en-US" sz="1800" dirty="0">
                <a:latin typeface="微软雅黑 Light" panose="020B0502040204020203" pitchFamily="34" charset="-122"/>
                <a:sym typeface="+mn-ea"/>
              </a:rPr>
              <a:t>夫；</a:t>
            </a:r>
          </a:p>
          <a:p>
            <a:pPr>
              <a:lnSpc>
                <a:spcPct val="160000"/>
              </a:lnSpc>
            </a:pPr>
            <a:r>
              <a:rPr lang="en-US" altLang="zh-CN" sz="1800" dirty="0" err="1">
                <a:latin typeface="微软雅黑 Light" panose="020B0502040204020203" pitchFamily="34" charset="-122"/>
                <a:sym typeface="+mn-ea"/>
              </a:rPr>
              <a:t>演员熟悉与深入生活，要学会观察分析自己看到的一切，并对此进行研究，刨根问底</a:t>
            </a:r>
            <a:r>
              <a:rPr lang="en-US" altLang="zh-CN" sz="18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67" name="image43.png"/>
          <p:cNvPicPr>
            <a:picLocks noChangeAspect="1"/>
          </p:cNvPicPr>
          <p:nvPr/>
        </p:nvPicPr>
        <p:blipFill>
          <a:blip r:embed="rId3" cstate="print"/>
          <a:stretch>
            <a:fillRect/>
          </a:stretch>
        </p:blipFill>
        <p:spPr>
          <a:xfrm>
            <a:off x="10026968" y="-3810"/>
            <a:ext cx="2160905" cy="17767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51205" y="1666240"/>
            <a:ext cx="10877550" cy="4812665"/>
          </a:xfrm>
        </p:spPr>
        <p:txBody>
          <a:bodyPr vert="horz">
            <a:normAutofit lnSpcReduction="10000"/>
          </a:bodyPr>
          <a:lstStyle/>
          <a:p>
            <a:pPr marL="0" indent="0">
              <a:buNone/>
            </a:pPr>
            <a:r>
              <a:rPr lang="zh-CN" altLang="en-US" dirty="0"/>
              <a:t>一、表演艺术和影视表演艺术的发展简说</a:t>
            </a:r>
          </a:p>
          <a:p>
            <a:pPr>
              <a:lnSpc>
                <a:spcPct val="150000"/>
              </a:lnSpc>
            </a:pPr>
            <a:r>
              <a:rPr sz="2000" b="1" dirty="0" err="1">
                <a:latin typeface="微软雅黑 Light" panose="020B0502040204020203" pitchFamily="34" charset="-122"/>
                <a:cs typeface="微软雅黑 Light" panose="020B0502040204020203" pitchFamily="34" charset="-122"/>
              </a:rPr>
              <a:t>电视的诞生</a:t>
            </a:r>
            <a:r>
              <a:rPr lang="zh-CN" sz="2000" b="1" dirty="0">
                <a:latin typeface="微软雅黑 Light" panose="020B0502040204020203" pitchFamily="34" charset="-122"/>
                <a:cs typeface="微软雅黑 Light" panose="020B0502040204020203" pitchFamily="34" charset="-122"/>
              </a:rPr>
              <a:t>：</a:t>
            </a:r>
            <a:r>
              <a:rPr sz="2000" dirty="0">
                <a:latin typeface="微软雅黑 Light" panose="020B0502040204020203" pitchFamily="34" charset="-122"/>
                <a:cs typeface="微软雅黑 Light" panose="020B0502040204020203" pitchFamily="34" charset="-122"/>
              </a:rPr>
              <a:t>一般以</a:t>
            </a:r>
            <a:r>
              <a:rPr lang="en-US" sz="2000" dirty="0">
                <a:latin typeface="微软雅黑 Light" panose="020B0502040204020203" pitchFamily="34" charset="-122"/>
                <a:cs typeface="微软雅黑 Light" panose="020B0502040204020203" pitchFamily="34" charset="-122"/>
              </a:rPr>
              <a:t>1936</a:t>
            </a:r>
            <a:r>
              <a:rPr sz="2000" dirty="0">
                <a:latin typeface="微软雅黑 Light" panose="020B0502040204020203" pitchFamily="34" charset="-122"/>
                <a:cs typeface="微软雅黑 Light" panose="020B0502040204020203" pitchFamily="34" charset="-122"/>
              </a:rPr>
              <a:t>年</a:t>
            </a:r>
            <a:r>
              <a:rPr lang="en-US" sz="2000" dirty="0">
                <a:latin typeface="微软雅黑 Light" panose="020B0502040204020203" pitchFamily="34" charset="-122"/>
                <a:cs typeface="微软雅黑 Light" panose="020B0502040204020203" pitchFamily="34" charset="-122"/>
              </a:rPr>
              <a:t>11</a:t>
            </a:r>
            <a:r>
              <a:rPr sz="2000" dirty="0">
                <a:latin typeface="微软雅黑 Light" panose="020B0502040204020203" pitchFamily="34" charset="-122"/>
                <a:cs typeface="微软雅黑 Light" panose="020B0502040204020203" pitchFamily="34" charset="-122"/>
              </a:rPr>
              <a:t>月</a:t>
            </a:r>
            <a:r>
              <a:rPr lang="en-US" sz="2000" dirty="0">
                <a:latin typeface="微软雅黑 Light" panose="020B0502040204020203" pitchFamily="34" charset="-122"/>
                <a:cs typeface="微软雅黑 Light" panose="020B0502040204020203" pitchFamily="34" charset="-122"/>
              </a:rPr>
              <a:t>2</a:t>
            </a:r>
            <a:r>
              <a:rPr sz="2000" dirty="0">
                <a:latin typeface="微软雅黑 Light" panose="020B0502040204020203" pitchFamily="34" charset="-122"/>
                <a:cs typeface="微软雅黑 Light" panose="020B0502040204020203" pitchFamily="34" charset="-122"/>
              </a:rPr>
              <a:t>日英国广播公司首次开播黑白电视节目为标志。电视艺术是以电视为载体的艺术形态，利用电视手段塑造审美对象的艺术形象，包含各种形式和类型的电视专题文艺节目以及电视剧</a:t>
            </a:r>
            <a:r>
              <a:rPr lang="zh-CN" sz="2000" dirty="0">
                <a:latin typeface="微软雅黑 Light" panose="020B0502040204020203" pitchFamily="34" charset="-122"/>
                <a:cs typeface="微软雅黑 Light" panose="020B0502040204020203" pitchFamily="34" charset="-122"/>
              </a:rPr>
              <a:t>；</a:t>
            </a:r>
            <a:endParaRPr sz="2000" dirty="0">
              <a:latin typeface="微软雅黑 Light" panose="020B0502040204020203" pitchFamily="34" charset="-122"/>
              <a:cs typeface="微软雅黑 Light" panose="020B0502040204020203" pitchFamily="34" charset="-122"/>
            </a:endParaRPr>
          </a:p>
          <a:p>
            <a:pPr>
              <a:lnSpc>
                <a:spcPct val="150000"/>
              </a:lnSpc>
            </a:pPr>
            <a:r>
              <a:rPr sz="2000" dirty="0">
                <a:latin typeface="微软雅黑 Light" panose="020B0502040204020203" pitchFamily="34" charset="-122"/>
                <a:cs typeface="微软雅黑 Light" panose="020B0502040204020203" pitchFamily="34" charset="-122"/>
              </a:rPr>
              <a:t>影视表演一般是指电影、电视剧表演。电视剧吸收了戏剧艺术与电影艺术的表现手法与技巧，在电子技术发展过程中，又逐渐完善了自身所具有的特点</a:t>
            </a:r>
            <a:r>
              <a:rPr lang="zh-CN" sz="2000" dirty="0">
                <a:latin typeface="微软雅黑 Light" panose="020B0502040204020203" pitchFamily="34" charset="-122"/>
                <a:cs typeface="微软雅黑 Light" panose="020B0502040204020203" pitchFamily="34" charset="-122"/>
              </a:rPr>
              <a:t>；</a:t>
            </a:r>
          </a:p>
          <a:p>
            <a:pPr>
              <a:lnSpc>
                <a:spcPct val="150000"/>
              </a:lnSpc>
            </a:pPr>
            <a:r>
              <a:rPr sz="2000" dirty="0">
                <a:latin typeface="微软雅黑 Light" panose="020B0502040204020203" pitchFamily="34" charset="-122"/>
                <a:cs typeface="微软雅黑 Light" panose="020B0502040204020203" pitchFamily="34" charset="-122"/>
              </a:rPr>
              <a:t>电视剧是一种运用电子技术进行制作，融合戏剧与电影艺术的表现手法与技巧，适应电视屏幕播出，让人们在家庭、宿舍、宾馆房间观赏的“小”电影。之所以称它为电视</a:t>
            </a:r>
            <a:r>
              <a:rPr lang="en-US" sz="2000" dirty="0">
                <a:latin typeface="微软雅黑 Light" panose="020B0502040204020203" pitchFamily="34" charset="-122"/>
                <a:cs typeface="微软雅黑 Light" panose="020B0502040204020203" pitchFamily="34" charset="-122"/>
              </a:rPr>
              <a:t>“</a:t>
            </a:r>
            <a:r>
              <a:rPr sz="2000" dirty="0">
                <a:latin typeface="微软雅黑 Light" panose="020B0502040204020203" pitchFamily="34" charset="-122"/>
                <a:cs typeface="微软雅黑 Light" panose="020B0502040204020203" pitchFamily="34" charset="-122"/>
              </a:rPr>
              <a:t>剧”，是因为它仍具有戏剧手法通过演员塑造人物形象的动作叙事功能来体现和完成故事情节叙述的特点</a:t>
            </a:r>
            <a:r>
              <a:rPr lang="zh-CN" sz="2000" dirty="0">
                <a:latin typeface="微软雅黑 Light" panose="020B0502040204020203" pitchFamily="34" charset="-122"/>
                <a:cs typeface="微软雅黑 Light" panose="020B0502040204020203" pitchFamily="34" charset="-122"/>
              </a:rPr>
              <a:t>；</a:t>
            </a:r>
            <a:endParaRPr sz="2000" dirty="0">
              <a:latin typeface="微软雅黑 Light" panose="020B0502040204020203" pitchFamily="34" charset="-122"/>
              <a:cs typeface="微软雅黑 Light" panose="020B0502040204020203" pitchFamily="34" charset="-122"/>
            </a:endParaRPr>
          </a:p>
          <a:p>
            <a:pPr>
              <a:lnSpc>
                <a:spcPct val="150000"/>
              </a:lnSpc>
            </a:pPr>
            <a:r>
              <a:rPr lang="en-US" sz="2000" dirty="0">
                <a:latin typeface="微软雅黑 Light" panose="020B0502040204020203" pitchFamily="34" charset="-122"/>
                <a:cs typeface="微软雅黑 Light" panose="020B0502040204020203" pitchFamily="34" charset="-122"/>
              </a:rPr>
              <a:t>1958</a:t>
            </a:r>
            <a:r>
              <a:rPr sz="2000" dirty="0">
                <a:latin typeface="微软雅黑 Light" panose="020B0502040204020203" pitchFamily="34" charset="-122"/>
                <a:cs typeface="微软雅黑 Light" panose="020B0502040204020203" pitchFamily="34" charset="-122"/>
              </a:rPr>
              <a:t>年</a:t>
            </a:r>
            <a:r>
              <a:rPr lang="en-US" sz="2000" dirty="0">
                <a:latin typeface="微软雅黑 Light" panose="020B0502040204020203" pitchFamily="34" charset="-122"/>
                <a:cs typeface="微软雅黑 Light" panose="020B0502040204020203" pitchFamily="34" charset="-122"/>
              </a:rPr>
              <a:t>6</a:t>
            </a:r>
            <a:r>
              <a:rPr sz="2000" dirty="0">
                <a:latin typeface="微软雅黑 Light" panose="020B0502040204020203" pitchFamily="34" charset="-122"/>
                <a:cs typeface="微软雅黑 Light" panose="020B0502040204020203" pitchFamily="34" charset="-122"/>
              </a:rPr>
              <a:t>月，中央电视台播出了我国拍摄的</a:t>
            </a:r>
            <a:r>
              <a:rPr sz="2000" b="1" dirty="0">
                <a:latin typeface="微软雅黑 Light" panose="020B0502040204020203" pitchFamily="34" charset="-122"/>
                <a:cs typeface="微软雅黑 Light" panose="020B0502040204020203" pitchFamily="34" charset="-122"/>
              </a:rPr>
              <a:t>第一部电视剧《一口菜饼子》</a:t>
            </a:r>
            <a:r>
              <a:rPr sz="2000" dirty="0">
                <a:latin typeface="微软雅黑 Light" panose="020B0502040204020203" pitchFamily="34" charset="-122"/>
                <a:cs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055225" cy="5375275"/>
          </a:xfrm>
        </p:spPr>
        <p:txBody>
          <a:bodyPr vert="horz">
            <a:noAutofit/>
          </a:bodyPr>
          <a:lstStyle/>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对话剧《雷雨》第二幕繁漪与周萍的“谈判”片段做案头分析。</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对小说《家》中觉新与瑞珏的“洞房之夜”片段做案头分析。</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写出周萍、觉新或繁漪、瑞珏的千字以内的人物小传。</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分析自己心目中可以塑造的两个不同文学名著中的人物“心象”，讲出自己能和人物做到最佳重合的理由。</a:t>
            </a:r>
          </a:p>
          <a:p>
            <a:pPr marL="457200" indent="-457200">
              <a:lnSpc>
                <a:spcPct val="140000"/>
              </a:lnSpc>
              <a:buFont typeface="+mj-lt"/>
              <a:buAutoNum type="arabicPeriod"/>
            </a:pPr>
            <a:r>
              <a:rPr lang="zh-CN" altLang="en-US" sz="2000" dirty="0">
                <a:latin typeface="微软雅黑 Light" panose="020B0502040204020203" pitchFamily="34" charset="-122"/>
                <a:cs typeface="微软雅黑 Light" panose="020B0502040204020203" pitchFamily="34" charset="-122"/>
              </a:rPr>
              <a:t>思考一下自己熟悉的生活，分析自己塑造哪类人物更具有优势。</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47395" y="1253490"/>
            <a:ext cx="10784205" cy="523938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一、形体动作方法</a:t>
            </a:r>
            <a:endParaRPr dirty="0">
              <a:latin typeface="微软雅黑 Light" panose="020B0502040204020203" pitchFamily="34" charset="-122"/>
              <a:sym typeface="+mn-ea"/>
            </a:endParaRPr>
          </a:p>
          <a:p>
            <a:pPr>
              <a:lnSpc>
                <a:spcPct val="150000"/>
              </a:lnSpc>
            </a:pPr>
            <a:r>
              <a:rPr sz="2000" b="1" dirty="0" err="1">
                <a:latin typeface="微软雅黑 Light" panose="020B0502040204020203" pitchFamily="34" charset="-122"/>
                <a:sym typeface="+mn-ea"/>
              </a:rPr>
              <a:t>形体动作方法</a:t>
            </a:r>
            <a:r>
              <a:rPr lang="zh-CN" sz="2000" b="1" dirty="0">
                <a:latin typeface="微软雅黑 Light" panose="020B0502040204020203" pitchFamily="34" charset="-122"/>
                <a:sym typeface="+mn-ea"/>
              </a:rPr>
              <a:t>：</a:t>
            </a:r>
            <a:r>
              <a:rPr sz="2000" dirty="0">
                <a:latin typeface="微软雅黑 Light" panose="020B0502040204020203" pitchFamily="34" charset="-122"/>
                <a:sym typeface="+mn-ea"/>
              </a:rPr>
              <a:t>“这种方法使演员的工作具有很大的具体性。它是以人的形体生活和精神生活的完全统一为根据的，它的基础就是演员在舞台上（摄影机前）的形体生活的正确组织。它的目的在于通过正确的形体动作，通过形体动作的逻辑，使演员深入到为创造某一舞台（银幕）形象而需要在自身激起的那些最复杂、最深刻的情感和体验中去。”</a:t>
            </a:r>
          </a:p>
          <a:p>
            <a:pPr>
              <a:lnSpc>
                <a:spcPct val="150000"/>
              </a:lnSpc>
            </a:pPr>
            <a:r>
              <a:rPr sz="2000" dirty="0" err="1">
                <a:latin typeface="微软雅黑 Light" panose="020B0502040204020203" pitchFamily="34" charset="-122"/>
                <a:sym typeface="+mn-ea"/>
              </a:rPr>
              <a:t>形体动作方法，是演员在对剧本初步了解进行案头分析后，很快地在行动中、动作中去分析剧本与角色。通过各种练习（如小品</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摸索、调整、接近人物，目的在于准确地体验和体现出来</a:t>
            </a:r>
            <a:r>
              <a:rPr sz="2000" dirty="0">
                <a:latin typeface="微软雅黑 Light" panose="020B0502040204020203" pitchFamily="34" charset="-122"/>
                <a:sym typeface="+mn-ea"/>
              </a:rPr>
              <a:t>。</a:t>
            </a:r>
          </a:p>
          <a:p>
            <a:pPr>
              <a:lnSpc>
                <a:spcPct val="150000"/>
              </a:lnSpc>
            </a:pPr>
            <a:r>
              <a:rPr sz="2000" b="1" dirty="0" err="1">
                <a:latin typeface="微软雅黑 Light" panose="020B0502040204020203" pitchFamily="34" charset="-122"/>
                <a:sym typeface="+mn-ea"/>
              </a:rPr>
              <a:t>戏剧事件</a:t>
            </a:r>
            <a:r>
              <a:rPr sz="2000" dirty="0" err="1">
                <a:latin typeface="微软雅黑 Light" panose="020B0502040204020203" pitchFamily="34" charset="-122"/>
                <a:sym typeface="+mn-ea"/>
              </a:rPr>
              <a:t>是戏剧情节的骨架，台词是角色在事件中行动的言语指向，也是演员创作角色行动的依据，或者依靠</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47395" y="1253490"/>
            <a:ext cx="10784205" cy="523938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一、形体动作方法</a:t>
            </a:r>
            <a:endParaRPr dirty="0">
              <a:latin typeface="微软雅黑 Light" panose="020B0502040204020203" pitchFamily="34" charset="-122"/>
              <a:sym typeface="+mn-ea"/>
            </a:endParaRPr>
          </a:p>
          <a:p>
            <a:pPr>
              <a:lnSpc>
                <a:spcPct val="160000"/>
              </a:lnSpc>
            </a:pPr>
            <a:r>
              <a:rPr sz="2000" b="1" dirty="0">
                <a:latin typeface="微软雅黑 Light" panose="020B0502040204020203" pitchFamily="34" charset="-122"/>
                <a:sym typeface="+mn-ea"/>
              </a:rPr>
              <a:t>错误的工作方法：</a:t>
            </a:r>
            <a:r>
              <a:rPr sz="2000" dirty="0">
                <a:latin typeface="微软雅黑 Light" panose="020B0502040204020203" pitchFamily="34" charset="-122"/>
                <a:sym typeface="+mn-ea"/>
              </a:rPr>
              <a:t>拿到剧本就数台词、背台词，背熟后就死记地位和调度，没有去把握角色应有的感受，没有和同场的其他人物（扮演者）在相互有机的交流中，做出人物生动的动作，而是在机械的、僵化的、呆板的设计下，不走心、不动心地表演“说”词。</a:t>
            </a:r>
          </a:p>
          <a:p>
            <a:pPr>
              <a:lnSpc>
                <a:spcPct val="160000"/>
              </a:lnSpc>
            </a:pPr>
            <a:r>
              <a:rPr sz="2000" b="1" dirty="0" err="1">
                <a:latin typeface="微软雅黑 Light" panose="020B0502040204020203" pitchFamily="34" charset="-122"/>
                <a:sym typeface="+mn-ea"/>
              </a:rPr>
              <a:t>正确的工作方法：</a:t>
            </a:r>
            <a:r>
              <a:rPr sz="2000" dirty="0" err="1">
                <a:latin typeface="微软雅黑 Light" panose="020B0502040204020203" pitchFamily="34" charset="-122"/>
                <a:sym typeface="+mn-ea"/>
              </a:rPr>
              <a:t>科学地研究台词，领悟台词的内在含义（语言的动作性、潜台词、字里行间丰富的内涵</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透过台词的提示，分析人物，展开艺术想象，让人物先在自己心里“活”起来，在“心象</a:t>
            </a:r>
            <a:r>
              <a:rPr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a:t>
            </a:r>
            <a:r>
              <a:rPr sz="2000" dirty="0" err="1">
                <a:latin typeface="微软雅黑 Light" panose="020B0502040204020203" pitchFamily="34" charset="-122"/>
                <a:sym typeface="+mn-ea"/>
              </a:rPr>
              <a:t>视像中活起来，在可见的行为中活起来，并能和自己重合起来，以自己的动作展示人物，通过动作打腹稿、画草图、勾轮廓、作素描</a:t>
            </a:r>
            <a:r>
              <a:rPr sz="2000" dirty="0">
                <a:latin typeface="微软雅黑 Light" panose="020B0502040204020203" pitchFamily="34" charset="-122"/>
                <a:sym typeface="+mn-ea"/>
              </a:rPr>
              <a:t>。</a:t>
            </a:r>
          </a:p>
          <a:p>
            <a:pPr>
              <a:lnSpc>
                <a:spcPct val="160000"/>
              </a:lnSpc>
            </a:pPr>
            <a:endParaRPr sz="20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47395" y="1253490"/>
            <a:ext cx="10784205" cy="549465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一、形体动作方法</a:t>
            </a:r>
            <a:endParaRPr dirty="0">
              <a:latin typeface="微软雅黑 Light" panose="020B0502040204020203" pitchFamily="34" charset="-122"/>
              <a:sym typeface="+mn-ea"/>
            </a:endParaRPr>
          </a:p>
          <a:p>
            <a:pPr>
              <a:lnSpc>
                <a:spcPct val="140000"/>
              </a:lnSpc>
            </a:pPr>
            <a:r>
              <a:rPr sz="2000" b="1" dirty="0" err="1">
                <a:latin typeface="微软雅黑 Light" panose="020B0502040204020203" pitchFamily="34" charset="-122"/>
                <a:sym typeface="+mn-ea"/>
              </a:rPr>
              <a:t>具体方法</a:t>
            </a:r>
            <a:r>
              <a:rPr lang="en-US" sz="2000" dirty="0">
                <a:latin typeface="微软雅黑 Light" panose="020B0502040204020203" pitchFamily="34" charset="-122"/>
                <a:sym typeface="+mn-ea"/>
              </a:rPr>
              <a:t>——</a:t>
            </a:r>
            <a:r>
              <a:rPr sz="2000" dirty="0" err="1">
                <a:latin typeface="微软雅黑 Light" panose="020B0502040204020203" pitchFamily="34" charset="-122"/>
                <a:sym typeface="+mn-ea"/>
              </a:rPr>
              <a:t>在初读剧本，划分事件，明确人物特征后，再开始动作</a:t>
            </a:r>
            <a:r>
              <a:rPr sz="2000" dirty="0">
                <a:latin typeface="微软雅黑 Light" panose="020B0502040204020203" pitchFamily="34" charset="-122"/>
                <a:sym typeface="+mn-ea"/>
              </a:rPr>
              <a:t>：</a:t>
            </a:r>
          </a:p>
          <a:p>
            <a:pPr lvl="1">
              <a:lnSpc>
                <a:spcPct val="140000"/>
              </a:lnSpc>
              <a:buFont typeface="Wingdings" panose="05000000000000000000" charset="0"/>
              <a:buChar char="Ø"/>
            </a:pPr>
            <a:r>
              <a:rPr sz="1710" dirty="0">
                <a:latin typeface="微软雅黑 Light" panose="020B0502040204020203" pitchFamily="34" charset="-122"/>
                <a:sym typeface="+mn-ea"/>
              </a:rPr>
              <a:t>（１）做人物生活练习；</a:t>
            </a:r>
          </a:p>
          <a:p>
            <a:pPr lvl="1">
              <a:lnSpc>
                <a:spcPct val="140000"/>
              </a:lnSpc>
              <a:buFont typeface="Wingdings" panose="05000000000000000000" charset="0"/>
              <a:buChar char="Ø"/>
            </a:pPr>
            <a:r>
              <a:rPr sz="1710" dirty="0">
                <a:latin typeface="微软雅黑 Light" panose="020B0502040204020203" pitchFamily="34" charset="-122"/>
                <a:sym typeface="+mn-ea"/>
              </a:rPr>
              <a:t>（２）做幕后事件练习；</a:t>
            </a:r>
          </a:p>
          <a:p>
            <a:pPr lvl="1">
              <a:lnSpc>
                <a:spcPct val="140000"/>
              </a:lnSpc>
              <a:buFont typeface="Wingdings" panose="05000000000000000000" charset="0"/>
              <a:buChar char="Ø"/>
            </a:pPr>
            <a:r>
              <a:rPr sz="1710" dirty="0">
                <a:latin typeface="微软雅黑 Light" panose="020B0502040204020203" pitchFamily="34" charset="-122"/>
                <a:sym typeface="+mn-ea"/>
              </a:rPr>
              <a:t>（３）基本把握了人物后，做剧本事件练习；</a:t>
            </a:r>
          </a:p>
          <a:p>
            <a:pPr lvl="1">
              <a:lnSpc>
                <a:spcPct val="140000"/>
              </a:lnSpc>
              <a:buFont typeface="Wingdings" panose="05000000000000000000" charset="0"/>
              <a:buChar char="Ø"/>
            </a:pPr>
            <a:r>
              <a:rPr sz="1710" dirty="0">
                <a:latin typeface="微软雅黑 Light" panose="020B0502040204020203" pitchFamily="34" charset="-122"/>
                <a:sym typeface="+mn-ea"/>
              </a:rPr>
              <a:t>（４）事件排练（开始处理台词）；</a:t>
            </a:r>
          </a:p>
          <a:p>
            <a:pPr lvl="1">
              <a:lnSpc>
                <a:spcPct val="140000"/>
              </a:lnSpc>
              <a:buFont typeface="Wingdings" panose="05000000000000000000" charset="0"/>
              <a:buChar char="Ø"/>
            </a:pPr>
            <a:r>
              <a:rPr sz="1710" dirty="0">
                <a:latin typeface="微软雅黑 Light" panose="020B0502040204020203" pitchFamily="34" charset="-122"/>
                <a:sym typeface="+mn-ea"/>
              </a:rPr>
              <a:t>（５）细排（要求准确的台词）；</a:t>
            </a:r>
          </a:p>
          <a:p>
            <a:pPr lvl="1">
              <a:lnSpc>
                <a:spcPct val="140000"/>
              </a:lnSpc>
              <a:buFont typeface="Wingdings" panose="05000000000000000000" charset="0"/>
              <a:buChar char="Ø"/>
            </a:pPr>
            <a:r>
              <a:rPr sz="1710" dirty="0">
                <a:latin typeface="微软雅黑 Light" panose="020B0502040204020203" pitchFamily="34" charset="-122"/>
                <a:sym typeface="+mn-ea"/>
              </a:rPr>
              <a:t>（６）规划成“范本”；</a:t>
            </a:r>
          </a:p>
          <a:p>
            <a:pPr lvl="1">
              <a:lnSpc>
                <a:spcPct val="140000"/>
              </a:lnSpc>
              <a:buFont typeface="Wingdings" panose="05000000000000000000" charset="0"/>
              <a:buChar char="Ø"/>
            </a:pPr>
            <a:r>
              <a:rPr sz="1710" dirty="0">
                <a:latin typeface="微软雅黑 Light" panose="020B0502040204020203" pitchFamily="34" charset="-122"/>
                <a:sym typeface="+mn-ea"/>
              </a:rPr>
              <a:t>（７）综合因素的合成。</a:t>
            </a:r>
          </a:p>
          <a:p>
            <a:pPr>
              <a:lnSpc>
                <a:spcPct val="140000"/>
              </a:lnSpc>
            </a:pPr>
            <a:r>
              <a:rPr sz="2000" b="1" dirty="0">
                <a:latin typeface="微软雅黑 Light" panose="020B0502040204020203" pitchFamily="34" charset="-122"/>
                <a:sym typeface="+mn-ea"/>
              </a:rPr>
              <a:t>“</a:t>
            </a:r>
            <a:r>
              <a:rPr sz="2000" b="1" dirty="0" err="1">
                <a:latin typeface="微软雅黑 Light" panose="020B0502040204020203" pitchFamily="34" charset="-122"/>
                <a:sym typeface="+mn-ea"/>
              </a:rPr>
              <a:t>动作三要素</a:t>
            </a:r>
            <a:r>
              <a:rPr sz="2000" b="1"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在每一个行动过程中，演员要弄清楚自己在做什么、为什么做、怎样做</a:t>
            </a:r>
            <a:r>
              <a:rPr lang="zh-CN" sz="2000" dirty="0">
                <a:latin typeface="微软雅黑 Light" panose="020B0502040204020203" pitchFamily="34" charset="-122"/>
                <a:sym typeface="+mn-ea"/>
              </a:rPr>
              <a:t>；</a:t>
            </a:r>
          </a:p>
          <a:p>
            <a:pPr>
              <a:lnSpc>
                <a:spcPct val="140000"/>
              </a:lnSpc>
            </a:pPr>
            <a:r>
              <a:rPr lang="zh-CN" sz="2000" dirty="0">
                <a:latin typeface="楷体" panose="02010609060101010101" pitchFamily="49" charset="-122"/>
                <a:ea typeface="楷体" panose="02010609060101010101" pitchFamily="49" charset="-122"/>
                <a:sym typeface="+mn-ea"/>
              </a:rPr>
              <a:t>表演艺术家赵丹：表演关键是要在“怎么做”上下工夫。</a:t>
            </a:r>
            <a:endParaRPr sz="2000" dirty="0">
              <a:latin typeface="楷体" panose="02010609060101010101" pitchFamily="49" charset="-122"/>
              <a:ea typeface="楷体" panose="02010609060101010101" pitchFamily="49"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47395" y="1253490"/>
            <a:ext cx="8658225" cy="561149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一、形体动作方法</a:t>
            </a:r>
            <a:endParaRPr dirty="0">
              <a:latin typeface="微软雅黑 Light" panose="020B0502040204020203" pitchFamily="34" charset="-122"/>
              <a:sym typeface="+mn-ea"/>
            </a:endParaRPr>
          </a:p>
          <a:p>
            <a:pPr>
              <a:lnSpc>
                <a:spcPct val="110000"/>
              </a:lnSpc>
              <a:buFont typeface="Wingdings" panose="05000000000000000000" pitchFamily="2" charset="2"/>
              <a:buChar char="u"/>
            </a:pPr>
            <a:r>
              <a:rPr lang="zh-CN" altLang="en-US" sz="2000" dirty="0">
                <a:latin typeface="微软雅黑 Light" panose="020B0502040204020203" pitchFamily="34" charset="-122"/>
                <a:sym typeface="+mn-ea"/>
              </a:rPr>
              <a:t>案例：</a:t>
            </a:r>
          </a:p>
          <a:p>
            <a:pPr>
              <a:lnSpc>
                <a:spcPct val="110000"/>
              </a:lnSpc>
            </a:pPr>
            <a:r>
              <a:rPr lang="zh-CN" altLang="en-US" sz="1800" dirty="0">
                <a:latin typeface="微软雅黑 Light" panose="020B0502040204020203" pitchFamily="34" charset="-122"/>
                <a:sym typeface="+mn-ea"/>
              </a:rPr>
              <a:t>例一，</a:t>
            </a:r>
            <a:r>
              <a:rPr sz="1800" dirty="0">
                <a:latin typeface="微软雅黑 Light" panose="020B0502040204020203" pitchFamily="34" charset="-122"/>
                <a:sym typeface="+mn-ea"/>
              </a:rPr>
              <a:t>前苏联戏剧专家潘珂娃</a:t>
            </a:r>
            <a:r>
              <a:rPr lang="en-US" sz="1800" dirty="0">
                <a:latin typeface="微软雅黑 Light" panose="020B0502040204020203" pitchFamily="34" charset="-122"/>
                <a:sym typeface="+mn-ea"/>
              </a:rPr>
              <a:t>1960</a:t>
            </a:r>
            <a:r>
              <a:rPr sz="1800" dirty="0">
                <a:latin typeface="微软雅黑 Light" panose="020B0502040204020203" pitchFamily="34" charset="-122"/>
                <a:sym typeface="+mn-ea"/>
              </a:rPr>
              <a:t>年在北京电影学院为师资进修班排练维什涅夫斯基的话剧《乐观的悲剧》时，按剧本事件划分、分解为若干小品，让学生在剧本规定情境中展开行动，如“女政委来到军舰上”、“离港晚会”、“与无政府主义水兵的对峙”、“保护政委”等。潘珂娃让学生们在剧本事件中任意选择自己的态度采取行动。其中，作为进修生的战友话剧团的导演魏敏担任一个无台词的群众演员，他以鲜明可见的动作，理出一条清晰的人物行动贯穿线，把人物思想情感的发展变化，以鲜明可见的外部动作十分清晰地展现出来，成为有鲜明特点的“舞台行动的主人”。</a:t>
            </a:r>
          </a:p>
          <a:p>
            <a:pPr>
              <a:lnSpc>
                <a:spcPct val="110000"/>
              </a:lnSpc>
            </a:pPr>
            <a:r>
              <a:rPr lang="zh-CN" altLang="en-US" sz="1800" dirty="0">
                <a:latin typeface="微软雅黑 Light" panose="020B0502040204020203" pitchFamily="34" charset="-122"/>
                <a:sym typeface="+mn-ea"/>
              </a:rPr>
              <a:t>例二，前北京人艺总导演焦菊隐在排话剧《茶馆》第一幕的群众场面时，也是由演员们分别做出若干小品，作为在王掌柜的茶馆里丰富的人物生活后景，来展示出、组合成生动的茶馆众生相的。</a:t>
            </a:r>
          </a:p>
          <a:p>
            <a:pPr>
              <a:lnSpc>
                <a:spcPct val="110000"/>
              </a:lnSpc>
            </a:pPr>
            <a:r>
              <a:rPr lang="zh-CN" altLang="en-US" sz="1800" dirty="0">
                <a:latin typeface="微软雅黑 Light" panose="020B0502040204020203" pitchFamily="34" charset="-122"/>
                <a:sym typeface="+mn-ea"/>
              </a:rPr>
              <a:t>例三，德国戏剧专家普莱尔在北京交流排练《哈姆雷特》片段，英国戏剧专家麦克排练《樱桃园》片段，也是运用类似的形体动作方法来组织演员在舞台上的行动。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69" name="image44.png"/>
          <p:cNvPicPr>
            <a:picLocks noChangeAspect="1"/>
          </p:cNvPicPr>
          <p:nvPr/>
        </p:nvPicPr>
        <p:blipFill>
          <a:blip r:embed="rId3" cstate="print"/>
          <a:stretch>
            <a:fillRect/>
          </a:stretch>
        </p:blipFill>
        <p:spPr>
          <a:xfrm>
            <a:off x="9455785" y="1253490"/>
            <a:ext cx="2732405" cy="15735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plus(in)">
                                      <p:cBhvr>
                                        <p:cTn id="7" dur="2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47395" y="1253490"/>
            <a:ext cx="8945245" cy="561149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一、形体动作方法</a:t>
            </a:r>
            <a:endParaRPr dirty="0">
              <a:latin typeface="微软雅黑 Light" panose="020B0502040204020203" pitchFamily="34" charset="-122"/>
              <a:sym typeface="+mn-ea"/>
            </a:endParaRPr>
          </a:p>
          <a:p>
            <a:pPr>
              <a:lnSpc>
                <a:spcPct val="110000"/>
              </a:lnSpc>
              <a:buFont typeface="Wingdings" panose="05000000000000000000" pitchFamily="2" charset="2"/>
              <a:buChar char="u"/>
            </a:pPr>
            <a:r>
              <a:rPr lang="zh-CN" altLang="en-US" sz="2000" dirty="0">
                <a:latin typeface="微软雅黑 Light" panose="020B0502040204020203" pitchFamily="34" charset="-122"/>
                <a:sym typeface="+mn-ea"/>
              </a:rPr>
              <a:t>案例：</a:t>
            </a:r>
          </a:p>
          <a:p>
            <a:pPr>
              <a:lnSpc>
                <a:spcPct val="110000"/>
              </a:lnSpc>
            </a:pPr>
            <a:r>
              <a:rPr sz="1800" dirty="0">
                <a:latin typeface="微软雅黑 Light" panose="020B0502040204020203" pitchFamily="34" charset="-122"/>
                <a:sym typeface="+mn-ea"/>
              </a:rPr>
              <a:t>例四，鲁韧导演拍摄影片《李双双》时，要求女演员张瑞芳等把握农村妇女的爽直、“管得宽”的性格，摆脱演员之间平日说话温和相处的习惯。因此，为了找“针尖对麦芒”的感觉，练习“吵架”成为女演员们每天必练习的功课。</a:t>
            </a:r>
          </a:p>
          <a:p>
            <a:pPr>
              <a:lnSpc>
                <a:spcPct val="110000"/>
              </a:lnSpc>
            </a:pPr>
            <a:r>
              <a:rPr sz="1800" dirty="0">
                <a:latin typeface="微软雅黑 Light" panose="020B0502040204020203" pitchFamily="34" charset="-122"/>
                <a:sym typeface="+mn-ea"/>
              </a:rPr>
              <a:t>例五，谢晋导演拍摄影片《牧马人》时，要求演员朱时茂、丛珊为接近人物，在剧本基础上做出概括许灵均与李秀芝两人从相认到相亲相爱过程的“十天”</a:t>
            </a:r>
            <a:r>
              <a:rPr lang="en-US" sz="1800" dirty="0">
                <a:latin typeface="微软雅黑 Light" panose="020B0502040204020203" pitchFamily="34" charset="-122"/>
                <a:sym typeface="+mn-ea"/>
              </a:rPr>
              <a:t>10</a:t>
            </a:r>
            <a:r>
              <a:rPr sz="1800" dirty="0">
                <a:latin typeface="微软雅黑 Light" panose="020B0502040204020203" pitchFamily="34" charset="-122"/>
                <a:sym typeface="+mn-ea"/>
              </a:rPr>
              <a:t>个小品，使二人逐渐接近了角色；拍摄《高山下的花环》，</a:t>
            </a:r>
            <a:r>
              <a:rPr sz="1800" dirty="0" err="1">
                <a:latin typeface="微软雅黑 Light" panose="020B0502040204020203" pitchFamily="34" charset="-122"/>
                <a:sym typeface="+mn-ea"/>
              </a:rPr>
              <a:t>让演员们到部队生活、军训，做若干小品接近人物与调整自我，很有成效；在《芙蓉镇</a:t>
            </a:r>
            <a:r>
              <a:rPr sz="1800" dirty="0">
                <a:latin typeface="微软雅黑 Light" panose="020B0502040204020203" pitchFamily="34" charset="-122"/>
                <a:sym typeface="+mn-ea"/>
              </a:rPr>
              <a:t>》、《</a:t>
            </a:r>
            <a:r>
              <a:rPr sz="1800" dirty="0" err="1">
                <a:latin typeface="微软雅黑 Light" panose="020B0502040204020203" pitchFamily="34" charset="-122"/>
                <a:sym typeface="+mn-ea"/>
              </a:rPr>
              <a:t>鸦片战争》拍摄前，也是让演员员做了大量小品来接近人物</a:t>
            </a:r>
            <a:r>
              <a:rPr sz="1800" dirty="0">
                <a:latin typeface="微软雅黑 Light" panose="020B0502040204020203" pitchFamily="34" charset="-122"/>
                <a:sym typeface="+mn-ea"/>
              </a:rPr>
              <a:t>。</a:t>
            </a:r>
          </a:p>
          <a:p>
            <a:pPr>
              <a:lnSpc>
                <a:spcPct val="110000"/>
              </a:lnSpc>
            </a:pPr>
            <a:r>
              <a:rPr sz="1800" dirty="0">
                <a:latin typeface="微软雅黑 Light" panose="020B0502040204020203" pitchFamily="34" charset="-122"/>
                <a:sym typeface="+mn-ea"/>
              </a:rPr>
              <a:t>例六，美国演员达斯汀·霍夫曼在签约拍摄影片《克莱默夫妇》时，提出了三个条件：参加剧本的修改；参加演员的挑选；坚持排练一个月后再实拍。他要通过排练建立准确的人物关系，寻找到体现人物心态的丰富内心动作，最终塑造出具有鲜明个性的人物形象。他凭借充满即兴式的“内抑”的表演，获得当年奥斯卡最佳男演员奖。</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1" name="image45.png"/>
          <p:cNvPicPr>
            <a:picLocks noChangeAspect="1"/>
          </p:cNvPicPr>
          <p:nvPr/>
        </p:nvPicPr>
        <p:blipFill>
          <a:blip r:embed="rId3" cstate="print"/>
          <a:stretch>
            <a:fillRect/>
          </a:stretch>
        </p:blipFill>
        <p:spPr>
          <a:xfrm>
            <a:off x="9692640" y="1384300"/>
            <a:ext cx="2495550" cy="184086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strips(downLeft)">
                                      <p:cBhvr>
                                        <p:cTn id="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47395" y="1253490"/>
            <a:ext cx="11185525" cy="561149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一、形体动作方法</a:t>
            </a:r>
            <a:endParaRPr dirty="0">
              <a:latin typeface="微软雅黑 Light" panose="020B0502040204020203" pitchFamily="34" charset="-122"/>
              <a:sym typeface="+mn-ea"/>
            </a:endParaRPr>
          </a:p>
          <a:p>
            <a:pPr>
              <a:lnSpc>
                <a:spcPct val="140000"/>
              </a:lnSpc>
            </a:pPr>
            <a:r>
              <a:rPr sz="2000" b="1" dirty="0" err="1">
                <a:latin typeface="微软雅黑 Light" panose="020B0502040204020203" pitchFamily="34" charset="-122"/>
                <a:sym typeface="+mn-ea"/>
              </a:rPr>
              <a:t>心理</a:t>
            </a:r>
            <a:r>
              <a:rPr sz="2000" b="1" dirty="0">
                <a:latin typeface="微软雅黑 Light" panose="020B0502040204020203" pitchFamily="34" charset="-122"/>
                <a:sym typeface="+mn-ea"/>
              </a:rPr>
              <a:t>—</a:t>
            </a:r>
            <a:r>
              <a:rPr sz="2000" b="1" dirty="0" err="1">
                <a:latin typeface="微软雅黑 Light" panose="020B0502040204020203" pitchFamily="34" charset="-122"/>
                <a:sym typeface="+mn-ea"/>
              </a:rPr>
              <a:t>形体动作方法</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演员都是在动作的排练、相互的切磋中，逐渐在动作的草图中把人物“心象”变成了形象</a:t>
            </a:r>
            <a:r>
              <a:rPr lang="zh-CN" sz="2000" dirty="0">
                <a:latin typeface="微软雅黑 Light" panose="020B0502040204020203" pitchFamily="34" charset="-122"/>
                <a:sym typeface="+mn-ea"/>
              </a:rPr>
              <a:t>。这是引导演员在规定情境中认真动作，以获得人物准确情感的方法。</a:t>
            </a:r>
          </a:p>
          <a:p>
            <a:pPr>
              <a:lnSpc>
                <a:spcPct val="140000"/>
              </a:lnSpc>
            </a:pPr>
            <a:r>
              <a:rPr lang="zh-CN" sz="2000" dirty="0">
                <a:latin typeface="微软雅黑 Light" panose="020B0502040204020203" pitchFamily="34" charset="-122"/>
                <a:sym typeface="+mn-ea"/>
              </a:rPr>
              <a:t>理论依据：人的行为中的每个动作都是完整统一的心理形体过程，情感是在动作的过程中产生的。</a:t>
            </a:r>
          </a:p>
          <a:p>
            <a:pPr>
              <a:lnSpc>
                <a:spcPct val="140000"/>
              </a:lnSpc>
            </a:pPr>
            <a:r>
              <a:rPr lang="zh-CN" sz="2000" dirty="0">
                <a:latin typeface="微软雅黑 Light" panose="020B0502040204020203" pitchFamily="34" charset="-122"/>
                <a:sym typeface="+mn-ea"/>
              </a:rPr>
              <a:t>该方法能帮助演员以形体动作入手获得角色的心理体验，唤起相应情感，从而塑造形象。动作中分析角色的排演，有利于发挥演员创作的主动性，在动作过程中自然接近角色；避免机械地、毫无感受地背台词，消极被动地等待导演调度而找不到内心依据；帮助演员迅速在动作中与角色接近、重合；从行动逐渐自如有机，到内心自我感觉的充实，是表演者坚持在行动中接近人物的结果。</a:t>
            </a:r>
          </a:p>
          <a:p>
            <a:pPr>
              <a:lnSpc>
                <a:spcPct val="140000"/>
              </a:lnSpc>
            </a:pPr>
            <a:r>
              <a:rPr lang="zh-CN" sz="2000" b="1" dirty="0">
                <a:latin typeface="微软雅黑 Light" panose="020B0502040204020203" pitchFamily="34" charset="-122"/>
                <a:sym typeface="+mn-ea"/>
              </a:rPr>
              <a:t>从“心象”到形象———“练”，即在行动中分析并逐渐把握人物。</a:t>
            </a:r>
            <a:r>
              <a:rPr lang="zh-CN" sz="2000" dirty="0">
                <a:latin typeface="微软雅黑 Light" panose="020B0502040204020203" pitchFamily="34" charset="-122"/>
                <a:sym typeface="+mn-ea"/>
              </a:rPr>
              <a:t>（焦菊隐）</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316230" y="1312545"/>
            <a:ext cx="11791950" cy="540702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二、设身处地地在行动练习中过渡到人物</a:t>
            </a:r>
            <a:endParaRPr dirty="0">
              <a:latin typeface="微软雅黑 Light" panose="020B0502040204020203" pitchFamily="34" charset="-122"/>
              <a:sym typeface="+mn-ea"/>
            </a:endParaRPr>
          </a:p>
          <a:p>
            <a:pPr algn="just">
              <a:lnSpc>
                <a:spcPct val="100000"/>
              </a:lnSpc>
            </a:pPr>
            <a:r>
              <a:rPr lang="zh-CN" sz="2000" b="1" dirty="0">
                <a:latin typeface="微软雅黑 Light" panose="020B0502040204020203" pitchFamily="34" charset="-122"/>
                <a:sym typeface="+mn-ea"/>
              </a:rPr>
              <a:t>“从自我出发”</a:t>
            </a:r>
            <a:r>
              <a:rPr lang="zh-CN" sz="2000" dirty="0">
                <a:latin typeface="微软雅黑 Light" panose="020B0502040204020203" pitchFamily="34" charset="-122"/>
                <a:sym typeface="+mn-ea"/>
              </a:rPr>
              <a:t>是斯坦尼斯拉夫斯基体系中演员创造角色的重要原则，要求演员不能脱离自己的内心体验去表演，不能脱离自己的外形条件去造型，而是运用自身的内部和外部条件，从自我出发逐渐过渡到人物。</a:t>
            </a:r>
          </a:p>
          <a:p>
            <a:pPr algn="just">
              <a:lnSpc>
                <a:spcPct val="100000"/>
              </a:lnSpc>
            </a:pPr>
            <a:r>
              <a:rPr lang="zh-CN" sz="2000" dirty="0">
                <a:latin typeface="微软雅黑 Light" panose="020B0502040204020203" pitchFamily="34" charset="-122"/>
                <a:sym typeface="+mn-ea"/>
              </a:rPr>
              <a:t>含义包括三点：从自我出发逐渐过渡到人物；在角色中以本人的名义动作；既成为别人又保持自我。</a:t>
            </a:r>
          </a:p>
          <a:p>
            <a:pPr algn="just">
              <a:lnSpc>
                <a:spcPct val="100000"/>
              </a:lnSpc>
            </a:pPr>
            <a:r>
              <a:rPr lang="zh-CN" sz="2000" dirty="0">
                <a:latin typeface="微软雅黑 Light" panose="020B0502040204020203" pitchFamily="34" charset="-122"/>
                <a:sym typeface="+mn-ea"/>
              </a:rPr>
              <a:t>一切都是在</a:t>
            </a:r>
            <a:r>
              <a:rPr lang="zh-CN" sz="2000" b="1" dirty="0">
                <a:latin typeface="微软雅黑 Light" panose="020B0502040204020203" pitchFamily="34" charset="-122"/>
                <a:sym typeface="+mn-ea"/>
              </a:rPr>
              <a:t>“假使”</a:t>
            </a:r>
            <a:r>
              <a:rPr lang="zh-CN" sz="2000" dirty="0">
                <a:latin typeface="微软雅黑 Light" panose="020B0502040204020203" pitchFamily="34" charset="-122"/>
                <a:sym typeface="+mn-ea"/>
              </a:rPr>
              <a:t>中进行，假使自己在“身临其境”中获得人物的“感同身受”。“我就是他”，不是“我演他”。</a:t>
            </a:r>
          </a:p>
          <a:p>
            <a:pPr algn="just">
              <a:lnSpc>
                <a:spcPct val="100000"/>
              </a:lnSpc>
            </a:pPr>
            <a:r>
              <a:rPr lang="zh-CN" sz="2000" dirty="0">
                <a:latin typeface="微软雅黑 Light" panose="020B0502040204020203" pitchFamily="34" charset="-122"/>
                <a:sym typeface="+mn-ea"/>
              </a:rPr>
              <a:t>从自我出发进行表演，使演员的“我”和表演练习中人物的“我”达到和谐的统一，要克服思想障碍，还应该清楚自己与角色之间的距离，了解自身与人物性格的“异”与“同”，尤其是明确了“差异”后，努力寻找共同之处，从内心情感中挖掘与角色的相通之处，从相通处扩大共同处，最后达到在角色所处的规定情境里能像角色一样去思维和行动；</a:t>
            </a:r>
          </a:p>
          <a:p>
            <a:pPr algn="just">
              <a:lnSpc>
                <a:spcPct val="100000"/>
              </a:lnSpc>
            </a:pPr>
            <a:r>
              <a:rPr lang="zh-CN" sz="2000" dirty="0">
                <a:latin typeface="微软雅黑 Light" panose="020B0502040204020203" pitchFamily="34" charset="-122"/>
                <a:sym typeface="+mn-ea"/>
              </a:rPr>
              <a:t>演员从自我过渡到人物的途径多种多样，斯坦尼斯拉夫斯基的主要手段是运用形体动作方法；</a:t>
            </a:r>
          </a:p>
          <a:p>
            <a:pPr algn="just">
              <a:lnSpc>
                <a:spcPct val="100000"/>
              </a:lnSpc>
            </a:pPr>
            <a:r>
              <a:rPr lang="zh-CN" sz="2000" b="1" dirty="0">
                <a:latin typeface="微软雅黑 Light" panose="020B0502040204020203" pitchFamily="34" charset="-122"/>
                <a:sym typeface="+mn-ea"/>
              </a:rPr>
              <a:t>剧本分析</a:t>
            </a:r>
            <a:r>
              <a:rPr lang="zh-CN" sz="2000" dirty="0">
                <a:latin typeface="微软雅黑 Light" panose="020B0502040204020203" pitchFamily="34" charset="-122"/>
                <a:sym typeface="+mn-ea"/>
              </a:rPr>
              <a:t>，也称为分析剧本，是表演教学中重要的环节。剧本是演员创作角色的蓝本。演员是依照剧本，以自身创造角色的生命。剧本分析不应仅停留在理性层面上，而要切实落实在表演行动上。</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54380" y="1296035"/>
            <a:ext cx="11353800" cy="542353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三、有关“从自我出发”的解释争议与疑虑</a:t>
            </a:r>
            <a:endParaRPr dirty="0">
              <a:latin typeface="微软雅黑 Light" panose="020B0502040204020203" pitchFamily="34" charset="-122"/>
              <a:sym typeface="+mn-ea"/>
            </a:endParaRPr>
          </a:p>
          <a:p>
            <a:pPr>
              <a:lnSpc>
                <a:spcPct val="130000"/>
              </a:lnSpc>
            </a:pPr>
            <a:r>
              <a:rPr lang="zh-CN" sz="2000" dirty="0">
                <a:latin typeface="微软雅黑 Light" panose="020B0502040204020203" pitchFamily="34" charset="-122"/>
                <a:sym typeface="+mn-ea"/>
              </a:rPr>
              <a:t>斯坦尼斯拉夫斯基提出“从自我出发”，是要求演员在表演中任何时候“都不要失去你自己”，记住是以自己的活生生的情感在剧本的规定情境中行动。</a:t>
            </a:r>
          </a:p>
          <a:p>
            <a:pPr>
              <a:lnSpc>
                <a:spcPct val="130000"/>
              </a:lnSpc>
            </a:pPr>
            <a:r>
              <a:rPr lang="zh-CN" sz="2000" dirty="0">
                <a:latin typeface="微软雅黑 Light" panose="020B0502040204020203" pitchFamily="34" charset="-122"/>
                <a:sym typeface="+mn-ea"/>
              </a:rPr>
              <a:t>电影表演艺术家</a:t>
            </a:r>
            <a:r>
              <a:rPr lang="zh-CN" sz="2000" b="1" dirty="0">
                <a:latin typeface="微软雅黑 Light" panose="020B0502040204020203" pitchFamily="34" charset="-122"/>
                <a:sym typeface="+mn-ea"/>
              </a:rPr>
              <a:t>赵丹</a:t>
            </a:r>
            <a:r>
              <a:rPr lang="zh-CN" sz="2000" dirty="0">
                <a:latin typeface="微软雅黑 Light" panose="020B0502040204020203" pitchFamily="34" charset="-122"/>
                <a:sym typeface="+mn-ea"/>
              </a:rPr>
              <a:t>提出了表演体系的三段论：</a:t>
            </a:r>
            <a:r>
              <a:rPr lang="zh-CN" sz="2000" b="1" dirty="0">
                <a:latin typeface="微软雅黑 Light" panose="020B0502040204020203" pitchFamily="34" charset="-122"/>
                <a:sym typeface="+mn-ea"/>
              </a:rPr>
              <a:t>从自我出发进入角色；再现生活于角色，体验角色的思想感情；而后寻找体现角色性格特征的技法与手段，完成角色形象创作的任务。</a:t>
            </a:r>
          </a:p>
          <a:p>
            <a:pPr>
              <a:lnSpc>
                <a:spcPct val="130000"/>
              </a:lnSpc>
            </a:pPr>
            <a:r>
              <a:rPr lang="zh-CN" sz="2000" b="1" dirty="0">
                <a:latin typeface="微软雅黑 Light" panose="020B0502040204020203" pitchFamily="34" charset="-122"/>
                <a:sym typeface="+mn-ea"/>
              </a:rPr>
              <a:t>“从自我出发”</a:t>
            </a:r>
            <a:r>
              <a:rPr lang="zh-CN" sz="2000" dirty="0">
                <a:latin typeface="微软雅黑 Light" panose="020B0502040204020203" pitchFamily="34" charset="-122"/>
                <a:sym typeface="+mn-ea"/>
              </a:rPr>
              <a:t>的词条解释：斯坦尼斯拉夫斯基体系术语，体验派的重要创作原则；是演员运用自身的内部和外部条件或资质，从自我出发走向形象的创作途径。完整的概念包括三点：从自我出发走向形象；在角色中以本人的名义动作；既成为别人又保持自我。（《电影艺术词典》）</a:t>
            </a:r>
          </a:p>
          <a:p>
            <a:pPr>
              <a:lnSpc>
                <a:spcPct val="130000"/>
              </a:lnSpc>
            </a:pPr>
            <a:r>
              <a:rPr lang="zh-CN" sz="2000" b="1" dirty="0">
                <a:latin typeface="微软雅黑 Light" panose="020B0502040204020203" pitchFamily="34" charset="-122"/>
                <a:sym typeface="+mn-ea"/>
              </a:rPr>
              <a:t>“从自我出发”</a:t>
            </a:r>
            <a:r>
              <a:rPr lang="zh-CN" sz="2000" dirty="0">
                <a:latin typeface="微软雅黑 Light" panose="020B0502040204020203" pitchFamily="34" charset="-122"/>
                <a:sym typeface="+mn-ea"/>
              </a:rPr>
              <a:t>的</a:t>
            </a:r>
            <a:r>
              <a:rPr lang="zh-CN" sz="2000" b="1" dirty="0">
                <a:latin typeface="微软雅黑 Light" panose="020B0502040204020203" pitchFamily="34" charset="-122"/>
                <a:sym typeface="+mn-ea"/>
              </a:rPr>
              <a:t>基本要求</a:t>
            </a:r>
            <a:r>
              <a:rPr lang="zh-CN" sz="2000" dirty="0">
                <a:latin typeface="微软雅黑 Light" panose="020B0502040204020203" pitchFamily="34" charset="-122"/>
                <a:sym typeface="+mn-ea"/>
              </a:rPr>
              <a:t>是演员不能脱离自己的内心体验去表演角色。演员必须在自己的内心情感中唤起角色所具有的真实情感，必须运用“假使”，在剧本的规定情境中真诚地问自己：假使我现在处于如此这般的情境中，我将如何行动？唤起“我就是”角色的感觉，使角色在自己身上活起来。</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54380" y="1296035"/>
            <a:ext cx="9856470" cy="542353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三、有关“从自我出发”的解释争议与疑虑</a:t>
            </a:r>
            <a:endParaRPr dirty="0">
              <a:latin typeface="微软雅黑 Light" panose="020B0502040204020203" pitchFamily="34" charset="-122"/>
              <a:sym typeface="+mn-ea"/>
            </a:endParaRPr>
          </a:p>
          <a:p>
            <a:pPr marL="0" indent="0">
              <a:lnSpc>
                <a:spcPct val="120000"/>
              </a:lnSpc>
              <a:buNone/>
            </a:pPr>
            <a:r>
              <a:rPr lang="zh-CN" sz="2000" b="1" dirty="0">
                <a:latin typeface="微软雅黑 Light" panose="020B0502040204020203" pitchFamily="34" charset="-122"/>
                <a:sym typeface="+mn-ea"/>
              </a:rPr>
              <a:t>质疑：</a:t>
            </a:r>
          </a:p>
          <a:p>
            <a:pPr>
              <a:lnSpc>
                <a:spcPct val="120000"/>
              </a:lnSpc>
            </a:pPr>
            <a:r>
              <a:rPr lang="zh-CN" sz="2000" dirty="0">
                <a:latin typeface="微软雅黑 Light" panose="020B0502040204020203" pitchFamily="34" charset="-122"/>
                <a:sym typeface="+mn-ea"/>
              </a:rPr>
              <a:t>“演员的表演创造由于强调的是从自我出发，对于演员自我与角色的个性、气质距离小是可行的，而演员自我和角色个性气质有着极大的距离时，就使得人物的塑造不鲜明生动了，因为自我与角色的差异太大，无法从自我出发中完成。”</a:t>
            </a:r>
          </a:p>
          <a:p>
            <a:pPr>
              <a:lnSpc>
                <a:spcPct val="120000"/>
              </a:lnSpc>
            </a:pPr>
            <a:r>
              <a:rPr lang="zh-CN" sz="2000" dirty="0">
                <a:latin typeface="微软雅黑 Light" panose="020B0502040204020203" pitchFamily="34" charset="-122"/>
                <a:sym typeface="+mn-ea"/>
              </a:rPr>
              <a:t>“‘学院派’的演员，常是受过正规训练，学过斯坦尼，戏路子正，表演质朴真实，行动贯穿；但真实有余，生动不足，自我出发，不善于创造生动鲜明的人物形象。”</a:t>
            </a:r>
          </a:p>
          <a:p>
            <a:pPr>
              <a:lnSpc>
                <a:spcPct val="120000"/>
              </a:lnSpc>
            </a:pPr>
            <a:r>
              <a:rPr lang="zh-CN" sz="2000" dirty="0">
                <a:latin typeface="微软雅黑 Light" panose="020B0502040204020203" pitchFamily="34" charset="-122"/>
                <a:sym typeface="+mn-ea"/>
              </a:rPr>
              <a:t>前苏联戏剧界也一直对“从自我出发”有着不同的看法。</a:t>
            </a:r>
          </a:p>
          <a:p>
            <a:pPr>
              <a:lnSpc>
                <a:spcPct val="120000"/>
              </a:lnSpc>
            </a:pPr>
            <a:r>
              <a:rPr lang="zh-CN" sz="2000" dirty="0">
                <a:latin typeface="微软雅黑 Light" panose="020B0502040204020203" pitchFamily="34" charset="-122"/>
                <a:sym typeface="+mn-ea"/>
              </a:rPr>
              <a:t>北京人艺的演员们也曾对表演是否“从自我出发”进行过辩论。</a:t>
            </a:r>
          </a:p>
          <a:p>
            <a:pPr>
              <a:lnSpc>
                <a:spcPct val="120000"/>
              </a:lnSpc>
            </a:pPr>
            <a:r>
              <a:rPr lang="zh-CN" sz="2000" dirty="0">
                <a:latin typeface="微软雅黑 Light" panose="020B0502040204020203" pitchFamily="34" charset="-122"/>
                <a:sym typeface="+mn-ea"/>
              </a:rPr>
              <a:t>演员于是之：“对于‘从自我出发’的主张，我不一概反对，这种办法也可以创作出好成绩。但另一方面，如果只强调‘自我’而不‘出发’的话，也就很容易出现‘无形象性’的毛病。”</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3" name="image46.png"/>
          <p:cNvPicPr>
            <a:picLocks noChangeAspect="1"/>
          </p:cNvPicPr>
          <p:nvPr/>
        </p:nvPicPr>
        <p:blipFill>
          <a:blip r:embed="rId3" cstate="print"/>
          <a:stretch>
            <a:fillRect/>
          </a:stretch>
        </p:blipFill>
        <p:spPr>
          <a:xfrm>
            <a:off x="10537825" y="1196975"/>
            <a:ext cx="1587500" cy="241554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3515"/>
            <a:ext cx="10515600" cy="1325563"/>
          </a:xfrm>
        </p:spPr>
        <p:txBody>
          <a:bodyPr>
            <a:normAutofit/>
          </a:bodyPr>
          <a:lstStyle/>
          <a:p>
            <a:r>
              <a:rPr lang="zh-CN" altLang="en-US" sz="4000"/>
              <a:t>第一节 表演艺术的特性和影视表演的特点</a:t>
            </a:r>
          </a:p>
        </p:txBody>
      </p:sp>
      <p:sp>
        <p:nvSpPr>
          <p:cNvPr id="3" name="文本占位符 2"/>
          <p:cNvSpPr>
            <a:spLocks noGrp="1"/>
          </p:cNvSpPr>
          <p:nvPr>
            <p:ph type="body" orient="vert" idx="1"/>
          </p:nvPr>
        </p:nvSpPr>
        <p:spPr>
          <a:xfrm>
            <a:off x="768985" y="1509395"/>
            <a:ext cx="11212830" cy="5029835"/>
          </a:xfrm>
        </p:spPr>
        <p:txBody>
          <a:bodyPr vert="horz">
            <a:normAutofit/>
          </a:bodyPr>
          <a:lstStyle/>
          <a:p>
            <a:pPr marL="0" indent="0">
              <a:buNone/>
            </a:pPr>
            <a:r>
              <a:rPr lang="zh-CN" altLang="en-US" dirty="0"/>
              <a:t>二、表演艺术的特征</a:t>
            </a:r>
            <a:endParaRPr lang="zh-CN" altLang="en-US" sz="3200" dirty="0"/>
          </a:p>
          <a:p>
            <a:pPr marL="457200" indent="-457200">
              <a:buAutoNum type="arabicPeriod"/>
            </a:pPr>
            <a:r>
              <a:rPr sz="2000" b="1" dirty="0">
                <a:latin typeface="微软雅黑 Light" panose="020B0502040204020203" pitchFamily="34" charset="-122"/>
                <a:cs typeface="微软雅黑 Light" panose="020B0502040204020203" pitchFamily="34" charset="-122"/>
              </a:rPr>
              <a:t>“</a:t>
            </a:r>
            <a:r>
              <a:rPr sz="2000" b="1" dirty="0" err="1">
                <a:latin typeface="微软雅黑 Light" panose="020B0502040204020203" pitchFamily="34" charset="-122"/>
                <a:cs typeface="微软雅黑 Light" panose="020B0502040204020203" pitchFamily="34" charset="-122"/>
              </a:rPr>
              <a:t>三位一体”与“两个自我</a:t>
            </a:r>
            <a:r>
              <a:rPr sz="2000" b="1" dirty="0">
                <a:latin typeface="微软雅黑 Light" panose="020B0502040204020203" pitchFamily="34" charset="-122"/>
                <a:cs typeface="微软雅黑 Light" panose="020B0502040204020203" pitchFamily="34" charset="-122"/>
              </a:rPr>
              <a:t>”</a:t>
            </a:r>
          </a:p>
          <a:p>
            <a:pPr>
              <a:lnSpc>
                <a:spcPct val="160000"/>
              </a:lnSpc>
            </a:pPr>
            <a:r>
              <a:rPr sz="2000" dirty="0" err="1">
                <a:latin typeface="微软雅黑 Light" panose="020B0502040204020203" pitchFamily="34" charset="-122"/>
                <a:cs typeface="微软雅黑 Light" panose="020B0502040204020203" pitchFamily="34" charset="-122"/>
              </a:rPr>
              <a:t>表演艺术的鲜明特点是，表演者自己既是创作者，又是创作的工具、材料和成品</a:t>
            </a:r>
            <a:r>
              <a:rPr lang="zh-CN" sz="2000" dirty="0">
                <a:latin typeface="微软雅黑 Light" panose="020B0502040204020203" pitchFamily="34" charset="-122"/>
                <a:cs typeface="微软雅黑 Light" panose="020B0502040204020203" pitchFamily="34" charset="-122"/>
              </a:rPr>
              <a:t>；</a:t>
            </a:r>
          </a:p>
          <a:p>
            <a:pPr>
              <a:lnSpc>
                <a:spcPct val="160000"/>
              </a:lnSpc>
            </a:pPr>
            <a:r>
              <a:rPr sz="2000" dirty="0" err="1">
                <a:latin typeface="微软雅黑 Light" panose="020B0502040204020203" pitchFamily="34" charset="-122"/>
                <a:cs typeface="微软雅黑 Light" panose="020B0502040204020203" pitchFamily="34" charset="-122"/>
              </a:rPr>
              <a:t>表演艺术通过人体的动作状态和相应的情绪流动的力度，用这一动态的过程、动态的造型来展现人的情感，成为一种独特的艺术形式</a:t>
            </a:r>
            <a:r>
              <a:rPr lang="zh-CN" sz="2000" dirty="0">
                <a:latin typeface="微软雅黑 Light" panose="020B0502040204020203" pitchFamily="34" charset="-122"/>
                <a:cs typeface="微软雅黑 Light" panose="020B0502040204020203" pitchFamily="34" charset="-122"/>
              </a:rPr>
              <a:t>；</a:t>
            </a:r>
            <a:endParaRPr sz="2000" dirty="0">
              <a:latin typeface="微软雅黑 Light" panose="020B0502040204020203" pitchFamily="34" charset="-122"/>
              <a:cs typeface="微软雅黑 Light" panose="020B0502040204020203" pitchFamily="34" charset="-122"/>
            </a:endParaRPr>
          </a:p>
          <a:p>
            <a:pPr>
              <a:lnSpc>
                <a:spcPct val="160000"/>
              </a:lnSpc>
            </a:pPr>
            <a:r>
              <a:rPr sz="2000" dirty="0">
                <a:latin typeface="微软雅黑 Light" panose="020B0502040204020203" pitchFamily="34" charset="-122"/>
                <a:cs typeface="微软雅黑 Light" panose="020B0502040204020203" pitchFamily="34" charset="-122"/>
              </a:rPr>
              <a:t>表演是三位一体的，演员（表演者）自己是创作者，自己的声音、体态、情感是创作的工具和材料，最后以自身展现人物形象（角色）作为创作的成品</a:t>
            </a:r>
            <a:r>
              <a:rPr lang="en-US" sz="2000" dirty="0">
                <a:latin typeface="微软雅黑 Light" panose="020B0502040204020203" pitchFamily="34" charset="-122"/>
                <a:cs typeface="微软雅黑 Light" panose="020B0502040204020203" pitchFamily="34" charset="-122"/>
              </a:rPr>
              <a:t>——</a:t>
            </a:r>
            <a:r>
              <a:rPr sz="2000" dirty="0" err="1">
                <a:latin typeface="微软雅黑 Light" panose="020B0502040204020203" pitchFamily="34" charset="-122"/>
                <a:cs typeface="微软雅黑 Light" panose="020B0502040204020203" pitchFamily="34" charset="-122"/>
              </a:rPr>
              <a:t>表演区别于其他艺术的一种重要特征</a:t>
            </a:r>
            <a:r>
              <a:rPr lang="zh-CN" sz="2000" dirty="0">
                <a:latin typeface="微软雅黑 Light" panose="020B0502040204020203" pitchFamily="34" charset="-122"/>
                <a:cs typeface="微软雅黑 Light" panose="020B0502040204020203" pitchFamily="34" charset="-122"/>
              </a:rPr>
              <a:t>；</a:t>
            </a:r>
          </a:p>
          <a:p>
            <a:pPr>
              <a:lnSpc>
                <a:spcPct val="160000"/>
              </a:lnSpc>
            </a:pPr>
            <a:r>
              <a:rPr lang="zh-CN" sz="2000" dirty="0">
                <a:latin typeface="微软雅黑 Light" panose="020B0502040204020203" pitchFamily="34" charset="-122"/>
                <a:cs typeface="微软雅黑 Light" panose="020B0502040204020203" pitchFamily="34" charset="-122"/>
              </a:rPr>
              <a:t>“三位一体”在创作过程中，又是“两个自我</a:t>
            </a:r>
            <a:r>
              <a:rPr lang="en-US" altLang="zh-CN" sz="2000" dirty="0">
                <a:latin typeface="微软雅黑 Light" panose="020B0502040204020203" pitchFamily="34" charset="-122"/>
                <a:cs typeface="微软雅黑 Light" panose="020B0502040204020203" pitchFamily="34" charset="-122"/>
              </a:rPr>
              <a:t>”——</a:t>
            </a:r>
            <a:r>
              <a:rPr lang="zh-CN" sz="2000" dirty="0">
                <a:latin typeface="微软雅黑 Light" panose="020B0502040204020203" pitchFamily="34" charset="-122"/>
                <a:cs typeface="微软雅黑 Light" panose="020B0502040204020203" pitchFamily="34" charset="-122"/>
              </a:rPr>
              <a:t>演员（第一自我）与角色（第二自我）</a:t>
            </a:r>
            <a:r>
              <a:rPr lang="en-US" altLang="zh-CN" sz="2000" dirty="0">
                <a:latin typeface="微软雅黑 Light" panose="020B0502040204020203" pitchFamily="34" charset="-122"/>
                <a:cs typeface="微软雅黑 Light" panose="020B0502040204020203" pitchFamily="34" charset="-122"/>
              </a:rPr>
              <a:t>——</a:t>
            </a:r>
            <a:r>
              <a:rPr lang="zh-CN" sz="2000" dirty="0">
                <a:latin typeface="微软雅黑 Light" panose="020B0502040204020203" pitchFamily="34" charset="-122"/>
                <a:cs typeface="微软雅黑 Light" panose="020B0502040204020203" pitchFamily="34" charset="-122"/>
              </a:rPr>
              <a:t>统一（或融合）于一身的创作。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第三节 学会行动分析方法——演员走向角色的途径</a:t>
            </a:r>
          </a:p>
        </p:txBody>
      </p:sp>
      <p:sp>
        <p:nvSpPr>
          <p:cNvPr id="3" name="文本占位符 2"/>
          <p:cNvSpPr>
            <a:spLocks noGrp="1"/>
          </p:cNvSpPr>
          <p:nvPr>
            <p:ph type="body" orient="vert" idx="1"/>
          </p:nvPr>
        </p:nvSpPr>
        <p:spPr>
          <a:xfrm>
            <a:off x="754380" y="1026160"/>
            <a:ext cx="11353800" cy="569341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三、有关“从自我出发”的解释争议与疑虑</a:t>
            </a:r>
            <a:endParaRPr dirty="0">
              <a:latin typeface="微软雅黑 Light" panose="020B0502040204020203" pitchFamily="34" charset="-122"/>
              <a:sym typeface="+mn-ea"/>
            </a:endParaRPr>
          </a:p>
          <a:p>
            <a:pPr marL="0" indent="0" algn="just">
              <a:lnSpc>
                <a:spcPct val="100000"/>
              </a:lnSpc>
              <a:buNone/>
            </a:pPr>
            <a:r>
              <a:rPr lang="zh-CN" sz="2000" b="1" dirty="0">
                <a:latin typeface="微软雅黑 Light" panose="020B0502040204020203" pitchFamily="34" charset="-122"/>
                <a:sym typeface="+mn-ea"/>
              </a:rPr>
              <a:t>两个问题：</a:t>
            </a:r>
          </a:p>
          <a:p>
            <a:pPr marL="0" indent="0" algn="just">
              <a:lnSpc>
                <a:spcPct val="100000"/>
              </a:lnSpc>
              <a:buNone/>
            </a:pPr>
            <a:r>
              <a:rPr lang="zh-CN" sz="2000" b="1" dirty="0">
                <a:latin typeface="微软雅黑 Light" panose="020B0502040204020203" pitchFamily="34" charset="-122"/>
                <a:sym typeface="+mn-ea"/>
              </a:rPr>
              <a:t>（</a:t>
            </a:r>
            <a:r>
              <a:rPr lang="en-US" altLang="zh-CN" sz="2000" b="1" dirty="0">
                <a:latin typeface="微软雅黑 Light" panose="020B0502040204020203" pitchFamily="34" charset="-122"/>
                <a:sym typeface="+mn-ea"/>
              </a:rPr>
              <a:t>1</a:t>
            </a:r>
            <a:r>
              <a:rPr lang="zh-CN" sz="2000" b="1" dirty="0">
                <a:latin typeface="微软雅黑 Light" panose="020B0502040204020203" pitchFamily="34" charset="-122"/>
                <a:sym typeface="+mn-ea"/>
              </a:rPr>
              <a:t>）演员与角色的矛盾如何统一，应当采用什么方法。</a:t>
            </a:r>
            <a:r>
              <a:rPr lang="zh-CN" sz="1800" dirty="0">
                <a:latin typeface="微软雅黑 Light" panose="020B0502040204020203" pitchFamily="34" charset="-122"/>
                <a:sym typeface="+mn-ea"/>
              </a:rPr>
              <a:t>一种观点认为，强调了自我就很难表现人物，普通演员饰演英雄人物因为达不到英雄的思想境界而很难驾驭，而若扮演一个心里肮脏卑鄙的人（如流氓、恶棍、叛徒）时，演员自己心里又有障碍，认为这些人物中没有自我，只能对其批判，或以人生观、世界观的不同而无法使二者统一。正如表演创作要身临其境、设身处地一样，演员不能脱离自己的内心体验去表演，不能脱离自己的外形条件去造型，只能运用自身的内部和外部条件，也只能用自己的情感表达方式传达角色的情感。正如斯坦尼斯拉夫斯基所说：“‘我’，正是‘我’并且首先是‘我’，应当借助于‘假使’，沉浸到剧本的情境中去。”</a:t>
            </a:r>
          </a:p>
          <a:p>
            <a:pPr marL="0" indent="0" algn="just">
              <a:lnSpc>
                <a:spcPct val="100000"/>
              </a:lnSpc>
              <a:buNone/>
            </a:pPr>
            <a:r>
              <a:rPr lang="zh-CN" sz="2000" b="1" dirty="0">
                <a:latin typeface="微软雅黑 Light" panose="020B0502040204020203" pitchFamily="34" charset="-122"/>
                <a:sym typeface="+mn-ea"/>
              </a:rPr>
              <a:t>（</a:t>
            </a:r>
            <a:r>
              <a:rPr lang="en-US" altLang="zh-CN" sz="2000" b="1" dirty="0">
                <a:latin typeface="微软雅黑 Light" panose="020B0502040204020203" pitchFamily="34" charset="-122"/>
                <a:sym typeface="+mn-ea"/>
              </a:rPr>
              <a:t>2</a:t>
            </a:r>
            <a:r>
              <a:rPr lang="zh-CN" sz="2000" b="1" dirty="0">
                <a:latin typeface="微软雅黑 Light" panose="020B0502040204020203" pitchFamily="34" charset="-122"/>
                <a:sym typeface="+mn-ea"/>
              </a:rPr>
              <a:t>）演员创作角色的鲜明性问题。</a:t>
            </a:r>
            <a:r>
              <a:rPr lang="zh-CN" sz="1800" dirty="0">
                <a:latin typeface="微软雅黑 Light" panose="020B0502040204020203" pitchFamily="34" charset="-122"/>
                <a:sym typeface="+mn-ea"/>
              </a:rPr>
              <a:t>从自我进入角色创作，不能停留在“自我”上，还要“出发”走向形象的创作途径。“要根据作者的意图与风格体现出作者写的那个人。不能仅仅是‘我’，而应当是‘他’。“出发”和“过渡”是十分重要的，目的地是过渡到“角色”</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作者笔下鲜明准确的人物形象。</a:t>
            </a:r>
          </a:p>
          <a:p>
            <a:pPr algn="just">
              <a:lnSpc>
                <a:spcPct val="100000"/>
              </a:lnSpc>
              <a:buFont typeface="Wingdings" panose="05000000000000000000" charset="0"/>
              <a:buChar char="Ø"/>
            </a:pPr>
            <a:r>
              <a:rPr lang="zh-CN" sz="2000" dirty="0">
                <a:latin typeface="微软雅黑 Light" panose="020B0502040204020203" pitchFamily="34" charset="-122"/>
                <a:sym typeface="+mn-ea"/>
              </a:rPr>
              <a:t>“要学会塑造形象和演形象之间的区别，演形象通常是离开人物的行动，在那里展览人物的性格特征。塑造性格是生活在形象中，是揣摸到角色的思想逻辑、性格特征，并找到性格的体现形式，极重要的是琢磨人物的精神状态。人物的精神状态与性格的体现形式，我们是两者都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055225" cy="5375275"/>
          </a:xfrm>
        </p:spPr>
        <p:txBody>
          <a:bodyPr vert="horz">
            <a:noAutofit/>
          </a:bodyPr>
          <a:lstStyle/>
          <a:p>
            <a:pPr marL="457200" indent="-457200">
              <a:lnSpc>
                <a:spcPct val="150000"/>
              </a:lnSpc>
              <a:buFont typeface="+mj-lt"/>
              <a:buAutoNum type="arabicPeriod"/>
            </a:pPr>
            <a:r>
              <a:rPr lang="zh-CN" altLang="en-US" sz="2000">
                <a:latin typeface="微软雅黑 Light" panose="020B0502040204020203" pitchFamily="34" charset="-122"/>
                <a:cs typeface="微软雅黑 Light" panose="020B0502040204020203" pitchFamily="34" charset="-122"/>
              </a:rPr>
              <a:t>以《雷雨》为例，做人物生活练习（指剧中人物会做的事情，但剧本中没有正面描写的曾经有过的事实。如：鲁贵第一次向四凤要钱）。</a:t>
            </a:r>
          </a:p>
          <a:p>
            <a:pPr marL="457200" indent="-457200">
              <a:lnSpc>
                <a:spcPct val="150000"/>
              </a:lnSpc>
              <a:buFont typeface="+mj-lt"/>
              <a:buAutoNum type="arabicPeriod"/>
            </a:pPr>
            <a:r>
              <a:rPr lang="zh-CN" altLang="en-US" sz="2000">
                <a:latin typeface="微软雅黑 Light" panose="020B0502040204020203" pitchFamily="34" charset="-122"/>
                <a:cs typeface="微软雅黑 Light" panose="020B0502040204020203" pitchFamily="34" charset="-122"/>
              </a:rPr>
              <a:t>以《雷雨》为例，做剧本幕后事件练习（指剧本里通过人物讲述曾经发生过的但又不是剧情进展过程中在观众面前展现的事情。如：周冲在门房与大海谈话；十五年前周朴园醉酒后与繁漪的讲述）。</a:t>
            </a:r>
          </a:p>
          <a:p>
            <a:pPr marL="457200" indent="-457200">
              <a:lnSpc>
                <a:spcPct val="150000"/>
              </a:lnSpc>
              <a:buFont typeface="+mj-lt"/>
              <a:buAutoNum type="arabicPeriod"/>
            </a:pPr>
            <a:r>
              <a:rPr lang="zh-CN" altLang="en-US" sz="2000">
                <a:latin typeface="微软雅黑 Light" panose="020B0502040204020203" pitchFamily="34" charset="-122"/>
                <a:cs typeface="微软雅黑 Light" panose="020B0502040204020203" pitchFamily="34" charset="-122"/>
              </a:rPr>
              <a:t>以《雷雨》为例，做剧本事件练习；以长篇小说《人生》或《中国制造》、《血色浪漫》为例，做小说事件练习。</a:t>
            </a:r>
          </a:p>
          <a:p>
            <a:pPr marL="457200" indent="-457200">
              <a:lnSpc>
                <a:spcPct val="150000"/>
              </a:lnSpc>
              <a:buFont typeface="+mj-lt"/>
              <a:buAutoNum type="arabicPeriod"/>
            </a:pPr>
            <a:r>
              <a:rPr lang="zh-CN" altLang="en-US" sz="2000">
                <a:latin typeface="微软雅黑 Light" panose="020B0502040204020203" pitchFamily="34" charset="-122"/>
                <a:cs typeface="微软雅黑 Light" panose="020B0502040204020203" pitchFamily="34" charset="-122"/>
              </a:rPr>
              <a:t>认识理解“从自我出发”的含义，为什么表演要“从自我出发”？</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106805"/>
            <a:ext cx="11353800" cy="561276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一、变剧作者的文学语言为演员口中说出的话</a:t>
            </a:r>
            <a:endParaRPr dirty="0">
              <a:latin typeface="微软雅黑 Light" panose="020B0502040204020203" pitchFamily="34" charset="-122"/>
              <a:sym typeface="+mn-ea"/>
            </a:endParaRPr>
          </a:p>
          <a:p>
            <a:pPr>
              <a:lnSpc>
                <a:spcPct val="110000"/>
              </a:lnSpc>
            </a:pPr>
            <a:r>
              <a:rPr lang="zh-CN" sz="2000" dirty="0">
                <a:latin typeface="微软雅黑 Light" panose="020B0502040204020203" pitchFamily="34" charset="-122"/>
                <a:sym typeface="+mn-ea"/>
              </a:rPr>
              <a:t>慎重运用语言，直到非说不可时，才准确地用语言表达出人物的心态，就更能显出语言的重要性；</a:t>
            </a:r>
          </a:p>
          <a:p>
            <a:pPr>
              <a:lnSpc>
                <a:spcPct val="110000"/>
              </a:lnSpc>
            </a:pPr>
            <a:r>
              <a:rPr lang="zh-CN" sz="2000" dirty="0">
                <a:latin typeface="微软雅黑 Light" panose="020B0502040204020203" pitchFamily="34" charset="-122"/>
                <a:sym typeface="+mn-ea"/>
              </a:rPr>
              <a:t>要研究剧本的台词，一切以剧本的台词提示为依据，但不要轻易地说出台词、背台词，尤其是在最初接触剧本时，只要求按照一般化的意义阅读文学作品，读清楚，读连贯，读出作品的语言逻辑重音、语言的动作即可；</a:t>
            </a:r>
          </a:p>
          <a:p>
            <a:pPr>
              <a:lnSpc>
                <a:spcPct val="110000"/>
              </a:lnSpc>
            </a:pPr>
            <a:r>
              <a:rPr lang="zh-CN" sz="2000" dirty="0">
                <a:latin typeface="微软雅黑 Light" panose="020B0502040204020203" pitchFamily="34" charset="-122"/>
                <a:sym typeface="+mn-ea"/>
              </a:rPr>
              <a:t>不要轻易地把自己和人物结合而用人物的语气处理台词，防止轻易的结合把人物处理得不准确而形成一种不妥的开端。</a:t>
            </a:r>
          </a:p>
          <a:p>
            <a:pPr>
              <a:lnSpc>
                <a:spcPct val="110000"/>
              </a:lnSpc>
            </a:pPr>
            <a:r>
              <a:rPr lang="zh-CN" sz="2000" dirty="0">
                <a:latin typeface="微软雅黑 Light" panose="020B0502040204020203" pitchFamily="34" charset="-122"/>
                <a:sym typeface="+mn-ea"/>
              </a:rPr>
              <a:t>人物语言个性的捕捉不是表现在外部腔调、声音上装腔作势的模仿，而是在研究人物的语言个性特征后，真正地把它变成自己的语言（习惯）而自然地说出来。</a:t>
            </a:r>
          </a:p>
          <a:p>
            <a:pPr>
              <a:lnSpc>
                <a:spcPct val="110000"/>
              </a:lnSpc>
            </a:pPr>
            <a:r>
              <a:rPr lang="zh-CN" sz="2000" b="1" dirty="0">
                <a:latin typeface="微软雅黑 Light" panose="020B0502040204020203" pitchFamily="34" charset="-122"/>
                <a:sym typeface="+mn-ea"/>
              </a:rPr>
              <a:t>反例：</a:t>
            </a:r>
            <a:r>
              <a:rPr lang="zh-CN" sz="2000" dirty="0">
                <a:latin typeface="微软雅黑 Light" panose="020B0502040204020203" pitchFamily="34" charset="-122"/>
                <a:sym typeface="+mn-ea"/>
              </a:rPr>
              <a:t>有的演员不严谨地按照剧本台词表演，或认为台词不够口语化，不上口，而任意改动，说个大概的意思，自己还不以为然。“谁知道我自己的孩子偏偏要跑到周家来，又做我从前在你们家里做过的事。”</a:t>
            </a:r>
            <a:r>
              <a:rPr lang="zh-CN" sz="2000" dirty="0">
                <a:latin typeface="Arial" panose="020B0604020202020204" pitchFamily="34" charset="0"/>
                <a:cs typeface="Arial" panose="020B0604020202020204" pitchFamily="34" charset="0"/>
                <a:sym typeface="+mn-ea"/>
              </a:rPr>
              <a:t>→</a:t>
            </a:r>
            <a:r>
              <a:rPr lang="zh-CN" sz="2000" dirty="0">
                <a:latin typeface="微软雅黑 Light" panose="020B0502040204020203" pitchFamily="34" charset="-122"/>
                <a:sym typeface="+mn-ea"/>
              </a:rPr>
              <a:t>“没想到我的女儿又到你家做着和我当年在你家做的同样的</a:t>
            </a:r>
            <a:r>
              <a:rPr lang="zh-CN" sz="2000" b="1" dirty="0">
                <a:latin typeface="微软雅黑 Light" panose="020B0502040204020203" pitchFamily="34" charset="-122"/>
                <a:sym typeface="+mn-ea"/>
              </a:rPr>
              <a:t>工作</a:t>
            </a:r>
            <a:r>
              <a:rPr lang="zh-CN" sz="2000" dirty="0">
                <a:latin typeface="微软雅黑 Light" panose="020B0502040204020203" pitchFamily="34" charset="-122"/>
                <a:sym typeface="+mn-ea"/>
              </a:rPr>
              <a:t>。”（《雷雨》）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681990" y="1310005"/>
            <a:ext cx="11251565" cy="549719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二、在台词中（感受言语视像）寻找人物动作的依据</a:t>
            </a:r>
            <a:endParaRPr dirty="0">
              <a:latin typeface="微软雅黑 Light" panose="020B0502040204020203" pitchFamily="34" charset="-122"/>
              <a:sym typeface="+mn-ea"/>
            </a:endParaRPr>
          </a:p>
          <a:p>
            <a:pPr>
              <a:lnSpc>
                <a:spcPct val="170000"/>
              </a:lnSpc>
            </a:pPr>
            <a:r>
              <a:rPr lang="zh-CN" sz="2000" b="1" dirty="0">
                <a:latin typeface="微软雅黑 Light" panose="020B0502040204020203" pitchFamily="34" charset="-122"/>
                <a:sym typeface="+mn-ea"/>
              </a:rPr>
              <a:t>剧本台词</a:t>
            </a:r>
            <a:r>
              <a:rPr lang="zh-CN" sz="2000" dirty="0">
                <a:latin typeface="微软雅黑 Light" panose="020B0502040204020203" pitchFamily="34" charset="-122"/>
                <a:sym typeface="+mn-ea"/>
              </a:rPr>
              <a:t>是表演创作的依据。以剧本台词为依据分析和组织人物动作，通过对台词字里行间的分析，既要从整体上把握人物的全貌，又要了解人物的经历、性格，挖掘人物的内心世界，努力在语言的表述中派生出许多生动的表演细节；</a:t>
            </a:r>
          </a:p>
          <a:p>
            <a:pPr>
              <a:lnSpc>
                <a:spcPct val="170000"/>
              </a:lnSpc>
            </a:pPr>
            <a:r>
              <a:rPr lang="zh-CN" sz="2000" b="1" dirty="0">
                <a:latin typeface="微软雅黑 Light" panose="020B0502040204020203" pitchFamily="34" charset="-122"/>
                <a:sym typeface="+mn-ea"/>
              </a:rPr>
              <a:t>台词分析法</a:t>
            </a:r>
            <a:r>
              <a:rPr lang="zh-CN" sz="2000" dirty="0">
                <a:latin typeface="微软雅黑 Light" panose="020B0502040204020203" pitchFamily="34" charset="-122"/>
                <a:sym typeface="+mn-ea"/>
              </a:rPr>
              <a:t>也是一种剧本分析的方法。它只有严格地和行动分析法相结合，才能够帮助演员寻找和捕捉到语言的动作性；</a:t>
            </a:r>
          </a:p>
          <a:p>
            <a:pPr>
              <a:lnSpc>
                <a:spcPct val="170000"/>
              </a:lnSpc>
            </a:pPr>
            <a:r>
              <a:rPr lang="zh-CN" sz="2000" dirty="0">
                <a:latin typeface="微软雅黑 Light" panose="020B0502040204020203" pitchFamily="34" charset="-122"/>
                <a:sym typeface="+mn-ea"/>
              </a:rPr>
              <a:t>片段排练开始后，在表演者为捕捉人物特征所做的各种练习中，在大量具有创作冲动的即兴式对人物感应的表演中，衡量与鉴别表演者是否在逐渐接近人物的特点，选择的动作是否是人物的行为，最主要的依据就是剧本台词；</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026160"/>
            <a:ext cx="11353800" cy="569341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二、在台词中（感受言语视像）寻找人物动作的依据</a:t>
            </a:r>
            <a:endParaRPr dirty="0">
              <a:latin typeface="微软雅黑 Light" panose="020B0502040204020203" pitchFamily="34" charset="-122"/>
              <a:sym typeface="+mn-ea"/>
            </a:endParaRPr>
          </a:p>
          <a:p>
            <a:pPr>
              <a:lnSpc>
                <a:spcPct val="160000"/>
              </a:lnSpc>
            </a:pPr>
            <a:r>
              <a:rPr lang="zh-CN" sz="2000" dirty="0">
                <a:latin typeface="微软雅黑 Light" panose="020B0502040204020203" pitchFamily="34" charset="-122"/>
                <a:sym typeface="+mn-ea"/>
              </a:rPr>
              <a:t>文学作品形式的多样性，导致刻画人物所采用语言手段的多样性。一般来讲，剧本（尤其是话剧本）刻画人物的主要手段是台词，它包括人物的对白、独白、旁白、心声、解说等等。</a:t>
            </a:r>
          </a:p>
          <a:p>
            <a:pPr>
              <a:lnSpc>
                <a:spcPct val="160000"/>
              </a:lnSpc>
            </a:pPr>
            <a:r>
              <a:rPr lang="zh-CN" sz="2000" dirty="0">
                <a:latin typeface="微软雅黑 Light" panose="020B0502040204020203" pitchFamily="34" charset="-122"/>
                <a:sym typeface="+mn-ea"/>
              </a:rPr>
              <a:t>台词在剧本中不仅仅是交代情节发展的手段，它在刻画人物性格，揭示人物的内心世界，展示人物之间的相互交流与关系的发展等方面都发挥重要的作用。</a:t>
            </a:r>
          </a:p>
          <a:p>
            <a:pPr>
              <a:lnSpc>
                <a:spcPct val="160000"/>
              </a:lnSpc>
            </a:pPr>
            <a:r>
              <a:rPr lang="zh-CN" sz="2000" dirty="0">
                <a:latin typeface="微软雅黑 Light" panose="020B0502040204020203" pitchFamily="34" charset="-122"/>
                <a:sym typeface="+mn-ea"/>
              </a:rPr>
              <a:t>不同的表演者扮演同一角色，要解决本人与角色之间的差异，解决的办法与途径也各不相同。怎样解决这些矛盾，达到相对的统一，只有以剧本为依据。以剧本台词为依据去寻找、组织人物动作，既要通过对台词的研究，从总体上把握人物的全貌，又要通过字里行间的台词，分析人物的经历、性格，挖掘出人物的内心世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026160"/>
            <a:ext cx="11353800" cy="569341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二、在台词中（感受言语视像）寻找人物动作的依据</a:t>
            </a:r>
            <a:endParaRPr dirty="0">
              <a:latin typeface="微软雅黑 Light" panose="020B0502040204020203" pitchFamily="34" charset="-122"/>
              <a:sym typeface="+mn-ea"/>
            </a:endParaRPr>
          </a:p>
          <a:p>
            <a:pPr>
              <a:lnSpc>
                <a:spcPct val="130000"/>
              </a:lnSpc>
              <a:buFont typeface="Wingdings" panose="05000000000000000000" pitchFamily="2" charset="2"/>
              <a:buChar char="u"/>
            </a:pPr>
            <a:r>
              <a:rPr lang="zh-CN" sz="2000" dirty="0">
                <a:latin typeface="微软雅黑 Light" panose="020B0502040204020203" pitchFamily="34" charset="-122"/>
                <a:sym typeface="+mn-ea"/>
              </a:rPr>
              <a:t>案例：《雷雨》中繁漪的台词：</a:t>
            </a:r>
          </a:p>
          <a:p>
            <a:pPr>
              <a:lnSpc>
                <a:spcPct val="130000"/>
              </a:lnSpc>
            </a:pPr>
            <a:r>
              <a:rPr lang="zh-CN" sz="1800" dirty="0">
                <a:latin typeface="楷体" panose="02010609060101010101" charset="-122"/>
                <a:ea typeface="楷体" panose="02010609060101010101" charset="-122"/>
                <a:cs typeface="楷体" panose="02010609060101010101" charset="-122"/>
                <a:sym typeface="+mn-ea"/>
              </a:rPr>
              <a:t>“我在你们这样体面的家庭已经十八年啦，周家的罪恶，我听过，我见过，我做过。我始终不是你们周家的人。我做的事，我自己负责任。</a:t>
            </a:r>
          </a:p>
          <a:p>
            <a:pPr>
              <a:lnSpc>
                <a:spcPct val="130000"/>
              </a:lnSpc>
            </a:pPr>
            <a:r>
              <a:rPr lang="zh-CN" sz="1800" dirty="0">
                <a:latin typeface="楷体" panose="02010609060101010101" charset="-122"/>
                <a:ea typeface="楷体" panose="02010609060101010101" charset="-122"/>
                <a:cs typeface="楷体" panose="02010609060101010101" charset="-122"/>
                <a:sym typeface="+mn-ea"/>
              </a:rPr>
              <a:t>“你父亲对不起我，他用同样手段把我骗到你们家来……十几年来就像刚才一样的凶横，把我渐渐地磨成了石头样的死人。你突然从家乡出来，是你，是你把我引到一条母亲不像母亲，情妇不像情妇的路上去。”</a:t>
            </a:r>
          </a:p>
          <a:p>
            <a:pPr>
              <a:lnSpc>
                <a:spcPct val="130000"/>
              </a:lnSpc>
            </a:pPr>
            <a:r>
              <a:rPr lang="zh-CN" sz="1800" dirty="0">
                <a:latin typeface="楷体" panose="02010609060101010101" charset="-122"/>
                <a:ea typeface="楷体" panose="02010609060101010101" charset="-122"/>
                <a:cs typeface="楷体" panose="02010609060101010101" charset="-122"/>
                <a:sym typeface="+mn-ea"/>
              </a:rPr>
              <a:t>“你不要把一个失望的女人逼得太狠，她是什么事都做得出来的。”</a:t>
            </a:r>
          </a:p>
          <a:p>
            <a:pPr>
              <a:lnSpc>
                <a:spcPct val="130000"/>
              </a:lnSpc>
            </a:pPr>
            <a:r>
              <a:rPr lang="zh-CN" sz="1800" dirty="0">
                <a:latin typeface="楷体" panose="02010609060101010101" charset="-122"/>
                <a:ea typeface="楷体" panose="02010609060101010101" charset="-122"/>
                <a:cs typeface="楷体" panose="02010609060101010101" charset="-122"/>
                <a:sym typeface="+mn-ea"/>
              </a:rPr>
              <a:t>“哦，萍，好了。这一次我求你，最后一次求你。我从来不肯对人这样低声下气说话，现在我求你可怜可怜我，这个家我再也忍受不住了。……我没有亲戚，没有朋友，没有一个可信的人，我现在求你，你先不要走</a:t>
            </a:r>
            <a:r>
              <a:rPr lang="en-US" altLang="zh-CN" sz="1800" dirty="0">
                <a:latin typeface="楷体" panose="02010609060101010101" charset="-122"/>
                <a:ea typeface="楷体" panose="02010609060101010101" charset="-122"/>
                <a:cs typeface="楷体" panose="02010609060101010101" charset="-122"/>
                <a:sym typeface="+mn-ea"/>
              </a:rPr>
              <a:t>——</a:t>
            </a:r>
            <a:r>
              <a:rPr lang="zh-CN" sz="1800" dirty="0">
                <a:latin typeface="楷体" panose="02010609060101010101" charset="-122"/>
                <a:ea typeface="楷体" panose="02010609060101010101" charset="-122"/>
                <a:cs typeface="楷体" panose="02010609060101010101" charset="-122"/>
                <a:sym typeface="+mn-ea"/>
              </a:rPr>
              <a:t>”</a:t>
            </a:r>
          </a:p>
          <a:p>
            <a:pPr>
              <a:lnSpc>
                <a:spcPct val="130000"/>
              </a:lnSpc>
            </a:pPr>
            <a:r>
              <a:rPr lang="zh-CN" sz="1800" dirty="0">
                <a:latin typeface="微软雅黑 Light" panose="020B0502040204020203" pitchFamily="34" charset="-122"/>
                <a:cs typeface="楷体" panose="02010609060101010101" charset="-122"/>
                <a:sym typeface="+mn-ea"/>
              </a:rPr>
              <a:t>扮演者说出这些台词时，首先要在自己心里产生言语的视像，让她有非说不可的愿望，同时，她对改变现实处境的渴望与追求又必须通过演员的理解与处理，强烈地表现在她的外部动作上。</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026160"/>
            <a:ext cx="11353800" cy="569341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二、在台词中（感受言语视像）寻找人物动作的依据</a:t>
            </a:r>
            <a:endParaRPr dirty="0">
              <a:latin typeface="微软雅黑 Light" panose="020B0502040204020203" pitchFamily="34" charset="-122"/>
              <a:sym typeface="+mn-ea"/>
            </a:endParaRPr>
          </a:p>
          <a:p>
            <a:pPr>
              <a:lnSpc>
                <a:spcPct val="160000"/>
              </a:lnSpc>
              <a:buFont typeface="Wingdings" panose="05000000000000000000" pitchFamily="2" charset="2"/>
              <a:buChar char="u"/>
            </a:pPr>
            <a:r>
              <a:rPr lang="zh-CN" sz="2000" dirty="0">
                <a:latin typeface="微软雅黑 Light" panose="020B0502040204020203" pitchFamily="34" charset="-122"/>
                <a:sym typeface="+mn-ea"/>
              </a:rPr>
              <a:t>案例：《地质师》二幕卢敬与洛明的对话。</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卢敬	我问你，你给我写了那么多信，为什么不寄给我？</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洛明	……我拿不定主意。</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卢敬	为什么？</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洛明	怕你跟了我吃苦……</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卢敬	你怎么知道我能跟你……</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洛明	别欺骗你自己。你爱我，从你的眼睛里我看到了这些。</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卢敬	（笑）你这个自私的家伙！（伤感的）……是啊……我一直犹豫不决，迟疑不前，或许是真的爱上了你了……（哭了）骆驼，你使我想起了父亲……我总是站在窗口，望着北京车站上的时钟，等待你回来……</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洛明	还有两个小时，我就要回油田去了……在繁华的大街上找不到石油，我的生命在远方，在土地里……</a:t>
            </a:r>
          </a:p>
          <a:p>
            <a:pPr>
              <a:lnSpc>
                <a:spcPct val="70000"/>
              </a:lnSpc>
            </a:pPr>
            <a:r>
              <a:rPr lang="zh-CN" sz="1800" dirty="0">
                <a:latin typeface="楷体" panose="02010609060101010101" charset="-122"/>
                <a:ea typeface="楷体" panose="02010609060101010101" charset="-122"/>
                <a:cs typeface="楷体" panose="02010609060101010101" charset="-122"/>
                <a:sym typeface="+mn-ea"/>
              </a:rPr>
              <a:t>卢敬	骆驼，别忘记我……（哭起来）</a:t>
            </a:r>
            <a:endParaRPr lang="zh-CN" sz="1800" dirty="0">
              <a:latin typeface="微软雅黑 Light" panose="020B0502040204020203" pitchFamily="34" charset="-122"/>
              <a:sym typeface="+mn-ea"/>
            </a:endParaRPr>
          </a:p>
          <a:p>
            <a:pPr>
              <a:lnSpc>
                <a:spcPct val="160000"/>
              </a:lnSpc>
            </a:pPr>
            <a:r>
              <a:rPr lang="zh-CN" sz="2000" dirty="0">
                <a:latin typeface="微软雅黑 Light" panose="020B0502040204020203" pitchFamily="34" charset="-122"/>
                <a:sym typeface="+mn-ea"/>
              </a:rPr>
              <a:t>表演者在理解和掌握了这些台词后，可以在排练中进行若干人物动作练习及人物关系练习，借此把握人物的经历、个性及相互之间的人物关系。</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026160"/>
            <a:ext cx="11353800" cy="569341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三、挖掘台词里的潜台词</a:t>
            </a:r>
            <a:endParaRPr dirty="0">
              <a:latin typeface="微软雅黑 Light" panose="020B0502040204020203" pitchFamily="34" charset="-122"/>
              <a:sym typeface="+mn-ea"/>
            </a:endParaRPr>
          </a:p>
          <a:p>
            <a:pPr>
              <a:lnSpc>
                <a:spcPct val="120000"/>
              </a:lnSpc>
            </a:pPr>
            <a:r>
              <a:rPr lang="zh-CN" sz="1800" dirty="0">
                <a:latin typeface="微软雅黑 Light" panose="020B0502040204020203" pitchFamily="34" charset="-122"/>
                <a:sym typeface="+mn-ea"/>
              </a:rPr>
              <a:t>在动作排练过程中，有一个</a:t>
            </a:r>
            <a:r>
              <a:rPr lang="zh-CN" sz="1800" b="1" dirty="0">
                <a:latin typeface="微软雅黑 Light" panose="020B0502040204020203" pitchFamily="34" charset="-122"/>
                <a:sym typeface="+mn-ea"/>
              </a:rPr>
              <a:t>“坐排”</a:t>
            </a:r>
            <a:r>
              <a:rPr lang="zh-CN" sz="1800" dirty="0">
                <a:latin typeface="微软雅黑 Light" panose="020B0502040204020203" pitchFamily="34" charset="-122"/>
                <a:sym typeface="+mn-ea"/>
              </a:rPr>
              <a:t>阶段的做法，即演员初步有了人物的感觉后，再认真坐下来对词，挖掘台词的动作性，挖掘台词里的</a:t>
            </a:r>
            <a:r>
              <a:rPr lang="zh-CN" sz="1800" b="1" dirty="0">
                <a:latin typeface="微软雅黑 Light" panose="020B0502040204020203" pitchFamily="34" charset="-122"/>
                <a:sym typeface="+mn-ea"/>
              </a:rPr>
              <a:t>潜台词</a:t>
            </a:r>
            <a:r>
              <a:rPr lang="zh-CN" sz="1800" dirty="0">
                <a:latin typeface="微软雅黑 Light" panose="020B0502040204020203" pitchFamily="34" charset="-122"/>
                <a:sym typeface="+mn-ea"/>
              </a:rPr>
              <a:t>；</a:t>
            </a:r>
          </a:p>
          <a:p>
            <a:pPr>
              <a:lnSpc>
                <a:spcPct val="120000"/>
              </a:lnSpc>
            </a:pPr>
            <a:r>
              <a:rPr lang="zh-CN" sz="1800" dirty="0">
                <a:latin typeface="微软雅黑 Light" panose="020B0502040204020203" pitchFamily="34" charset="-122"/>
                <a:sym typeface="+mn-ea"/>
              </a:rPr>
              <a:t>潜台词指</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角色台词字面上未直接表达的、潜藏在台词字句底下的真正含义</a:t>
            </a:r>
            <a:r>
              <a:rPr lang="zh-CN" altLang="en-US" sz="1800" dirty="0">
                <a:latin typeface="微软雅黑 Light" panose="020B0502040204020203" pitchFamily="34" charset="-122"/>
                <a:sym typeface="+mn-ea"/>
              </a:rPr>
              <a:t>；</a:t>
            </a:r>
            <a:r>
              <a:rPr lang="zh-CN" sz="1800" dirty="0">
                <a:latin typeface="微软雅黑 Light" panose="020B0502040204020203" pitchFamily="34" charset="-122"/>
                <a:sym typeface="+mn-ea"/>
              </a:rPr>
              <a:t>是人物性格的心理体现，是人物整体风格的局部透射</a:t>
            </a:r>
            <a:r>
              <a:rPr lang="zh-CN" altLang="en-US" sz="1800" dirty="0">
                <a:latin typeface="微软雅黑 Light" panose="020B0502040204020203" pitchFamily="34" charset="-122"/>
                <a:sym typeface="+mn-ea"/>
              </a:rPr>
              <a:t>；</a:t>
            </a:r>
            <a:r>
              <a:rPr lang="zh-CN" sz="1800" dirty="0">
                <a:latin typeface="微软雅黑 Light" panose="020B0502040204020203" pitchFamily="34" charset="-122"/>
                <a:sym typeface="+mn-ea"/>
              </a:rPr>
              <a:t>是紧紧依附台词而存在的，它是作者没用文字写在剧本里，却需要演员从作者规定的人物台词中准确表达出来的言外之意</a:t>
            </a:r>
            <a:r>
              <a:rPr lang="zh-CN" altLang="en-US" sz="1800" dirty="0">
                <a:latin typeface="微软雅黑 Light" panose="020B0502040204020203" pitchFamily="34" charset="-122"/>
                <a:sym typeface="+mn-ea"/>
              </a:rPr>
              <a:t>；</a:t>
            </a:r>
            <a:endParaRPr lang="zh-CN" sz="1800" dirty="0">
              <a:latin typeface="微软雅黑 Light" panose="020B0502040204020203" pitchFamily="34" charset="-122"/>
              <a:sym typeface="+mn-ea"/>
            </a:endParaRPr>
          </a:p>
          <a:p>
            <a:pPr>
              <a:lnSpc>
                <a:spcPct val="120000"/>
              </a:lnSpc>
            </a:pPr>
            <a:r>
              <a:rPr lang="zh-CN" sz="1800" dirty="0">
                <a:latin typeface="楷体" panose="02010609060101010101" pitchFamily="49" charset="-122"/>
                <a:ea typeface="楷体" panose="02010609060101010101" pitchFamily="49" charset="-122"/>
                <a:sym typeface="+mn-ea"/>
              </a:rPr>
              <a:t>“它是在台词字句底下不断地流动着，随时都在给台词以根据，予台词以生命。”</a:t>
            </a:r>
          </a:p>
          <a:p>
            <a:pPr>
              <a:lnSpc>
                <a:spcPct val="120000"/>
              </a:lnSpc>
            </a:pPr>
            <a:r>
              <a:rPr lang="zh-CN" sz="1800" dirty="0">
                <a:latin typeface="楷体" panose="02010609060101010101" pitchFamily="49" charset="-122"/>
                <a:ea typeface="楷体" panose="02010609060101010101" pitchFamily="49" charset="-122"/>
                <a:sym typeface="+mn-ea"/>
              </a:rPr>
              <a:t>“在创作的时候，台词来自剧作家，而潜台词是来自演员的。如果不是这样的话，观众就不必费力到剧场里来看演员表演，坐在家里读剧本就行了。”</a:t>
            </a:r>
          </a:p>
          <a:p>
            <a:pPr>
              <a:lnSpc>
                <a:spcPct val="120000"/>
              </a:lnSpc>
            </a:pPr>
            <a:r>
              <a:rPr lang="zh-CN" sz="1800" dirty="0">
                <a:latin typeface="微软雅黑 Light" panose="020B0502040204020203" pitchFamily="34" charset="-122"/>
                <a:sym typeface="+mn-ea"/>
              </a:rPr>
              <a:t>俗话说：“听话听音”，它是人物语言的思想实质。正如美学家王朝闻所说：“正因为剧作家所用来表现自己的认识的形象是含蓄的而不是直率的，他才给演员提供了有所发现的创作自由。而演员的发现在表演上是有所控制的，他才给观众提供了有所发现的欣赏的愉快。”</a:t>
            </a:r>
          </a:p>
          <a:p>
            <a:pPr>
              <a:lnSpc>
                <a:spcPct val="120000"/>
              </a:lnSpc>
            </a:pPr>
            <a:endParaRPr lang="zh-CN" sz="18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026160"/>
            <a:ext cx="11353800" cy="5693410"/>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三、挖掘台词里的潜台词</a:t>
            </a:r>
            <a:endParaRPr dirty="0">
              <a:latin typeface="微软雅黑 Light" panose="020B0502040204020203" pitchFamily="34" charset="-122"/>
              <a:sym typeface="+mn-ea"/>
            </a:endParaRPr>
          </a:p>
          <a:p>
            <a:pPr>
              <a:lnSpc>
                <a:spcPct val="160000"/>
              </a:lnSpc>
            </a:pPr>
            <a:r>
              <a:rPr lang="zh-CN" sz="2000" dirty="0">
                <a:latin typeface="微软雅黑 Light" panose="020B0502040204020203" pitchFamily="34" charset="-122"/>
                <a:sym typeface="+mn-ea"/>
              </a:rPr>
              <a:t>同样的台词有时却常有不同的潜台词含义。有时台词表面意思和内在含义相反，有时是人物说的和想的并不一致；</a:t>
            </a:r>
          </a:p>
          <a:p>
            <a:pPr>
              <a:lnSpc>
                <a:spcPct val="160000"/>
              </a:lnSpc>
            </a:pPr>
            <a:r>
              <a:rPr lang="zh-CN" sz="2000" dirty="0">
                <a:latin typeface="微软雅黑 Light" panose="020B0502040204020203" pitchFamily="34" charset="-122"/>
                <a:sym typeface="+mn-ea"/>
              </a:rPr>
              <a:t>演员在进行角色创作时，必须根据剧本台词和作者提示，寻找到人物说念这些台词的思想动机，深刻地挖掘出作者要表达的潜台词，这样才能符合剧本规定情境，塑造出人物的真实性格。剧本的潜台词是演员创作形象的基础，是人物行动的心理依据。</a:t>
            </a:r>
          </a:p>
          <a:p>
            <a:pPr>
              <a:lnSpc>
                <a:spcPct val="160000"/>
              </a:lnSpc>
            </a:pPr>
            <a:r>
              <a:rPr lang="zh-CN" sz="2000" dirty="0">
                <a:latin typeface="微软雅黑 Light" panose="020B0502040204020203" pitchFamily="34" charset="-122"/>
                <a:sym typeface="+mn-ea"/>
              </a:rPr>
              <a:t>剧本的潜台词是演员创作形象的基础，是人物行动的心理依据。一些强烈的心理动作和言语动作往往都潜藏在台词后面，潜台词是剧本语言的生命。</a:t>
            </a:r>
          </a:p>
          <a:p>
            <a:pPr>
              <a:lnSpc>
                <a:spcPct val="160000"/>
              </a:lnSpc>
            </a:pPr>
            <a:r>
              <a:rPr lang="zh-CN" sz="2000" dirty="0">
                <a:latin typeface="微软雅黑 Light" panose="020B0502040204020203" pitchFamily="34" charset="-122"/>
                <a:sym typeface="+mn-ea"/>
              </a:rPr>
              <a:t>演员只有在明确角色的任务并在动作中获得人物的情感后，才能在台词里准确地表达出潜台词含义，使人物语言鲜明、生动、准确而富有光彩。</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42315" y="1179195"/>
            <a:ext cx="8714740" cy="5657215"/>
          </a:xfrm>
        </p:spPr>
        <p:txBody>
          <a:bodyPr vert="horz">
            <a:noAutofit/>
          </a:bodyPr>
          <a:lstStyle/>
          <a:p>
            <a:pPr marL="0" indent="0">
              <a:lnSpc>
                <a:spcPct val="130000"/>
              </a:lnSpc>
              <a:buFont typeface="+mj-lt"/>
              <a:buNone/>
            </a:pPr>
            <a:r>
              <a:rPr dirty="0" err="1">
                <a:latin typeface="微软雅黑 Light" panose="020B0502040204020203" pitchFamily="34" charset="-122"/>
                <a:sym typeface="+mn-ea"/>
              </a:rPr>
              <a:t>三、挖掘台词里的潜台词</a:t>
            </a:r>
            <a:endParaRPr dirty="0">
              <a:latin typeface="微软雅黑 Light" panose="020B0502040204020203" pitchFamily="34" charset="-122"/>
              <a:sym typeface="+mn-ea"/>
            </a:endParaRPr>
          </a:p>
          <a:p>
            <a:pPr>
              <a:lnSpc>
                <a:spcPct val="40000"/>
              </a:lnSpc>
              <a:buFont typeface="Wingdings" panose="05000000000000000000" pitchFamily="2" charset="2"/>
              <a:buChar char="u"/>
            </a:pPr>
            <a:r>
              <a:rPr lang="zh-CN" sz="1600" dirty="0">
                <a:latin typeface="微软雅黑 Light" panose="020B0502040204020203" pitchFamily="34" charset="-122"/>
                <a:sym typeface="+mn-ea"/>
              </a:rPr>
              <a:t>案例：《雷雨》</a:t>
            </a:r>
            <a:r>
              <a:rPr lang="zh-CN" altLang="en-US" sz="1600" dirty="0">
                <a:latin typeface="微软雅黑 Light" panose="020B0502040204020203" pitchFamily="34" charset="-122"/>
                <a:sym typeface="+mn-ea"/>
              </a:rPr>
              <a:t>（</a:t>
            </a:r>
            <a:r>
              <a:rPr lang="zh-CN" sz="1600" dirty="0">
                <a:latin typeface="微软雅黑 Light" panose="020B0502040204020203" pitchFamily="34" charset="-122"/>
                <a:sym typeface="+mn-ea"/>
              </a:rPr>
              <a:t>四凤拿一把大蒲扇给繁漪，繁漪望着四凤，又故意转过头去。）</a:t>
            </a:r>
            <a:endParaRPr lang="zh-CN" sz="1800" dirty="0">
              <a:latin typeface="微软雅黑 Light" panose="020B0502040204020203" pitchFamily="34" charset="-122"/>
              <a:sym typeface="+mn-ea"/>
            </a:endParaRP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怎么这两天没见着大少爷？</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大概是很忙。</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听说他也要到矿上去，是么？</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我不知道。</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你没有听见说么？</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没有，倒是侍候大少爷的张奶奶这两天尽忙着给他捡衣裳。</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你父亲干什么呢？</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不知道。他说，他问太太的病。</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他倒是惦记着我。（停一下，忽然）他现在还没起来么？</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四凤谁？</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（没有想到四凤这样问，忙收敛一下）嗯———大少爷。</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我不知道。</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（看了她一眼）嗯？</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我没看见大少爷。</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他昨天晚上什么时候回来的？</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（红脸）我每天晚上总是回家睡觉，我不知道。</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（不自主的）哦，你每天晚上回家睡！（忽而抬起头来）这么说，他在这几天就走，究竟到什么地方去呢？</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（胆怯地）您是说大少爷？</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（注视四凤）嗯！</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我没听说。</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繁漪  他又喝醉了么？</a:t>
            </a:r>
          </a:p>
          <a:p>
            <a:pPr marL="0" indent="0">
              <a:lnSpc>
                <a:spcPct val="40000"/>
              </a:lnSpc>
              <a:buNone/>
            </a:pPr>
            <a:r>
              <a:rPr lang="zh-CN" sz="1400" dirty="0">
                <a:latin typeface="楷体" panose="02010609060101010101" charset="-122"/>
                <a:ea typeface="楷体" panose="02010609060101010101" charset="-122"/>
                <a:cs typeface="楷体" panose="02010609060101010101" charset="-122"/>
                <a:sym typeface="+mn-ea"/>
              </a:rPr>
              <a:t>四凤  我不清楚。（想找一个新题目）———太太，您吃药吧。</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4" name="文本框 3"/>
          <p:cNvSpPr txBox="1"/>
          <p:nvPr/>
        </p:nvSpPr>
        <p:spPr>
          <a:xfrm>
            <a:off x="9361805" y="1508760"/>
            <a:ext cx="2738120" cy="3138170"/>
          </a:xfrm>
          <a:prstGeom prst="rect">
            <a:avLst/>
          </a:prstGeom>
          <a:noFill/>
        </p:spPr>
        <p:txBody>
          <a:bodyPr wrap="square" rtlCol="0" anchor="t">
            <a:spAutoFit/>
          </a:bodyPr>
          <a:lstStyle/>
          <a:p>
            <a:pPr algn="just"/>
            <a:r>
              <a:rPr lang="zh-CN" altLang="en-US" b="1" dirty="0">
                <a:latin typeface="微软雅黑 Light" panose="020B0502040204020203" pitchFamily="34" charset="-122"/>
                <a:ea typeface="微软雅黑 Light" panose="020B0502040204020203" pitchFamily="34" charset="-122"/>
                <a:cs typeface="微软雅黑 Light" panose="020B0502040204020203" pitchFamily="34" charset="-122"/>
              </a:rPr>
              <a:t>解读：</a:t>
            </a:r>
            <a:r>
              <a:rPr lang="zh-CN" altLang="en-US" dirty="0">
                <a:latin typeface="微软雅黑 Light" panose="020B0502040204020203" pitchFamily="34" charset="-122"/>
                <a:ea typeface="微软雅黑 Light" panose="020B0502040204020203" pitchFamily="34" charset="-122"/>
                <a:cs typeface="微软雅黑 Light" panose="020B0502040204020203" pitchFamily="34" charset="-122"/>
              </a:rPr>
              <a:t>繁漪观察到周萍与四凤之间微妙的关系，按捺不住自己对周萍的思念，想从四凤嘴里打听到有关周萍的情况，并观察四凤的态度。</a:t>
            </a:r>
          </a:p>
          <a:p>
            <a:pPr algn="just"/>
            <a:r>
              <a:rPr lang="zh-CN" altLang="en-US" dirty="0">
                <a:latin typeface="微软雅黑 Light" panose="020B0502040204020203" pitchFamily="34" charset="-122"/>
                <a:ea typeface="微软雅黑 Light" panose="020B0502040204020203" pitchFamily="34" charset="-122"/>
                <a:cs typeface="微软雅黑 Light" panose="020B0502040204020203" pitchFamily="34" charset="-122"/>
              </a:rPr>
              <a:t>四凤则是刚从父亲（鲁贵）那里知道大少爷曾与太太“闹鬼”，而极力在太太面前回避自己和大少爷之间过于亲密的关系。</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3440" y="266700"/>
            <a:ext cx="10500360" cy="1089660"/>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51840" y="1509395"/>
            <a:ext cx="11229975" cy="5243195"/>
          </a:xfrm>
        </p:spPr>
        <p:txBody>
          <a:bodyPr vert="horz">
            <a:normAutofit fontScale="97500" lnSpcReduction="10000"/>
          </a:bodyPr>
          <a:lstStyle/>
          <a:p>
            <a:pPr marL="0" indent="0">
              <a:buNone/>
            </a:pPr>
            <a:r>
              <a:rPr lang="zh-CN" altLang="en-US" sz="2900" dirty="0"/>
              <a:t>二、表演艺术的特征</a:t>
            </a:r>
          </a:p>
          <a:p>
            <a:pPr marL="457200" indent="-457200">
              <a:lnSpc>
                <a:spcPct val="130000"/>
              </a:lnSpc>
              <a:buFont typeface="+mj-lt"/>
              <a:buAutoNum type="arabicPeriod" startAt="2"/>
            </a:pPr>
            <a:r>
              <a:rPr sz="2100" b="1" dirty="0" err="1">
                <a:latin typeface="微软雅黑 Light" panose="020B0502040204020203" pitchFamily="34" charset="-122"/>
                <a:cs typeface="微软雅黑 Light" panose="020B0502040204020203" pitchFamily="34" charset="-122"/>
              </a:rPr>
              <a:t>演员的表演艺术创作和艺术的欣赏者（观众）是在同一时空中的授予和接受的关系</a:t>
            </a:r>
            <a:endParaRPr sz="2100" b="1" dirty="0">
              <a:latin typeface="微软雅黑 Light" panose="020B0502040204020203" pitchFamily="34" charset="-122"/>
              <a:cs typeface="微软雅黑 Light" panose="020B0502040204020203" pitchFamily="34" charset="-122"/>
            </a:endParaRPr>
          </a:p>
          <a:p>
            <a:pPr>
              <a:lnSpc>
                <a:spcPct val="130000"/>
              </a:lnSpc>
            </a:pPr>
            <a:r>
              <a:rPr sz="2000" dirty="0" err="1">
                <a:latin typeface="微软雅黑 Light" panose="020B0502040204020203" pitchFamily="34" charset="-122"/>
                <a:cs typeface="微软雅黑 Light" panose="020B0502040204020203" pitchFamily="34" charset="-122"/>
              </a:rPr>
              <a:t>演员的表演创作和观众对演员创作的欣赏，必须在同一个时空中进行。表演创作完成了，观众对表演者创作的欣赏也就结束了</a:t>
            </a:r>
            <a:r>
              <a:rPr lang="zh-CN" sz="2000" dirty="0">
                <a:latin typeface="微软雅黑 Light" panose="020B0502040204020203" pitchFamily="34" charset="-122"/>
                <a:cs typeface="微软雅黑 Light" panose="020B0502040204020203" pitchFamily="34" charset="-122"/>
              </a:rPr>
              <a:t>；</a:t>
            </a:r>
          </a:p>
          <a:p>
            <a:pPr>
              <a:lnSpc>
                <a:spcPct val="130000"/>
              </a:lnSpc>
            </a:pPr>
            <a:r>
              <a:rPr lang="zh-CN" sz="2000" dirty="0">
                <a:latin typeface="微软雅黑 Light" panose="020B0502040204020203" pitchFamily="34" charset="-122"/>
                <a:cs typeface="微软雅黑 Light" panose="020B0502040204020203" pitchFamily="34" charset="-122"/>
              </a:rPr>
              <a:t>表演艺术是在同一时空中演出者和观赏者的创作（授予）与欣赏（接受）的关系。</a:t>
            </a:r>
          </a:p>
          <a:p>
            <a:pPr marL="457200" indent="-457200">
              <a:lnSpc>
                <a:spcPct val="130000"/>
              </a:lnSpc>
              <a:buFont typeface="+mj-lt"/>
              <a:buAutoNum type="arabicPeriod" startAt="3"/>
            </a:pPr>
            <a:r>
              <a:rPr lang="zh-CN" sz="2100" b="1" dirty="0">
                <a:latin typeface="微软雅黑 Light" panose="020B0502040204020203" pitchFamily="34" charset="-122"/>
                <a:cs typeface="微软雅黑 Light" panose="020B0502040204020203" pitchFamily="34" charset="-122"/>
              </a:rPr>
              <a:t>表演艺术是人体的动态造型艺术</a:t>
            </a:r>
          </a:p>
          <a:p>
            <a:pPr>
              <a:lnSpc>
                <a:spcPct val="130000"/>
              </a:lnSpc>
            </a:pPr>
            <a:r>
              <a:rPr lang="zh-CN" sz="2000" dirty="0">
                <a:latin typeface="微软雅黑 Light" panose="020B0502040204020203" pitchFamily="34" charset="-122"/>
                <a:cs typeface="微软雅黑 Light" panose="020B0502040204020203" pitchFamily="34" charset="-122"/>
              </a:rPr>
              <a:t>表演是动作的艺术。所谓动作，是在规定情境中的动作。</a:t>
            </a:r>
          </a:p>
          <a:p>
            <a:pPr>
              <a:lnSpc>
                <a:spcPct val="130000"/>
              </a:lnSpc>
            </a:pPr>
            <a:r>
              <a:rPr lang="zh-CN" sz="2000" dirty="0">
                <a:latin typeface="微软雅黑 Light" panose="020B0502040204020203" pitchFamily="34" charset="-122"/>
                <a:cs typeface="微软雅黑 Light" panose="020B0502040204020203" pitchFamily="34" charset="-122"/>
              </a:rPr>
              <a:t>规定情境就是在剧本里提示的，剧本要求的时间、地点和发生的事件，表演者在这个规定情境中去展示他的行动过程；</a:t>
            </a:r>
          </a:p>
          <a:p>
            <a:pPr>
              <a:lnSpc>
                <a:spcPct val="130000"/>
              </a:lnSpc>
            </a:pPr>
            <a:r>
              <a:rPr lang="zh-CN" sz="2000" dirty="0">
                <a:latin typeface="微软雅黑 Light" panose="020B0502040204020203" pitchFamily="34" charset="-122"/>
                <a:cs typeface="微软雅黑 Light" panose="020B0502040204020203" pitchFamily="34" charset="-122"/>
              </a:rPr>
              <a:t>动作是局部的、细节的，行动则是整体的、成体系的；</a:t>
            </a:r>
          </a:p>
          <a:p>
            <a:pPr>
              <a:lnSpc>
                <a:spcPct val="130000"/>
              </a:lnSpc>
            </a:pPr>
            <a:r>
              <a:rPr lang="zh-CN" sz="2000" dirty="0">
                <a:latin typeface="微软雅黑 Light" panose="020B0502040204020203" pitchFamily="34" charset="-122"/>
                <a:cs typeface="微软雅黑 Light" panose="020B0502040204020203" pitchFamily="34" charset="-122"/>
              </a:rPr>
              <a:t>表演首先要学会在规定情境中进行有机的行动。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209040"/>
            <a:ext cx="11338560" cy="551751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四、组织人物的内心独白</a:t>
            </a:r>
            <a:endParaRPr dirty="0">
              <a:latin typeface="微软雅黑 Light" panose="020B0502040204020203" pitchFamily="34" charset="-122"/>
              <a:sym typeface="+mn-ea"/>
            </a:endParaRPr>
          </a:p>
          <a:p>
            <a:pPr>
              <a:lnSpc>
                <a:spcPct val="140000"/>
              </a:lnSpc>
            </a:pPr>
            <a:r>
              <a:rPr lang="zh-CN" sz="2000" b="1" dirty="0">
                <a:latin typeface="微软雅黑 Light" panose="020B0502040204020203" pitchFamily="34" charset="-122"/>
                <a:sym typeface="+mn-ea"/>
              </a:rPr>
              <a:t>内心独白</a:t>
            </a:r>
            <a:r>
              <a:rPr lang="zh-CN" sz="2000" dirty="0">
                <a:latin typeface="微软雅黑 Light" panose="020B0502040204020203" pitchFamily="34" charset="-122"/>
                <a:sym typeface="+mn-ea"/>
              </a:rPr>
              <a:t>和潜台词一样，是剧作者没有写在剧本台词表面的文字语言中，却需要演员在人物创作时以台词为依据，进行挖掘再创作，将人物的性格准确地体现在表演行动中。</a:t>
            </a:r>
          </a:p>
          <a:p>
            <a:pPr>
              <a:lnSpc>
                <a:spcPct val="140000"/>
              </a:lnSpc>
            </a:pPr>
            <a:r>
              <a:rPr lang="zh-CN" sz="2000" b="1" dirty="0">
                <a:latin typeface="微软雅黑 Light" panose="020B0502040204020203" pitchFamily="34" charset="-122"/>
                <a:sym typeface="+mn-ea"/>
              </a:rPr>
              <a:t>内心独白</a:t>
            </a:r>
            <a:r>
              <a:rPr lang="zh-CN" sz="2000" dirty="0">
                <a:latin typeface="微软雅黑 Light" panose="020B0502040204020203" pitchFamily="34" charset="-122"/>
                <a:sym typeface="+mn-ea"/>
              </a:rPr>
              <a:t>是指人物在剧本出现的场景里对主客观规定情境判断思考的意识活动，是人物在内心思索而没有实际说出的语言，是一种“心中的话”</a:t>
            </a:r>
            <a:r>
              <a:rPr lang="zh-CN" altLang="en-US" sz="2000" dirty="0">
                <a:latin typeface="微软雅黑 Light" panose="020B0502040204020203" pitchFamily="34" charset="-122"/>
                <a:sym typeface="+mn-ea"/>
              </a:rPr>
              <a:t>；</a:t>
            </a:r>
            <a:r>
              <a:rPr lang="zh-CN" sz="2000" dirty="0">
                <a:latin typeface="微软雅黑 Light" panose="020B0502040204020203" pitchFamily="34" charset="-122"/>
                <a:sym typeface="+mn-ea"/>
              </a:rPr>
              <a:t>是由演员在创造角色过程中，对人物的内心思想感情进行深入挖掘后，以人物所特有的思维方式设计并融合渗透在角色的心理和形体动作过程中，它使人物的外部形体动作和语言与人物的内心活动成为有机联系的整体。</a:t>
            </a:r>
          </a:p>
          <a:p>
            <a:pPr>
              <a:lnSpc>
                <a:spcPct val="140000"/>
              </a:lnSpc>
            </a:pPr>
            <a:r>
              <a:rPr lang="zh-CN" sz="2000" dirty="0">
                <a:latin typeface="微软雅黑 Light" panose="020B0502040204020203" pitchFamily="34" charset="-122"/>
                <a:sym typeface="+mn-ea"/>
              </a:rPr>
              <a:t>组织角色的内心独白是表演的内部心理技术之一，是演员为掌握人物的内心思想感情而运用的一种手段。正是由于组织了恰当的内心独白，才使人物的语言表达得准确、有根据，使人物在沉默无言的交流和动作过程中表现得生动、有内容。</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209040"/>
            <a:ext cx="8393430" cy="559752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四、组织人物的内心独白</a:t>
            </a:r>
            <a:endParaRPr dirty="0">
              <a:latin typeface="微软雅黑 Light" panose="020B0502040204020203" pitchFamily="34" charset="-122"/>
              <a:sym typeface="+mn-ea"/>
            </a:endParaRPr>
          </a:p>
          <a:p>
            <a:pPr>
              <a:lnSpc>
                <a:spcPct val="80000"/>
              </a:lnSpc>
              <a:buFont typeface="Wingdings" panose="05000000000000000000" pitchFamily="2" charset="2"/>
              <a:buChar char="u"/>
            </a:pPr>
            <a:r>
              <a:rPr lang="zh-CN" sz="1800" dirty="0">
                <a:latin typeface="微软雅黑 Light" panose="020B0502040204020203" pitchFamily="34" charset="-122"/>
                <a:sym typeface="+mn-ea"/>
              </a:rPr>
              <a:t>案例：《地质师》二幕的开始，罗大生来到分别三年的老同学卢敬的家。</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敬（接电话）……是你吗？天哪！真的是你吗？终于回来了……你现在在哪儿？楼下？那你为什么还不上来，让我在电话里和你废话！快上来，我等你！当然……我还是一个人。</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（放下电话，有点慌乱，突然笑了，接着又有些伤心，照了照镜子，试着把屋子整理一下。此时传来敲门声。卢敬快步走到门边，但又返回原处，稍平静了一下。）</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卢敬请进。</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（罗大生推开门。他穿着旧军大衣，围着围巾，肩头洒满雪花，脸黑了，还隐隐地生出了胡子。他手里拎着旅行袋，默默地站在那里。）</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干吗站在那儿？快进呀！</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我……我……真想拥抱你。</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还是握握手吧……勇士。（主动走过去）</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我梦想着我们重逢的这一天。</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我也是……</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（罗大生和卢敬紧紧握手。卢敬帮罗大生脱下大衣，挂好。）</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7" name="image48.png"/>
          <p:cNvPicPr>
            <a:picLocks noChangeAspect="1"/>
          </p:cNvPicPr>
          <p:nvPr/>
        </p:nvPicPr>
        <p:blipFill>
          <a:blip r:embed="rId3" cstate="print"/>
          <a:stretch>
            <a:fillRect/>
          </a:stretch>
        </p:blipFill>
        <p:spPr>
          <a:xfrm>
            <a:off x="9216390" y="1209040"/>
            <a:ext cx="2938780" cy="2065020"/>
          </a:xfrm>
          <a:prstGeom prst="rect">
            <a:avLst/>
          </a:prstGeom>
        </p:spPr>
      </p:pic>
      <p:sp>
        <p:nvSpPr>
          <p:cNvPr id="100" name="文本框 99"/>
          <p:cNvSpPr txBox="1"/>
          <p:nvPr/>
        </p:nvSpPr>
        <p:spPr>
          <a:xfrm>
            <a:off x="9216390" y="3500755"/>
            <a:ext cx="2793365" cy="2553335"/>
          </a:xfrm>
          <a:prstGeom prst="rect">
            <a:avLst/>
          </a:prstGeom>
          <a:noFill/>
          <a:ln w="9525">
            <a:noFill/>
          </a:ln>
        </p:spPr>
        <p:txBody>
          <a:bodyPr wrap="square">
            <a:spAutoFit/>
          </a:bodyPr>
          <a:lstStyle/>
          <a:p>
            <a:pPr indent="0" fontAlgn="auto"/>
            <a:r>
              <a:rPr lang="zh-CN" sz="1600" b="0">
                <a:latin typeface="微软雅黑 Light" panose="020B0502040204020203" pitchFamily="34" charset="-122"/>
                <a:ea typeface="微软雅黑 Light" panose="020B0502040204020203" pitchFamily="34" charset="-122"/>
              </a:rPr>
              <a:t>简短的一个老同学见面的兴奋场景，在作者的提示和人物的对话中，尤其是括号里的作者提示，揭示了人物丰富的内心活动和人物之间微妙的关系。</a:t>
            </a:r>
          </a:p>
          <a:p>
            <a:pPr indent="0" fontAlgn="auto"/>
            <a:r>
              <a:rPr lang="zh-CN" sz="1600" b="0">
                <a:latin typeface="微软雅黑 Light" panose="020B0502040204020203" pitchFamily="34" charset="-122"/>
                <a:ea typeface="微软雅黑 Light" panose="020B0502040204020203" pitchFamily="34" charset="-122"/>
              </a:rPr>
              <a:t>演员要把二人见面时的激动、难以控制的情感通过动作展示出来，必然要准确地组织好人物的内心独白。</a:t>
            </a:r>
            <a:endParaRPr lang="zh-CN" altLang="en-US" sz="1600" b="0">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209040"/>
            <a:ext cx="9323070" cy="5655945"/>
          </a:xfrm>
        </p:spPr>
        <p:txBody>
          <a:bodyPr vert="horz">
            <a:noAutofit/>
          </a:bodyPr>
          <a:lstStyle/>
          <a:p>
            <a:pPr marL="0" indent="0">
              <a:lnSpc>
                <a:spcPct val="160000"/>
              </a:lnSpc>
              <a:buFont typeface="+mj-lt"/>
              <a:buNone/>
            </a:pPr>
            <a:r>
              <a:rPr dirty="0" err="1">
                <a:latin typeface="微软雅黑 Light" panose="020B0502040204020203" pitchFamily="34" charset="-122"/>
                <a:sym typeface="+mn-ea"/>
              </a:rPr>
              <a:t>四、组织人物的内心独白</a:t>
            </a:r>
            <a:endParaRPr dirty="0">
              <a:latin typeface="微软雅黑 Light" panose="020B0502040204020203" pitchFamily="34" charset="-122"/>
              <a:sym typeface="+mn-ea"/>
            </a:endParaRPr>
          </a:p>
          <a:p>
            <a:pPr>
              <a:lnSpc>
                <a:spcPct val="80000"/>
              </a:lnSpc>
              <a:buFont typeface="Wingdings" panose="05000000000000000000" pitchFamily="2" charset="2"/>
              <a:buChar char="u"/>
            </a:pPr>
            <a:r>
              <a:rPr lang="zh-CN" sz="1800" dirty="0">
                <a:latin typeface="微软雅黑 Light" panose="020B0502040204020203" pitchFamily="34" charset="-122"/>
                <a:sym typeface="+mn-ea"/>
              </a:rPr>
              <a:t>案例：《地质师》二幕的开始，罗大生来到分别三年的老同学卢敬的家。</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领导特别看重我！（发现卢敬有点异样）这些年你生活得怎么样？</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……有没有什么变化？</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我在咱们学院地质系，教大学一年级。</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挺好吧？</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生活不能应有尽有，一切如意———至少我没能像你们一样，悲壮一次。</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（动情的）别这么想。我回来了……这不是我的错。要是……我们能在一起……你知道，我爱你……</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（抚摸着卢敬的手，比常礼久了一点。）</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（抽回手）我得去做饭了。</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好。</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卢  敬	什么好？</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罗大生	做饭的时间选得好。</a:t>
            </a:r>
          </a:p>
          <a:p>
            <a:pPr marL="0" indent="0">
              <a:lnSpc>
                <a:spcPct val="80000"/>
              </a:lnSpc>
              <a:buNone/>
            </a:pPr>
            <a:r>
              <a:rPr lang="zh-CN" sz="1800" dirty="0">
                <a:latin typeface="楷体" panose="02010609060101010101" charset="-122"/>
                <a:ea typeface="楷体" panose="02010609060101010101" charset="-122"/>
                <a:cs typeface="楷体" panose="02010609060101010101" charset="-122"/>
                <a:sym typeface="+mn-ea"/>
              </a:rPr>
              <a:t>（两个人对望着，突然沉默了。）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100" name="文本框 99"/>
          <p:cNvSpPr txBox="1"/>
          <p:nvPr/>
        </p:nvSpPr>
        <p:spPr>
          <a:xfrm>
            <a:off x="10121900" y="1893570"/>
            <a:ext cx="1968500" cy="2061210"/>
          </a:xfrm>
          <a:prstGeom prst="rect">
            <a:avLst/>
          </a:prstGeom>
          <a:noFill/>
          <a:ln w="9525">
            <a:noFill/>
          </a:ln>
        </p:spPr>
        <p:txBody>
          <a:bodyPr wrap="square">
            <a:spAutoFit/>
          </a:bodyPr>
          <a:lstStyle/>
          <a:p>
            <a:pPr indent="0" algn="just" fontAlgn="auto"/>
            <a:r>
              <a:rPr lang="zh-CN" sz="1600" b="0">
                <a:latin typeface="微软雅黑 Light" panose="020B0502040204020203" pitchFamily="34" charset="-122"/>
                <a:ea typeface="微软雅黑 Light" panose="020B0502040204020203" pitchFamily="34" charset="-122"/>
              </a:rPr>
              <a:t>这一段对话，人物的内心活动更加复杂，人物关系的发展变化更加微妙。</a:t>
            </a:r>
          </a:p>
          <a:p>
            <a:pPr indent="0" algn="just" fontAlgn="auto"/>
            <a:r>
              <a:rPr lang="zh-CN" sz="1600" b="0">
                <a:latin typeface="微软雅黑 Light" panose="020B0502040204020203" pitchFamily="34" charset="-122"/>
                <a:ea typeface="微软雅黑 Light" panose="020B0502040204020203" pitchFamily="34" charset="-122"/>
              </a:rPr>
              <a:t>台词中的“……”代表很清晰的内心独白，把二人的情感准确地表达出来。</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第四节 变剧作者的文学语言为演员口中说出的话</a:t>
            </a:r>
          </a:p>
        </p:txBody>
      </p:sp>
      <p:sp>
        <p:nvSpPr>
          <p:cNvPr id="3" name="文本占位符 2"/>
          <p:cNvSpPr>
            <a:spLocks noGrp="1"/>
          </p:cNvSpPr>
          <p:nvPr>
            <p:ph type="body" orient="vert" idx="1"/>
          </p:nvPr>
        </p:nvSpPr>
        <p:spPr>
          <a:xfrm>
            <a:off x="754380" y="1209040"/>
            <a:ext cx="11251565" cy="5655945"/>
          </a:xfrm>
        </p:spPr>
        <p:txBody>
          <a:bodyPr vert="horz">
            <a:noAutofit/>
          </a:bodyPr>
          <a:lstStyle/>
          <a:p>
            <a:pPr marL="0" indent="0">
              <a:lnSpc>
                <a:spcPct val="160000"/>
              </a:lnSpc>
              <a:buFont typeface="+mj-lt"/>
              <a:buNone/>
            </a:pPr>
            <a:r>
              <a:rPr>
                <a:latin typeface="微软雅黑 Light" panose="020B0502040204020203" pitchFamily="34" charset="-122"/>
                <a:sym typeface="+mn-ea"/>
              </a:rPr>
              <a:t>四、组织人物的内心独白</a:t>
            </a:r>
          </a:p>
          <a:p>
            <a:pPr>
              <a:lnSpc>
                <a:spcPct val="90000"/>
              </a:lnSpc>
            </a:pPr>
            <a:r>
              <a:rPr lang="zh-CN" sz="1800" b="1">
                <a:latin typeface="微软雅黑 Light" panose="020B0502040204020203" pitchFamily="34" charset="-122"/>
                <a:sym typeface="+mn-ea"/>
              </a:rPr>
              <a:t>内心独白</a:t>
            </a:r>
            <a:r>
              <a:rPr lang="zh-CN" sz="1800">
                <a:latin typeface="微软雅黑 Light" panose="020B0502040204020203" pitchFamily="34" charset="-122"/>
                <a:sym typeface="+mn-ea"/>
              </a:rPr>
              <a:t>与</a:t>
            </a:r>
            <a:r>
              <a:rPr lang="zh-CN" sz="1800" b="1">
                <a:latin typeface="微软雅黑 Light" panose="020B0502040204020203" pitchFamily="34" charset="-122"/>
                <a:sym typeface="+mn-ea"/>
              </a:rPr>
              <a:t>内心视像</a:t>
            </a:r>
            <a:r>
              <a:rPr lang="zh-CN" sz="1800">
                <a:latin typeface="微软雅黑 Light" panose="020B0502040204020203" pitchFamily="34" charset="-122"/>
                <a:sym typeface="+mn-ea"/>
              </a:rPr>
              <a:t>不同。</a:t>
            </a:r>
          </a:p>
          <a:p>
            <a:pPr>
              <a:lnSpc>
                <a:spcPct val="90000"/>
              </a:lnSpc>
            </a:pPr>
            <a:r>
              <a:rPr lang="zh-CN" sz="1800">
                <a:latin typeface="微软雅黑 Light" panose="020B0502040204020203" pitchFamily="34" charset="-122"/>
                <a:sym typeface="+mn-ea"/>
              </a:rPr>
              <a:t>斯坦尼斯拉夫斯基说：“只要我一指定出幻想的题目，你们便开始用所谓内心视线看到相应的视觉形象了。这种形象在我们演员行话里叫做内心视像。”</a:t>
            </a:r>
          </a:p>
          <a:p>
            <a:pPr>
              <a:lnSpc>
                <a:spcPct val="90000"/>
              </a:lnSpc>
            </a:pPr>
            <a:r>
              <a:rPr lang="zh-CN" sz="1800">
                <a:latin typeface="微软雅黑 Light" panose="020B0502040204020203" pitchFamily="34" charset="-122"/>
                <a:sym typeface="+mn-ea"/>
              </a:rPr>
              <a:t>内心独白是演员的创作活动，是一种技巧。内心独自组织得体就能激发演员情绪流动，避免表演情绪。剧作对此只有模糊的指向，演员对此则必须是具象的。这是演员的表演功力所在。</a:t>
            </a:r>
          </a:p>
          <a:p>
            <a:pPr>
              <a:lnSpc>
                <a:spcPct val="90000"/>
              </a:lnSpc>
            </a:pPr>
            <a:r>
              <a:rPr lang="zh-CN" sz="1800">
                <a:latin typeface="微软雅黑 Light" panose="020B0502040204020203" pitchFamily="34" charset="-122"/>
                <a:sym typeface="+mn-ea"/>
              </a:rPr>
              <a:t>表演应遵循生活中意识活动的形式去进行。当人物的内心独白在演员脑海里真实而自然地产生出来的时候，也正是演员逐渐获得人物在规定情境里正确的自我感觉的过程，这时表演者的一举一动、一言一行就是举止自如、生动有机的人物动作了。</a:t>
            </a:r>
          </a:p>
          <a:p>
            <a:pPr>
              <a:lnSpc>
                <a:spcPct val="90000"/>
              </a:lnSpc>
            </a:pPr>
            <a:r>
              <a:rPr lang="en-US" altLang="zh-CN" sz="1800">
                <a:latin typeface="微软雅黑 Light" panose="020B0502040204020203" pitchFamily="34" charset="-122"/>
                <a:sym typeface="+mn-ea"/>
              </a:rPr>
              <a:t>20</a:t>
            </a:r>
            <a:r>
              <a:rPr lang="zh-CN" sz="1800">
                <a:latin typeface="微软雅黑 Light" panose="020B0502040204020203" pitchFamily="34" charset="-122"/>
                <a:sym typeface="+mn-ea"/>
              </a:rPr>
              <a:t>世纪</a:t>
            </a:r>
            <a:r>
              <a:rPr lang="en-US" altLang="zh-CN" sz="1800">
                <a:latin typeface="微软雅黑 Light" panose="020B0502040204020203" pitchFamily="34" charset="-122"/>
                <a:sym typeface="+mn-ea"/>
              </a:rPr>
              <a:t>50</a:t>
            </a:r>
            <a:r>
              <a:rPr lang="zh-CN" sz="1800">
                <a:latin typeface="微软雅黑 Light" panose="020B0502040204020203" pitchFamily="34" charset="-122"/>
                <a:sym typeface="+mn-ea"/>
              </a:rPr>
              <a:t>年代，我国著名演员金山为演出名剧《万尼亚舅舅》，在准备角色期间，把人物的潜台词与内心独白用笔录的形式写下了十余万字的笔记，演出之后他把这部手记交由中国戏剧出版社出版，书名为《一个角色的创造》。</a:t>
            </a:r>
          </a:p>
          <a:p>
            <a:pPr>
              <a:lnSpc>
                <a:spcPct val="90000"/>
              </a:lnSpc>
            </a:pPr>
            <a:r>
              <a:rPr lang="zh-CN" sz="1800">
                <a:latin typeface="微软雅黑 Light" panose="020B0502040204020203" pitchFamily="34" charset="-122"/>
                <a:sym typeface="+mn-ea"/>
              </a:rPr>
              <a:t>演员生活在人物的规定情境里，人物的自我感觉里的潜台词、内心独白，“绝不是要演员在台上讲了一句台词就停半天，等自己默诵完了‘潜台词’或‘内心独白’以后再讲第二句台词。我认为一个人在生活中的内心活动，有时被叙述起来虽然很多很长，但当演员把它们体现于舞台时，仅仅是，也只能是一闪眼的工夫就够了的”。（金山）</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5212715" cy="5579110"/>
          </a:xfrm>
        </p:spPr>
        <p:txBody>
          <a:bodyPr vert="horz">
            <a:noAutofit/>
          </a:bodyPr>
          <a:lstStyle/>
          <a:p>
            <a:pPr marL="0" indent="0" fontAlgn="auto">
              <a:lnSpc>
                <a:spcPct val="100000"/>
              </a:lnSpc>
              <a:spcBef>
                <a:spcPts val="400"/>
              </a:spcBef>
              <a:buFont typeface="+mj-lt"/>
              <a:buNone/>
            </a:pPr>
            <a:r>
              <a:rPr lang="zh-CN" altLang="en-US" sz="1600">
                <a:latin typeface="微软雅黑 Light" panose="020B0502040204020203" pitchFamily="34" charset="-122"/>
                <a:cs typeface="微软雅黑 Light" panose="020B0502040204020203" pitchFamily="34" charset="-122"/>
              </a:rPr>
              <a:t>１．以《雷雨》剧本为例，用两种方式阅读：不带倾向性情感地读准语言逻辑重音、语言的动作；试着用人物的情感读出。思考两种读法的不同之处。</a:t>
            </a:r>
          </a:p>
          <a:p>
            <a:pPr marL="0" indent="0" fontAlgn="auto">
              <a:lnSpc>
                <a:spcPct val="100000"/>
              </a:lnSpc>
              <a:spcBef>
                <a:spcPts val="400"/>
              </a:spcBef>
              <a:buFont typeface="+mj-lt"/>
              <a:buNone/>
            </a:pPr>
            <a:r>
              <a:rPr lang="zh-CN" altLang="en-US" sz="1600">
                <a:latin typeface="微软雅黑 Light" panose="020B0502040204020203" pitchFamily="34" charset="-122"/>
                <a:cs typeface="微软雅黑 Light" panose="020B0502040204020203" pitchFamily="34" charset="-122"/>
              </a:rPr>
              <a:t>２．以话剧《雷雨》第二幕繁漪与周萍的“谈判”片段为例，通过对二人强烈动作性的、有层次递进的对话分析，即兴地展开人物的表演外部动作。</a:t>
            </a:r>
          </a:p>
          <a:p>
            <a:pPr marL="0" indent="0" fontAlgn="auto">
              <a:lnSpc>
                <a:spcPct val="100000"/>
              </a:lnSpc>
              <a:spcBef>
                <a:spcPts val="400"/>
              </a:spcBef>
              <a:buFont typeface="+mj-lt"/>
              <a:buNone/>
            </a:pPr>
            <a:r>
              <a:rPr lang="zh-CN" altLang="en-US" sz="1600">
                <a:latin typeface="微软雅黑 Light" panose="020B0502040204020203" pitchFamily="34" charset="-122"/>
                <a:cs typeface="微软雅黑 Light" panose="020B0502040204020203" pitchFamily="34" charset="-122"/>
              </a:rPr>
              <a:t>《雷雨》第二幕“谈判”（片段）</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周萍   （周萍送走四凤，应付走鲁贵，见繁漪下楼来，怕和她一同在这间屋里）哦，我要走了，我要收拾东西去。</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繁漪    等一等。我请你略微坐一坐。</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周萍   什么事？</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繁漪   （沉郁地）有话说。</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（周萍走回，站着不语。）</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繁漪   我希望你明白方才的情形。这不是一天的事情。</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rPr>
              <a:t>周萍   （躲避地）父亲一向是那样，他说一句就是一句的。</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sym typeface="+mn-ea"/>
              </a:rPr>
              <a:t>繁漪   </a:t>
            </a:r>
            <a:r>
              <a:rPr lang="zh-CN" altLang="en-US" sz="1600">
                <a:latin typeface="楷体" panose="02010609060101010101" charset="-122"/>
                <a:ea typeface="楷体" panose="02010609060101010101" charset="-122"/>
                <a:cs typeface="楷体" panose="02010609060101010101" charset="-122"/>
              </a:rPr>
              <a:t>可是人家说一句，我就听一句，那是违背我的本性的。</a:t>
            </a:r>
          </a:p>
          <a:p>
            <a:pPr marL="0" indent="0" fontAlgn="auto">
              <a:lnSpc>
                <a:spcPct val="100000"/>
              </a:lnSpc>
              <a:spcBef>
                <a:spcPts val="400"/>
              </a:spcBef>
              <a:buFont typeface="+mj-lt"/>
              <a:buNone/>
            </a:pPr>
            <a:r>
              <a:rPr lang="zh-CN" altLang="en-US" sz="1600">
                <a:latin typeface="楷体" panose="02010609060101010101" charset="-122"/>
                <a:ea typeface="楷体" panose="02010609060101010101" charset="-122"/>
                <a:cs typeface="楷体" panose="02010609060101010101" charset="-122"/>
                <a:sym typeface="+mn-ea"/>
              </a:rPr>
              <a:t>周萍   我明白你。（强笑）你不要听他的话就是了。</a:t>
            </a:r>
            <a:endParaRPr lang="zh-CN" altLang="en-US" sz="1600">
              <a:latin typeface="楷体" panose="02010609060101010101" charset="-122"/>
              <a:ea typeface="楷体" panose="02010609060101010101" charset="-122"/>
              <a:cs typeface="楷体" panose="02010609060101010101" charset="-122"/>
            </a:endParaRPr>
          </a:p>
          <a:p>
            <a:pPr marL="0" indent="0" fontAlgn="auto">
              <a:lnSpc>
                <a:spcPct val="70000"/>
              </a:lnSpc>
              <a:buFont typeface="+mj-lt"/>
              <a:buNone/>
            </a:pPr>
            <a:endParaRPr lang="zh-CN" altLang="en-US" sz="1600">
              <a:latin typeface="楷体" panose="02010609060101010101" charset="-122"/>
              <a:ea typeface="楷体" panose="02010609060101010101" charset="-122"/>
              <a:cs typeface="楷体" panose="02010609060101010101" charset="-122"/>
            </a:endParaRP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5" name="文本框 4"/>
          <p:cNvSpPr txBox="1"/>
          <p:nvPr/>
        </p:nvSpPr>
        <p:spPr>
          <a:xfrm>
            <a:off x="6659245" y="1183640"/>
            <a:ext cx="5432425" cy="5282565"/>
          </a:xfrm>
          <a:prstGeom prst="rect">
            <a:avLst/>
          </a:prstGeom>
          <a:noFill/>
        </p:spPr>
        <p:txBody>
          <a:bodyPr wrap="square" rtlCol="0" anchor="t">
            <a:spAutoFit/>
          </a:bodyPr>
          <a:lstStyle/>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繁漪   萍，我盼望你还是从前那样诚恳的人。顶好不要学着现在那种玩世不恭的态度。你知道我没有你在我面前，我已经很苦了。</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周萍   所以我要走了。不要再多见面，互相提醒我们最后悔的事情。</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繁漪   我不后悔，我向来做事没有后悔过。</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周萍   （不得已地）我想，我很明白地对你表示过。这些日子我没有见你，我想你很明白。</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繁漪   很明白。</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周萍   那么，我是个最糊涂，最不明白的人。我后悔，我认为我生平做错一件大事。我对不起自己，对不起弟弟，更对不起父亲。</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繁漪   （低沉地）但是你最对不起的人，你反而轻轻地忘了。</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周萍    还有谁？</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繁漪   你最对不起的是我，是你曾经引诱过的后母！</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周萍   （有些怕她）你疯了。</a:t>
            </a:r>
          </a:p>
          <a:p>
            <a:pPr algn="just" fontAlgn="auto">
              <a:lnSpc>
                <a:spcPct val="100000"/>
              </a:lnSpc>
              <a:spcBef>
                <a:spcPts val="400"/>
              </a:spcBef>
            </a:pPr>
            <a:r>
              <a:rPr lang="zh-CN" altLang="en-US" sz="1600">
                <a:latin typeface="楷体" panose="02010609060101010101" charset="-122"/>
                <a:ea typeface="楷体" panose="02010609060101010101" charset="-122"/>
                <a:cs typeface="楷体" panose="02010609060101010101" charset="-122"/>
              </a:rPr>
              <a:t>繁漪   你欠了我一笔债，你对我负着责任，你不能丢下我，就一个人跑。</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369550" cy="5579110"/>
          </a:xfrm>
        </p:spPr>
        <p:txBody>
          <a:bodyPr vert="horz">
            <a:noAutofit/>
          </a:bodyPr>
          <a:lstStyle/>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以话剧《女店主》马琳多琳娜与骑士的片段为例，通过对二人强烈动作性的、有层次递进的对话分析，即兴地展开人物的表演外部动作。</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以《蒲田进行曲》中的片段台词为例，组织语言的外部动作。</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以《地质师》中卢敬、洛明的台词为例，组织语言的外部动作。</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“一句话潜台词练习”，选用只能说一句话的表演练习，但要说出与台词字面不同含义的潜在意思来。</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“一句话台词练习”，说出几种不同的潜在意思。</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试读剧本《雷雨》中第三幕“起誓”一段人物的台词，把其潜台词准确地说出来。</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以《雷雨》第二幕中繁漪与周萍的“谈判”为例，试着把他们的潜台词和内心独白用文字形式写出来。</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阅读金山著作《一个角色的创造》，体会他在书中并列写出的人物台词和他自己挖掘的潜台词及组织的人物内心独白。</a:t>
            </a:r>
          </a:p>
          <a:p>
            <a:pPr marL="342900" indent="-342900" fontAlgn="auto">
              <a:lnSpc>
                <a:spcPct val="100000"/>
              </a:lnSpc>
              <a:buFont typeface="+mj-lt"/>
              <a:buAutoNum type="arabicPeriod" startAt="3"/>
            </a:pPr>
            <a:r>
              <a:rPr lang="zh-CN" altLang="en-US" sz="2000">
                <a:latin typeface="微软雅黑 Light" panose="020B0502040204020203" pitchFamily="34" charset="-122"/>
                <a:cs typeface="微软雅黑 Light" panose="020B0502040204020203" pitchFamily="34" charset="-122"/>
              </a:rPr>
              <a:t>试写出《雷雨》或《北京人》、《地质师》、《女店主》、《长恨歌》的一个片段人物台词的内心独白。</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第五节 再谈组织“这一个”人物的行动与深化规定情境</a:t>
            </a:r>
          </a:p>
        </p:txBody>
      </p:sp>
      <p:sp>
        <p:nvSpPr>
          <p:cNvPr id="3" name="文本占位符 2"/>
          <p:cNvSpPr>
            <a:spLocks noGrp="1"/>
          </p:cNvSpPr>
          <p:nvPr>
            <p:ph type="body" orient="vert" idx="1"/>
          </p:nvPr>
        </p:nvSpPr>
        <p:spPr>
          <a:xfrm>
            <a:off x="754380" y="1209040"/>
            <a:ext cx="10565130" cy="5655945"/>
          </a:xfrm>
        </p:spPr>
        <p:txBody>
          <a:bodyPr vert="horz">
            <a:noAutofit/>
          </a:bodyPr>
          <a:lstStyle/>
          <a:p>
            <a:pPr marL="0" indent="0">
              <a:lnSpc>
                <a:spcPct val="120000"/>
              </a:lnSpc>
              <a:buNone/>
            </a:pPr>
            <a:r>
              <a:rPr lang="zh-CN" dirty="0">
                <a:latin typeface="微软雅黑 Light" panose="020B0502040204020203" pitchFamily="34" charset="-122"/>
                <a:sym typeface="+mn-ea"/>
              </a:rPr>
              <a:t>一、“这一个”的关键是：我要“怎么做”</a:t>
            </a:r>
          </a:p>
          <a:p>
            <a:pPr>
              <a:lnSpc>
                <a:spcPct val="120000"/>
              </a:lnSpc>
            </a:pP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一个人物的性格不仅表现在他做什么，而且表现在他怎么做。”</a:t>
            </a:r>
          </a:p>
          <a:p>
            <a:pPr>
              <a:lnSpc>
                <a:spcPct val="120000"/>
              </a:lnSpc>
            </a:pPr>
            <a:r>
              <a:rPr lang="zh-CN" sz="2000" b="1" dirty="0">
                <a:latin typeface="微软雅黑 Light" panose="020B0502040204020203" pitchFamily="34" charset="-122"/>
                <a:sym typeface="+mn-ea"/>
              </a:rPr>
              <a:t>“做什么”与“怎样做”</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人物的任务（目的）与动作（手段），也是“动作三要素”的内容。</a:t>
            </a:r>
          </a:p>
          <a:p>
            <a:pPr>
              <a:lnSpc>
                <a:spcPct val="120000"/>
              </a:lnSpc>
            </a:pPr>
            <a:r>
              <a:rPr lang="zh-CN" sz="2000" dirty="0">
                <a:latin typeface="微软雅黑 Light" panose="020B0502040204020203" pitchFamily="34" charset="-122"/>
                <a:sym typeface="+mn-ea"/>
              </a:rPr>
              <a:t>人物“做什么”常是剧本规定好的，而“怎样做”则是演员在处理“做什么”时融入自己的理解和体现。</a:t>
            </a:r>
          </a:p>
          <a:p>
            <a:pPr>
              <a:lnSpc>
                <a:spcPct val="120000"/>
              </a:lnSpc>
            </a:pPr>
            <a:r>
              <a:rPr lang="zh-CN" sz="2000" dirty="0">
                <a:latin typeface="微软雅黑 Light" panose="020B0502040204020203" pitchFamily="34" charset="-122"/>
                <a:sym typeface="+mn-ea"/>
              </a:rPr>
              <a:t>表演要塑造鲜明的人物性格，“这一个”（不是这一群）在“怎么做”时，要有鲜明的个性，要在对待复杂的社会事物中表现出自己独特的方式和手段。</a:t>
            </a:r>
          </a:p>
          <a:p>
            <a:pPr>
              <a:lnSpc>
                <a:spcPct val="120000"/>
              </a:lnSpc>
            </a:pPr>
            <a:r>
              <a:rPr lang="zh-CN" sz="2000" dirty="0">
                <a:latin typeface="微软雅黑 Light" panose="020B0502040204020203" pitchFamily="34" charset="-122"/>
                <a:sym typeface="+mn-ea"/>
              </a:rPr>
              <a:t>演员要认真分析剧本对人物的描述</a:t>
            </a:r>
            <a:r>
              <a:rPr lang="en-US" altLang="zh-CN" sz="2000" dirty="0">
                <a:latin typeface="微软雅黑 Light" panose="020B0502040204020203" pitchFamily="34" charset="-122"/>
                <a:sym typeface="+mn-ea"/>
              </a:rPr>
              <a:t>——</a:t>
            </a:r>
          </a:p>
          <a:p>
            <a:pPr marL="457200" lvl="1" indent="0">
              <a:lnSpc>
                <a:spcPct val="120000"/>
              </a:lnSpc>
              <a:buNone/>
            </a:pPr>
            <a:r>
              <a:rPr lang="zh-CN" sz="1600" dirty="0">
                <a:latin typeface="微软雅黑 Light" panose="020B0502040204020203" pitchFamily="34" charset="-122"/>
                <a:sym typeface="+mn-ea"/>
              </a:rPr>
              <a:t>在人物的行动与台词中找到“怎么做”的依据，分析研究人物的性格形成的历史，人物所处的环境以及人物之间的相互关系，依据人物对待戏剧事件的态度来判断和寻找人物性格的特点。</a:t>
            </a:r>
          </a:p>
          <a:p>
            <a:pPr>
              <a:lnSpc>
                <a:spcPct val="120000"/>
              </a:lnSpc>
            </a:pPr>
            <a:r>
              <a:rPr lang="zh-CN" sz="2000" dirty="0">
                <a:latin typeface="微软雅黑 Light" panose="020B0502040204020203" pitchFamily="34" charset="-122"/>
                <a:sym typeface="+mn-ea"/>
              </a:rPr>
              <a:t>此外，还应深刻地挖掘出剧本中没有标识出的那种幕后的社会的文化属性和生理机理等方面的内容，深化规定情境，使本来模糊的地方清晰起来，以凸现出“这一个”。</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lstStyle/>
          <a:p>
            <a:pPr algn="just"/>
            <a:r>
              <a:rPr lang="zh-CN" altLang="en-US" sz="3600"/>
              <a:t>第五节 再谈组织“这一个”人物的行动与深化规定情境</a:t>
            </a:r>
          </a:p>
        </p:txBody>
      </p:sp>
      <p:sp>
        <p:nvSpPr>
          <p:cNvPr id="3" name="文本占位符 2"/>
          <p:cNvSpPr>
            <a:spLocks noGrp="1"/>
          </p:cNvSpPr>
          <p:nvPr>
            <p:ph type="body" orient="vert" idx="1"/>
          </p:nvPr>
        </p:nvSpPr>
        <p:spPr>
          <a:xfrm>
            <a:off x="754380" y="1209040"/>
            <a:ext cx="8491855" cy="5655945"/>
          </a:xfrm>
        </p:spPr>
        <p:txBody>
          <a:bodyPr vert="horz">
            <a:noAutofit/>
          </a:bodyPr>
          <a:lstStyle/>
          <a:p>
            <a:pPr marL="0" indent="0">
              <a:lnSpc>
                <a:spcPct val="100000"/>
              </a:lnSpc>
              <a:buNone/>
            </a:pPr>
            <a:r>
              <a:rPr lang="zh-CN" dirty="0">
                <a:latin typeface="微软雅黑 Light" panose="020B0502040204020203" pitchFamily="34" charset="-122"/>
                <a:sym typeface="+mn-ea"/>
              </a:rPr>
              <a:t>一、“这一个”的关键是：我要“怎么做”</a:t>
            </a:r>
          </a:p>
          <a:p>
            <a:pPr>
              <a:lnSpc>
                <a:spcPct val="110000"/>
              </a:lnSpc>
              <a:buFont typeface="Wingdings" panose="05000000000000000000" pitchFamily="2" charset="2"/>
              <a:buChar char="u"/>
            </a:pPr>
            <a:r>
              <a:rPr lang="zh-CN" sz="1800" dirty="0">
                <a:latin typeface="微软雅黑 Light" panose="020B0502040204020203" pitchFamily="34" charset="-122"/>
                <a:sym typeface="+mn-ea"/>
              </a:rPr>
              <a:t>案例：书信《这一个》</a:t>
            </a:r>
          </a:p>
          <a:p>
            <a:pPr>
              <a:lnSpc>
                <a:spcPct val="110000"/>
              </a:lnSpc>
            </a:pPr>
            <a:r>
              <a:rPr sz="1800" dirty="0" err="1">
                <a:latin typeface="微软雅黑 Light" panose="020B0502040204020203" pitchFamily="34" charset="-122"/>
                <a:sym typeface="+mn-ea"/>
              </a:rPr>
              <a:t>怎样将相似的场景表现得不雷同，让表演更真实生动，里面大有学问。影片《聂耳》放映后，青年演员赵联曾写信向扮演聂耳的赵丹请教</a:t>
            </a:r>
            <a:r>
              <a:rPr sz="1800" dirty="0">
                <a:latin typeface="微软雅黑 Light" panose="020B0502040204020203" pitchFamily="34" charset="-122"/>
                <a:sym typeface="+mn-ea"/>
              </a:rPr>
              <a:t>。</a:t>
            </a:r>
          </a:p>
          <a:p>
            <a:pPr algn="just">
              <a:lnSpc>
                <a:spcPct val="110000"/>
              </a:lnSpc>
            </a:pPr>
            <a:r>
              <a:rPr sz="1800" dirty="0">
                <a:latin typeface="微软雅黑 Light" panose="020B0502040204020203" pitchFamily="34" charset="-122"/>
                <a:sym typeface="+mn-ea"/>
              </a:rPr>
              <a:t>赵丹以“这一个”为题给赵联回复，讲道：“对于一个演员的角色创作来说，不外乎这样三个方面：做什么？为什么做？怎样做？”“现在，有些演员在银幕上之所以给人一般化的感觉，这往往是在完成做什么、为什么做之后，就认为自己的创作已告完成了，至于‘怎样做’这方面的创作努力却不够。”</a:t>
            </a:r>
          </a:p>
          <a:p>
            <a:pPr>
              <a:lnSpc>
                <a:spcPct val="110000"/>
              </a:lnSpc>
            </a:pPr>
            <a:r>
              <a:rPr sz="1800" dirty="0">
                <a:latin typeface="微软雅黑 Light" panose="020B0502040204020203" pitchFamily="34" charset="-122"/>
                <a:sym typeface="+mn-ea"/>
              </a:rPr>
              <a:t>“演员创作的三方面，果然都是重要的，有联系的。但是，唯有解决了‘这一个’人物‘怎么样在做’的问题，人物才可能有鲜明的独特的个性。因为，做什么，为什么做，往往是出于某种共同的原因，唯有‘怎样做’却是因人而异，不同的人就会有完全不同的表现方法。抓住了‘怎样做’，人物形象的与众不同的‘这一个’才能被描绘出来。”“做什么，为什么做，又是在案头工作中就能完成，彼此区别不大，但是，‘怎样做’却是一个演员不同于另一个演员的关键所在，他们的修养、技巧、技术都将在这一点区别高低。”</a:t>
            </a:r>
          </a:p>
          <a:p>
            <a:pPr>
              <a:lnSpc>
                <a:spcPct val="110000"/>
              </a:lnSpc>
            </a:pPr>
            <a:r>
              <a:rPr sz="1800" dirty="0" err="1">
                <a:latin typeface="微软雅黑 Light" panose="020B0502040204020203" pitchFamily="34" charset="-122"/>
                <a:sym typeface="+mn-ea"/>
              </a:rPr>
              <a:t>军旅戏剧</a:t>
            </a:r>
            <a:r>
              <a:rPr sz="1800" dirty="0">
                <a:latin typeface="微软雅黑 Light" panose="020B0502040204020203" pitchFamily="34" charset="-122"/>
                <a:sym typeface="+mn-ea"/>
              </a:rPr>
              <a:t>，</a:t>
            </a:r>
            <a:r>
              <a:rPr lang="zh-CN" sz="1800" dirty="0">
                <a:latin typeface="微软雅黑 Light" panose="020B0502040204020203" pitchFamily="34" charset="-122"/>
                <a:sym typeface="+mn-ea"/>
              </a:rPr>
              <a:t>如何</a:t>
            </a:r>
            <a:r>
              <a:rPr sz="1800" dirty="0" err="1">
                <a:latin typeface="微软雅黑 Light" panose="020B0502040204020203" pitchFamily="34" charset="-122"/>
                <a:sym typeface="+mn-ea"/>
              </a:rPr>
              <a:t>处理与表现“这一个</a:t>
            </a:r>
            <a:r>
              <a:rPr sz="1800" dirty="0">
                <a:latin typeface="微软雅黑 Light" panose="020B0502040204020203" pitchFamily="34" charset="-122"/>
                <a:sym typeface="+mn-ea"/>
              </a:rPr>
              <a:t>”</a:t>
            </a:r>
            <a:r>
              <a:rPr lang="zh-CN" sz="18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9" name="image49.png"/>
          <p:cNvPicPr>
            <a:picLocks noChangeAspect="1"/>
          </p:cNvPicPr>
          <p:nvPr/>
        </p:nvPicPr>
        <p:blipFill>
          <a:blip r:embed="rId3" cstate="print"/>
          <a:stretch>
            <a:fillRect/>
          </a:stretch>
        </p:blipFill>
        <p:spPr>
          <a:xfrm>
            <a:off x="9384030" y="1106805"/>
            <a:ext cx="2804160" cy="2019935"/>
          </a:xfrm>
          <a:prstGeom prst="rect">
            <a:avLst/>
          </a:prstGeom>
        </p:spPr>
      </p:pic>
      <p:pic>
        <p:nvPicPr>
          <p:cNvPr id="81" name="image50.png"/>
          <p:cNvPicPr>
            <a:picLocks noChangeAspect="1"/>
          </p:cNvPicPr>
          <p:nvPr/>
        </p:nvPicPr>
        <p:blipFill>
          <a:blip r:embed="rId4" cstate="print"/>
          <a:srcRect b="8712"/>
          <a:stretch>
            <a:fillRect/>
          </a:stretch>
        </p:blipFill>
        <p:spPr>
          <a:xfrm>
            <a:off x="9384030" y="3126740"/>
            <a:ext cx="2828925" cy="200469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dissolve">
                                      <p:cBhvr>
                                        <p:cTn id="7" dur="500"/>
                                        <p:tgtEl>
                                          <p:spTgt spid="7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dissolve">
                                      <p:cBhvr>
                                        <p:cTn id="1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第五节 再谈组织“这一个”人物的行动与深化规定情境</a:t>
            </a:r>
            <a:endParaRPr lang="zh-CN" altLang="en-US" sz="3600"/>
          </a:p>
        </p:txBody>
      </p:sp>
      <p:sp>
        <p:nvSpPr>
          <p:cNvPr id="3" name="文本占位符 2"/>
          <p:cNvSpPr>
            <a:spLocks noGrp="1"/>
          </p:cNvSpPr>
          <p:nvPr>
            <p:ph type="body" orient="vert" idx="1"/>
          </p:nvPr>
        </p:nvSpPr>
        <p:spPr>
          <a:xfrm>
            <a:off x="747395" y="1144905"/>
            <a:ext cx="11049000" cy="5566410"/>
          </a:xfrm>
        </p:spPr>
        <p:txBody>
          <a:bodyPr vert="horz">
            <a:noAutofit/>
          </a:bodyPr>
          <a:lstStyle/>
          <a:p>
            <a:pPr marL="0" indent="0">
              <a:lnSpc>
                <a:spcPct val="110000"/>
              </a:lnSpc>
              <a:buNone/>
            </a:pPr>
            <a:r>
              <a:rPr dirty="0" err="1">
                <a:latin typeface="微软雅黑 Light" panose="020B0502040204020203" pitchFamily="34" charset="-122"/>
                <a:sym typeface="+mn-ea"/>
              </a:rPr>
              <a:t>二、深化与活跃规定情境是人物行动的依据</a:t>
            </a:r>
            <a:endParaRPr dirty="0">
              <a:latin typeface="微软雅黑 Light" panose="020B0502040204020203" pitchFamily="34" charset="-122"/>
              <a:sym typeface="+mn-ea"/>
            </a:endParaRPr>
          </a:p>
          <a:p>
            <a:pPr>
              <a:lnSpc>
                <a:spcPct val="130000"/>
              </a:lnSpc>
            </a:pPr>
            <a:r>
              <a:rPr sz="1800" dirty="0">
                <a:latin typeface="微软雅黑 Light" panose="020B0502040204020203" pitchFamily="34" charset="-122"/>
                <a:sym typeface="+mn-ea"/>
              </a:rPr>
              <a:t>“</a:t>
            </a:r>
            <a:r>
              <a:rPr sz="1800" dirty="0" err="1">
                <a:latin typeface="微软雅黑 Light" panose="020B0502040204020203" pitchFamily="34" charset="-122"/>
                <a:sym typeface="+mn-ea"/>
              </a:rPr>
              <a:t>能给予已创作出来的角色内心生活以补充的那种虚构，我们称之为‘</a:t>
            </a:r>
            <a:r>
              <a:rPr sz="1800" b="1" dirty="0" err="1">
                <a:latin typeface="微软雅黑 Light" panose="020B0502040204020203" pitchFamily="34" charset="-122"/>
                <a:sym typeface="+mn-ea"/>
              </a:rPr>
              <a:t>规定情境</a:t>
            </a:r>
            <a:r>
              <a:rPr sz="1800" dirty="0">
                <a:latin typeface="微软雅黑 Light" panose="020B0502040204020203" pitchFamily="34" charset="-122"/>
                <a:sym typeface="+mn-ea"/>
              </a:rPr>
              <a:t>’”。</a:t>
            </a:r>
          </a:p>
          <a:p>
            <a:pPr>
              <a:lnSpc>
                <a:spcPct val="130000"/>
              </a:lnSpc>
            </a:pPr>
            <a:r>
              <a:rPr sz="1800" dirty="0">
                <a:latin typeface="微软雅黑 Light" panose="020B0502040204020203" pitchFamily="34" charset="-122"/>
                <a:sym typeface="+mn-ea"/>
              </a:rPr>
              <a:t>“为了角色，我们需要什么呢？需要使规定情境始终活跃着，需要感受到规定情境。别人对你说：‘请你像昨天那样来感觉今天，像今天那样去感觉明天’，你是做不到这一点的，但你可以将在某种规定情境中做过的形体动作巩固下来，而当你开始重复形体动作的时候，对各种规定情境的感觉就会回来，形体动作也就成为情感的定影液。”</a:t>
            </a:r>
            <a:r>
              <a:rPr lang="zh-CN" sz="1800" dirty="0">
                <a:latin typeface="微软雅黑 Light" panose="020B0502040204020203" pitchFamily="34" charset="-122"/>
                <a:sym typeface="+mn-ea"/>
              </a:rPr>
              <a:t>（</a:t>
            </a:r>
            <a:r>
              <a:rPr sz="1800" dirty="0" err="1">
                <a:latin typeface="微软雅黑 Light" panose="020B0502040204020203" pitchFamily="34" charset="-122"/>
                <a:sym typeface="+mn-ea"/>
              </a:rPr>
              <a:t>斯坦尼斯拉夫斯基</a:t>
            </a:r>
            <a:r>
              <a:rPr lang="zh-CN" sz="1800" dirty="0">
                <a:latin typeface="微软雅黑 Light" panose="020B0502040204020203" pitchFamily="34" charset="-122"/>
                <a:sym typeface="+mn-ea"/>
              </a:rPr>
              <a:t>）</a:t>
            </a:r>
          </a:p>
          <a:p>
            <a:pPr>
              <a:lnSpc>
                <a:spcPct val="130000"/>
              </a:lnSpc>
            </a:pPr>
            <a:r>
              <a:rPr sz="1800" dirty="0">
                <a:latin typeface="微软雅黑 Light" panose="020B0502040204020203" pitchFamily="34" charset="-122"/>
                <a:sym typeface="+mn-ea"/>
              </a:rPr>
              <a:t>规定情境不仅使我们的“假使”动作成为有根据的行动，而且要不断地深化与活跃它，让它成为我们内心生活的客观依据，持续不断地作为人物内心生活与动作的依据。</a:t>
            </a:r>
          </a:p>
          <a:p>
            <a:pPr>
              <a:lnSpc>
                <a:spcPct val="130000"/>
              </a:lnSpc>
            </a:pPr>
            <a:r>
              <a:rPr sz="1800" dirty="0" err="1">
                <a:latin typeface="微软雅黑 Light" panose="020B0502040204020203" pitchFamily="34" charset="-122"/>
                <a:sym typeface="+mn-ea"/>
              </a:rPr>
              <a:t>动作与规定情境，是我们在表演基础元素训练阶段就需要不断磨炼的表演艺术的核心技巧</a:t>
            </a:r>
            <a:r>
              <a:rPr sz="1800" dirty="0">
                <a:latin typeface="微软雅黑 Light" panose="020B0502040204020203" pitchFamily="34" charset="-122"/>
                <a:sym typeface="+mn-ea"/>
              </a:rPr>
              <a:t>。</a:t>
            </a:r>
          </a:p>
          <a:p>
            <a:pPr>
              <a:lnSpc>
                <a:spcPct val="130000"/>
              </a:lnSpc>
            </a:pPr>
            <a:r>
              <a:rPr sz="1800" dirty="0" err="1">
                <a:latin typeface="微软雅黑 Light" panose="020B0502040204020203" pitchFamily="34" charset="-122"/>
                <a:sym typeface="+mn-ea"/>
              </a:rPr>
              <a:t>为了使我们的（人物的）动作更真实，更充满活力，我们必须不断地深化与活跃规定情境</a:t>
            </a:r>
            <a:r>
              <a:rPr sz="1800" dirty="0">
                <a:latin typeface="微软雅黑 Light" panose="020B0502040204020203" pitchFamily="34" charset="-122"/>
                <a:sym typeface="+mn-ea"/>
              </a:rPr>
              <a:t>。</a:t>
            </a:r>
          </a:p>
          <a:p>
            <a:pPr>
              <a:lnSpc>
                <a:spcPct val="130000"/>
              </a:lnSpc>
            </a:pPr>
            <a:r>
              <a:rPr sz="1800" dirty="0">
                <a:latin typeface="微软雅黑 Light" panose="020B0502040204020203" pitchFamily="34" charset="-122"/>
                <a:sym typeface="+mn-ea"/>
              </a:rPr>
              <a:t>怎样深入人物内心的精神生活，使剧本的规定情境更加明确和深化，必须经过反复的练习。否则，仅是演员对剧本情境进行“一般化”理解后的自己的技巧行动。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第五节 再谈组织“这一个”人物的行动与深化规定情境</a:t>
            </a:r>
            <a:endParaRPr lang="zh-CN" altLang="en-US" sz="3600"/>
          </a:p>
        </p:txBody>
      </p:sp>
      <p:sp>
        <p:nvSpPr>
          <p:cNvPr id="3" name="文本占位符 2"/>
          <p:cNvSpPr>
            <a:spLocks noGrp="1"/>
          </p:cNvSpPr>
          <p:nvPr>
            <p:ph type="body" orient="vert" idx="1"/>
          </p:nvPr>
        </p:nvSpPr>
        <p:spPr>
          <a:xfrm>
            <a:off x="747395" y="1144905"/>
            <a:ext cx="11049000" cy="5566410"/>
          </a:xfrm>
        </p:spPr>
        <p:txBody>
          <a:bodyPr vert="horz">
            <a:noAutofit/>
          </a:bodyPr>
          <a:lstStyle/>
          <a:p>
            <a:pPr marL="0" indent="0">
              <a:lnSpc>
                <a:spcPct val="110000"/>
              </a:lnSpc>
              <a:buNone/>
            </a:pPr>
            <a:r>
              <a:rPr dirty="0" err="1">
                <a:latin typeface="微软雅黑 Light" panose="020B0502040204020203" pitchFamily="34" charset="-122"/>
                <a:sym typeface="+mn-ea"/>
              </a:rPr>
              <a:t>二、深化与活跃规定情境是人物行动的依据</a:t>
            </a:r>
            <a:endParaRPr dirty="0">
              <a:latin typeface="微软雅黑 Light" panose="020B0502040204020203" pitchFamily="34" charset="-122"/>
              <a:sym typeface="+mn-ea"/>
            </a:endParaRPr>
          </a:p>
          <a:p>
            <a:pPr>
              <a:lnSpc>
                <a:spcPct val="160000"/>
              </a:lnSpc>
            </a:pPr>
            <a:r>
              <a:rPr sz="2000" b="1" dirty="0" err="1">
                <a:latin typeface="微软雅黑 Light" panose="020B0502040204020203" pitchFamily="34" charset="-122"/>
                <a:sym typeface="+mn-ea"/>
              </a:rPr>
              <a:t>深化并活跃规定情境的途径</a:t>
            </a:r>
            <a:r>
              <a:rPr sz="2000" b="1" dirty="0">
                <a:latin typeface="微软雅黑 Light" panose="020B0502040204020203" pitchFamily="34" charset="-122"/>
                <a:sym typeface="+mn-ea"/>
              </a:rPr>
              <a:t>：</a:t>
            </a:r>
            <a:endParaRPr sz="2400" b="1" dirty="0">
              <a:latin typeface="微软雅黑 Light" panose="020B0502040204020203" pitchFamily="34" charset="-122"/>
              <a:sym typeface="+mn-ea"/>
            </a:endParaRPr>
          </a:p>
          <a:p>
            <a:pPr marL="457200" lvl="1" indent="0">
              <a:lnSpc>
                <a:spcPct val="160000"/>
              </a:lnSpc>
              <a:buNone/>
            </a:pPr>
            <a:r>
              <a:rPr sz="1800" dirty="0">
                <a:latin typeface="微软雅黑 Light" panose="020B0502040204020203" pitchFamily="34" charset="-122"/>
                <a:sym typeface="+mn-ea"/>
              </a:rPr>
              <a:t>（</a:t>
            </a:r>
            <a:r>
              <a:rPr lang="en-US" sz="1800" dirty="0">
                <a:latin typeface="微软雅黑 Light" panose="020B0502040204020203" pitchFamily="34" charset="-122"/>
                <a:sym typeface="+mn-ea"/>
              </a:rPr>
              <a:t>1</a:t>
            </a:r>
            <a:r>
              <a:rPr sz="1800" dirty="0">
                <a:latin typeface="微软雅黑 Light" panose="020B0502040204020203" pitchFamily="34" charset="-122"/>
                <a:sym typeface="+mn-ea"/>
              </a:rPr>
              <a:t>）反复研究剧本中人物活动的背景、年代以及日常生活的情境；</a:t>
            </a:r>
          </a:p>
          <a:p>
            <a:pPr marL="457200" lvl="1" indent="0">
              <a:lnSpc>
                <a:spcPct val="160000"/>
              </a:lnSpc>
              <a:buNone/>
            </a:pPr>
            <a:r>
              <a:rPr sz="1800" dirty="0">
                <a:latin typeface="微软雅黑 Light" panose="020B0502040204020203" pitchFamily="34" charset="-122"/>
                <a:sym typeface="+mn-ea"/>
              </a:rPr>
              <a:t>（</a:t>
            </a:r>
            <a:r>
              <a:rPr lang="en-US" sz="1800" dirty="0">
                <a:latin typeface="微软雅黑 Light" panose="020B0502040204020203" pitchFamily="34" charset="-122"/>
                <a:sym typeface="+mn-ea"/>
              </a:rPr>
              <a:t>2</a:t>
            </a:r>
            <a:r>
              <a:rPr sz="1800" dirty="0">
                <a:latin typeface="微软雅黑 Light" panose="020B0502040204020203" pitchFamily="34" charset="-122"/>
                <a:sym typeface="+mn-ea"/>
              </a:rPr>
              <a:t>）反复研究能说明那个时代人们的心理和行为的特征，人物的外貌、个性以及人物之间的相互关系等；</a:t>
            </a:r>
          </a:p>
          <a:p>
            <a:pPr marL="457200" lvl="1" indent="0">
              <a:lnSpc>
                <a:spcPct val="160000"/>
              </a:lnSpc>
              <a:buNone/>
            </a:pPr>
            <a:r>
              <a:rPr sz="1800" dirty="0">
                <a:latin typeface="微软雅黑 Light" panose="020B0502040204020203" pitchFamily="34" charset="-122"/>
                <a:sym typeface="+mn-ea"/>
              </a:rPr>
              <a:t>（</a:t>
            </a:r>
            <a:r>
              <a:rPr lang="en-US" sz="1800" dirty="0">
                <a:latin typeface="微软雅黑 Light" panose="020B0502040204020203" pitchFamily="34" charset="-122"/>
                <a:sym typeface="+mn-ea"/>
              </a:rPr>
              <a:t>3</a:t>
            </a:r>
            <a:r>
              <a:rPr sz="1800" dirty="0">
                <a:latin typeface="微软雅黑 Light" panose="020B0502040204020203" pitchFamily="34" charset="-122"/>
                <a:sym typeface="+mn-ea"/>
              </a:rPr>
              <a:t>）人的意识是由他的社会存在决定的，表演者应当研究自己所扮演角色的各个方面能说明其特点的细节；</a:t>
            </a:r>
          </a:p>
          <a:p>
            <a:pPr marL="457200" lvl="1" indent="0">
              <a:lnSpc>
                <a:spcPct val="160000"/>
              </a:lnSpc>
              <a:buNone/>
            </a:pPr>
            <a:r>
              <a:rPr sz="1800" dirty="0">
                <a:latin typeface="微软雅黑 Light" panose="020B0502040204020203" pitchFamily="34" charset="-122"/>
                <a:sym typeface="+mn-ea"/>
              </a:rPr>
              <a:t>（</a:t>
            </a:r>
            <a:r>
              <a:rPr lang="en-US" sz="1800" dirty="0">
                <a:latin typeface="微软雅黑 Light" panose="020B0502040204020203" pitchFamily="34" charset="-122"/>
                <a:sym typeface="+mn-ea"/>
              </a:rPr>
              <a:t>4</a:t>
            </a:r>
            <a:r>
              <a:rPr sz="1800" dirty="0">
                <a:latin typeface="微软雅黑 Light" panose="020B0502040204020203" pitchFamily="34" charset="-122"/>
                <a:sym typeface="+mn-ea"/>
              </a:rPr>
              <a:t>）研究作者为什么要这样写，理解作者的构思和作品的风格特点。</a:t>
            </a:r>
          </a:p>
          <a:p>
            <a:pPr lvl="0">
              <a:lnSpc>
                <a:spcPct val="160000"/>
              </a:lnSpc>
            </a:pPr>
            <a:r>
              <a:rPr lang="zh-CN" sz="2000" dirty="0">
                <a:latin typeface="微软雅黑 Light" panose="020B0502040204020203" pitchFamily="34" charset="-122"/>
                <a:sym typeface="+mn-ea"/>
              </a:rPr>
              <a:t>案例：</a:t>
            </a:r>
            <a:r>
              <a:rPr sz="2000" dirty="0" err="1">
                <a:latin typeface="微软雅黑 Light" panose="020B0502040204020203" pitchFamily="34" charset="-122"/>
                <a:sym typeface="+mn-ea"/>
              </a:rPr>
              <a:t>话剧《骆驼祥子》中</a:t>
            </a:r>
            <a:r>
              <a:rPr lang="zh-CN" sz="2000" dirty="0">
                <a:latin typeface="微软雅黑 Light" panose="020B0502040204020203" pitchFamily="34" charset="-122"/>
                <a:sym typeface="+mn-ea"/>
              </a:rPr>
              <a:t>的</a:t>
            </a:r>
            <a:r>
              <a:rPr sz="2000" dirty="0" err="1">
                <a:latin typeface="微软雅黑 Light" panose="020B0502040204020203" pitchFamily="34" charset="-122"/>
                <a:sym typeface="+mn-ea"/>
              </a:rPr>
              <a:t>人力车夫老马由于是之饰演</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为演好这个角色，于是之以自己丰富的生活阅历充实人物细节，付出了很多创造性的劳动</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努力深化与活跃规定情境</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3515"/>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74700" y="1509395"/>
            <a:ext cx="11207115" cy="4961890"/>
          </a:xfrm>
        </p:spPr>
        <p:txBody>
          <a:bodyPr vert="horz">
            <a:normAutofit fontScale="90000"/>
          </a:bodyPr>
          <a:lstStyle/>
          <a:p>
            <a:pPr marL="0" indent="0">
              <a:buNone/>
            </a:pPr>
            <a:r>
              <a:rPr lang="zh-CN" altLang="en-US" dirty="0"/>
              <a:t>三、影视表演特点</a:t>
            </a:r>
          </a:p>
          <a:p>
            <a:pPr>
              <a:lnSpc>
                <a:spcPct val="130000"/>
              </a:lnSpc>
            </a:pPr>
            <a:r>
              <a:rPr lang="zh-CN" sz="2000" dirty="0">
                <a:latin typeface="微软雅黑 Light" panose="020B0502040204020203" pitchFamily="34" charset="-122"/>
                <a:cs typeface="微软雅黑 Light" panose="020B0502040204020203" pitchFamily="34" charset="-122"/>
              </a:rPr>
              <a:t>影视表演既具有表演的共性，又有自己的特点。影视表演的特点，是随着现代科学技术的发展，通过“视觉暂留”现象而形成的。它是对演员表演的一种影像记录。</a:t>
            </a:r>
          </a:p>
          <a:p>
            <a:pPr>
              <a:lnSpc>
                <a:spcPct val="130000"/>
              </a:lnSpc>
            </a:pPr>
            <a:r>
              <a:rPr lang="zh-CN" sz="2000" dirty="0">
                <a:latin typeface="微软雅黑 Light" panose="020B0502040204020203" pitchFamily="34" charset="-122"/>
                <a:cs typeface="微软雅黑 Light" panose="020B0502040204020203" pitchFamily="34" charset="-122"/>
              </a:rPr>
              <a:t>电影艺术与技术的发展，经历了从默片时代到有声片、彩色片、宽银幕、立体声、银幕合成、数码技术的发展过程，同样，表演在电影艺术中也有它自己的发展过程，形成了自己的特点：</a:t>
            </a:r>
          </a:p>
          <a:p>
            <a:pPr marL="457200" indent="-457200">
              <a:lnSpc>
                <a:spcPct val="130000"/>
              </a:lnSpc>
              <a:buAutoNum type="arabicPeriod"/>
            </a:pPr>
            <a:r>
              <a:rPr lang="zh-CN" sz="2000" b="1" dirty="0">
                <a:latin typeface="微软雅黑 Light" panose="020B0502040204020203" pitchFamily="34" charset="-122"/>
                <a:cs typeface="微软雅黑 Light" panose="020B0502040204020203" pitchFamily="34" charset="-122"/>
              </a:rPr>
              <a:t>非独立性</a:t>
            </a:r>
          </a:p>
          <a:p>
            <a:pPr>
              <a:lnSpc>
                <a:spcPct val="130000"/>
              </a:lnSpc>
            </a:pPr>
            <a:r>
              <a:rPr lang="zh-CN" sz="2000" dirty="0">
                <a:latin typeface="微软雅黑 Light" panose="020B0502040204020203" pitchFamily="34" charset="-122"/>
                <a:cs typeface="微软雅黑 Light" panose="020B0502040204020203" pitchFamily="34" charset="-122"/>
                <a:sym typeface="+mn-ea"/>
              </a:rPr>
              <a:t>波兰戏剧革新家耶日·格洛托夫斯基：抛弃一切手段，只要有观众和演员这组关系，戏剧就存在，这就是戏剧。它有极大的独立性；</a:t>
            </a:r>
          </a:p>
          <a:p>
            <a:pPr>
              <a:lnSpc>
                <a:spcPct val="130000"/>
              </a:lnSpc>
            </a:pPr>
            <a:r>
              <a:rPr lang="zh-CN" sz="2000" dirty="0">
                <a:latin typeface="微软雅黑 Light" panose="020B0502040204020203" pitchFamily="34" charset="-122"/>
                <a:cs typeface="微软雅黑 Light" panose="020B0502040204020203" pitchFamily="34" charset="-122"/>
              </a:rPr>
              <a:t>科技手段的介入使得电影表演具有非独立性；</a:t>
            </a:r>
          </a:p>
          <a:p>
            <a:pPr>
              <a:lnSpc>
                <a:spcPct val="130000"/>
              </a:lnSpc>
            </a:pPr>
            <a:r>
              <a:rPr lang="zh-CN" sz="2000" dirty="0">
                <a:latin typeface="微软雅黑 Light" panose="020B0502040204020203" pitchFamily="34" charset="-122"/>
                <a:cs typeface="微软雅黑 Light" panose="020B0502040204020203" pitchFamily="34" charset="-122"/>
              </a:rPr>
              <a:t>影视表演是通过不同镜头的组接，运用不同时空的场景变化和不同的摄录技巧，最后综合而成的。没有这些元素的综合，就不存在影视表演。因此，影视表演是不能脱离影视科技手段而独立存在的，它是非独立性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242060" y="1417320"/>
            <a:ext cx="10112375" cy="534543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列举自己所观摩的优秀影视作品中有“这一个”鲜明特点的表演塑造的实例。</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为什么演员丰富的生活修养与知识阅历积累对“怎么做”有决定性的意义？</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5" y="1144905"/>
            <a:ext cx="11049000" cy="5566410"/>
          </a:xfrm>
        </p:spPr>
        <p:txBody>
          <a:bodyPr vert="horz">
            <a:noAutofit/>
          </a:bodyPr>
          <a:lstStyle/>
          <a:p>
            <a:pPr marL="0" indent="0">
              <a:lnSpc>
                <a:spcPct val="110000"/>
              </a:lnSpc>
              <a:buNone/>
            </a:pPr>
            <a:r>
              <a:rPr dirty="0" err="1">
                <a:latin typeface="微软雅黑 Light" panose="020B0502040204020203" pitchFamily="34" charset="-122"/>
                <a:sym typeface="+mn-ea"/>
              </a:rPr>
              <a:t>一、把握表演时空，认识戏剧时空的假定性</a:t>
            </a:r>
            <a:endParaRPr dirty="0">
              <a:latin typeface="微软雅黑 Light" panose="020B0502040204020203" pitchFamily="34" charset="-122"/>
              <a:sym typeface="+mn-ea"/>
            </a:endParaRPr>
          </a:p>
          <a:p>
            <a:pPr>
              <a:lnSpc>
                <a:spcPct val="170000"/>
              </a:lnSpc>
            </a:pPr>
            <a:r>
              <a:rPr sz="2000" dirty="0">
                <a:latin typeface="微软雅黑 Light" panose="020B0502040204020203" pitchFamily="34" charset="-122"/>
                <a:sym typeface="+mn-ea"/>
              </a:rPr>
              <a:t>人生大舞台，舞台艺术的时空假定性是演员与观众之间的审美认定，“戏剧艺术在长期的发展进程中，逐渐形成了假定性的特殊表现范围和表现形式。如处理舞台空间的假定性方式等。‘假定性’的含义在于对生活的自然形态进行变形与改造，使形象与它的自然形态不相符。在戏剧艺术中，诸方面的假定性程度唯一的限度就是与观众之间的‘约定俗成’……”</a:t>
            </a:r>
          </a:p>
          <a:p>
            <a:pPr>
              <a:lnSpc>
                <a:spcPct val="170000"/>
              </a:lnSpc>
            </a:pPr>
            <a:r>
              <a:rPr sz="2000" dirty="0" err="1">
                <a:latin typeface="微软雅黑 Light" panose="020B0502040204020203" pitchFamily="34" charset="-122"/>
                <a:sym typeface="+mn-ea"/>
              </a:rPr>
              <a:t>假定性是演员在舞台上展示生活的重要依据，要认识和大胆地运用戏剧时空的假定性</a:t>
            </a:r>
            <a:r>
              <a:rPr sz="2000" dirty="0">
                <a:latin typeface="微软雅黑 Light" panose="020B0502040204020203" pitchFamily="34" charset="-122"/>
                <a:sym typeface="+mn-ea"/>
              </a:rPr>
              <a:t>。</a:t>
            </a:r>
          </a:p>
          <a:p>
            <a:pPr>
              <a:lnSpc>
                <a:spcPct val="170000"/>
              </a:lnSpc>
            </a:pPr>
            <a:r>
              <a:rPr sz="2000" dirty="0" err="1">
                <a:latin typeface="微软雅黑 Light" panose="020B0502040204020203" pitchFamily="34" charset="-122"/>
                <a:sym typeface="+mn-ea"/>
              </a:rPr>
              <a:t>演员要在作品的规定情境中真实地生活，在自己的表演中营造一种真实的氛围</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通过真实情感的表露打动和感染观众</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5" y="1144905"/>
            <a:ext cx="11049000" cy="5566410"/>
          </a:xfrm>
        </p:spPr>
        <p:txBody>
          <a:bodyPr vert="horz">
            <a:noAutofit/>
          </a:bodyPr>
          <a:lstStyle/>
          <a:p>
            <a:pPr marL="0" indent="0">
              <a:lnSpc>
                <a:spcPct val="110000"/>
              </a:lnSpc>
              <a:buNone/>
            </a:pPr>
            <a:r>
              <a:rPr dirty="0" err="1">
                <a:latin typeface="微软雅黑 Light" panose="020B0502040204020203" pitchFamily="34" charset="-122"/>
                <a:sym typeface="+mn-ea"/>
              </a:rPr>
              <a:t>一、把握表演时空，认识戏剧时空的假定性</a:t>
            </a:r>
            <a:endParaRPr dirty="0">
              <a:latin typeface="微软雅黑 Light" panose="020B0502040204020203" pitchFamily="34" charset="-122"/>
              <a:sym typeface="+mn-ea"/>
            </a:endParaRPr>
          </a:p>
          <a:p>
            <a:pPr marL="0" indent="0">
              <a:lnSpc>
                <a:spcPct val="160000"/>
              </a:lnSpc>
              <a:buNone/>
            </a:pPr>
            <a:r>
              <a:rPr lang="zh-CN" sz="2000" b="1" dirty="0">
                <a:latin typeface="微软雅黑 Light" panose="020B0502040204020203" pitchFamily="34" charset="-122"/>
                <a:sym typeface="+mn-ea"/>
              </a:rPr>
              <a:t>写实主义戏剧的舞台空间布置：</a:t>
            </a:r>
          </a:p>
          <a:p>
            <a:pPr>
              <a:lnSpc>
                <a:spcPct val="160000"/>
              </a:lnSpc>
            </a:pPr>
            <a:r>
              <a:rPr sz="2000" dirty="0">
                <a:latin typeface="微软雅黑 Light" panose="020B0502040204020203" pitchFamily="34" charset="-122"/>
                <a:sym typeface="+mn-ea"/>
              </a:rPr>
              <a:t>“为了使一堂布景能动人、真实并具有特点，首先应该按照可见的事物进行装置，无论是一个风景场面或是一间内室。如果是一间内室，应该在四面建造，有四堵墙；不必为第四堵墙担心，为了使观众看到室内在进行的事情，第四堵墙以后将会消失”</a:t>
            </a:r>
            <a:r>
              <a:rPr lang="en-US" sz="2000" dirty="0">
                <a:latin typeface="微软雅黑 Light" panose="020B0502040204020203" pitchFamily="34" charset="-122"/>
                <a:sym typeface="+mn-ea"/>
              </a:rPr>
              <a:t>——”</a:t>
            </a:r>
            <a:r>
              <a:rPr sz="2000" dirty="0" err="1">
                <a:latin typeface="微软雅黑 Light" panose="020B0502040204020203" pitchFamily="34" charset="-122"/>
                <a:sym typeface="+mn-ea"/>
              </a:rPr>
              <a:t>四堵墙</a:t>
            </a:r>
            <a:r>
              <a:rPr lang="en-US" sz="2000" dirty="0" err="1">
                <a:latin typeface="微软雅黑 Light" panose="020B0502040204020203" pitchFamily="34" charset="-122"/>
                <a:sym typeface="+mn-ea"/>
              </a:rPr>
              <a:t>“</a:t>
            </a:r>
            <a:r>
              <a:rPr sz="2000" dirty="0" err="1">
                <a:latin typeface="微软雅黑 Light" panose="020B0502040204020203" pitchFamily="34" charset="-122"/>
                <a:sym typeface="+mn-ea"/>
              </a:rPr>
              <a:t>式环境空间《雷雨</a:t>
            </a:r>
            <a:r>
              <a:rPr sz="2000" dirty="0">
                <a:latin typeface="微软雅黑 Light" panose="020B0502040204020203" pitchFamily="34" charset="-122"/>
                <a:sym typeface="+mn-ea"/>
              </a:rPr>
              <a:t>》</a:t>
            </a:r>
          </a:p>
          <a:p>
            <a:pPr>
              <a:lnSpc>
                <a:spcPct val="160000"/>
              </a:lnSpc>
            </a:pP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我可以选择任何一个空间，称它为空荡的舞台。一个人在别人的注视下走过这个空间，这就足以构成一幕戏剧了</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a:t>
            </a:r>
            <a:r>
              <a:rPr sz="2000" dirty="0" err="1">
                <a:latin typeface="微软雅黑 Light" panose="020B0502040204020203" pitchFamily="34" charset="-122"/>
                <a:sym typeface="+mn-ea"/>
              </a:rPr>
              <a:t>戏剧革新家彼得·布鲁克《空的空间</a:t>
            </a:r>
            <a:r>
              <a:rPr sz="2000" dirty="0">
                <a:latin typeface="微软雅黑 Light" panose="020B0502040204020203" pitchFamily="34" charset="-122"/>
                <a:sym typeface="+mn-ea"/>
              </a:rPr>
              <a:t>》</a:t>
            </a:r>
          </a:p>
          <a:p>
            <a:pPr>
              <a:lnSpc>
                <a:spcPct val="160000"/>
              </a:lnSpc>
            </a:pPr>
            <a:r>
              <a:rPr sz="2000" dirty="0">
                <a:latin typeface="微软雅黑 Light" panose="020B0502040204020203" pitchFamily="34" charset="-122"/>
                <a:sym typeface="+mn-ea"/>
              </a:rPr>
              <a:t>“一个空荡荡的舞台，由于演员的富于想象力的表演和观众运用想象力的观赏，无形变成了有形，剧作家正是通过这种‘有形’的外界动作的世界，进入观众的内心感受的世界。空荡荡的舞台上不仅能容纳整个世界，也能表现人的一切方面。这是戏剧的魅力所在。”</a:t>
            </a:r>
            <a:r>
              <a:rPr lang="en-US" sz="2000" dirty="0">
                <a:latin typeface="微软雅黑 Light" panose="020B0502040204020203" pitchFamily="34" charset="-122"/>
                <a:sym typeface="+mn-ea"/>
              </a:rPr>
              <a:t>——</a:t>
            </a:r>
            <a:r>
              <a:rPr sz="2000" dirty="0" err="1">
                <a:latin typeface="微软雅黑 Light" panose="020B0502040204020203" pitchFamily="34" charset="-122"/>
                <a:sym typeface="+mn-ea"/>
              </a:rPr>
              <a:t>童道明</a:t>
            </a:r>
            <a:endParaRPr sz="20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5" y="1144905"/>
            <a:ext cx="11049000" cy="5566410"/>
          </a:xfrm>
        </p:spPr>
        <p:txBody>
          <a:bodyPr vert="horz">
            <a:noAutofit/>
          </a:bodyPr>
          <a:lstStyle/>
          <a:p>
            <a:pPr marL="0" indent="0">
              <a:lnSpc>
                <a:spcPct val="110000"/>
              </a:lnSpc>
              <a:buNone/>
            </a:pPr>
            <a:r>
              <a:rPr dirty="0" err="1">
                <a:latin typeface="微软雅黑 Light" panose="020B0502040204020203" pitchFamily="34" charset="-122"/>
                <a:sym typeface="+mn-ea"/>
              </a:rPr>
              <a:t>一、把握表演时空，认识戏剧时空的假定性</a:t>
            </a:r>
            <a:endParaRPr dirty="0">
              <a:latin typeface="微软雅黑 Light" panose="020B0502040204020203" pitchFamily="34" charset="-122"/>
              <a:sym typeface="+mn-ea"/>
            </a:endParaRPr>
          </a:p>
          <a:p>
            <a:pPr>
              <a:lnSpc>
                <a:spcPct val="160000"/>
              </a:lnSpc>
            </a:pPr>
            <a:r>
              <a:rPr lang="en-US" altLang="zh-CN" sz="2000" dirty="0">
                <a:latin typeface="微软雅黑 Light" panose="020B0502040204020203" pitchFamily="34" charset="-122"/>
                <a:sym typeface="+mn-ea"/>
              </a:rPr>
              <a:t>16</a:t>
            </a:r>
            <a:r>
              <a:rPr lang="zh-CN" sz="2000" dirty="0">
                <a:latin typeface="微软雅黑 Light" panose="020B0502040204020203" pitchFamily="34" charset="-122"/>
                <a:sym typeface="+mn-ea"/>
              </a:rPr>
              <a:t>世纪文艺复兴时期意大利戏剧理论家提出，后由法国古典主义确定和推行的“三一律”：规定剧本创作必须遵守时间、地点和行动的一致，即一部剧本只允许写单一的故事情节，戏剧行动必须发生在一天之内和一个地点。</a:t>
            </a:r>
          </a:p>
          <a:p>
            <a:pPr>
              <a:lnSpc>
                <a:spcPct val="160000"/>
              </a:lnSpc>
            </a:pPr>
            <a:r>
              <a:rPr lang="zh-CN" sz="2000" dirty="0">
                <a:latin typeface="微软雅黑 Light" panose="020B0502040204020203" pitchFamily="34" charset="-122"/>
                <a:sym typeface="+mn-ea"/>
              </a:rPr>
              <a:t>到了</a:t>
            </a:r>
            <a:r>
              <a:rPr lang="en-US" altLang="zh-CN" sz="2000" dirty="0">
                <a:latin typeface="微软雅黑 Light" panose="020B0502040204020203" pitchFamily="34" charset="-122"/>
                <a:sym typeface="+mn-ea"/>
              </a:rPr>
              <a:t>20</a:t>
            </a:r>
            <a:r>
              <a:rPr lang="zh-CN" sz="2000" dirty="0">
                <a:latin typeface="微软雅黑 Light" panose="020B0502040204020203" pitchFamily="34" charset="-122"/>
                <a:sym typeface="+mn-ea"/>
              </a:rPr>
              <a:t>世纪，这种戏剧创作必须严格遵守的金科玉律早已被多元的戏剧创作所代替。戏剧时间带有极大的假定性。由演出时间、戏剧时间、感受时间三重含义构成的舞台时间也在不断变革着</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戏剧时空的假定性也是可变的。</a:t>
            </a:r>
          </a:p>
          <a:p>
            <a:pPr>
              <a:lnSpc>
                <a:spcPct val="160000"/>
              </a:lnSpc>
            </a:pPr>
            <a:r>
              <a:rPr lang="zh-CN" sz="2000" dirty="0">
                <a:latin typeface="微软雅黑 Light" panose="020B0502040204020203" pitchFamily="34" charset="-122"/>
                <a:sym typeface="+mn-ea"/>
              </a:rPr>
              <a:t>舞台空间的假定性，可以营造一个实而又实的环境空间，也可以成为一无所有的空的空间。</a:t>
            </a:r>
          </a:p>
          <a:p>
            <a:pPr>
              <a:lnSpc>
                <a:spcPct val="160000"/>
              </a:lnSpc>
            </a:pPr>
            <a:r>
              <a:rPr lang="zh-CN" sz="2000" dirty="0">
                <a:latin typeface="微软雅黑 Light" panose="020B0502040204020203" pitchFamily="34" charset="-122"/>
                <a:sym typeface="+mn-ea"/>
              </a:rPr>
              <a:t>演员应注重现实时空和心理时空的关系，用动作与调度展示规定情境，会使艺术时空变化万千。</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5" y="1144905"/>
            <a:ext cx="5197475" cy="5566410"/>
          </a:xfrm>
        </p:spPr>
        <p:txBody>
          <a:bodyPr vert="horz">
            <a:noAutofit/>
          </a:bodyPr>
          <a:lstStyle/>
          <a:p>
            <a:pPr marL="0" indent="0">
              <a:lnSpc>
                <a:spcPct val="110000"/>
              </a:lnSpc>
              <a:buNone/>
            </a:pPr>
            <a:r>
              <a:rPr dirty="0" err="1">
                <a:latin typeface="微软雅黑 Light" panose="020B0502040204020203" pitchFamily="34" charset="-122"/>
                <a:sym typeface="+mn-ea"/>
              </a:rPr>
              <a:t>二、组织表演动作的时空规则</a:t>
            </a:r>
            <a:endParaRPr dirty="0">
              <a:latin typeface="微软雅黑 Light" panose="020B0502040204020203" pitchFamily="34" charset="-122"/>
              <a:sym typeface="+mn-ea"/>
            </a:endParaRPr>
          </a:p>
          <a:p>
            <a:pPr>
              <a:lnSpc>
                <a:spcPct val="110000"/>
              </a:lnSpc>
              <a:buFont typeface="Wingdings" panose="05000000000000000000" charset="0"/>
              <a:buChar char="Ø"/>
            </a:pPr>
            <a:r>
              <a:rPr lang="zh-CN" sz="2000" b="1" dirty="0">
                <a:latin typeface="微软雅黑 Light" panose="020B0502040204020203" pitchFamily="34" charset="-122"/>
                <a:sym typeface="+mn-ea"/>
              </a:rPr>
              <a:t>生活动作</a:t>
            </a:r>
            <a:r>
              <a:rPr lang="zh-CN" sz="2000" dirty="0">
                <a:latin typeface="微软雅黑 Light" panose="020B0502040204020203" pitchFamily="34" charset="-122"/>
                <a:sym typeface="+mn-ea"/>
              </a:rPr>
              <a:t>的目的是（动作的人）为达到生活理想、愿望、企求的真实动作、本能动作；</a:t>
            </a:r>
          </a:p>
          <a:p>
            <a:pPr>
              <a:lnSpc>
                <a:spcPct val="110000"/>
              </a:lnSpc>
              <a:buFont typeface="Wingdings" panose="05000000000000000000" charset="0"/>
              <a:buChar char="Ø"/>
            </a:pPr>
            <a:r>
              <a:rPr lang="zh-CN" sz="2000" dirty="0">
                <a:latin typeface="微软雅黑 Light" panose="020B0502040204020203" pitchFamily="34" charset="-122"/>
                <a:sym typeface="+mn-ea"/>
              </a:rPr>
              <a:t>生活动作是真实、自然地产生的，有为生存的实际意义；</a:t>
            </a:r>
          </a:p>
          <a:p>
            <a:pPr>
              <a:lnSpc>
                <a:spcPct val="110000"/>
              </a:lnSpc>
              <a:buFont typeface="Wingdings" panose="05000000000000000000" charset="0"/>
              <a:buChar char="Ø"/>
            </a:pPr>
            <a:r>
              <a:rPr lang="zh-CN" sz="2000" dirty="0">
                <a:latin typeface="微软雅黑 Light" panose="020B0502040204020203" pitchFamily="34" charset="-122"/>
                <a:cs typeface="微软雅黑 Light" panose="020B0502040204020203" pitchFamily="34" charset="-122"/>
                <a:sym typeface="+mn-ea"/>
              </a:rPr>
              <a:t>生活动作是琐碎、零散的自然状态，内心有时是无形的；</a:t>
            </a:r>
          </a:p>
          <a:p>
            <a:pPr>
              <a:lnSpc>
                <a:spcPct val="110000"/>
              </a:lnSpc>
              <a:buFont typeface="Wingdings" panose="05000000000000000000" charset="0"/>
              <a:buChar char="Ø"/>
            </a:pPr>
            <a:r>
              <a:rPr lang="zh-CN" sz="2000" dirty="0">
                <a:latin typeface="微软雅黑 Light" panose="020B0502040204020203" pitchFamily="34" charset="-122"/>
                <a:cs typeface="微软雅黑 Light" panose="020B0502040204020203" pitchFamily="34" charset="-122"/>
                <a:sym typeface="+mn-ea"/>
              </a:rPr>
              <a:t>生活动作是在无限的时间，自然有序地在生活自然规律中完成动作过程</a:t>
            </a:r>
            <a:r>
              <a:rPr lang="en-US" altLang="zh-CN" sz="2000" dirty="0">
                <a:latin typeface="微软雅黑 Light" panose="020B0502040204020203" pitchFamily="34" charset="-122"/>
                <a:cs typeface="微软雅黑 Light" panose="020B0502040204020203" pitchFamily="34" charset="-122"/>
                <a:sym typeface="+mn-ea"/>
              </a:rPr>
              <a:t>——</a:t>
            </a:r>
            <a:r>
              <a:rPr lang="zh-CN" sz="2000" dirty="0">
                <a:latin typeface="微软雅黑 Light" panose="020B0502040204020203" pitchFamily="34" charset="-122"/>
                <a:cs typeface="微软雅黑 Light" panose="020B0502040204020203" pitchFamily="34" charset="-122"/>
                <a:sym typeface="+mn-ea"/>
              </a:rPr>
              <a:t>动作组合，如生火、扫地、做饭、吃饭、工作、学习、睡觉等。</a:t>
            </a:r>
            <a:endParaRPr lang="zh-CN" sz="2000" dirty="0">
              <a:latin typeface="微软雅黑 Light" panose="020B0502040204020203" pitchFamily="34" charset="-122"/>
              <a:sym typeface="+mn-ea"/>
            </a:endParaRPr>
          </a:p>
        </p:txBody>
      </p:sp>
      <p:sp>
        <p:nvSpPr>
          <p:cNvPr id="51" name="任意多边形 50"/>
          <p:cNvSpPr/>
          <p:nvPr/>
        </p:nvSpPr>
        <p:spPr>
          <a:xfrm>
            <a:off x="148883" y="3712"/>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4" name="文本框 3"/>
          <p:cNvSpPr txBox="1"/>
          <p:nvPr/>
        </p:nvSpPr>
        <p:spPr>
          <a:xfrm>
            <a:off x="5860415" y="1744980"/>
            <a:ext cx="6125210" cy="3861435"/>
          </a:xfrm>
          <a:prstGeom prst="rect">
            <a:avLst/>
          </a:prstGeom>
          <a:noFill/>
        </p:spPr>
        <p:txBody>
          <a:bodyPr wrap="square" rtlCol="0" anchor="t">
            <a:spAutoFit/>
          </a:bodyPr>
          <a:lstStyle/>
          <a:p>
            <a:pPr marL="285750" indent="-285750" algn="just" fontAlgn="auto">
              <a:lnSpc>
                <a:spcPct val="110000"/>
              </a:lnSpc>
              <a:spcBef>
                <a:spcPts val="1000"/>
              </a:spcBef>
              <a:buFont typeface="Wingdings" panose="05000000000000000000" charset="0"/>
              <a:buChar char="Ø"/>
            </a:pPr>
            <a:r>
              <a:rPr lang="zh-CN" sz="2000" b="1"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表演动作</a:t>
            </a:r>
            <a:r>
              <a:rPr 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的目的是（动作的人）为塑造艺术性格，再现生活中的人产生艺术美的仿生活形态、生活实感的假定动作、技巧动作。</a:t>
            </a:r>
          </a:p>
          <a:p>
            <a:pPr marL="285750" indent="-285750" algn="just" fontAlgn="auto">
              <a:lnSpc>
                <a:spcPct val="110000"/>
              </a:lnSpc>
              <a:spcBef>
                <a:spcPts val="1000"/>
              </a:spcBef>
              <a:buFont typeface="Wingdings" panose="05000000000000000000" charset="0"/>
              <a:buChar char="Ø"/>
            </a:pPr>
            <a:r>
              <a:rPr 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表演动作是仿生活真实、自然的外貌的一种艺术假定，是一种（不求动作实际所需要）模拟的假定。</a:t>
            </a:r>
          </a:p>
          <a:p>
            <a:pPr marL="285750" indent="-285750" algn="just" fontAlgn="auto">
              <a:lnSpc>
                <a:spcPct val="110000"/>
              </a:lnSpc>
              <a:spcBef>
                <a:spcPts val="1000"/>
              </a:spcBef>
              <a:buFont typeface="Wingdings" panose="05000000000000000000" charset="0"/>
              <a:buChar char="Ø"/>
            </a:pPr>
            <a:r>
              <a:rPr 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表演动作是提炼、概括（典型化了）的，动作的内心需要艺术地外化为可见的，追求鲜明可见。</a:t>
            </a:r>
          </a:p>
          <a:p>
            <a:pPr marL="285750" indent="-285750" algn="just" fontAlgn="auto">
              <a:lnSpc>
                <a:spcPct val="110000"/>
              </a:lnSpc>
              <a:spcBef>
                <a:spcPts val="1000"/>
              </a:spcBef>
              <a:buFont typeface="Wingdings" panose="05000000000000000000" charset="0"/>
              <a:buChar char="Ø"/>
            </a:pPr>
            <a:r>
              <a:rPr lang="zh-CN"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表演动作是在有限的时间，艺术地展现动作组合，既要符合生活的逻辑顺序，又必须有艺术的“剪裁”，不能自然照搬，必然有对生活时间的压缩与省略。</a:t>
            </a:r>
            <a:endParaRPr lang="zh-CN" altLang="en-US" sz="20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5" y="1099820"/>
            <a:ext cx="4976495" cy="5611495"/>
          </a:xfrm>
        </p:spPr>
        <p:txBody>
          <a:bodyPr vert="horz">
            <a:noAutofit/>
          </a:bodyPr>
          <a:lstStyle/>
          <a:p>
            <a:pPr marL="0" indent="0">
              <a:lnSpc>
                <a:spcPct val="110000"/>
              </a:lnSpc>
              <a:buNone/>
            </a:pPr>
            <a:r>
              <a:rPr>
                <a:latin typeface="微软雅黑 Light" panose="020B0502040204020203" pitchFamily="34" charset="-122"/>
                <a:sym typeface="+mn-ea"/>
              </a:rPr>
              <a:t>二、组织表演动作的时空规则</a:t>
            </a:r>
          </a:p>
          <a:p>
            <a:pPr>
              <a:lnSpc>
                <a:spcPct val="100000"/>
              </a:lnSpc>
              <a:buFont typeface="Wingdings" panose="05000000000000000000" charset="0"/>
              <a:buChar char="Ø"/>
            </a:pPr>
            <a:r>
              <a:rPr lang="zh-CN" sz="1800">
                <a:latin typeface="微软雅黑 Light" panose="020B0502040204020203" pitchFamily="34" charset="-122"/>
                <a:sym typeface="+mn-ea"/>
              </a:rPr>
              <a:t>生活动作是在无限的空间，自然有序地达到预期目的即可，无需考虑与动作环境之外的任何空间关系。</a:t>
            </a:r>
          </a:p>
          <a:p>
            <a:pPr>
              <a:lnSpc>
                <a:spcPct val="100000"/>
              </a:lnSpc>
              <a:buFont typeface="Wingdings" panose="05000000000000000000" charset="0"/>
              <a:buChar char="Ø"/>
            </a:pPr>
            <a:r>
              <a:rPr lang="zh-CN" sz="1800">
                <a:latin typeface="微软雅黑 Light" panose="020B0502040204020203" pitchFamily="34" charset="-122"/>
                <a:sym typeface="+mn-ea"/>
              </a:rPr>
              <a:t>生活动作完全是个人在此时、此地、此事的正常感觉下进行的。对个人来讲，是他最自然、省力的表露情感的行动动作状态；</a:t>
            </a:r>
          </a:p>
          <a:p>
            <a:pPr>
              <a:lnSpc>
                <a:spcPct val="100000"/>
              </a:lnSpc>
              <a:buFont typeface="Wingdings" panose="05000000000000000000" charset="0"/>
              <a:buChar char="Ø"/>
            </a:pPr>
            <a:r>
              <a:rPr lang="zh-CN" altLang="en-US" sz="1800">
                <a:latin typeface="微软雅黑 Light" panose="020B0502040204020203" pitchFamily="34" charset="-122"/>
                <a:cs typeface="微软雅黑 Light" panose="020B0502040204020203" pitchFamily="34" charset="-122"/>
                <a:sym typeface="+mn-ea"/>
              </a:rPr>
              <a:t>生活动作的内外心理形体是自然有机统一的，受动作目的支配控制，不存在动作的人的两个“自我”的关系。</a:t>
            </a:r>
          </a:p>
          <a:p>
            <a:pPr>
              <a:lnSpc>
                <a:spcPct val="100000"/>
              </a:lnSpc>
              <a:buFont typeface="Wingdings" panose="05000000000000000000" charset="0"/>
              <a:buChar char="Ø"/>
            </a:pPr>
            <a:r>
              <a:rPr lang="zh-CN" altLang="en-US" sz="1800">
                <a:latin typeface="微软雅黑 Light" panose="020B0502040204020203" pitchFamily="34" charset="-122"/>
                <a:cs typeface="微软雅黑 Light" panose="020B0502040204020203" pitchFamily="34" charset="-122"/>
                <a:sym typeface="+mn-ea"/>
              </a:rPr>
              <a:t>生活动作是人在生活环境里按照此时、处地处理此事的态度，按照本身自然的节奏、速度在动作；</a:t>
            </a:r>
          </a:p>
        </p:txBody>
      </p:sp>
      <p:sp>
        <p:nvSpPr>
          <p:cNvPr id="51" name="任意多边形 50"/>
          <p:cNvSpPr/>
          <p:nvPr/>
        </p:nvSpPr>
        <p:spPr>
          <a:xfrm>
            <a:off x="148883" y="3712"/>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4" name="文本框 3"/>
          <p:cNvSpPr txBox="1"/>
          <p:nvPr/>
        </p:nvSpPr>
        <p:spPr>
          <a:xfrm>
            <a:off x="5723890" y="1728470"/>
            <a:ext cx="6464300" cy="4818380"/>
          </a:xfrm>
          <a:prstGeom prst="rect">
            <a:avLst/>
          </a:prstGeom>
          <a:noFill/>
        </p:spPr>
        <p:txBody>
          <a:bodyPr wrap="square" rtlCol="0" anchor="t">
            <a:spAutoFit/>
          </a:bodyPr>
          <a:lstStyle/>
          <a:p>
            <a:pPr marL="285750" indent="-285750">
              <a:lnSpc>
                <a:spcPct val="90000"/>
              </a:lnSpc>
              <a:buFont typeface="Wingdings" panose="05000000000000000000" charset="0"/>
              <a:buChar char="Ø"/>
            </a:pPr>
            <a:r>
              <a:rPr lang="zh-CN">
                <a:latin typeface="微软雅黑 Light" panose="020B0502040204020203" pitchFamily="34" charset="-122"/>
                <a:ea typeface="微软雅黑 Light" panose="020B0502040204020203" pitchFamily="34" charset="-122"/>
                <a:cs typeface="微软雅黑 Light" panose="020B0502040204020203" pitchFamily="34" charset="-122"/>
                <a:sym typeface="+mn-ea"/>
              </a:rPr>
              <a:t>表演动作是在舞台上、镜头里的有限空间中存在，演员除了要再现其动作外貌，达到动作本身的真实、协调，让观众认定，而且还要有审美意识，表演空间应有平衡感，具有整体造型美感（高、低、正、侧，聚散变化、错落有序的空间划分，让观众有一种欣赏艺术的视觉美感），表演动作是表演动作的人外部动作设计的延伸，是一种有机的舞台调度、场面调度，表现出一种生活、自如而真实的假定，应是不露技巧和痕迹的；</a:t>
            </a:r>
          </a:p>
          <a:p>
            <a:pPr marL="285750" indent="-285750">
              <a:lnSpc>
                <a:spcPct val="90000"/>
              </a:lnSpc>
              <a:buFont typeface="Wingdings" panose="05000000000000000000" charset="0"/>
              <a:buChar char="Ø"/>
            </a:pPr>
            <a:r>
              <a:rPr lang="zh-CN">
                <a:latin typeface="微软雅黑 Light" panose="020B0502040204020203" pitchFamily="34" charset="-122"/>
                <a:ea typeface="微软雅黑 Light" panose="020B0502040204020203" pitchFamily="34" charset="-122"/>
                <a:sym typeface="+mn-ea"/>
              </a:rPr>
              <a:t>表演动作是在规定情境中，以某一个人在某个年龄段（老、中、青）应有的正常感觉下进行。</a:t>
            </a:r>
            <a:r>
              <a:rPr lang="zh-CN">
                <a:latin typeface="微软雅黑 Light" panose="020B0502040204020203" pitchFamily="34" charset="-122"/>
                <a:ea typeface="微软雅黑 Light" panose="020B0502040204020203" pitchFamily="34" charset="-122"/>
                <a:cs typeface="微软雅黑 Light" panose="020B0502040204020203" pitchFamily="34" charset="-122"/>
                <a:sym typeface="+mn-ea"/>
              </a:rPr>
              <a:t>对演员来讲，进行某个人物的表演动作，有时要掩饰自己而努力地表演“他”的自然状态下的体态；</a:t>
            </a:r>
          </a:p>
          <a:p>
            <a:pPr marL="285750" indent="-285750">
              <a:lnSpc>
                <a:spcPct val="90000"/>
              </a:lnSpc>
              <a:buFont typeface="Wingdings" panose="05000000000000000000" charset="0"/>
              <a:buChar char="Ø"/>
            </a:pPr>
            <a:r>
              <a:rPr lang="zh-CN" altLang="en-US">
                <a:latin typeface="微软雅黑 Light" panose="020B0502040204020203" pitchFamily="34" charset="-122"/>
                <a:ea typeface="微软雅黑 Light" panose="020B0502040204020203" pitchFamily="34" charset="-122"/>
                <a:cs typeface="微软雅黑 Light" panose="020B0502040204020203" pitchFamily="34" charset="-122"/>
              </a:rPr>
              <a:t>表演动作应有前提，即艺术的本质之一是虚构，可着重强调逼真。表演是演员在对人物的体验，在想象假定中模仿人物外部动作，建立内心感受，达到人物动作的内外有机结合；在外形逼真、内心有充实感受的同时，又需要有理性控制（处理好演员“第一自我”与人物“第二自我”的关系。）</a:t>
            </a:r>
          </a:p>
          <a:p>
            <a:pPr marL="285750" indent="-285750">
              <a:lnSpc>
                <a:spcPct val="90000"/>
              </a:lnSpc>
              <a:buFont typeface="Wingdings" panose="05000000000000000000" charset="0"/>
              <a:buChar char="Ø"/>
            </a:pPr>
            <a:r>
              <a:rPr lang="zh-CN" altLang="en-US">
                <a:latin typeface="微软雅黑 Light" panose="020B0502040204020203" pitchFamily="34" charset="-122"/>
                <a:ea typeface="微软雅黑 Light" panose="020B0502040204020203" pitchFamily="34" charset="-122"/>
                <a:cs typeface="微软雅黑 Light" panose="020B0502040204020203" pitchFamily="34" charset="-122"/>
              </a:rPr>
              <a:t>表演动作是演员在理解把握“这一个”人物后，对他的处事态度进行艺术的设计，以角色的名义进行张弛有度的动作。</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4" y="1555750"/>
            <a:ext cx="11117903" cy="5155565"/>
          </a:xfrm>
        </p:spPr>
        <p:txBody>
          <a:bodyPr vert="horz">
            <a:noAutofit/>
          </a:bodyPr>
          <a:lstStyle/>
          <a:p>
            <a:pPr marL="0" indent="0">
              <a:lnSpc>
                <a:spcPct val="110000"/>
              </a:lnSpc>
              <a:buNone/>
            </a:pPr>
            <a:r>
              <a:rPr dirty="0" err="1">
                <a:latin typeface="微软雅黑 Light" panose="020B0502040204020203" pitchFamily="34" charset="-122"/>
                <a:sym typeface="+mn-ea"/>
              </a:rPr>
              <a:t>二、组织表演动作的时空规则</a:t>
            </a:r>
            <a:endParaRPr dirty="0">
              <a:latin typeface="微软雅黑 Light" panose="020B0502040204020203" pitchFamily="34" charset="-122"/>
              <a:sym typeface="+mn-ea"/>
            </a:endParaRPr>
          </a:p>
          <a:p>
            <a:pPr>
              <a:lnSpc>
                <a:spcPct val="160000"/>
              </a:lnSpc>
            </a:pPr>
            <a:r>
              <a:rPr sz="2000" dirty="0">
                <a:latin typeface="微软雅黑 Light" panose="020B0502040204020203" pitchFamily="34" charset="-122"/>
                <a:sym typeface="+mn-ea"/>
              </a:rPr>
              <a:t>明确生活动作与表演动作的异同，处理好表演动作与艺术时空是表演外部技巧的重要方面。艺术时空不等同于生活时空；艺术时空在表演中，常体现为节奏的张弛有度和场面调度的变化有机</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nSpc>
                <a:spcPct val="170000"/>
              </a:lnSpc>
            </a:pPr>
            <a:r>
              <a:rPr sz="2000" dirty="0" err="1">
                <a:latin typeface="微软雅黑 Light" panose="020B0502040204020203" pitchFamily="34" charset="-122"/>
                <a:sym typeface="+mn-ea"/>
              </a:rPr>
              <a:t>在组织表演动作时，真实地再现生活，造成逼真的生活幻觉，从生活的真实再现中求其生动性，求其艺术的美感，是演员组织表演动作的目标</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686435" y="1338580"/>
            <a:ext cx="11501120" cy="5380355"/>
          </a:xfrm>
        </p:spPr>
        <p:txBody>
          <a:bodyPr vert="horz">
            <a:noAutofit/>
          </a:bodyPr>
          <a:lstStyle/>
          <a:p>
            <a:pPr marL="0" indent="0">
              <a:lnSpc>
                <a:spcPct val="110000"/>
              </a:lnSpc>
              <a:buNone/>
            </a:pPr>
            <a:r>
              <a:rPr dirty="0" err="1">
                <a:latin typeface="微软雅黑 Light" panose="020B0502040204020203" pitchFamily="34" charset="-122"/>
                <a:sym typeface="+mn-ea"/>
              </a:rPr>
              <a:t>三、外部动作和调度的产生与设计</a:t>
            </a:r>
            <a:endParaRPr dirty="0">
              <a:latin typeface="微软雅黑 Light" panose="020B0502040204020203" pitchFamily="34" charset="-122"/>
              <a:sym typeface="+mn-ea"/>
            </a:endParaRPr>
          </a:p>
          <a:p>
            <a:pPr algn="just">
              <a:lnSpc>
                <a:spcPct val="90000"/>
              </a:lnSpc>
            </a:pPr>
            <a:r>
              <a:rPr sz="2000" dirty="0" err="1">
                <a:latin typeface="微软雅黑 Light" panose="020B0502040204020203" pitchFamily="34" charset="-122"/>
                <a:sym typeface="+mn-ea"/>
              </a:rPr>
              <a:t>选择鲜明的外部动作和精彩的舞台调度，揭示所扮演角色的内心生活，是表演者应掌握的外部技巧</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属于表现力的重要方面</a:t>
            </a:r>
            <a:r>
              <a:rPr sz="2000" dirty="0">
                <a:latin typeface="微软雅黑 Light" panose="020B0502040204020203" pitchFamily="34" charset="-122"/>
                <a:sym typeface="+mn-ea"/>
              </a:rPr>
              <a:t>。</a:t>
            </a:r>
          </a:p>
          <a:p>
            <a:pPr algn="just">
              <a:lnSpc>
                <a:spcPct val="90000"/>
              </a:lnSpc>
            </a:pPr>
            <a:r>
              <a:rPr sz="2000" b="1" dirty="0" err="1">
                <a:latin typeface="微软雅黑 Light" panose="020B0502040204020203" pitchFamily="34" charset="-122"/>
                <a:sym typeface="+mn-ea"/>
              </a:rPr>
              <a:t>外部动作</a:t>
            </a:r>
            <a:r>
              <a:rPr sz="2000" dirty="0" err="1">
                <a:latin typeface="微软雅黑 Light" panose="020B0502040204020203" pitchFamily="34" charset="-122"/>
                <a:sym typeface="+mn-ea"/>
              </a:rPr>
              <a:t>是相对内心动作而言的，二者应是辩证统一、相辅相成的关系</a:t>
            </a:r>
            <a:r>
              <a:rPr lang="zh-CN" sz="2000" dirty="0">
                <a:latin typeface="微软雅黑 Light" panose="020B0502040204020203" pitchFamily="34" charset="-122"/>
                <a:sym typeface="+mn-ea"/>
              </a:rPr>
              <a:t>；</a:t>
            </a:r>
          </a:p>
          <a:p>
            <a:pPr algn="just">
              <a:lnSpc>
                <a:spcPct val="90000"/>
              </a:lnSpc>
            </a:pPr>
            <a:r>
              <a:rPr sz="2000" dirty="0">
                <a:latin typeface="微软雅黑 Light" panose="020B0502040204020203" pitchFamily="34" charset="-122"/>
                <a:sym typeface="+mn-ea"/>
              </a:rPr>
              <a:t>好的表演总是“</a:t>
            </a:r>
            <a:r>
              <a:rPr sz="2000" dirty="0" err="1">
                <a:latin typeface="微软雅黑 Light" panose="020B0502040204020203" pitchFamily="34" charset="-122"/>
                <a:sym typeface="+mn-ea"/>
              </a:rPr>
              <a:t>动于衷而形于外</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演员既要能把握角色丰富而细腻的内心情感，也能运用各种手段将情感充分地展示给观众</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gn="just">
              <a:lnSpc>
                <a:spcPct val="90000"/>
              </a:lnSpc>
            </a:pPr>
            <a:r>
              <a:rPr lang="zh-CN" sz="2000" dirty="0">
                <a:latin typeface="微软雅黑 Light" panose="020B0502040204020203" pitchFamily="34" charset="-122"/>
                <a:sym typeface="+mn-ea"/>
              </a:rPr>
              <a:t>外部动作的产生必须符合此人、此地，也就是要有鲜明的个性属性，因此不能一般化地去表演，或用一些概念化的手势和动作去表现人物，而必须在有了充实的内心生活后，在外部动作的设计上下工夫；</a:t>
            </a:r>
            <a:endParaRPr sz="2000" dirty="0">
              <a:latin typeface="微软雅黑 Light" panose="020B0502040204020203" pitchFamily="34" charset="-122"/>
              <a:sym typeface="+mn-ea"/>
            </a:endParaRPr>
          </a:p>
          <a:p>
            <a:pPr algn="just">
              <a:lnSpc>
                <a:spcPct val="90000"/>
              </a:lnSpc>
            </a:pPr>
            <a:r>
              <a:rPr sz="2000" dirty="0" err="1">
                <a:latin typeface="微软雅黑 Light" panose="020B0502040204020203" pitchFamily="34" charset="-122"/>
                <a:sym typeface="+mn-ea"/>
              </a:rPr>
              <a:t>演员必须是以人物性格为依据，以人物所处规定情境为前提</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煞费苦心地去琢磨，精心设计</a:t>
            </a:r>
            <a:r>
              <a:rPr sz="2000" dirty="0">
                <a:latin typeface="微软雅黑 Light" panose="020B0502040204020203" pitchFamily="34" charset="-122"/>
                <a:sym typeface="+mn-ea"/>
              </a:rPr>
              <a:t>。</a:t>
            </a:r>
          </a:p>
          <a:p>
            <a:pPr algn="just">
              <a:lnSpc>
                <a:spcPct val="90000"/>
              </a:lnSpc>
              <a:buFont typeface="Wingdings" panose="05000000000000000000" pitchFamily="2" charset="2"/>
              <a:buChar char="u"/>
            </a:pPr>
            <a:r>
              <a:rPr lang="zh-CN" sz="2000" dirty="0">
                <a:latin typeface="微软雅黑 Light" panose="020B0502040204020203" pitchFamily="34" charset="-122"/>
                <a:sym typeface="+mn-ea"/>
              </a:rPr>
              <a:t>案例：</a:t>
            </a:r>
            <a:r>
              <a:rPr sz="2000" dirty="0" err="1">
                <a:latin typeface="微软雅黑 Light" panose="020B0502040204020203" pitchFamily="34" charset="-122"/>
                <a:sym typeface="+mn-ea"/>
              </a:rPr>
              <a:t>电影《列宁在十月》中演员瓦宁所扮演的卫队长对小梳子的多次运用</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沉默的人》中，演员里诺·凡杜拉在受审时听到儿子已摔死时眉毛微微地一蹙</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影片《过年》中丁嘉丽扮演的大嫂躺在炕上嗑瓜子、吐瓜子壳的姿态，葛优扮演的大姐夫与二弟对象握手，紧紧不放，色迷迷地瞅着她的眼神；影片《相伴永远》中，王学圻、宋春丽扮演的李富春、蔡畅隔着窗玻璃，二人双手紧紧贴在一起，难以离去的动作设计等</a:t>
            </a:r>
            <a:r>
              <a:rPr lang="zh-CN" sz="2000" dirty="0">
                <a:latin typeface="微软雅黑 Light" panose="020B0502040204020203" pitchFamily="34" charset="-122"/>
                <a:sym typeface="+mn-ea"/>
              </a:rPr>
              <a:t>。</a:t>
            </a:r>
          </a:p>
          <a:p>
            <a:pPr>
              <a:lnSpc>
                <a:spcPct val="120000"/>
              </a:lnSpc>
            </a:pPr>
            <a:endParaRPr lang="zh-CN" sz="20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第六节 在动作中把握表演时空</a:t>
            </a:r>
          </a:p>
        </p:txBody>
      </p:sp>
      <p:sp>
        <p:nvSpPr>
          <p:cNvPr id="3" name="文本占位符 2"/>
          <p:cNvSpPr>
            <a:spLocks noGrp="1"/>
          </p:cNvSpPr>
          <p:nvPr>
            <p:ph type="body" orient="vert" idx="1"/>
          </p:nvPr>
        </p:nvSpPr>
        <p:spPr>
          <a:xfrm>
            <a:off x="747395" y="1384935"/>
            <a:ext cx="11390630" cy="5334000"/>
          </a:xfrm>
        </p:spPr>
        <p:txBody>
          <a:bodyPr vert="horz">
            <a:noAutofit/>
          </a:bodyPr>
          <a:lstStyle/>
          <a:p>
            <a:pPr marL="0" indent="0">
              <a:lnSpc>
                <a:spcPct val="110000"/>
              </a:lnSpc>
              <a:buNone/>
            </a:pPr>
            <a:r>
              <a:rPr dirty="0" err="1">
                <a:latin typeface="微软雅黑 Light" panose="020B0502040204020203" pitchFamily="34" charset="-122"/>
                <a:sym typeface="+mn-ea"/>
              </a:rPr>
              <a:t>三、外部动作和调度的产生与设计</a:t>
            </a:r>
            <a:endParaRPr dirty="0">
              <a:latin typeface="微软雅黑 Light" panose="020B0502040204020203" pitchFamily="34" charset="-122"/>
              <a:sym typeface="+mn-ea"/>
            </a:endParaRPr>
          </a:p>
          <a:p>
            <a:pPr algn="just">
              <a:lnSpc>
                <a:spcPct val="100000"/>
              </a:lnSpc>
            </a:pPr>
            <a:r>
              <a:rPr sz="2000" b="1" dirty="0" err="1">
                <a:latin typeface="微软雅黑 Light" panose="020B0502040204020203" pitchFamily="34" charset="-122"/>
                <a:sym typeface="+mn-ea"/>
              </a:rPr>
              <a:t>场面调度</a:t>
            </a:r>
            <a:r>
              <a:rPr sz="2000" dirty="0" err="1">
                <a:latin typeface="微软雅黑 Light" panose="020B0502040204020203" pitchFamily="34" charset="-122"/>
                <a:sym typeface="+mn-ea"/>
              </a:rPr>
              <a:t>（在影视作品中分为镜头调度与场面调度，在戏剧艺术中也称为舞台调度</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一般是指导演对场景演员的行动路线、位置和演员之间的交流等表演活动所进行的艺术处理，给观众一种造型美感的艺术构思</a:t>
            </a:r>
            <a:r>
              <a:rPr sz="2000" dirty="0">
                <a:latin typeface="微软雅黑 Light" panose="020B0502040204020203" pitchFamily="34" charset="-122"/>
                <a:sym typeface="+mn-ea"/>
              </a:rPr>
              <a:t>。</a:t>
            </a:r>
          </a:p>
          <a:p>
            <a:pPr algn="just">
              <a:lnSpc>
                <a:spcPct val="100000"/>
              </a:lnSpc>
            </a:pPr>
            <a:r>
              <a:rPr sz="2000" b="1" dirty="0">
                <a:latin typeface="微软雅黑 Light" panose="020B0502040204020203" pitchFamily="34" charset="-122"/>
                <a:sym typeface="+mn-ea"/>
              </a:rPr>
              <a:t>特点：</a:t>
            </a:r>
            <a:r>
              <a:rPr sz="2000" dirty="0">
                <a:latin typeface="微软雅黑 Light" panose="020B0502040204020203" pitchFamily="34" charset="-122"/>
                <a:sym typeface="+mn-ea"/>
              </a:rPr>
              <a:t>一方面，它是依据剧本内容、人物性格与心理活动、人物关系与所处环境关系等形成的；另一方面，又要达到从观众的角度看能最好地表现剧情的视点，具有艺术审美特征</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gn="just">
              <a:lnSpc>
                <a:spcPct val="100000"/>
              </a:lnSpc>
            </a:pPr>
            <a:r>
              <a:rPr sz="2000" dirty="0">
                <a:latin typeface="微软雅黑 Light" panose="020B0502040204020203" pitchFamily="34" charset="-122"/>
                <a:sym typeface="+mn-ea"/>
              </a:rPr>
              <a:t>导演的艺术构思对刻画人物性格、揭示人物内心、渲染环境气氛、创造特殊意境等都起到积极的作用。由于它直接在演员的表演行动中体现，作用的发挥常取决于演员的表演，所以它也是演员表演艺术重要的外部技巧</a:t>
            </a:r>
            <a:r>
              <a:rPr lang="zh-CN" sz="2000" dirty="0">
                <a:latin typeface="微软雅黑 Light" panose="020B0502040204020203" pitchFamily="34" charset="-122"/>
                <a:sym typeface="+mn-ea"/>
              </a:rPr>
              <a:t>；</a:t>
            </a:r>
          </a:p>
          <a:p>
            <a:pPr algn="just">
              <a:lnSpc>
                <a:spcPct val="100000"/>
              </a:lnSpc>
            </a:pPr>
            <a:r>
              <a:rPr lang="zh-CN" sz="2000" dirty="0">
                <a:latin typeface="微软雅黑 Light" panose="020B0502040204020203" pitchFamily="34" charset="-122"/>
                <a:sym typeface="+mn-ea"/>
              </a:rPr>
              <a:t>斯坦尼斯拉夫斯基：“旧的舞台调度方法，导演是独裁者。我至今还在进行斗争反对这种独断专行。新的舞台调度是由导演依靠演员共同制定的。”</a:t>
            </a:r>
          </a:p>
          <a:p>
            <a:pPr algn="just">
              <a:lnSpc>
                <a:spcPct val="100000"/>
              </a:lnSpc>
            </a:pPr>
            <a:r>
              <a:rPr lang="zh-CN" sz="2000" dirty="0">
                <a:latin typeface="微软雅黑 Light" panose="020B0502040204020203" pitchFamily="34" charset="-122"/>
                <a:sym typeface="+mn-ea"/>
              </a:rPr>
              <a:t>对于演员来说，应主要掌握和理解两个方面：一是导演在叙事中建立的焦点，角色当然是这个焦点的主体，但焦点的建立和转移的依据是叙述和制造戏剧或影视剧的情势；二是演员在这一调度中应将角色最鲜明、最有表现力、最能突出性格造型的形式融入角色的行动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144770"/>
          </a:xfrm>
        </p:spPr>
        <p:txBody>
          <a:bodyPr vert="horz">
            <a:noAutofit/>
          </a:bodyPr>
          <a:lstStyle/>
          <a:p>
            <a:pPr marL="457200" indent="-457200" fontAlgn="auto">
              <a:lnSpc>
                <a:spcPct val="100000"/>
              </a:lnSpc>
              <a:buFont typeface="+mj-lt"/>
              <a:buAutoNum type="arabicPeriod"/>
            </a:pPr>
            <a:r>
              <a:rPr lang="zh-CN" altLang="en-US" sz="2400">
                <a:latin typeface="微软雅黑 Light" panose="020B0502040204020203" pitchFamily="34" charset="-122"/>
                <a:cs typeface="微软雅黑 Light" panose="020B0502040204020203" pitchFamily="34" charset="-122"/>
              </a:rPr>
              <a:t>举出观摩实例，对比戏曲表演空间和话剧表演空间的异同。</a:t>
            </a:r>
          </a:p>
          <a:p>
            <a:pPr marL="457200" indent="-457200" fontAlgn="auto">
              <a:lnSpc>
                <a:spcPct val="100000"/>
              </a:lnSpc>
              <a:buFont typeface="+mj-lt"/>
              <a:buAutoNum type="arabicPeriod"/>
            </a:pPr>
            <a:r>
              <a:rPr lang="zh-CN" altLang="en-US" sz="2400">
                <a:latin typeface="微软雅黑 Light" panose="020B0502040204020203" pitchFamily="34" charset="-122"/>
                <a:cs typeface="微软雅黑 Light" panose="020B0502040204020203" pitchFamily="34" charset="-122"/>
              </a:rPr>
              <a:t>对比生活中人的性格的双重性色彩与表演中的两个“自我”的不同。</a:t>
            </a:r>
          </a:p>
          <a:p>
            <a:pPr marL="457200" indent="-457200" fontAlgn="auto">
              <a:lnSpc>
                <a:spcPct val="100000"/>
              </a:lnSpc>
              <a:buFont typeface="+mj-lt"/>
              <a:buAutoNum type="arabicPeriod"/>
            </a:pPr>
            <a:r>
              <a:rPr lang="zh-CN" altLang="en-US" sz="2400">
                <a:latin typeface="微软雅黑 Light" panose="020B0502040204020203" pitchFamily="34" charset="-122"/>
                <a:cs typeface="微软雅黑 Light" panose="020B0502040204020203" pitchFamily="34" charset="-122"/>
              </a:rPr>
              <a:t>讲述并分析一两部过去观摩过的戏剧作品中记忆深刻的舞台调度。</a:t>
            </a:r>
          </a:p>
          <a:p>
            <a:pPr marL="457200" indent="-457200" fontAlgn="auto">
              <a:lnSpc>
                <a:spcPct val="100000"/>
              </a:lnSpc>
              <a:buFont typeface="+mj-lt"/>
              <a:buAutoNum type="arabicPeriod"/>
            </a:pPr>
            <a:r>
              <a:rPr lang="zh-CN" altLang="en-US" sz="2400">
                <a:latin typeface="微软雅黑 Light" panose="020B0502040204020203" pitchFamily="34" charset="-122"/>
                <a:cs typeface="微软雅黑 Light" panose="020B0502040204020203" pitchFamily="34" charset="-122"/>
              </a:rPr>
              <a:t>对于同一个教学片段，以Ａ、Ｂ组不同的调度方案进行分析比较。</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46125" y="1509395"/>
            <a:ext cx="11235690" cy="4847590"/>
          </a:xfrm>
        </p:spPr>
        <p:txBody>
          <a:bodyPr vert="horz">
            <a:normAutofit/>
          </a:bodyPr>
          <a:lstStyle/>
          <a:p>
            <a:pPr marL="0" indent="0">
              <a:buNone/>
            </a:pPr>
            <a:r>
              <a:rPr lang="zh-CN" altLang="en-US" dirty="0"/>
              <a:t>三、影视表演特点</a:t>
            </a:r>
          </a:p>
          <a:p>
            <a:pPr marL="457200" indent="-457200">
              <a:lnSpc>
                <a:spcPct val="130000"/>
              </a:lnSpc>
              <a:buFont typeface="+mj-lt"/>
              <a:buAutoNum type="arabicPeriod" startAt="2"/>
            </a:pPr>
            <a:r>
              <a:rPr lang="zh-CN" sz="2000" b="1" dirty="0">
                <a:latin typeface="微软雅黑 Light" panose="020B0502040204020203" pitchFamily="34" charset="-122"/>
                <a:cs typeface="微软雅黑 Light" panose="020B0502040204020203" pitchFamily="34" charset="-122"/>
              </a:rPr>
              <a:t>生活实感</a:t>
            </a:r>
          </a:p>
          <a:p>
            <a:pPr>
              <a:lnSpc>
                <a:spcPct val="170000"/>
              </a:lnSpc>
            </a:pPr>
            <a:r>
              <a:rPr lang="zh-CN" sz="2000" dirty="0">
                <a:latin typeface="微软雅黑 Light" panose="020B0502040204020203" pitchFamily="34" charset="-122"/>
                <a:cs typeface="微软雅黑 Light" panose="020B0502040204020203" pitchFamily="34" charset="-122"/>
                <a:sym typeface="+mn-ea"/>
              </a:rPr>
              <a:t>匈牙利电影美学家巴拉兹说，电影表演是一种“微相”的表演，就是在显微镜下面的一种表演，一般通过镜头拍摄，再放大几倍、几十倍甚至几百倍，而后放映到大银幕上；</a:t>
            </a:r>
          </a:p>
          <a:p>
            <a:pPr>
              <a:lnSpc>
                <a:spcPct val="170000"/>
              </a:lnSpc>
            </a:pPr>
            <a:r>
              <a:rPr lang="zh-CN" sz="2000" dirty="0">
                <a:latin typeface="微软雅黑 Light" panose="020B0502040204020203" pitchFamily="34" charset="-122"/>
                <a:cs typeface="微软雅黑 Light" panose="020B0502040204020203" pitchFamily="34" charset="-122"/>
                <a:sym typeface="+mn-ea"/>
              </a:rPr>
              <a:t>影视表演比戏剧舞台上的表演更强调生活化和生活的实感；</a:t>
            </a:r>
          </a:p>
          <a:p>
            <a:pPr>
              <a:lnSpc>
                <a:spcPct val="170000"/>
              </a:lnSpc>
            </a:pPr>
            <a:r>
              <a:rPr lang="zh-CN" sz="2000" dirty="0">
                <a:latin typeface="微软雅黑 Light" panose="020B0502040204020203" pitchFamily="34" charset="-122"/>
                <a:cs typeface="微软雅黑 Light" panose="020B0502040204020203" pitchFamily="34" charset="-122"/>
                <a:sym typeface="+mn-ea"/>
              </a:rPr>
              <a:t>导演可以借用非职业演员的形象、气质或是他的某种生活技能，完成角色的创作。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第七节 镜头介入使表演审美产生微妙的变化</a:t>
            </a:r>
          </a:p>
        </p:txBody>
      </p:sp>
      <p:sp>
        <p:nvSpPr>
          <p:cNvPr id="3" name="文本占位符 2"/>
          <p:cNvSpPr>
            <a:spLocks noGrp="1"/>
          </p:cNvSpPr>
          <p:nvPr>
            <p:ph type="body" orient="vert" idx="1"/>
          </p:nvPr>
        </p:nvSpPr>
        <p:spPr>
          <a:xfrm>
            <a:off x="686435" y="1338580"/>
            <a:ext cx="11501120" cy="5380355"/>
          </a:xfrm>
        </p:spPr>
        <p:txBody>
          <a:bodyPr vert="horz">
            <a:noAutofit/>
          </a:bodyPr>
          <a:lstStyle/>
          <a:p>
            <a:pPr marL="0" indent="0">
              <a:lnSpc>
                <a:spcPct val="110000"/>
              </a:lnSpc>
              <a:buNone/>
            </a:pPr>
            <a:r>
              <a:rPr dirty="0" err="1">
                <a:latin typeface="微软雅黑 Light" panose="020B0502040204020203" pitchFamily="34" charset="-122"/>
                <a:sym typeface="+mn-ea"/>
              </a:rPr>
              <a:t>一、树立“镜头写人”的观念</a:t>
            </a:r>
            <a:endParaRPr dirty="0">
              <a:latin typeface="微软雅黑 Light" panose="020B0502040204020203" pitchFamily="34" charset="-122"/>
              <a:sym typeface="+mn-ea"/>
            </a:endParaRPr>
          </a:p>
          <a:p>
            <a:pPr marL="0" indent="0" algn="ctr">
              <a:lnSpc>
                <a:spcPct val="150000"/>
              </a:lnSpc>
              <a:buNone/>
            </a:pPr>
            <a:r>
              <a:rPr sz="2400" b="1" dirty="0">
                <a:latin typeface="楷体" panose="02010609060101010101" pitchFamily="49" charset="-122"/>
                <a:ea typeface="楷体" panose="02010609060101010101" pitchFamily="49" charset="-122"/>
                <a:sym typeface="+mn-ea"/>
              </a:rPr>
              <a:t>“</a:t>
            </a:r>
            <a:r>
              <a:rPr sz="2400" b="1" dirty="0" err="1">
                <a:latin typeface="楷体" panose="02010609060101010101" pitchFamily="49" charset="-122"/>
                <a:ea typeface="楷体" panose="02010609060101010101" pitchFamily="49" charset="-122"/>
                <a:sym typeface="+mn-ea"/>
              </a:rPr>
              <a:t>一定要用镜头写人</a:t>
            </a:r>
            <a:r>
              <a:rPr sz="2400" b="1" dirty="0">
                <a:latin typeface="楷体" panose="02010609060101010101" pitchFamily="49" charset="-122"/>
                <a:ea typeface="楷体" panose="02010609060101010101" pitchFamily="49" charset="-122"/>
                <a:sym typeface="+mn-ea"/>
              </a:rPr>
              <a:t>”</a:t>
            </a:r>
            <a:r>
              <a:rPr lang="en-US" sz="2400" b="1" dirty="0">
                <a:latin typeface="楷体" panose="02010609060101010101" pitchFamily="49" charset="-122"/>
                <a:ea typeface="楷体" panose="02010609060101010101" pitchFamily="49" charset="-122"/>
                <a:sym typeface="+mn-ea"/>
              </a:rPr>
              <a:t>——</a:t>
            </a:r>
            <a:r>
              <a:rPr sz="2400" b="1" dirty="0" err="1">
                <a:latin typeface="楷体" panose="02010609060101010101" pitchFamily="49" charset="-122"/>
                <a:ea typeface="楷体" panose="02010609060101010101" pitchFamily="49" charset="-122"/>
                <a:sym typeface="+mn-ea"/>
              </a:rPr>
              <a:t>导演谢晋</a:t>
            </a:r>
            <a:endParaRPr sz="2400" b="1" dirty="0">
              <a:latin typeface="楷体" panose="02010609060101010101" pitchFamily="49" charset="-122"/>
              <a:ea typeface="楷体" panose="02010609060101010101" pitchFamily="49" charset="-122"/>
              <a:sym typeface="+mn-ea"/>
            </a:endParaRPr>
          </a:p>
          <a:p>
            <a:pPr>
              <a:lnSpc>
                <a:spcPct val="150000"/>
              </a:lnSpc>
            </a:pPr>
            <a:r>
              <a:rPr sz="2000" b="1" dirty="0" err="1">
                <a:latin typeface="微软雅黑 Light" panose="020B0502040204020203" pitchFamily="34" charset="-122"/>
                <a:sym typeface="+mn-ea"/>
              </a:rPr>
              <a:t>两次镜头前的学习实践的方法</a:t>
            </a:r>
            <a:r>
              <a:rPr lang="zh-CN" sz="2000" b="1" dirty="0">
                <a:latin typeface="微软雅黑 Light" panose="020B0502040204020203" pitchFamily="34" charset="-122"/>
                <a:sym typeface="+mn-ea"/>
              </a:rPr>
              <a:t>：</a:t>
            </a:r>
          </a:p>
          <a:p>
            <a:pPr>
              <a:lnSpc>
                <a:spcPct val="150000"/>
              </a:lnSpc>
              <a:buFont typeface="Wingdings" panose="05000000000000000000" charset="0"/>
              <a:buChar char="Ø"/>
            </a:pPr>
            <a:r>
              <a:rPr sz="2000" dirty="0" err="1">
                <a:latin typeface="微软雅黑 Light" panose="020B0502040204020203" pitchFamily="34" charset="-122"/>
                <a:sym typeface="+mn-ea"/>
              </a:rPr>
              <a:t>一次是用固定机位一气呵成地把片段作业录制下来</a:t>
            </a:r>
            <a:r>
              <a:rPr lang="zh-CN" sz="2000" dirty="0">
                <a:latin typeface="微软雅黑 Light" panose="020B0502040204020203" pitchFamily="34" charset="-122"/>
                <a:sym typeface="+mn-ea"/>
              </a:rPr>
              <a:t>；</a:t>
            </a:r>
          </a:p>
          <a:p>
            <a:pPr>
              <a:lnSpc>
                <a:spcPct val="150000"/>
              </a:lnSpc>
              <a:buFont typeface="Wingdings" panose="05000000000000000000" charset="0"/>
              <a:buChar char="Ø"/>
            </a:pPr>
            <a:r>
              <a:rPr sz="2000" dirty="0" err="1">
                <a:latin typeface="微软雅黑 Light" panose="020B0502040204020203" pitchFamily="34" charset="-122"/>
                <a:sym typeface="+mn-ea"/>
              </a:rPr>
              <a:t>一次是经过分镜头（可稍作时空的调整后）进行剪辑后完成</a:t>
            </a:r>
            <a:r>
              <a:rPr sz="2000" dirty="0">
                <a:latin typeface="微软雅黑 Light" panose="020B0502040204020203" pitchFamily="34" charset="-122"/>
                <a:sym typeface="+mn-ea"/>
              </a:rPr>
              <a:t>。</a:t>
            </a:r>
          </a:p>
          <a:p>
            <a:pPr>
              <a:lnSpc>
                <a:spcPct val="150000"/>
              </a:lnSpc>
              <a:buFont typeface="Wingdings" panose="05000000000000000000" charset="0"/>
              <a:buChar char="Ø"/>
            </a:pPr>
            <a:r>
              <a:rPr sz="2000" dirty="0" err="1">
                <a:latin typeface="微软雅黑 Light" panose="020B0502040204020203" pitchFamily="34" charset="-122"/>
                <a:sym typeface="+mn-ea"/>
              </a:rPr>
              <a:t>单镜头的全景机位的录制只是一个全景记录，没有镜头的处理，观众观看时不会像在剧场观剧时，因演员表演的强调或变化而自由地转换视点</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看起来会觉得没有视觉的冲击、节奏的变化，显得单调拖沓；经过分镜头处理后，就会有另一番感受了</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第七节 镜头介入使表演审美产生微妙的变化</a:t>
            </a:r>
          </a:p>
        </p:txBody>
      </p:sp>
      <p:sp>
        <p:nvSpPr>
          <p:cNvPr id="3" name="文本占位符 2"/>
          <p:cNvSpPr>
            <a:spLocks noGrp="1"/>
          </p:cNvSpPr>
          <p:nvPr>
            <p:ph type="body" orient="vert" idx="1"/>
          </p:nvPr>
        </p:nvSpPr>
        <p:spPr>
          <a:xfrm>
            <a:off x="709295" y="1508125"/>
            <a:ext cx="11478260" cy="5210810"/>
          </a:xfrm>
        </p:spPr>
        <p:txBody>
          <a:bodyPr vert="horz">
            <a:noAutofit/>
          </a:bodyPr>
          <a:lstStyle/>
          <a:p>
            <a:pPr marL="0" indent="0">
              <a:lnSpc>
                <a:spcPct val="110000"/>
              </a:lnSpc>
              <a:buNone/>
            </a:pPr>
            <a:r>
              <a:rPr dirty="0">
                <a:latin typeface="微软雅黑 Light" panose="020B0502040204020203" pitchFamily="34" charset="-122"/>
                <a:sym typeface="+mn-ea"/>
              </a:rPr>
              <a:t>二、“</a:t>
            </a:r>
            <a:r>
              <a:rPr dirty="0" err="1">
                <a:latin typeface="微软雅黑 Light" panose="020B0502040204020203" pitchFamily="34" charset="-122"/>
                <a:sym typeface="+mn-ea"/>
              </a:rPr>
              <a:t>微相”下的表演处理</a:t>
            </a:r>
            <a:endParaRPr dirty="0">
              <a:latin typeface="微软雅黑 Light" panose="020B0502040204020203" pitchFamily="34" charset="-122"/>
              <a:sym typeface="+mn-ea"/>
            </a:endParaRPr>
          </a:p>
          <a:p>
            <a:pPr algn="just">
              <a:lnSpc>
                <a:spcPct val="150000"/>
              </a:lnSpc>
            </a:pPr>
            <a:r>
              <a:rPr sz="2000" dirty="0">
                <a:latin typeface="微软雅黑 Light" panose="020B0502040204020203" pitchFamily="34" charset="-122"/>
                <a:sym typeface="+mn-ea"/>
              </a:rPr>
              <a:t>在用镜头记录表演时要运用特写发挥电影镜头的“微相”</a:t>
            </a:r>
            <a:r>
              <a:rPr sz="2000" dirty="0" err="1">
                <a:latin typeface="微软雅黑 Light" panose="020B0502040204020203" pitchFamily="34" charset="-122"/>
                <a:sym typeface="+mn-ea"/>
              </a:rPr>
              <a:t>功能，除了必须要强调的细节外</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微相”要更多地注意对演员心灵的窗户</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眼睛的展示</a:t>
            </a:r>
            <a:r>
              <a:rPr sz="2000" dirty="0">
                <a:latin typeface="微软雅黑 Light" panose="020B0502040204020203" pitchFamily="34" charset="-122"/>
                <a:sym typeface="+mn-ea"/>
              </a:rPr>
              <a:t>。</a:t>
            </a:r>
            <a:endParaRPr lang="en-US" sz="2000" dirty="0">
              <a:latin typeface="微软雅黑 Light" panose="020B0502040204020203" pitchFamily="34" charset="-122"/>
              <a:sym typeface="+mn-ea"/>
            </a:endParaRPr>
          </a:p>
          <a:p>
            <a:pPr algn="just">
              <a:lnSpc>
                <a:spcPct val="150000"/>
              </a:lnSpc>
            </a:pPr>
            <a:r>
              <a:rPr sz="2000" dirty="0">
                <a:latin typeface="微软雅黑 Light" panose="020B0502040204020203" pitchFamily="34" charset="-122"/>
                <a:sym typeface="+mn-ea"/>
              </a:rPr>
              <a:t>演员李志舆：“当电影用大特写表现人物的眼睛时，我们会看到一种舞台表演永远不可能传达出来的真实，一种只有电影才能表现出来的细腻、内心的真实。</a:t>
            </a:r>
            <a:r>
              <a:rPr lang="zh-CN" altLang="en-US"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gn="just">
              <a:lnSpc>
                <a:spcPct val="150000"/>
              </a:lnSpc>
            </a:pPr>
            <a:r>
              <a:rPr sz="2000" dirty="0" err="1">
                <a:latin typeface="微软雅黑 Light" panose="020B0502040204020203" pitchFamily="34" charset="-122"/>
                <a:sym typeface="+mn-ea"/>
              </a:rPr>
              <a:t>匈牙利电影理论家巴拉兹谈到电影特写时说</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a:t>
            </a:r>
            <a:r>
              <a:rPr sz="2000" dirty="0" err="1">
                <a:latin typeface="微软雅黑 Light" panose="020B0502040204020203" pitchFamily="34" charset="-122"/>
                <a:sym typeface="+mn-ea"/>
              </a:rPr>
              <a:t>它不仅使人的脸部空间同我们更加接近了，而且使它超越空间进入另外一个新领域</a:t>
            </a:r>
            <a:r>
              <a:rPr sz="2000" dirty="0">
                <a:latin typeface="微软雅黑 Light" panose="020B0502040204020203" pitchFamily="34" charset="-122"/>
                <a:sym typeface="+mn-ea"/>
              </a:rPr>
              <a:t>———</a:t>
            </a:r>
            <a:r>
              <a:rPr sz="2000" b="1" dirty="0" err="1">
                <a:latin typeface="微软雅黑 Light" panose="020B0502040204020203" pitchFamily="34" charset="-122"/>
                <a:sym typeface="+mn-ea"/>
              </a:rPr>
              <a:t>微相世界</a:t>
            </a:r>
            <a:r>
              <a:rPr sz="2000" dirty="0">
                <a:latin typeface="微软雅黑 Light" panose="020B0502040204020203" pitchFamily="34" charset="-122"/>
                <a:sym typeface="+mn-ea"/>
              </a:rPr>
              <a:t>。”</a:t>
            </a:r>
          </a:p>
          <a:p>
            <a:pPr algn="just">
              <a:lnSpc>
                <a:spcPct val="150000"/>
              </a:lnSpc>
            </a:pPr>
            <a:endParaRPr lang="zh-CN" sz="20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第七节 镜头介入使表演审美产生微妙的变化</a:t>
            </a:r>
          </a:p>
        </p:txBody>
      </p:sp>
      <p:sp>
        <p:nvSpPr>
          <p:cNvPr id="3" name="文本占位符 2"/>
          <p:cNvSpPr>
            <a:spLocks noGrp="1"/>
          </p:cNvSpPr>
          <p:nvPr>
            <p:ph type="body" orient="vert" idx="1"/>
          </p:nvPr>
        </p:nvSpPr>
        <p:spPr>
          <a:xfrm>
            <a:off x="755015" y="1508760"/>
            <a:ext cx="11432540" cy="5210175"/>
          </a:xfrm>
        </p:spPr>
        <p:txBody>
          <a:bodyPr vert="horz">
            <a:noAutofit/>
          </a:bodyPr>
          <a:lstStyle/>
          <a:p>
            <a:pPr marL="0" indent="0">
              <a:lnSpc>
                <a:spcPct val="110000"/>
              </a:lnSpc>
              <a:buNone/>
            </a:pPr>
            <a:r>
              <a:rPr dirty="0">
                <a:latin typeface="微软雅黑 Light" panose="020B0502040204020203" pitchFamily="34" charset="-122"/>
                <a:sym typeface="+mn-ea"/>
              </a:rPr>
              <a:t>二、“</a:t>
            </a:r>
            <a:r>
              <a:rPr dirty="0" err="1">
                <a:latin typeface="微软雅黑 Light" panose="020B0502040204020203" pitchFamily="34" charset="-122"/>
                <a:sym typeface="+mn-ea"/>
              </a:rPr>
              <a:t>微相”下的表演处理</a:t>
            </a:r>
            <a:endParaRPr dirty="0">
              <a:latin typeface="微软雅黑 Light" panose="020B0502040204020203" pitchFamily="34" charset="-122"/>
              <a:sym typeface="+mn-ea"/>
            </a:endParaRPr>
          </a:p>
          <a:p>
            <a:pPr algn="just">
              <a:lnSpc>
                <a:spcPct val="100000"/>
              </a:lnSpc>
            </a:pPr>
            <a:r>
              <a:rPr sz="2000" dirty="0">
                <a:latin typeface="微软雅黑 Light" panose="020B0502040204020203" pitchFamily="34" charset="-122"/>
                <a:sym typeface="+mn-ea"/>
              </a:rPr>
              <a:t>汪岁寒教授：“在化妆技巧相当高明的今天，二十多岁的青年可以变成七八十岁的老爷爷，不论是头发、胡子、脸部肌肉、手脚都可以化妆，但只有一样东西不能化妆，那就是眼睛。</a:t>
            </a:r>
            <a:r>
              <a:rPr lang="en-US"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眼神的魅力</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p>
          <a:p>
            <a:pPr algn="just">
              <a:lnSpc>
                <a:spcPct val="100000"/>
              </a:lnSpc>
            </a:pP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只有从眼神中，我们才能最鲜明地看到人物的年龄、经历和性格的闪光，一个演员的眼神是多么重要啊！”</a:t>
            </a:r>
          </a:p>
          <a:p>
            <a:pPr algn="just">
              <a:lnSpc>
                <a:spcPct val="100000"/>
              </a:lnSpc>
            </a:pPr>
            <a:r>
              <a:rPr lang="zh-CN" sz="2000" dirty="0">
                <a:latin typeface="微软雅黑 Light" panose="020B0502040204020203" pitchFamily="34" charset="-122"/>
                <a:sym typeface="+mn-ea"/>
              </a:rPr>
              <a:t>“演员对自己的眼神是无法做‘自我检查’的，因为当你对着镜子的时候，角色就跑掉了，只剩下演员自己的眼神，正确的、表现力丰富的眼神，只有当演员全身心地生活在角色的规定情境中：你在什么时候、什么地方，面对着什么人、什么事件，并满怀激情地完成角色的任务时才能有机地产生。”</a:t>
            </a:r>
          </a:p>
          <a:p>
            <a:pPr algn="just">
              <a:lnSpc>
                <a:spcPct val="100000"/>
              </a:lnSpc>
            </a:pPr>
            <a:r>
              <a:rPr lang="zh-CN" sz="2000" dirty="0">
                <a:latin typeface="微软雅黑 Light" panose="020B0502040204020203" pitchFamily="34" charset="-122"/>
                <a:sym typeface="+mn-ea"/>
              </a:rPr>
              <a:t>成荫导演：</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选择演员一定要注意他的眼神。好的演员可使自己情感的眼神很单纯也很复杂，但这种演员不多。</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（《艺术家讲课笔记》）</a:t>
            </a:r>
          </a:p>
          <a:p>
            <a:pPr algn="just">
              <a:lnSpc>
                <a:spcPct val="100000"/>
              </a:lnSpc>
            </a:pPr>
            <a:r>
              <a:rPr lang="zh-CN" sz="2000" dirty="0">
                <a:latin typeface="微软雅黑 Light" panose="020B0502040204020203" pitchFamily="34" charset="-122"/>
                <a:sym typeface="+mn-ea"/>
              </a:rPr>
              <a:t>谢晋导演：“脸部体现是很重要的，要把表演好的片段搜集起来，编成一本本的片子，有扮老头、妇女、少女的表演，让学生不断地看。”</a:t>
            </a:r>
          </a:p>
          <a:p>
            <a:pPr algn="just">
              <a:lnSpc>
                <a:spcPct val="100000"/>
              </a:lnSpc>
            </a:pPr>
            <a:r>
              <a:rPr lang="zh-CN" sz="2000" dirty="0">
                <a:latin typeface="微软雅黑 Light" panose="020B0502040204020203" pitchFamily="34" charset="-122"/>
                <a:sym typeface="+mn-ea"/>
              </a:rPr>
              <a:t>“形神兼备”，“眉目传情”</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1349990" cy="1019175"/>
          </a:xfrm>
        </p:spPr>
        <p:txBody>
          <a:bodyPr>
            <a:normAutofit/>
          </a:bodyPr>
          <a:lstStyle/>
          <a:p>
            <a:pPr algn="just"/>
            <a:r>
              <a:rPr lang="zh-CN" altLang="en-US" sz="3600">
                <a:sym typeface="+mn-ea"/>
              </a:rPr>
              <a:t>第七节 镜头介入使表演审美产生微妙的变化</a:t>
            </a:r>
          </a:p>
        </p:txBody>
      </p:sp>
      <p:sp>
        <p:nvSpPr>
          <p:cNvPr id="3" name="文本占位符 2"/>
          <p:cNvSpPr>
            <a:spLocks noGrp="1"/>
          </p:cNvSpPr>
          <p:nvPr>
            <p:ph type="body" orient="vert" idx="1"/>
          </p:nvPr>
        </p:nvSpPr>
        <p:spPr>
          <a:xfrm>
            <a:off x="686435" y="1338580"/>
            <a:ext cx="11501120" cy="5380355"/>
          </a:xfrm>
        </p:spPr>
        <p:txBody>
          <a:bodyPr vert="horz">
            <a:noAutofit/>
          </a:bodyPr>
          <a:lstStyle/>
          <a:p>
            <a:pPr marL="0" indent="0">
              <a:lnSpc>
                <a:spcPct val="110000"/>
              </a:lnSpc>
              <a:buNone/>
            </a:pPr>
            <a:r>
              <a:rPr>
                <a:latin typeface="微软雅黑 Light" panose="020B0502040204020203" pitchFamily="34" charset="-122"/>
                <a:sym typeface="+mn-ea"/>
              </a:rPr>
              <a:t>三、综合造型元素的介入</a:t>
            </a:r>
          </a:p>
          <a:p>
            <a:pPr>
              <a:lnSpc>
                <a:spcPct val="120000"/>
              </a:lnSpc>
            </a:pPr>
            <a:r>
              <a:rPr sz="2000">
                <a:latin typeface="微软雅黑 Light" panose="020B0502040204020203" pitchFamily="34" charset="-122"/>
                <a:sym typeface="+mn-ea"/>
              </a:rPr>
              <a:t>电影表演的最后完成是以银幕形象出现，银幕形象是电影对各种艺术形式兼收并蓄的结晶，演员所扮演的角色实体只是这个人物银幕形象的组成部分之一。它是和不同环境、音响结合在一起带给观众的综合感觉，是在不同景别、不同运动方式和组接方式的镜头中，通过蒙太奇作用共同产生的综合效果。众多的银幕因素都会直接影响银幕形象的效果。</a:t>
            </a:r>
          </a:p>
          <a:p>
            <a:pPr>
              <a:lnSpc>
                <a:spcPct val="120000"/>
              </a:lnSpc>
            </a:pPr>
            <a:r>
              <a:rPr sz="2000">
                <a:latin typeface="微软雅黑 Light" panose="020B0502040204020203" pitchFamily="34" charset="-122"/>
                <a:sym typeface="+mn-ea"/>
              </a:rPr>
              <a:t>赵联：“拍电影时，演员一定要了解镜头的摄法和银幕造型（镜头与镜头之间的蒙太奇组接及镜头内部蒙太奇）的综合效果，这些常常会直接影响你的表演结果。有的激情戏，你已经演得很饱满，可是镜头再一推（成特写），音乐、音响再一加渲染，本来恰到好处的表演处理，一放映出来你都会觉得表演太‘过’了，惨不忍睹。”</a:t>
            </a:r>
          </a:p>
          <a:p>
            <a:pPr>
              <a:lnSpc>
                <a:spcPct val="120000"/>
              </a:lnSpc>
            </a:pPr>
            <a:r>
              <a:rPr sz="2000">
                <a:latin typeface="微软雅黑 Light" panose="020B0502040204020203" pitchFamily="34" charset="-122"/>
                <a:sym typeface="+mn-ea"/>
              </a:rPr>
              <a:t>赵丹：“电影演员必须信赖导演和摄影师，信赖作曲家</a:t>
            </a:r>
            <a:r>
              <a:rPr lang="en-US" sz="2000">
                <a:latin typeface="微软雅黑 Light" panose="020B0502040204020203" pitchFamily="34" charset="-122"/>
                <a:sym typeface="+mn-ea"/>
              </a:rPr>
              <a:t>……</a:t>
            </a:r>
            <a:r>
              <a:rPr sz="2000">
                <a:latin typeface="微软雅黑 Light" panose="020B0502040204020203" pitchFamily="34" charset="-122"/>
                <a:sym typeface="+mn-ea"/>
              </a:rPr>
              <a:t>一场戏从布局、规定情境、场面调度、镜头处理等方面，导演和摄影师对刻画人物都做了精心的设计和安排，演员就该完全依赖于导演、摄影师的匠心，他们既然用他们的蒙太奇、画面构图在做戏了，演员就不应再做不智的努力。这样做，既符合戏的规定情境和节奏，也符合艺术表现的规律。一句话，要服从戏的整体。”</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144770"/>
          </a:xfrm>
        </p:spPr>
        <p:txBody>
          <a:bodyPr vert="horz">
            <a:noAutofit/>
          </a:bodyPr>
          <a:lstStyle/>
          <a:p>
            <a:pPr marL="0" indent="0" fontAlgn="auto">
              <a:lnSpc>
                <a:spcPct val="120000"/>
              </a:lnSpc>
              <a:buFont typeface="+mj-lt"/>
              <a:buNone/>
            </a:pPr>
            <a:r>
              <a:rPr lang="zh-CN" altLang="en-US" sz="2400">
                <a:latin typeface="微软雅黑 Light" panose="020B0502040204020203" pitchFamily="34" charset="-122"/>
                <a:cs typeface="微软雅黑 Light" panose="020B0502040204020203" pitchFamily="34" charset="-122"/>
              </a:rPr>
              <a:t>１．读《眼神的魅力》一文，观摩影片《红色娘子军》，体会导演与演员在人物眼神变化上的处理。</a:t>
            </a:r>
          </a:p>
          <a:p>
            <a:pPr marL="0" indent="0" fontAlgn="auto">
              <a:lnSpc>
                <a:spcPct val="120000"/>
              </a:lnSpc>
              <a:buFont typeface="+mj-lt"/>
              <a:buNone/>
            </a:pPr>
            <a:r>
              <a:rPr lang="zh-CN" altLang="en-US" sz="2400">
                <a:latin typeface="微软雅黑 Light" panose="020B0502040204020203" pitchFamily="34" charset="-122"/>
                <a:cs typeface="微软雅黑 Light" panose="020B0502040204020203" pitchFamily="34" charset="-122"/>
              </a:rPr>
              <a:t>２．观摩瑞典电影大师伯格曼的影片《呼喊与细语》，影片充分运用了大量的特写镜头，微相地展示了人物的心灵。</a:t>
            </a:r>
          </a:p>
          <a:p>
            <a:pPr marL="0" indent="0" fontAlgn="auto">
              <a:lnSpc>
                <a:spcPct val="120000"/>
              </a:lnSpc>
              <a:buFont typeface="+mj-lt"/>
              <a:buNone/>
            </a:pPr>
            <a:r>
              <a:rPr lang="zh-CN" altLang="en-US" sz="2400">
                <a:latin typeface="微软雅黑 Light" panose="020B0502040204020203" pitchFamily="34" charset="-122"/>
                <a:cs typeface="微软雅黑 Light" panose="020B0502040204020203" pitchFamily="34" charset="-122"/>
              </a:rPr>
              <a:t>３．列举自己的片段练习创作运用了哪些表演之外的综合手段？在对它进行分镜头拍摄时，又有哪些综合手段介入？</a:t>
            </a:r>
          </a:p>
          <a:p>
            <a:pPr marL="0" indent="0" fontAlgn="auto">
              <a:lnSpc>
                <a:spcPct val="120000"/>
              </a:lnSpc>
              <a:buFont typeface="+mj-lt"/>
              <a:buNone/>
            </a:pPr>
            <a:r>
              <a:rPr lang="zh-CN" altLang="en-US" sz="2400">
                <a:latin typeface="微软雅黑 Light" panose="020B0502040204020203" pitchFamily="34" charset="-122"/>
                <a:cs typeface="微软雅黑 Light" panose="020B0502040204020203" pitchFamily="34" charset="-122"/>
              </a:rPr>
              <a:t>４．通过第三章的学习与实践，回顾自己在角色创作阶段的学习和表演基础训练的小品阶段的学习，二者的主要区别表现在哪里？</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626100" y="2827020"/>
            <a:ext cx="6500495" cy="1445260"/>
          </a:xfrm>
          <a:prstGeom prst="rect">
            <a:avLst/>
          </a:prstGeom>
          <a:noFill/>
        </p:spPr>
        <p:txBody>
          <a:bodyPr wrap="square" rtlCol="0">
            <a:spAutoFit/>
          </a:bodyPr>
          <a:lstStyle/>
          <a:p>
            <a:pPr algn="just"/>
            <a:r>
              <a:rPr lang="zh-CN" altLang="en-US" sz="4400" dirty="0">
                <a:solidFill>
                  <a:srgbClr val="413B39"/>
                </a:solidFill>
                <a:latin typeface="微软雅黑 Light" panose="020B0502040204020203" pitchFamily="34" charset="-122"/>
                <a:ea typeface="微软雅黑 Light" panose="020B0502040204020203" pitchFamily="34" charset="-122"/>
              </a:rPr>
              <a:t>舞台人物形象排练</a:t>
            </a:r>
            <a:r>
              <a:rPr lang="en-US" altLang="zh-CN" sz="4400" dirty="0">
                <a:solidFill>
                  <a:srgbClr val="413B39"/>
                </a:solidFill>
                <a:latin typeface="微软雅黑 Light" panose="020B0502040204020203" pitchFamily="34" charset="-122"/>
                <a:ea typeface="微软雅黑 Light" panose="020B0502040204020203" pitchFamily="34" charset="-122"/>
              </a:rPr>
              <a:t>——</a:t>
            </a:r>
            <a:r>
              <a:rPr lang="zh-CN" altLang="en-US" sz="4400" dirty="0">
                <a:solidFill>
                  <a:srgbClr val="413B39"/>
                </a:solidFill>
                <a:latin typeface="微软雅黑 Light" panose="020B0502040204020203" pitchFamily="34" charset="-122"/>
                <a:ea typeface="微软雅黑 Light" panose="020B0502040204020203" pitchFamily="34" charset="-122"/>
              </a:rPr>
              <a:t>完整人物的形象塑造（上）</a:t>
            </a: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第四章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95630" y="78740"/>
            <a:ext cx="11525250" cy="1612265"/>
          </a:xfrm>
        </p:spPr>
        <p:txBody>
          <a:bodyPr/>
          <a:lstStyle/>
          <a:p>
            <a:pPr algn="just"/>
            <a:r>
              <a:rPr lang="zh-CN" altLang="en-US" sz="3600"/>
              <a:t>第四章  </a:t>
            </a:r>
            <a:r>
              <a:rPr lang="zh-CN" altLang="en-US" sz="3600" dirty="0">
                <a:solidFill>
                  <a:srgbClr val="413B39"/>
                </a:solidFill>
                <a:latin typeface="微软雅黑 Light" panose="020B0502040204020203" pitchFamily="34" charset="-122"/>
                <a:sym typeface="+mn-ea"/>
              </a:rPr>
              <a:t>舞台人物形象排练</a:t>
            </a:r>
            <a:r>
              <a:rPr lang="en-US" altLang="zh-CN" sz="3600" dirty="0">
                <a:solidFill>
                  <a:srgbClr val="413B39"/>
                </a:solidFill>
                <a:latin typeface="微软雅黑 Light" panose="020B0502040204020203" pitchFamily="34" charset="-122"/>
                <a:sym typeface="+mn-ea"/>
              </a:rPr>
              <a:t>——</a:t>
            </a:r>
            <a:r>
              <a:rPr lang="zh-CN" altLang="en-US" sz="3600" dirty="0">
                <a:solidFill>
                  <a:srgbClr val="413B39"/>
                </a:solidFill>
                <a:latin typeface="微软雅黑 Light" panose="020B0502040204020203" pitchFamily="34" charset="-122"/>
                <a:sym typeface="+mn-ea"/>
              </a:rPr>
              <a:t>完整人物的形象塑造（上）</a:t>
            </a:r>
          </a:p>
        </p:txBody>
      </p:sp>
      <p:sp>
        <p:nvSpPr>
          <p:cNvPr id="5" name="文本占位符 4"/>
          <p:cNvSpPr>
            <a:spLocks noGrp="1"/>
          </p:cNvSpPr>
          <p:nvPr>
            <p:ph type="body" orient="vert" idx="1"/>
          </p:nvPr>
        </p:nvSpPr>
        <p:spPr>
          <a:xfrm>
            <a:off x="70485" y="1292225"/>
            <a:ext cx="12145010" cy="5591810"/>
          </a:xfrm>
        </p:spPr>
        <p:txBody>
          <a:bodyPr/>
          <a:lstStyle/>
          <a:p>
            <a:pPr marL="0" indent="0">
              <a:buNone/>
            </a:pPr>
            <a:r>
              <a:rPr lang="zh-CN" altLang="en-US"/>
              <a:t>写在前面</a:t>
            </a:r>
          </a:p>
        </p:txBody>
      </p:sp>
      <p:grpSp>
        <p:nvGrpSpPr>
          <p:cNvPr id="18" name="Group 23"/>
          <p:cNvGrpSpPr/>
          <p:nvPr/>
        </p:nvGrpSpPr>
        <p:grpSpPr bwMode="auto">
          <a:xfrm>
            <a:off x="435928" y="2095231"/>
            <a:ext cx="1738312" cy="1737982"/>
            <a:chOff x="3446463" y="2957513"/>
            <a:chExt cx="1271587" cy="1271587"/>
          </a:xfrm>
        </p:grpSpPr>
        <p:sp>
          <p:nvSpPr>
            <p:cNvPr id="22"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2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Group 24"/>
          <p:cNvGrpSpPr/>
          <p:nvPr/>
        </p:nvGrpSpPr>
        <p:grpSpPr bwMode="auto">
          <a:xfrm>
            <a:off x="2537460" y="2081896"/>
            <a:ext cx="1736725" cy="1737982"/>
            <a:chOff x="3446463" y="2957513"/>
            <a:chExt cx="1271587" cy="1271587"/>
          </a:xfrm>
        </p:grpSpPr>
        <p:sp>
          <p:nvSpPr>
            <p:cNvPr id="37"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3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Group 30"/>
          <p:cNvGrpSpPr/>
          <p:nvPr/>
        </p:nvGrpSpPr>
        <p:grpSpPr bwMode="auto">
          <a:xfrm>
            <a:off x="4780598" y="2099983"/>
            <a:ext cx="1738312" cy="1738312"/>
            <a:chOff x="3446463" y="2957272"/>
            <a:chExt cx="1271587" cy="1271828"/>
          </a:xfrm>
        </p:grpSpPr>
        <p:sp>
          <p:nvSpPr>
            <p:cNvPr id="42"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6" name="Group 36"/>
          <p:cNvGrpSpPr/>
          <p:nvPr/>
        </p:nvGrpSpPr>
        <p:grpSpPr bwMode="auto">
          <a:xfrm>
            <a:off x="8520430" y="2086013"/>
            <a:ext cx="1738313" cy="1738312"/>
            <a:chOff x="3446463" y="2957272"/>
            <a:chExt cx="1271587" cy="1271828"/>
          </a:xfrm>
        </p:grpSpPr>
        <p:sp>
          <p:nvSpPr>
            <p:cNvPr id="47"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TextBox 7"/>
          <p:cNvSpPr txBox="1">
            <a:spLocks noChangeArrowheads="1"/>
          </p:cNvSpPr>
          <p:nvPr/>
        </p:nvSpPr>
        <p:spPr bwMode="auto">
          <a:xfrm flipH="1">
            <a:off x="168275" y="4124325"/>
            <a:ext cx="2089785" cy="161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2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教学要求：</a:t>
            </a:r>
          </a:p>
          <a:p>
            <a:pPr lvl="0" algn="just">
              <a:lnSpc>
                <a:spcPct val="13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掌握话剧表演要领，在连贯性舞台完整人物的排演中提高塑造性格化人物形象的能力。</a:t>
            </a:r>
          </a:p>
        </p:txBody>
      </p:sp>
      <p:sp>
        <p:nvSpPr>
          <p:cNvPr id="52" name="TextBox 7"/>
          <p:cNvSpPr txBox="1">
            <a:spLocks noChangeArrowheads="1"/>
          </p:cNvSpPr>
          <p:nvPr/>
        </p:nvSpPr>
        <p:spPr bwMode="auto">
          <a:xfrm flipH="1">
            <a:off x="2531745" y="4180840"/>
            <a:ext cx="150431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教学内容：</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两个以上多幕剧的排练与演出。</a:t>
            </a:r>
          </a:p>
        </p:txBody>
      </p:sp>
      <p:sp>
        <p:nvSpPr>
          <p:cNvPr id="53" name="TextBox 7"/>
          <p:cNvSpPr txBox="1">
            <a:spLocks noChangeArrowheads="1"/>
          </p:cNvSpPr>
          <p:nvPr/>
        </p:nvSpPr>
        <p:spPr bwMode="auto">
          <a:xfrm flipH="1">
            <a:off x="4606925" y="4180840"/>
            <a:ext cx="1674495"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文字作业：</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１．表演创作札记；</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２．剧本案头分析：单位事件的划分、角色小传；</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３．人物动作与贯穿行动；</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４．角色塑造的艺术总结。</a:t>
            </a:r>
          </a:p>
        </p:txBody>
      </p:sp>
      <p:sp>
        <p:nvSpPr>
          <p:cNvPr id="54" name="TextBox 7"/>
          <p:cNvSpPr txBox="1">
            <a:spLocks noChangeArrowheads="1"/>
          </p:cNvSpPr>
          <p:nvPr/>
        </p:nvSpPr>
        <p:spPr bwMode="auto">
          <a:xfrm flipH="1">
            <a:off x="6443345" y="4180840"/>
            <a:ext cx="5677535" cy="243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教程说明：</a:t>
            </a:r>
          </a:p>
          <a:p>
            <a:pPr lvl="0" algn="l">
              <a:lnSpc>
                <a:spcPct val="10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多幕剧的排练与演出对于锤炼、提高演员的全面的表演技能是十分必要的。学生经过前几章的严格训练，掌握了舞台表演的内外部技巧，综合运用语言、形体的艺术表现手段，自觉地体验及把握角色诞生的整体创作，力争达到能在舞台上塑造完整的性格化人物形象。</a:t>
            </a:r>
          </a:p>
          <a:p>
            <a:pPr lvl="0" algn="l">
              <a:lnSpc>
                <a:spcPct val="10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同时，必须强调：</a:t>
            </a:r>
            <a:r>
              <a:rPr lang="en-US" altLang="zh-CN"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1.</a:t>
            </a: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建立明确的审美观念和电影、戏剧表演艺术的观念，注重把演员的表演技能纳入角色的行动中。</a:t>
            </a:r>
            <a:r>
              <a:rPr lang="en-US" altLang="zh-CN"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2.</a:t>
            </a: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明确编剧、导演和演员的艺术创作关系和相互之间的合作关系，以及与其他艺术创作部门的关系，凸现演员的创作任务。</a:t>
            </a:r>
          </a:p>
        </p:txBody>
      </p:sp>
      <p:sp>
        <p:nvSpPr>
          <p:cNvPr id="56" name="任意多边形 55"/>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 calcmode="lin" valueType="num">
                                      <p:cBhvr>
                                        <p:cTn id="16" dur="500" fill="hold"/>
                                        <p:tgtEl>
                                          <p:spTgt spid="36"/>
                                        </p:tgtEl>
                                        <p:attrNameLst>
                                          <p:attrName>style.rotation</p:attrName>
                                        </p:attrNameLst>
                                      </p:cBhvr>
                                      <p:tavLst>
                                        <p:tav tm="0">
                                          <p:val>
                                            <p:fltVal val="360"/>
                                          </p:val>
                                        </p:tav>
                                        <p:tav tm="100000">
                                          <p:val>
                                            <p:fltVal val="0"/>
                                          </p:val>
                                        </p:tav>
                                      </p:tavLst>
                                    </p:anim>
                                    <p:animEffect transition="in" filter="fade">
                                      <p:cBhvr>
                                        <p:cTn id="17" dur="500"/>
                                        <p:tgtEl>
                                          <p:spTgt spid="3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 calcmode="lin" valueType="num">
                                      <p:cBhvr>
                                        <p:cTn id="23" dur="500" fill="hold"/>
                                        <p:tgtEl>
                                          <p:spTgt spid="41"/>
                                        </p:tgtEl>
                                        <p:attrNameLst>
                                          <p:attrName>style.rotation</p:attrName>
                                        </p:attrNameLst>
                                      </p:cBhvr>
                                      <p:tavLst>
                                        <p:tav tm="0">
                                          <p:val>
                                            <p:fltVal val="360"/>
                                          </p:val>
                                        </p:tav>
                                        <p:tav tm="100000">
                                          <p:val>
                                            <p:fltVal val="0"/>
                                          </p:val>
                                        </p:tav>
                                      </p:tavLst>
                                    </p:anim>
                                    <p:animEffect transition="in" filter="fade">
                                      <p:cBhvr>
                                        <p:cTn id="24" dur="500"/>
                                        <p:tgtEl>
                                          <p:spTgt spid="4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1000"/>
                                        <p:tgtEl>
                                          <p:spTgt spid="51"/>
                                        </p:tgtEl>
                                      </p:cBhvr>
                                    </p:animEffect>
                                    <p:anim calcmode="lin" valueType="num">
                                      <p:cBhvr>
                                        <p:cTn id="36" dur="1000" fill="hold"/>
                                        <p:tgtEl>
                                          <p:spTgt spid="51"/>
                                        </p:tgtEl>
                                        <p:attrNameLst>
                                          <p:attrName>ppt_x</p:attrName>
                                        </p:attrNameLst>
                                      </p:cBhvr>
                                      <p:tavLst>
                                        <p:tav tm="0">
                                          <p:val>
                                            <p:strVal val="#ppt_x"/>
                                          </p:val>
                                        </p:tav>
                                        <p:tav tm="100000">
                                          <p:val>
                                            <p:strVal val="#ppt_x"/>
                                          </p:val>
                                        </p:tav>
                                      </p:tavLst>
                                    </p:anim>
                                    <p:anim calcmode="lin" valueType="num">
                                      <p:cBhvr>
                                        <p:cTn id="37" dur="1000" fill="hold"/>
                                        <p:tgtEl>
                                          <p:spTgt spid="5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176000"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709295" y="1372235"/>
            <a:ext cx="11408410" cy="5426075"/>
          </a:xfrm>
        </p:spPr>
        <p:txBody>
          <a:bodyPr vert="horz">
            <a:noAutofit/>
          </a:bodyPr>
          <a:lstStyle/>
          <a:p>
            <a:pPr marL="0" indent="0" algn="just">
              <a:lnSpc>
                <a:spcPct val="140000"/>
              </a:lnSpc>
              <a:buNone/>
            </a:pPr>
            <a:r>
              <a:rPr lang="zh-CN" altLang="en-US" dirty="0">
                <a:latin typeface="微软雅黑 Light" panose="020B0502040204020203" pitchFamily="34" charset="-122"/>
              </a:rPr>
              <a:t>一、话剧排演对影视演员的训练价值</a:t>
            </a:r>
          </a:p>
          <a:p>
            <a:pPr algn="just">
              <a:lnSpc>
                <a:spcPct val="130000"/>
              </a:lnSpc>
            </a:pPr>
            <a:r>
              <a:rPr lang="zh-CN" altLang="en-US" sz="2000" b="1" dirty="0">
                <a:latin typeface="微软雅黑 Light" panose="020B0502040204020203" pitchFamily="34" charset="-122"/>
              </a:rPr>
              <a:t>戏剧与电影：</a:t>
            </a: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80</a:t>
            </a:r>
            <a:r>
              <a:rPr sz="2000" dirty="0">
                <a:latin typeface="微软雅黑 Light" panose="020B0502040204020203" pitchFamily="34" charset="-122"/>
              </a:rPr>
              <a:t>年代初，由于观众不满意我国电影（包括电影表演）的现状，某些专家提出电影要丢掉戏剧的“拐杖”，和戏剧“离婚”，电影表演要“电影化”等口号</a:t>
            </a:r>
            <a:r>
              <a:rPr lang="zh-CN" sz="2000" dirty="0">
                <a:latin typeface="微软雅黑 Light" panose="020B0502040204020203" pitchFamily="34" charset="-122"/>
              </a:rPr>
              <a:t>；但“金鸡”、“百花”奖最佳演员的评选结果，又常是来自话剧舞台的董行佶、杨在葆、吕晓禾、刘子枫、姜文等最终获奖。</a:t>
            </a:r>
          </a:p>
          <a:p>
            <a:pPr algn="just">
              <a:lnSpc>
                <a:spcPct val="130000"/>
              </a:lnSpc>
            </a:pPr>
            <a:r>
              <a:rPr lang="zh-CN" sz="2000" dirty="0">
                <a:latin typeface="微软雅黑 Light" panose="020B0502040204020203" pitchFamily="34" charset="-122"/>
              </a:rPr>
              <a:t>戏剧与电影虽都被称为视听综合艺术，但演员的表演分量与手法是有所不同的。话剧演员的表演在视听综合艺术中占有举足轻重的地位，它是舞台形象塑造的直接完成者。</a:t>
            </a:r>
          </a:p>
          <a:p>
            <a:pPr algn="just">
              <a:lnSpc>
                <a:spcPct val="130000"/>
              </a:lnSpc>
            </a:pPr>
            <a:r>
              <a:rPr lang="zh-CN" sz="2000" dirty="0">
                <a:latin typeface="微软雅黑 Light" panose="020B0502040204020203" pitchFamily="34" charset="-122"/>
              </a:rPr>
              <a:t>戏剧具有电影和电视所不具备的特质，即演员与观众之间的直接关系，这是戏剧的根本元素，也是发展戏剧艺术的关键。</a:t>
            </a:r>
          </a:p>
          <a:p>
            <a:pPr algn="just">
              <a:lnSpc>
                <a:spcPct val="130000"/>
              </a:lnSpc>
            </a:pPr>
            <a:r>
              <a:rPr lang="zh-CN" sz="2000" dirty="0">
                <a:latin typeface="微软雅黑 Light" panose="020B0502040204020203" pitchFamily="34" charset="-122"/>
              </a:rPr>
              <a:t>当代英国戏剧家彼得·布鲁克说：“与电影的灵活性相比，戏剧曾经显得笨重不堪，而且还有吱吱嘎嘎的响声。但是舞台越是搞得真正空荡无物，就越是接近于这样一种舞台，其轻便灵活和视野之大，都是电影和电视所望尘莫及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747395" y="1638935"/>
            <a:ext cx="7550150" cy="518287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一、话剧排演对影视演员的训练价值</a:t>
            </a:r>
            <a:endParaRPr lang="zh-CN" altLang="en-US" dirty="0">
              <a:latin typeface="微软雅黑 Light" panose="020B0502040204020203" pitchFamily="34" charset="-122"/>
            </a:endParaRPr>
          </a:p>
          <a:p>
            <a:pPr algn="just">
              <a:lnSpc>
                <a:spcPct val="130000"/>
              </a:lnSpc>
            </a:pPr>
            <a:r>
              <a:rPr sz="2000" dirty="0" err="1">
                <a:latin typeface="微软雅黑 Light" panose="020B0502040204020203" pitchFamily="34" charset="-122"/>
              </a:rPr>
              <a:t>电影银幕形象的完成更需强调各种艺术元素的综合，演员的表演只是融入这些画面中，而不能主宰这些画面构成的元素</a:t>
            </a:r>
            <a:r>
              <a:rPr sz="2000" dirty="0">
                <a:latin typeface="微软雅黑 Light" panose="020B0502040204020203" pitchFamily="34" charset="-122"/>
              </a:rPr>
              <a:t>。</a:t>
            </a:r>
          </a:p>
          <a:p>
            <a:pPr algn="just">
              <a:lnSpc>
                <a:spcPct val="130000"/>
              </a:lnSpc>
            </a:pPr>
            <a:r>
              <a:rPr sz="2000" dirty="0" err="1">
                <a:latin typeface="微软雅黑 Light" panose="020B0502040204020203" pitchFamily="34" charset="-122"/>
              </a:rPr>
              <a:t>银幕人物造型，视听手段的多样性、丰富性，常常取代了仅靠演员演技来表达人物的单一功能</a:t>
            </a:r>
            <a:r>
              <a:rPr sz="2000" dirty="0">
                <a:latin typeface="微软雅黑 Light" panose="020B0502040204020203" pitchFamily="34" charset="-122"/>
              </a:rPr>
              <a:t>。</a:t>
            </a:r>
          </a:p>
          <a:p>
            <a:pPr algn="just">
              <a:lnSpc>
                <a:spcPct val="130000"/>
              </a:lnSpc>
            </a:pPr>
            <a:r>
              <a:rPr sz="2000" dirty="0" err="1">
                <a:latin typeface="微软雅黑 Light" panose="020B0502040204020203" pitchFamily="34" charset="-122"/>
              </a:rPr>
              <a:t>导演郑洞天</a:t>
            </a:r>
            <a:r>
              <a:rPr lang="zh-CN" sz="2000" dirty="0">
                <a:latin typeface="微软雅黑 Light" panose="020B0502040204020203" pitchFamily="34" charset="-122"/>
              </a:rPr>
              <a:t>：</a:t>
            </a:r>
            <a:r>
              <a:rPr sz="2000" dirty="0">
                <a:latin typeface="微软雅黑 Light" panose="020B0502040204020203" pitchFamily="34" charset="-122"/>
              </a:rPr>
              <a:t>“电影演员所扮演的角色实体，只是这个人物银幕形象的组成部分之一，是他和不同的环境、不同的音响结合在一起所给予观众的综合感觉，也是他在不同场景、不同运动方式和不同组接方式的镜头中跟‘蒙太奇’共同产生的综合效果。只有相信电影综合的力量，才能找到电影表演艺术的奥秘。”</a:t>
            </a:r>
          </a:p>
          <a:p>
            <a:pPr algn="just">
              <a:lnSpc>
                <a:spcPct val="130000"/>
              </a:lnSpc>
            </a:pPr>
            <a:r>
              <a:rPr sz="2000" b="1" dirty="0" err="1">
                <a:latin typeface="微软雅黑 Light" panose="020B0502040204020203" pitchFamily="34" charset="-122"/>
              </a:rPr>
              <a:t>戏剧强调它的单一功能，而电影则更强调它的综合效果</a:t>
            </a:r>
            <a:r>
              <a:rPr sz="2000" b="1"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8549640" y="2328545"/>
            <a:ext cx="3604260" cy="269621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680" y="182880"/>
            <a:ext cx="1111440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7571740" cy="55791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一、话剧排演对影视演员的训练价值</a:t>
            </a:r>
            <a:endParaRPr lang="zh-CN" altLang="en-US" dirty="0">
              <a:latin typeface="微软雅黑 Light" panose="020B0502040204020203" pitchFamily="34" charset="-122"/>
            </a:endParaRPr>
          </a:p>
          <a:p>
            <a:pPr algn="just">
              <a:lnSpc>
                <a:spcPct val="130000"/>
              </a:lnSpc>
            </a:pPr>
            <a:r>
              <a:rPr lang="zh-CN" sz="2000" b="1" dirty="0">
                <a:latin typeface="微软雅黑 Light" panose="020B0502040204020203" pitchFamily="34" charset="-122"/>
              </a:rPr>
              <a:t>话剧</a:t>
            </a:r>
            <a:r>
              <a:rPr lang="en-US" altLang="zh-CN" sz="2000" b="1" dirty="0">
                <a:latin typeface="微软雅黑 Light" panose="020B0502040204020203" pitchFamily="34" charset="-122"/>
              </a:rPr>
              <a:t>vs.</a:t>
            </a:r>
            <a:r>
              <a:rPr lang="zh-CN" altLang="en-US" sz="2000" b="1" dirty="0">
                <a:latin typeface="微软雅黑 Light" panose="020B0502040204020203" pitchFamily="34" charset="-122"/>
              </a:rPr>
              <a:t>电影</a:t>
            </a:r>
          </a:p>
          <a:p>
            <a:pPr algn="just">
              <a:lnSpc>
                <a:spcPct val="130000"/>
              </a:lnSpc>
              <a:buFont typeface="Wingdings" panose="05000000000000000000" charset="0"/>
              <a:buChar char="Ø"/>
            </a:pPr>
            <a:r>
              <a:rPr lang="zh-CN" altLang="en-US" sz="2000" dirty="0">
                <a:latin typeface="微软雅黑 Light" panose="020B0502040204020203" pitchFamily="34" charset="-122"/>
              </a:rPr>
              <a:t>首先，在人物性格的刻画上，话剧常是在集中、强化的戏剧性冲突的对话中展现，刻画人物要依靠演员台词为主要手段，舞台语言动作具有鲜明的韵律性；</a:t>
            </a:r>
          </a:p>
          <a:p>
            <a:pPr algn="just">
              <a:lnSpc>
                <a:spcPct val="130000"/>
              </a:lnSpc>
              <a:buFont typeface="Wingdings" panose="05000000000000000000" charset="0"/>
              <a:buChar char="Ø"/>
            </a:pPr>
            <a:r>
              <a:rPr lang="zh-CN" altLang="en-US" sz="2000" dirty="0">
                <a:latin typeface="微软雅黑 Light" panose="020B0502040204020203" pitchFamily="34" charset="-122"/>
              </a:rPr>
              <a:t>而电影在表现人物上，更侧重视觉的直观性，演员常常是在系列的生活场景中，在人物表面平淡而内涵丰富的生活动作中展现人物，尤其电影“微相学”的纪实功能，更强调人物对白的自然、生活，不露技巧的痕迹与表演的细腻、真实，富有生活实感。</a:t>
            </a:r>
          </a:p>
          <a:p>
            <a:pPr marL="0" indent="0" algn="just">
              <a:lnSpc>
                <a:spcPct val="100000"/>
              </a:lnSpc>
              <a:buFont typeface="Wingdings" panose="05000000000000000000" charset="0"/>
              <a:buNone/>
            </a:pPr>
            <a:endParaRPr lang="zh-CN" altLang="en-US"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87" name="image53.png"/>
          <p:cNvPicPr>
            <a:picLocks noChangeAspect="1"/>
          </p:cNvPicPr>
          <p:nvPr/>
        </p:nvPicPr>
        <p:blipFill>
          <a:blip r:embed="rId3" cstate="print"/>
          <a:stretch>
            <a:fillRect/>
          </a:stretch>
        </p:blipFill>
        <p:spPr>
          <a:xfrm>
            <a:off x="8602980" y="1242695"/>
            <a:ext cx="3524250" cy="249555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8200" y="183515"/>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custDataLst>
              <p:tags r:id="rId2"/>
            </p:custDataLst>
          </p:nvPr>
        </p:nvSpPr>
        <p:spPr>
          <a:xfrm>
            <a:off x="763905" y="1509395"/>
            <a:ext cx="5488305" cy="5015865"/>
          </a:xfrm>
        </p:spPr>
        <p:txBody>
          <a:bodyPr vert="horz">
            <a:noAutofit/>
          </a:bodyPr>
          <a:lstStyle/>
          <a:p>
            <a:pPr marL="0" indent="0">
              <a:buNone/>
            </a:pPr>
            <a:r>
              <a:rPr lang="zh-CN" altLang="en-US" dirty="0"/>
              <a:t>三、影视表演特点</a:t>
            </a:r>
          </a:p>
          <a:p>
            <a:pPr marL="457200" indent="-457200">
              <a:lnSpc>
                <a:spcPct val="130000"/>
              </a:lnSpc>
              <a:buFont typeface="+mj-lt"/>
              <a:buAutoNum type="arabicPeriod" startAt="2"/>
            </a:pPr>
            <a:r>
              <a:rPr lang="zh-CN" sz="1800" b="1" dirty="0">
                <a:latin typeface="微软雅黑 Light" panose="020B0502040204020203" pitchFamily="34" charset="-122"/>
                <a:cs typeface="微软雅黑 Light" panose="020B0502040204020203" pitchFamily="34" charset="-122"/>
              </a:rPr>
              <a:t>生活实感</a:t>
            </a:r>
          </a:p>
          <a:p>
            <a:pPr>
              <a:lnSpc>
                <a:spcPct val="130000"/>
              </a:lnSpc>
              <a:buFont typeface="Wingdings" panose="05000000000000000000" pitchFamily="2" charset="2"/>
              <a:buChar char="u"/>
            </a:pPr>
            <a:r>
              <a:rPr lang="zh-CN" sz="1800" dirty="0">
                <a:latin typeface="微软雅黑 Light" panose="020B0502040204020203" pitchFamily="34" charset="-122"/>
                <a:cs typeface="微软雅黑 Light" panose="020B0502040204020203" pitchFamily="34" charset="-122"/>
              </a:rPr>
              <a:t>案例：</a:t>
            </a:r>
          </a:p>
          <a:p>
            <a:pPr>
              <a:lnSpc>
                <a:spcPct val="100000"/>
              </a:lnSpc>
            </a:pPr>
            <a:r>
              <a:rPr lang="en-US" altLang="zh-CN" sz="1800" dirty="0">
                <a:latin typeface="微软雅黑 Light" panose="020B0502040204020203" pitchFamily="34" charset="-122"/>
                <a:cs typeface="微软雅黑 Light" panose="020B0502040204020203" pitchFamily="34" charset="-122"/>
                <a:sym typeface="+mn-ea"/>
              </a:rPr>
              <a:t>20</a:t>
            </a:r>
            <a:r>
              <a:rPr lang="zh-CN" sz="1800" dirty="0">
                <a:latin typeface="微软雅黑 Light" panose="020B0502040204020203" pitchFamily="34" charset="-122"/>
                <a:cs typeface="微软雅黑 Light" panose="020B0502040204020203" pitchFamily="34" charset="-122"/>
                <a:sym typeface="+mn-ea"/>
              </a:rPr>
              <a:t>世纪</a:t>
            </a:r>
            <a:r>
              <a:rPr lang="en-US" altLang="zh-CN" sz="1800" dirty="0">
                <a:latin typeface="微软雅黑 Light" panose="020B0502040204020203" pitchFamily="34" charset="-122"/>
                <a:cs typeface="微软雅黑 Light" panose="020B0502040204020203" pitchFamily="34" charset="-122"/>
                <a:sym typeface="+mn-ea"/>
              </a:rPr>
              <a:t>40</a:t>
            </a:r>
            <a:r>
              <a:rPr lang="zh-CN" sz="1800" dirty="0">
                <a:latin typeface="微软雅黑 Light" panose="020B0502040204020203" pitchFamily="34" charset="-122"/>
                <a:cs typeface="微软雅黑 Light" panose="020B0502040204020203" pitchFamily="34" charset="-122"/>
                <a:sym typeface="+mn-ea"/>
              </a:rPr>
              <a:t>年代，意大利著名导演德·西卡的影片《偷自行车的人》，是由一个叫马齐奥拉尼的失业工人出演的；</a:t>
            </a:r>
          </a:p>
          <a:p>
            <a:pPr>
              <a:lnSpc>
                <a:spcPct val="100000"/>
              </a:lnSpc>
            </a:pPr>
            <a:r>
              <a:rPr lang="en-US" altLang="zh-CN" sz="1800" dirty="0">
                <a:latin typeface="微软雅黑 Light" panose="020B0502040204020203" pitchFamily="34" charset="-122"/>
                <a:cs typeface="微软雅黑 Light" panose="020B0502040204020203" pitchFamily="34" charset="-122"/>
                <a:sym typeface="+mn-ea"/>
              </a:rPr>
              <a:t>20</a:t>
            </a:r>
            <a:r>
              <a:rPr lang="zh-CN" sz="1800" dirty="0">
                <a:latin typeface="微软雅黑 Light" panose="020B0502040204020203" pitchFamily="34" charset="-122"/>
                <a:cs typeface="微软雅黑 Light" panose="020B0502040204020203" pitchFamily="34" charset="-122"/>
                <a:sym typeface="+mn-ea"/>
              </a:rPr>
              <a:t>世纪</a:t>
            </a:r>
            <a:r>
              <a:rPr lang="en-US" altLang="zh-CN" sz="1800" dirty="0">
                <a:latin typeface="微软雅黑 Light" panose="020B0502040204020203" pitchFamily="34" charset="-122"/>
                <a:cs typeface="微软雅黑 Light" panose="020B0502040204020203" pitchFamily="34" charset="-122"/>
                <a:sym typeface="+mn-ea"/>
              </a:rPr>
              <a:t>50</a:t>
            </a:r>
            <a:r>
              <a:rPr lang="zh-CN" sz="1800" dirty="0">
                <a:latin typeface="微软雅黑 Light" panose="020B0502040204020203" pitchFamily="34" charset="-122"/>
                <a:cs typeface="微软雅黑 Light" panose="020B0502040204020203" pitchFamily="34" charset="-122"/>
                <a:sym typeface="+mn-ea"/>
              </a:rPr>
              <a:t>年代的《女篮五号》，</a:t>
            </a:r>
            <a:r>
              <a:rPr lang="en-US" altLang="zh-CN" sz="1800" dirty="0">
                <a:latin typeface="微软雅黑 Light" panose="020B0502040204020203" pitchFamily="34" charset="-122"/>
                <a:cs typeface="微软雅黑 Light" panose="020B0502040204020203" pitchFamily="34" charset="-122"/>
                <a:sym typeface="+mn-ea"/>
              </a:rPr>
              <a:t>20</a:t>
            </a:r>
            <a:r>
              <a:rPr lang="zh-CN" sz="1800" dirty="0">
                <a:latin typeface="微软雅黑 Light" panose="020B0502040204020203" pitchFamily="34" charset="-122"/>
                <a:cs typeface="微软雅黑 Light" panose="020B0502040204020203" pitchFamily="34" charset="-122"/>
                <a:sym typeface="+mn-ea"/>
              </a:rPr>
              <a:t>世纪</a:t>
            </a:r>
            <a:r>
              <a:rPr lang="en-US" altLang="zh-CN" sz="1800" dirty="0">
                <a:latin typeface="微软雅黑 Light" panose="020B0502040204020203" pitchFamily="34" charset="-122"/>
                <a:cs typeface="微软雅黑 Light" panose="020B0502040204020203" pitchFamily="34" charset="-122"/>
                <a:sym typeface="+mn-ea"/>
              </a:rPr>
              <a:t>80</a:t>
            </a:r>
            <a:r>
              <a:rPr lang="zh-CN" sz="1800" dirty="0">
                <a:latin typeface="微软雅黑 Light" panose="020B0502040204020203" pitchFamily="34" charset="-122"/>
                <a:cs typeface="微软雅黑 Light" panose="020B0502040204020203" pitchFamily="34" charset="-122"/>
                <a:sym typeface="+mn-ea"/>
              </a:rPr>
              <a:t>年代的《沙鸥》，以及后来推出的《雅马哈鱼档》，再加上新世纪的《一个都不能少》、《香巴拉信使》；</a:t>
            </a:r>
          </a:p>
          <a:p>
            <a:pPr>
              <a:lnSpc>
                <a:spcPct val="100000"/>
              </a:lnSpc>
            </a:pPr>
            <a:r>
              <a:rPr lang="zh-CN" sz="1800" dirty="0">
                <a:latin typeface="微软雅黑 Light" panose="020B0502040204020203" pitchFamily="34" charset="-122"/>
                <a:cs typeface="微软雅黑 Light" panose="020B0502040204020203" pitchFamily="34" charset="-122"/>
                <a:sym typeface="+mn-ea"/>
              </a:rPr>
              <a:t>前苏联电影大师爱森斯坦的名片《战舰波将金号》，几乎都是启用非职业演员；</a:t>
            </a:r>
          </a:p>
          <a:p>
            <a:pPr>
              <a:lnSpc>
                <a:spcPct val="100000"/>
              </a:lnSpc>
            </a:pPr>
            <a:r>
              <a:rPr lang="zh-CN" sz="1800" dirty="0">
                <a:latin typeface="微软雅黑 Light" panose="020B0502040204020203" pitchFamily="34" charset="-122"/>
                <a:cs typeface="微软雅黑 Light" panose="020B0502040204020203" pitchFamily="34" charset="-122"/>
                <a:sym typeface="+mn-ea"/>
              </a:rPr>
              <a:t>张艺谋的《秋菊打官司》，除了四个主要人物由职业演员出演外，其他角色全是由非职业演员演出的。</a:t>
            </a:r>
          </a:p>
          <a:p>
            <a:pPr>
              <a:lnSpc>
                <a:spcPct val="130000"/>
              </a:lnSpc>
            </a:pPr>
            <a:endParaRPr lang="zh-CN" sz="1800" dirty="0">
              <a:latin typeface="微软雅黑 Light" panose="020B0502040204020203" pitchFamily="34" charset="-122"/>
              <a:cs typeface="微软雅黑 Light" panose="020B0502040204020203" pitchFamily="34" charset="-122"/>
              <a:sym typeface="+mn-ea"/>
            </a:endParaRPr>
          </a:p>
        </p:txBody>
      </p:sp>
      <p:sp>
        <p:nvSpPr>
          <p:cNvPr id="51" name="任意多边形 50"/>
          <p:cNvSpPr/>
          <p:nvPr>
            <p:custDataLst>
              <p:tags r:id="rId3"/>
            </p:custDataLst>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descr="1-5"/>
          <p:cNvPicPr>
            <a:picLocks noChangeAspect="1"/>
          </p:cNvPicPr>
          <p:nvPr>
            <p:custDataLst>
              <p:tags r:id="rId4"/>
            </p:custDataLst>
          </p:nvPr>
        </p:nvPicPr>
        <p:blipFill>
          <a:blip r:embed="rId10"/>
          <a:stretch>
            <a:fillRect/>
          </a:stretch>
        </p:blipFill>
        <p:spPr>
          <a:xfrm>
            <a:off x="6432550" y="1261110"/>
            <a:ext cx="2514600" cy="2253615"/>
          </a:xfrm>
          <a:prstGeom prst="rect">
            <a:avLst/>
          </a:prstGeom>
        </p:spPr>
      </p:pic>
      <p:pic>
        <p:nvPicPr>
          <p:cNvPr id="5" name="图片 4" descr="1-7"/>
          <p:cNvPicPr>
            <a:picLocks noChangeAspect="1"/>
          </p:cNvPicPr>
          <p:nvPr>
            <p:custDataLst>
              <p:tags r:id="rId5"/>
            </p:custDataLst>
          </p:nvPr>
        </p:nvPicPr>
        <p:blipFill>
          <a:blip r:embed="rId11"/>
          <a:stretch>
            <a:fillRect/>
          </a:stretch>
        </p:blipFill>
        <p:spPr>
          <a:xfrm>
            <a:off x="6432550" y="3481070"/>
            <a:ext cx="2541270" cy="2478405"/>
          </a:xfrm>
          <a:prstGeom prst="rect">
            <a:avLst/>
          </a:prstGeom>
        </p:spPr>
      </p:pic>
      <p:pic>
        <p:nvPicPr>
          <p:cNvPr id="6" name="图片 5" descr="1-6"/>
          <p:cNvPicPr>
            <a:picLocks noChangeAspect="1"/>
          </p:cNvPicPr>
          <p:nvPr>
            <p:custDataLst>
              <p:tags r:id="rId6"/>
            </p:custDataLst>
          </p:nvPr>
        </p:nvPicPr>
        <p:blipFill>
          <a:blip r:embed="rId12"/>
          <a:stretch>
            <a:fillRect/>
          </a:stretch>
        </p:blipFill>
        <p:spPr>
          <a:xfrm>
            <a:off x="8947150" y="1261110"/>
            <a:ext cx="3211830" cy="4698365"/>
          </a:xfrm>
          <a:prstGeom prst="rect">
            <a:avLst/>
          </a:prstGeom>
        </p:spPr>
      </p:pic>
      <p:sp>
        <p:nvSpPr>
          <p:cNvPr id="8" name="PA_文本框 6"/>
          <p:cNvSpPr txBox="1"/>
          <p:nvPr>
            <p:custDataLst>
              <p:tags r:id="rId7"/>
            </p:custDataLst>
          </p:nvPr>
        </p:nvSpPr>
        <p:spPr>
          <a:xfrm>
            <a:off x="6251575" y="5224780"/>
            <a:ext cx="2747645" cy="1625600"/>
          </a:xfrm>
          <a:prstGeom prst="rect">
            <a:avLst/>
          </a:prstGeom>
          <a:noFill/>
          <a:ln>
            <a:noFill/>
          </a:ln>
          <a:extLst>
            <a:ext uri="{91240B29-F687-4F45-9708-019B960494DF}">
              <a14:hiddenLine xmlns:a14="http://schemas.microsoft.com/office/drawing/2010/main">
                <a:solidFill>
                  <a:srgbClr val="FF0000"/>
                </a:solidFill>
              </a14:hiddenLine>
            </a:ext>
          </a:extLst>
        </p:spPr>
        <p:txBody>
          <a:bodyPr vert="horz" wrap="square" numCol="1" rtlCol="0">
            <a:prstTxWarp prst="textPlain">
              <a:avLst/>
            </a:prstTxWarp>
            <a:spAutoFit/>
          </a:bodyPr>
          <a:lstStyle>
            <a:defPPr>
              <a:defRPr lang="zh-CN"/>
            </a:defPPr>
            <a:lvl1pPr marR="0" lvl="0" indent="0" fontAlgn="auto">
              <a:lnSpc>
                <a:spcPts val="0"/>
              </a:lnSpc>
              <a:spcBef>
                <a:spcPts val="0"/>
              </a:spcBef>
              <a:spcAft>
                <a:spcPts val="0"/>
              </a:spcAft>
              <a:buClrTx/>
              <a:buSzTx/>
              <a:buFontTx/>
              <a:buNone/>
              <a:defRPr kumimoji="0" b="0" i="0" u="none" strike="noStrike" cap="none" spc="-1200" normalizeH="0" baseline="0">
                <a:ln>
                  <a:noFill/>
                </a:ln>
                <a:blipFill dpi="0" rotWithShape="1">
                  <a:blip r:embed="rId13"/>
                  <a:srcRect/>
                  <a:stretch>
                    <a:fillRect/>
                  </a:stretch>
                </a:blipFill>
                <a:effectLst/>
                <a:uLnTx/>
                <a:uFillTx/>
                <a:latin typeface="Arial" panose="020B0604020202020204" pitchFamily="34" charset="0"/>
                <a:ea typeface="等线" panose="02010600030101010101"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t>__________</a:t>
            </a:r>
            <a:endParaRPr lang="zh-CN" alt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to="" calcmode="lin" valueType="num">
                                      <p:cBhvr>
                                        <p:cTn id="7" dur="300" fill="hold">
                                          <p:stCondLst>
                                            <p:cond delay="0"/>
                                          </p:stCondLst>
                                        </p:cTn>
                                        <p:tgtEl>
                                          <p:spTgt spid="4"/>
                                        </p:tgtEl>
                                        <p:attrNameLst>
                                          <p:attrName>ppt_y</p:attrName>
                                        </p:attrNameLst>
                                      </p:cBhvr>
                                      <p:tavLst>
                                        <p:tav tm="0">
                                          <p:val>
                                            <p:strVal val="0-ppt_h/1.5"/>
                                          </p:val>
                                        </p:tav>
                                        <p:tav tm="100000">
                                          <p:val>
                                            <p:strVal val="#ppt_y"/>
                                          </p:val>
                                        </p:tav>
                                      </p:tavLst>
                                    </p:anim>
                                  </p:childTnLst>
                                </p:cTn>
                              </p:par>
                              <p:par>
                                <p:cTn id="8" presetID="0" presetClass="entr" presetSubtype="0" accel="5000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to="" calcmode="lin" valueType="num">
                                      <p:cBhvr>
                                        <p:cTn id="10" dur="300" fill="hold">
                                          <p:stCondLst>
                                            <p:cond delay="0"/>
                                          </p:stCondLst>
                                        </p:cTn>
                                        <p:tgtEl>
                                          <p:spTgt spid="6"/>
                                        </p:tgtEl>
                                        <p:attrNameLst>
                                          <p:attrName>ppt_y</p:attrName>
                                        </p:attrNameLst>
                                      </p:cBhvr>
                                      <p:tavLst>
                                        <p:tav tm="0">
                                          <p:val>
                                            <p:strVal val="0-ppt_h/1.5"/>
                                          </p:val>
                                        </p:tav>
                                        <p:tav tm="100000">
                                          <p:val>
                                            <p:strVal val="#ppt_y"/>
                                          </p:val>
                                        </p:tav>
                                      </p:tavLst>
                                    </p:anim>
                                  </p:childTnLst>
                                </p:cTn>
                              </p:par>
                              <p:par>
                                <p:cTn id="11" presetID="0" presetClass="entr" presetSubtype="0" accel="5000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to="" calcmode="lin" valueType="num">
                                      <p:cBhvr>
                                        <p:cTn id="13" dur="300" fill="hold">
                                          <p:stCondLst>
                                            <p:cond delay="0"/>
                                          </p:stCondLst>
                                        </p:cTn>
                                        <p:tgtEl>
                                          <p:spTgt spid="5"/>
                                        </p:tgtEl>
                                        <p:attrNameLst>
                                          <p:attrName>ppt_y</p:attrName>
                                        </p:attrNameLst>
                                      </p:cBhvr>
                                      <p:tavLst>
                                        <p:tav tm="0">
                                          <p:val>
                                            <p:strVal val="0-ppt_h/1.5"/>
                                          </p:val>
                                        </p:tav>
                                        <p:tav tm="100000">
                                          <p:val>
                                            <p:strVal val="#ppt_y"/>
                                          </p:val>
                                        </p:tav>
                                      </p:tavLst>
                                    </p:anim>
                                  </p:childTnLst>
                                </p:cTn>
                              </p:par>
                              <p:par>
                                <p:cTn id="14" presetID="0" presetClass="entr" presetSubtype="0" fill="hold" grpId="0" nodeType="withEffect">
                                  <p:stCondLst>
                                    <p:cond delay="270"/>
                                  </p:stCondLst>
                                  <p:iterate type="lt">
                                    <p:tmPct val="5000"/>
                                  </p:iterate>
                                  <p:childTnLst>
                                    <p:set>
                                      <p:cBhvr>
                                        <p:cTn id="15" dur="1" fill="hold">
                                          <p:stCondLst>
                                            <p:cond delay="0"/>
                                          </p:stCondLst>
                                        </p:cTn>
                                        <p:tgtEl>
                                          <p:spTgt spid="8"/>
                                        </p:tgtEl>
                                        <p:attrNameLst>
                                          <p:attrName>style.visibility</p:attrName>
                                        </p:attrNameLst>
                                      </p:cBhvr>
                                      <p:to>
                                        <p:strVal val="visible"/>
                                      </p:to>
                                    </p:set>
                                    <p:anim to="" calcmode="lin" valueType="num">
                                      <p:cBhvr>
                                        <p:cTn id="16" dur="600" fill="hold">
                                          <p:stCondLst>
                                            <p:cond delay="0"/>
                                          </p:stCondLst>
                                        </p:cTn>
                                        <p:tgtEl>
                                          <p:spTgt spid="8"/>
                                        </p:tgtEl>
                                        <p:attrNameLst>
                                          <p:attrName>ppt_x</p:attrName>
                                        </p:attrNameLst>
                                      </p:cBhvr>
                                      <p:tavLst>
                                        <p:tav tm="0">
                                          <p:val>
                                            <p:strVal val="#ppt_x"/>
                                          </p:val>
                                        </p:tav>
                                        <p:tav tm="100000">
                                          <p:val>
                                            <p:strVal val="#ppt_x+0.1*sin(rand(360))"/>
                                          </p:val>
                                        </p:tav>
                                      </p:tavLst>
                                    </p:anim>
                                    <p:anim to="" calcmode="lin" valueType="num">
                                      <p:cBhvr>
                                        <p:cTn id="17" dur="600" fill="hold">
                                          <p:stCondLst>
                                            <p:cond delay="0"/>
                                          </p:stCondLst>
                                        </p:cTn>
                                        <p:tgtEl>
                                          <p:spTgt spid="8"/>
                                        </p:tgtEl>
                                        <p:attrNameLst>
                                          <p:attrName>ppt_y</p:attrName>
                                        </p:attrNameLst>
                                      </p:cBhvr>
                                      <p:tavLst>
                                        <p:tav tm="0">
                                          <p:val>
                                            <p:strVal val="#ppt_y"/>
                                          </p:val>
                                        </p:tav>
                                        <p:tav tm="100000">
                                          <p:val>
                                            <p:strVal val="#ppt_y+0.1*sin(rand(360))"/>
                                          </p:val>
                                        </p:tav>
                                      </p:tavLst>
                                    </p:anim>
                                    <p:animScale>
                                      <p:cBhvr>
                                        <p:cTn id="18" dur="600" fill="hold">
                                          <p:stCondLst>
                                            <p:cond delay="0"/>
                                          </p:stCondLst>
                                        </p:cTn>
                                        <p:tgtEl>
                                          <p:spTgt spid="8"/>
                                        </p:tgtEl>
                                      </p:cBhvr>
                                      <p:from x="100000" y="100000"/>
                                      <p:to x="300000" y="300000"/>
                                    </p:animScale>
                                    <p:animEffect transition="out" filter="fade">
                                      <p:cBhvr>
                                        <p:cTn id="19" dur="600">
                                          <p:stCondLst>
                                            <p:cond delay="0"/>
                                          </p:stCondLst>
                                        </p:cTn>
                                        <p:tgtEl>
                                          <p:spTgt spid="8"/>
                                        </p:tgtEl>
                                      </p:cBhvr>
                                    </p:animEffect>
                                    <p:set>
                                      <p:cBhvr>
                                        <p:cTn id="20" dur="1" fill="hold">
                                          <p:stCondLst>
                                            <p:cond delay="5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176000"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11741785" cy="55791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一、话剧排演对影视演员的训练价值</a:t>
            </a:r>
            <a:endParaRPr lang="zh-CN" altLang="en-US" dirty="0">
              <a:latin typeface="微软雅黑 Light" panose="020B0502040204020203" pitchFamily="34" charset="-122"/>
            </a:endParaRPr>
          </a:p>
          <a:p>
            <a:pPr algn="just">
              <a:lnSpc>
                <a:spcPct val="130000"/>
              </a:lnSpc>
            </a:pPr>
            <a:r>
              <a:rPr lang="zh-CN" sz="2000" b="1" dirty="0">
                <a:latin typeface="微软雅黑 Light" panose="020B0502040204020203" pitchFamily="34" charset="-122"/>
              </a:rPr>
              <a:t>话剧</a:t>
            </a:r>
            <a:r>
              <a:rPr lang="en-US" altLang="zh-CN" sz="2000" b="1" dirty="0">
                <a:latin typeface="微软雅黑 Light" panose="020B0502040204020203" pitchFamily="34" charset="-122"/>
              </a:rPr>
              <a:t>vs.</a:t>
            </a:r>
            <a:r>
              <a:rPr lang="zh-CN" altLang="en-US" sz="2000" b="1" dirty="0">
                <a:latin typeface="微软雅黑 Light" panose="020B0502040204020203" pitchFamily="34" charset="-122"/>
              </a:rPr>
              <a:t>电影</a:t>
            </a:r>
          </a:p>
          <a:p>
            <a:pPr algn="just">
              <a:lnSpc>
                <a:spcPct val="130000"/>
              </a:lnSpc>
              <a:buFont typeface="Wingdings" panose="05000000000000000000" charset="0"/>
              <a:buChar char="Ø"/>
            </a:pPr>
            <a:r>
              <a:rPr lang="zh-CN" altLang="en-US" sz="2000" dirty="0">
                <a:latin typeface="微软雅黑 Light" panose="020B0502040204020203" pitchFamily="34" charset="-122"/>
              </a:rPr>
              <a:t>其次，从表演创作的特点来看，话剧的表演创作能留给演员一个相当长的、相对完整的排练周期，演员可以集中精力反复排练，直到完整地把握人物的全部语言与行动，才得以上台演出。舞台排演给演员创造了一个从孕育、揣摩角色到完整体现人物的实践探索、反复调整与磨炼技艺的条件与机会；</a:t>
            </a:r>
          </a:p>
          <a:p>
            <a:pPr algn="just">
              <a:lnSpc>
                <a:spcPct val="130000"/>
              </a:lnSpc>
              <a:buFont typeface="Wingdings" panose="05000000000000000000" charset="0"/>
              <a:buChar char="Ø"/>
            </a:pPr>
            <a:r>
              <a:rPr lang="zh-CN" altLang="en-US" sz="2000" dirty="0">
                <a:latin typeface="微软雅黑 Light" panose="020B0502040204020203" pitchFamily="34" charset="-122"/>
              </a:rPr>
              <a:t>而电影表演创作，由于受生产组织形式的限制，摄制组成立之后，很难有一段充裕的、稳定的时间留给演员理解与把握人物，影片生产的周期性、拍摄的断续性、创作的一次性，也使演员很难在实拍之前对人物有那种经过细致排练而达到的准确的总体把握（而这一点又是完整的人物创作极为重要的）。这些带有即兴性的、不稳定的表演，构成了影视表演创作的整体性。</a:t>
            </a:r>
          </a:p>
          <a:p>
            <a:pPr algn="just">
              <a:lnSpc>
                <a:spcPct val="130000"/>
              </a:lnSpc>
              <a:buFont typeface="Wingdings" panose="05000000000000000000" charset="0"/>
              <a:buChar char="Ø"/>
            </a:pPr>
            <a:r>
              <a:rPr lang="zh-CN" altLang="en-US" sz="2000" dirty="0">
                <a:latin typeface="微软雅黑 Light" panose="020B0502040204020203" pitchFamily="34" charset="-122"/>
              </a:rPr>
              <a:t>同时，与表演配合的各种造型元素也无法由演员左右。表演和众多造型元素一样，只是导演在总体艺术构思下可以任意取舍的创作素材。从这个意义上来讲，摄制组对于演员只是使用，而不是培养。</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5500" y="182880"/>
            <a:ext cx="1112964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8112125" cy="55791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一、话剧排演对影视演员的训练价值</a:t>
            </a:r>
            <a:endParaRPr lang="zh-CN" altLang="en-US" dirty="0">
              <a:latin typeface="微软雅黑 Light" panose="020B0502040204020203" pitchFamily="34" charset="-122"/>
            </a:endParaRPr>
          </a:p>
          <a:p>
            <a:pPr algn="just">
              <a:lnSpc>
                <a:spcPct val="120000"/>
              </a:lnSpc>
            </a:pPr>
            <a:r>
              <a:rPr lang="zh-CN" altLang="en-US" sz="2000" dirty="0">
                <a:latin typeface="微软雅黑 Light" panose="020B0502040204020203" pitchFamily="34" charset="-122"/>
              </a:rPr>
              <a:t>电影是导演的艺术，对演员来讲常常是被动的、遗憾的；而舞台才真正是演员发挥表演才能的天地，在戏剧表演中，演员是舞台的主人。</a:t>
            </a:r>
          </a:p>
          <a:p>
            <a:pPr algn="just">
              <a:lnSpc>
                <a:spcPct val="120000"/>
              </a:lnSpc>
            </a:pPr>
            <a:r>
              <a:rPr lang="zh-CN" altLang="en-US" sz="2000" dirty="0">
                <a:latin typeface="微软雅黑 Light" panose="020B0502040204020203" pitchFamily="34" charset="-122"/>
              </a:rPr>
              <a:t>影视演员仅靠本身形象、气质的魅力来演戏，是不能持久的。要延长艺术生命，必须加强可塑性的训练。</a:t>
            </a:r>
          </a:p>
          <a:p>
            <a:pPr algn="just">
              <a:lnSpc>
                <a:spcPct val="120000"/>
              </a:lnSpc>
            </a:pPr>
            <a:r>
              <a:rPr lang="zh-CN" altLang="en-US" sz="2000" b="1" dirty="0">
                <a:latin typeface="微软雅黑 Light" panose="020B0502040204020203" pitchFamily="34" charset="-122"/>
              </a:rPr>
              <a:t>电影拍摄</a:t>
            </a:r>
            <a:r>
              <a:rPr lang="en-US" altLang="zh-CN" sz="2000" b="1" dirty="0">
                <a:latin typeface="微软雅黑 Light" panose="020B0502040204020203" pitchFamily="34" charset="-122"/>
              </a:rPr>
              <a:t>+</a:t>
            </a:r>
            <a:r>
              <a:rPr lang="zh-CN" altLang="en-US" sz="2000" b="1" dirty="0">
                <a:latin typeface="微软雅黑 Light" panose="020B0502040204020203" pitchFamily="34" charset="-122"/>
              </a:rPr>
              <a:t>舞台实践</a:t>
            </a:r>
            <a:r>
              <a:rPr lang="zh-CN" altLang="en-US" sz="2000" b="1" dirty="0">
                <a:latin typeface="Arial" panose="020B0604020202020204" pitchFamily="34" charset="0"/>
                <a:cs typeface="Arial" panose="020B0604020202020204" pitchFamily="34" charset="0"/>
              </a:rPr>
              <a:t>→</a:t>
            </a:r>
            <a:r>
              <a:rPr lang="zh-CN" altLang="en-US" sz="2000" b="1" dirty="0">
                <a:latin typeface="微软雅黑 Light" panose="020B0502040204020203" pitchFamily="34" charset="-122"/>
              </a:rPr>
              <a:t>磨炼表演技巧</a:t>
            </a:r>
          </a:p>
          <a:p>
            <a:pPr algn="just">
              <a:lnSpc>
                <a:spcPct val="120000"/>
              </a:lnSpc>
            </a:pPr>
            <a:r>
              <a:rPr lang="zh-CN" altLang="en-US" sz="2000" dirty="0">
                <a:latin typeface="微软雅黑 Light" panose="020B0502040204020203" pitchFamily="34" charset="-122"/>
              </a:rPr>
              <a:t>例：前苏联演员契尔卡索夫、玛列茨卡娅，英国演员劳伦斯·奥立维尔，美国演员达斯汀·霍夫曼，德国演员罗密施奈德，中国的演员赵丹、石挥、蓝马、张瑞芳、舒绣文，到董行诘、于是之、郑振瑶、奚美娟、吕中、濮存昕、徐帆、吴刚等把舞台实践作为磨炼表演技巧的途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8502650" y="1577340"/>
            <a:ext cx="3672840" cy="27546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15975" y="182880"/>
            <a:ext cx="11098530"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11575415" cy="55791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二、演员与编剧的关系</a:t>
            </a:r>
          </a:p>
          <a:p>
            <a:pPr algn="just">
              <a:lnSpc>
                <a:spcPct val="120000"/>
              </a:lnSpc>
            </a:pPr>
            <a:r>
              <a:rPr lang="zh-CN" altLang="en-US" sz="2000" b="1" dirty="0">
                <a:latin typeface="微软雅黑 Light" panose="020B0502040204020203" pitchFamily="34" charset="-122"/>
              </a:rPr>
              <a:t>剧本是“一剧之本”。</a:t>
            </a:r>
            <a:r>
              <a:rPr lang="zh-CN" altLang="en-US" sz="2000" dirty="0">
                <a:latin typeface="微软雅黑 Light" panose="020B0502040204020203" pitchFamily="34" charset="-122"/>
              </a:rPr>
              <a:t>但对演出来说，它只是一个半成品。即使是再完好的剧本，没有演员在舞台和银幕上的体现，也只是一个“睡美人”；</a:t>
            </a:r>
          </a:p>
          <a:p>
            <a:pPr algn="just">
              <a:lnSpc>
                <a:spcPct val="120000"/>
              </a:lnSpc>
            </a:pPr>
            <a:r>
              <a:rPr lang="zh-CN" altLang="en-US" sz="2000" dirty="0">
                <a:latin typeface="微软雅黑 Light" panose="020B0502040204020203" pitchFamily="34" charset="-122"/>
              </a:rPr>
              <a:t>剧本在舞台和银幕上的体现，依靠的是演员与导演。剧本是导演和演员进行再创作的直接依据。演员的创作需要能反映社会生活、给人以思想启迪的剧本。（</a:t>
            </a:r>
            <a:r>
              <a:rPr lang="zh-CN" altLang="en-US" sz="2000" dirty="0">
                <a:latin typeface="微软雅黑 Light" panose="020B0502040204020203" pitchFamily="34" charset="-122"/>
                <a:sym typeface="+mn-ea"/>
              </a:rPr>
              <a:t>例：《雷雨》《日出》《北京人》等</a:t>
            </a:r>
            <a:r>
              <a:rPr lang="zh-CN" altLang="en-US" sz="2000" dirty="0">
                <a:latin typeface="微软雅黑 Light" panose="020B0502040204020203" pitchFamily="34" charset="-122"/>
              </a:rPr>
              <a:t>）</a:t>
            </a:r>
          </a:p>
          <a:p>
            <a:pPr algn="just">
              <a:lnSpc>
                <a:spcPct val="120000"/>
              </a:lnSpc>
            </a:pPr>
            <a:r>
              <a:rPr lang="zh-CN" altLang="en-US" sz="2000" dirty="0">
                <a:latin typeface="微软雅黑 Light" panose="020B0502040204020203" pitchFamily="34" charset="-122"/>
              </a:rPr>
              <a:t>好的表演创作，优秀演员的演技，都是依托在一些剧本人物的身上；同时，优秀的演员在认真地以剧本人物进行创作时，在充分理解作者的创作意图的基础上，对人物的解释做局部的丰富与调整，使得剧本更为完整，人物性格更为鲜明生动。（例：《龙须沟》《茶馆》</a:t>
            </a:r>
            <a:r>
              <a:rPr lang="zh-CN" altLang="en-US" sz="2000" dirty="0">
                <a:latin typeface="微软雅黑 Light" panose="020B0502040204020203" pitchFamily="34" charset="-122"/>
                <a:sym typeface="+mn-ea"/>
              </a:rPr>
              <a:t>《屈原》，</a:t>
            </a:r>
            <a:r>
              <a:rPr lang="zh-CN" altLang="en-US" sz="2000" dirty="0">
                <a:latin typeface="微软雅黑 Light" panose="020B0502040204020203" pitchFamily="34" charset="-122"/>
              </a:rPr>
              <a:t>《茶馆》第一幕结尾的精彩台词“将！你完了！”就是在排练中获得的，后又丰富到剧本中去。）</a:t>
            </a:r>
          </a:p>
          <a:p>
            <a:pPr algn="just">
              <a:lnSpc>
                <a:spcPct val="120000"/>
              </a:lnSpc>
            </a:pPr>
            <a:r>
              <a:rPr lang="zh-CN" altLang="en-US" sz="2000" dirty="0">
                <a:latin typeface="微软雅黑 Light" panose="020B0502040204020203" pitchFamily="34" charset="-122"/>
              </a:rPr>
              <a:t>影视作品更是如此。不同于舞台剧，当一部影片的演员选定后，剧本的人物似乎就是专为这个人物的扮演者所设置的（喜儿</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田华，董存瑞</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张良，林道静</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谢芳，春妮</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陶玉玲，江姐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于蓝，焦裕禄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李雪健），有一个很好的文学剧本作为人物的坚实基础，演员的表演才能达到与角色的最好重合，演技才得到了最佳的发挥。</a:t>
            </a:r>
          </a:p>
        </p:txBody>
      </p:sp>
      <p:sp>
        <p:nvSpPr>
          <p:cNvPr id="51" name="任意多边形 50"/>
          <p:cNvSpPr/>
          <p:nvPr/>
        </p:nvSpPr>
        <p:spPr>
          <a:xfrm>
            <a:off x="3458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36525"/>
            <a:ext cx="1112964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7826375" cy="547878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二、演员与编剧的关系</a:t>
            </a:r>
          </a:p>
          <a:p>
            <a:pPr algn="just">
              <a:lnSpc>
                <a:spcPct val="160000"/>
              </a:lnSpc>
            </a:pPr>
            <a:r>
              <a:rPr lang="zh-CN" altLang="en-US" sz="2000" dirty="0">
                <a:latin typeface="微软雅黑 Light" panose="020B0502040204020203" pitchFamily="34" charset="-122"/>
              </a:rPr>
              <a:t>好的剧本，除了要有一个好故事和精彩生动的人物语言，还要能让演员读后浮现人物视像，产生跃跃欲试的、有个性的人物行动。剧作在很大程度上给演员提供了艺术再创作的条件。</a:t>
            </a:r>
          </a:p>
          <a:p>
            <a:pPr algn="just">
              <a:lnSpc>
                <a:spcPct val="160000"/>
              </a:lnSpc>
            </a:pPr>
            <a:r>
              <a:rPr lang="zh-CN" altLang="en-US" sz="2000" dirty="0">
                <a:latin typeface="楷体" panose="02010609060101010101" pitchFamily="49" charset="-122"/>
                <a:ea typeface="楷体" panose="02010609060101010101" pitchFamily="49" charset="-122"/>
              </a:rPr>
              <a:t>“剧作家是否能被演员视为知己，正如演员是否能被观众视为知己一样，并不容易。每一个人有每一个人不同的生活实践，因而人们对于同一现象所引起的感受，至少大同中有小异。演员与剧作者之间，矛盾不可避免。然而高明的演员，却能成为自己所扮演角色的知己。演员能做到这一点，正是由于演员是剧作家的知己，因而才能体现剧作家的心曲。”</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美学家王朝闻评</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茶馆</a:t>
            </a:r>
            <a:r>
              <a:rPr lang="en-US" altLang="zh-CN" sz="2000" dirty="0">
                <a:latin typeface="楷体" panose="02010609060101010101" pitchFamily="49" charset="-122"/>
                <a:ea typeface="楷体" panose="02010609060101010101" pitchFamily="49" charset="-122"/>
              </a:rPr>
              <a:t>》</a:t>
            </a:r>
            <a:endParaRPr lang="zh-CN" altLang="en-US" sz="20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8216900" y="1928495"/>
            <a:ext cx="3971290" cy="278701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3440" y="182880"/>
            <a:ext cx="1127442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11598910" cy="525272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三、演员和导演的关系</a:t>
            </a:r>
          </a:p>
          <a:p>
            <a:pPr algn="just">
              <a:lnSpc>
                <a:spcPct val="120000"/>
              </a:lnSpc>
            </a:pPr>
            <a:r>
              <a:rPr lang="zh-CN" altLang="en-US" sz="2000" dirty="0">
                <a:latin typeface="微软雅黑 Light" panose="020B0502040204020203" pitchFamily="34" charset="-122"/>
              </a:rPr>
              <a:t>让剧本这个“睡美人”苏醒过来，要由导演为统帅、演员为主体。</a:t>
            </a:r>
          </a:p>
          <a:p>
            <a:pPr algn="just">
              <a:lnSpc>
                <a:spcPct val="120000"/>
              </a:lnSpc>
            </a:pPr>
            <a:r>
              <a:rPr lang="zh-CN" altLang="en-US" sz="2000" dirty="0">
                <a:latin typeface="微软雅黑 Light" panose="020B0502040204020203" pitchFamily="34" charset="-122"/>
              </a:rPr>
              <a:t>导演的</a:t>
            </a:r>
            <a:r>
              <a:rPr lang="zh-CN" altLang="en-US" sz="2000" b="1" dirty="0">
                <a:latin typeface="微软雅黑 Light" panose="020B0502040204020203" pitchFamily="34" charset="-122"/>
              </a:rPr>
              <a:t>艺术职能</a:t>
            </a:r>
            <a:r>
              <a:rPr lang="zh-CN" altLang="en-US" sz="2000" dirty="0">
                <a:latin typeface="微软雅黑 Light" panose="020B0502040204020203" pitchFamily="34" charset="-122"/>
              </a:rPr>
              <a:t>包括两个方面：</a:t>
            </a:r>
          </a:p>
          <a:p>
            <a:pPr algn="just">
              <a:lnSpc>
                <a:spcPct val="120000"/>
              </a:lnSpc>
            </a:pPr>
            <a:r>
              <a:rPr lang="zh-CN" altLang="en-US" sz="2000" dirty="0">
                <a:latin typeface="微软雅黑 Light" panose="020B0502040204020203" pitchFamily="34" charset="-122"/>
              </a:rPr>
              <a:t>一是对舞台演出总体形象的构思和呈现；</a:t>
            </a:r>
          </a:p>
          <a:p>
            <a:pPr algn="just">
              <a:lnSpc>
                <a:spcPct val="120000"/>
              </a:lnSpc>
            </a:pPr>
            <a:r>
              <a:rPr lang="zh-CN" altLang="en-US" sz="2000" dirty="0">
                <a:latin typeface="微软雅黑 Light" panose="020B0502040204020203" pitchFamily="34" charset="-122"/>
              </a:rPr>
              <a:t>二是以演员的表演艺术为主体，塑造鲜明而又生动的人物形象，体现导演对人物总体形象的构思。</a:t>
            </a:r>
          </a:p>
          <a:p>
            <a:pPr algn="just">
              <a:lnSpc>
                <a:spcPct val="120000"/>
              </a:lnSpc>
            </a:pP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剧本属于文学作品，要搬上舞台给观众看才能成为戏，在这方面，导演是可以大显身手的。作为“剧本的解释者，演出的组织者和演员表演的镜子”，导演可以在自己的二度创作中，通过演员对人物的塑造以及其他演出的综合因素，在观众面前生动地再现生活，再现历史，再现时代气息，并且还能运用二度创作来发展剧本所给予的内容、深化主题思想。导演除了表达出剧作者的风格外，还能表现出自己的导演风格，但所有这一切都不应该离开剧本的基础另搞一套。导演可以对剧本进行一些合理和必要的增删，目的是为了丰富和发展原著，使主题思想更加深化，而不是将剧本当成“一堆素材”，抛开原作的主题思想和艺术风格来随意拼凑。</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err="1">
                <a:latin typeface="楷体" panose="02010609060101010101" pitchFamily="49" charset="-122"/>
                <a:ea typeface="楷体" panose="02010609060101010101" pitchFamily="49" charset="-122"/>
                <a:sym typeface="+mn-ea"/>
              </a:rPr>
              <a:t>欧阳山尊</a:t>
            </a:r>
            <a:r>
              <a:rPr lang="en-US" altLang="zh-CN" sz="2000" dirty="0">
                <a:latin typeface="楷体" panose="02010609060101010101" pitchFamily="49" charset="-122"/>
                <a:ea typeface="楷体" panose="02010609060101010101" pitchFamily="49" charset="-122"/>
                <a:sym typeface="+mn-ea"/>
              </a:rPr>
              <a:t>：《〈</a:t>
            </a:r>
            <a:r>
              <a:rPr lang="en-US" altLang="zh-CN" sz="2000" dirty="0" err="1">
                <a:latin typeface="楷体" panose="02010609060101010101" pitchFamily="49" charset="-122"/>
                <a:ea typeface="楷体" panose="02010609060101010101" pitchFamily="49" charset="-122"/>
                <a:sym typeface="+mn-ea"/>
              </a:rPr>
              <a:t>日出〉导演计划</a:t>
            </a:r>
            <a:r>
              <a:rPr lang="en-US" altLang="zh-CN" sz="2000" dirty="0">
                <a:latin typeface="楷体" panose="02010609060101010101" pitchFamily="49" charset="-122"/>
                <a:ea typeface="楷体" panose="02010609060101010101" pitchFamily="49" charset="-122"/>
                <a:sym typeface="+mn-ea"/>
              </a:rPr>
              <a:t>》</a:t>
            </a:r>
            <a:r>
              <a:rPr lang="zh-CN" altLang="en-US" sz="2000" dirty="0">
                <a:latin typeface="楷体" panose="02010609060101010101" pitchFamily="49" charset="-122"/>
                <a:ea typeface="楷体" panose="02010609060101010101" pitchFamily="49" charset="-122"/>
              </a:rPr>
              <a:t>）</a:t>
            </a:r>
            <a:endParaRPr lang="en-US" altLang="zh-CN" sz="20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884999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11598910" cy="525272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三、演员和导演的关系</a:t>
            </a:r>
          </a:p>
          <a:p>
            <a:pPr algn="just">
              <a:lnSpc>
                <a:spcPct val="11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sym typeface="+mn-ea"/>
              </a:rPr>
              <a:t>演员是舞台的主人</a:t>
            </a:r>
            <a:r>
              <a:rPr lang="en-US" altLang="zh-CN" sz="2000" dirty="0">
                <a:latin typeface="微软雅黑 Light" panose="020B0502040204020203" pitchFamily="34" charset="-122"/>
              </a:rPr>
              <a:t>”</a:t>
            </a:r>
          </a:p>
          <a:p>
            <a:pPr algn="just">
              <a:lnSpc>
                <a:spcPct val="11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sym typeface="+mn-ea"/>
              </a:rPr>
              <a:t>剧本是一剧之本</a:t>
            </a:r>
            <a:r>
              <a:rPr lang="en-US" altLang="zh-CN" sz="2000" dirty="0">
                <a:latin typeface="微软雅黑 Light" panose="020B0502040204020203" pitchFamily="34" charset="-122"/>
              </a:rPr>
              <a:t>”</a:t>
            </a:r>
          </a:p>
          <a:p>
            <a:pPr algn="just">
              <a:lnSpc>
                <a:spcPct val="11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sym typeface="+mn-ea"/>
              </a:rPr>
              <a:t>演出的组织者和演员表演的镜子</a:t>
            </a:r>
            <a:r>
              <a:rPr lang="en-US" altLang="zh-CN" sz="2000" dirty="0">
                <a:latin typeface="微软雅黑 Light" panose="020B0502040204020203" pitchFamily="34" charset="-122"/>
              </a:rPr>
              <a:t>”</a:t>
            </a:r>
          </a:p>
          <a:p>
            <a:pPr algn="just">
              <a:lnSpc>
                <a:spcPct val="110000"/>
              </a:lnSpc>
            </a:pPr>
            <a:r>
              <a:rPr lang="en-US" altLang="zh-CN" sz="2000" dirty="0" err="1">
                <a:latin typeface="微软雅黑 Light" panose="020B0502040204020203" pitchFamily="34" charset="-122"/>
              </a:rPr>
              <a:t>演员创作优势的发挥是与演员准确深入地领会导演的创作意图和整体构思结合在一起的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（例：</a:t>
            </a:r>
            <a:r>
              <a:rPr lang="en-US" altLang="zh-CN" sz="2000" dirty="0" err="1">
                <a:latin typeface="微软雅黑 Light" panose="020B0502040204020203" pitchFamily="34" charset="-122"/>
                <a:sym typeface="+mn-ea"/>
              </a:rPr>
              <a:t>导演焦菊隐拍《龙须沟</a:t>
            </a:r>
            <a:r>
              <a:rPr lang="en-US" altLang="zh-CN" sz="2000" dirty="0">
                <a:latin typeface="微软雅黑 Light" panose="020B0502040204020203" pitchFamily="34" charset="-122"/>
                <a:sym typeface="+mn-ea"/>
              </a:rPr>
              <a:t>》</a:t>
            </a:r>
            <a:r>
              <a:rPr lang="zh-CN" altLang="en-US" sz="2000" dirty="0">
                <a:latin typeface="微软雅黑 Light" panose="020B0502040204020203" pitchFamily="34" charset="-122"/>
              </a:rPr>
              <a:t>）</a:t>
            </a:r>
          </a:p>
          <a:p>
            <a:pPr algn="just">
              <a:lnSpc>
                <a:spcPct val="110000"/>
              </a:lnSpc>
            </a:pPr>
            <a:r>
              <a:rPr lang="en-US" altLang="zh-CN" sz="2000" dirty="0">
                <a:latin typeface="微软雅黑 Light" panose="020B0502040204020203" pitchFamily="34" charset="-122"/>
              </a:rPr>
              <a:t>导演的创造性劳动是把戏剧从文学作品转化成视听的舞台立体形象，调动演员及其他一切编创人员去共同创作。好的导演，总会用自己的艺术追求和探索鼓舞和激发演员的创作和行动。</a:t>
            </a:r>
            <a:r>
              <a:rPr lang="zh-CN" altLang="en-US" sz="2000" dirty="0">
                <a:latin typeface="微软雅黑 Light" panose="020B0502040204020203" pitchFamily="34" charset="-122"/>
              </a:rPr>
              <a:t>（例：徐晓钟导演排练培尔·金特》、北京人艺排练《赵氏孤儿》）</a:t>
            </a:r>
          </a:p>
          <a:p>
            <a:pPr algn="just">
              <a:lnSpc>
                <a:spcPct val="110000"/>
              </a:lnSpc>
            </a:pPr>
            <a:r>
              <a:rPr lang="zh-CN" altLang="en-US" sz="2000" dirty="0">
                <a:latin typeface="微软雅黑 Light" panose="020B0502040204020203" pitchFamily="34" charset="-122"/>
              </a:rPr>
              <a:t>影视作品的创作也是如此。导演的拍摄是在深入挖掘演员创作主动性的基础上形成的。（黄建新导演拍《黑炮事件》《建国大业》，姜文研究道具、敬礼方式等细节）</a:t>
            </a:r>
          </a:p>
          <a:p>
            <a:pPr algn="just">
              <a:lnSpc>
                <a:spcPct val="110000"/>
              </a:lnSpc>
            </a:pPr>
            <a:r>
              <a:rPr lang="zh-CN" altLang="en-US" sz="2000" dirty="0">
                <a:latin typeface="微软雅黑 Light" panose="020B0502040204020203" pitchFamily="34" charset="-122"/>
              </a:rPr>
              <a:t>演员只有对人物有了深刻的理解之后，才能将导演的要求消化、体现在自己的表演行动中。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93" name="image56.png"/>
          <p:cNvPicPr>
            <a:picLocks noChangeAspect="1"/>
          </p:cNvPicPr>
          <p:nvPr/>
        </p:nvPicPr>
        <p:blipFill>
          <a:blip r:embed="rId3" cstate="print"/>
          <a:stretch>
            <a:fillRect/>
          </a:stretch>
        </p:blipFill>
        <p:spPr>
          <a:xfrm>
            <a:off x="9687560" y="-3810"/>
            <a:ext cx="2500630" cy="33261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strips(downLeft)">
                                      <p:cBhvr>
                                        <p:cTn id="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182880"/>
            <a:ext cx="1104582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11598910" cy="525272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四、排练完整剧目的工作程序</a:t>
            </a:r>
          </a:p>
          <a:p>
            <a:pPr algn="just">
              <a:lnSpc>
                <a:spcPct val="140000"/>
              </a:lnSpc>
            </a:pPr>
            <a:r>
              <a:rPr lang="en-US" altLang="zh-CN" sz="2000" dirty="0" err="1">
                <a:latin typeface="微软雅黑 Light" panose="020B0502040204020203" pitchFamily="34" charset="-122"/>
              </a:rPr>
              <a:t>一般完整剧目的工作程序如下</a:t>
            </a:r>
            <a:r>
              <a:rPr lang="en-US" altLang="zh-CN" sz="2000" dirty="0">
                <a:latin typeface="微软雅黑 Light" panose="020B0502040204020203" pitchFamily="34" charset="-122"/>
              </a:rPr>
              <a:t>：</a:t>
            </a:r>
          </a:p>
          <a:p>
            <a:pPr marL="0" indent="0" algn="just">
              <a:lnSpc>
                <a:spcPct val="14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剧本的选择与确定（应根据演员的具体情况和排练的目的确定</a:t>
            </a:r>
            <a:r>
              <a:rPr lang="en-US" altLang="zh-CN" sz="2000" dirty="0">
                <a:latin typeface="微软雅黑 Light" panose="020B0502040204020203" pitchFamily="34" charset="-122"/>
              </a:rPr>
              <a:t>）；</a:t>
            </a:r>
          </a:p>
          <a:p>
            <a:pPr marL="0" indent="0" algn="just">
              <a:lnSpc>
                <a:spcPct val="14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2</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剧本案头工作（阅读剧本，分析时代背景、规定情境、中心事件、矛盾冲突、主题思想、贯穿行动与最高任务、风格样式，进行人物分析</a:t>
            </a:r>
            <a:r>
              <a:rPr lang="en-US" altLang="zh-CN" sz="2000" dirty="0">
                <a:latin typeface="微软雅黑 Light" panose="020B0502040204020203" pitchFamily="34" charset="-122"/>
              </a:rPr>
              <a:t>）；</a:t>
            </a:r>
          </a:p>
          <a:p>
            <a:pPr marL="0" indent="0" algn="just">
              <a:lnSpc>
                <a:spcPct val="14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3</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阅读与剧本人物有关的图文资料</a:t>
            </a:r>
            <a:r>
              <a:rPr lang="en-US" altLang="zh-CN" sz="2000" dirty="0">
                <a:latin typeface="微软雅黑 Light" panose="020B0502040204020203" pitchFamily="34" charset="-122"/>
              </a:rPr>
              <a:t>；</a:t>
            </a:r>
          </a:p>
          <a:p>
            <a:pPr marL="0" indent="0" algn="just">
              <a:lnSpc>
                <a:spcPct val="140000"/>
              </a:lnSpc>
              <a:buNone/>
            </a:pPr>
            <a:r>
              <a:rPr lang="en-US" altLang="zh-CN" sz="2000" dirty="0">
                <a:latin typeface="微软雅黑 Light" panose="020B0502040204020203" pitchFamily="34" charset="-122"/>
              </a:rPr>
              <a:t>（4）深入生活观察体验；</a:t>
            </a:r>
          </a:p>
          <a:p>
            <a:pPr marL="0" indent="0" algn="just">
              <a:lnSpc>
                <a:spcPct val="140000"/>
              </a:lnSpc>
              <a:buNone/>
            </a:pPr>
            <a:r>
              <a:rPr lang="en-US" altLang="zh-CN" sz="2000" dirty="0">
                <a:latin typeface="微软雅黑 Light" panose="020B0502040204020203" pitchFamily="34" charset="-122"/>
              </a:rPr>
              <a:t>（5）剧本排练（人物行动练习、剧本事件排练、初排、细排、连排、合成）；</a:t>
            </a:r>
          </a:p>
          <a:p>
            <a:pPr marL="0" indent="0" algn="just">
              <a:lnSpc>
                <a:spcPct val="140000"/>
              </a:lnSpc>
              <a:buNone/>
            </a:pPr>
            <a:r>
              <a:rPr lang="en-US" altLang="zh-CN" sz="2000" dirty="0">
                <a:latin typeface="微软雅黑 Light" panose="020B0502040204020203" pitchFamily="34" charset="-122"/>
              </a:rPr>
              <a:t>（6）演出。</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28370" y="364490"/>
            <a:ext cx="10688955" cy="80899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44805" y="937260"/>
            <a:ext cx="11775440" cy="57562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四、排练完整剧目的工作程序</a:t>
            </a:r>
          </a:p>
          <a:p>
            <a:pPr algn="just">
              <a:lnSpc>
                <a:spcPct val="100000"/>
              </a:lnSpc>
            </a:pPr>
            <a:r>
              <a:rPr lang="en-US" altLang="zh-CN" sz="1800" b="1" dirty="0">
                <a:latin typeface="微软雅黑 Light" panose="020B0502040204020203" pitchFamily="34" charset="-122"/>
              </a:rPr>
              <a:t>例１：黄佐临导演“排演剧目的十大步骤”</a:t>
            </a:r>
          </a:p>
          <a:p>
            <a:pPr marL="0" indent="0" algn="just">
              <a:lnSpc>
                <a:spcPct val="100000"/>
              </a:lnSpc>
              <a:buNone/>
            </a:pPr>
            <a:r>
              <a:rPr lang="en-US" altLang="zh-CN" sz="1800" dirty="0">
                <a:latin typeface="微软雅黑 Light" panose="020B0502040204020203" pitchFamily="34" charset="-122"/>
              </a:rPr>
              <a:t>（1）阅读剧本：①</a:t>
            </a:r>
            <a:r>
              <a:rPr lang="en-US" altLang="zh-CN" sz="1800" dirty="0" err="1">
                <a:latin typeface="微软雅黑 Light" panose="020B0502040204020203" pitchFamily="34" charset="-122"/>
              </a:rPr>
              <a:t>感性认识（欣赏剧本</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理性认识（分析剧本</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读后意见（批评及修改剧本</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（2）明确主题：①</a:t>
            </a:r>
            <a:r>
              <a:rPr lang="en-US" altLang="zh-CN" sz="1800" dirty="0" err="1">
                <a:latin typeface="微软雅黑 Light" panose="020B0502040204020203" pitchFamily="34" charset="-122"/>
              </a:rPr>
              <a:t>小组研究</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大组讨论</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导演总结</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（3）分派角色：①</a:t>
            </a:r>
            <a:r>
              <a:rPr lang="en-US" altLang="zh-CN" sz="1800" dirty="0" err="1">
                <a:latin typeface="微软雅黑 Light" panose="020B0502040204020203" pitchFamily="34" charset="-122"/>
              </a:rPr>
              <a:t>导演提出初步名单</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演员及本组演员提意见</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艺委会参照导演最后的意见批准名单</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（4）分析角色：①</a:t>
            </a:r>
            <a:r>
              <a:rPr lang="en-US" altLang="zh-CN" sz="1800" dirty="0" err="1">
                <a:latin typeface="微软雅黑 Light" panose="020B0502040204020203" pitchFamily="34" charset="-122"/>
              </a:rPr>
              <a:t>演员轮流发表对所担任之角色的初步认识</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本剧其他演员对此认识发表意见</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导演总结，使认识统一</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（5）准备工作：①</a:t>
            </a:r>
            <a:r>
              <a:rPr lang="en-US" altLang="zh-CN" sz="1800" dirty="0" err="1">
                <a:latin typeface="微软雅黑 Light" panose="020B0502040204020203" pitchFamily="34" charset="-122"/>
              </a:rPr>
              <a:t>阅读与戏有关的参考资料</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体验生活</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整理分析，阅读及体验的心得</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（6）体现角色：①</a:t>
            </a:r>
            <a:r>
              <a:rPr lang="en-US" altLang="zh-CN" sz="1800" dirty="0" err="1">
                <a:latin typeface="微软雅黑 Light" panose="020B0502040204020203" pitchFamily="34" charset="-122"/>
              </a:rPr>
              <a:t>试写角色自传</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角色性格化，形象化</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演员创作日记</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（7）掌握戏剧性：①划分“</a:t>
            </a:r>
            <a:r>
              <a:rPr lang="en-US" altLang="zh-CN" sz="1800" dirty="0" err="1">
                <a:latin typeface="微软雅黑 Light" panose="020B0502040204020203" pitchFamily="34" charset="-122"/>
              </a:rPr>
              <a:t>单位</a:t>
            </a:r>
            <a:r>
              <a:rPr lang="en-US" altLang="zh-CN" sz="1800" dirty="0">
                <a:latin typeface="微软雅黑 Light" panose="020B0502040204020203" pitchFamily="34" charset="-122"/>
              </a:rPr>
              <a:t>”，</a:t>
            </a:r>
            <a:r>
              <a:rPr lang="en-US" altLang="zh-CN" sz="1800" dirty="0" err="1">
                <a:latin typeface="微软雅黑 Light" panose="020B0502040204020203" pitchFamily="34" charset="-122"/>
              </a:rPr>
              <a:t>明确每单位的“任务</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确定每单位之基调及节奏</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寻出全剧的起伏及贯穿线</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（8）对词：①</a:t>
            </a:r>
            <a:r>
              <a:rPr lang="en-US" altLang="zh-CN" sz="1800" dirty="0" err="1">
                <a:latin typeface="微软雅黑 Light" panose="020B0502040204020203" pitchFamily="34" charset="-122"/>
              </a:rPr>
              <a:t>集体朗读</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摸索潜台词</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口语化对词</a:t>
            </a:r>
            <a:r>
              <a:rPr lang="en-US" altLang="zh-CN" sz="1800" dirty="0">
                <a:latin typeface="微软雅黑 Light" panose="020B0502040204020203" pitchFamily="34" charset="-122"/>
              </a:rPr>
              <a:t>；④</a:t>
            </a:r>
            <a:r>
              <a:rPr lang="en-US" altLang="zh-CN" sz="1800" dirty="0" err="1">
                <a:latin typeface="微软雅黑 Light" panose="020B0502040204020203" pitchFamily="34" charset="-122"/>
              </a:rPr>
              <a:t>性格化对词</a:t>
            </a:r>
            <a:r>
              <a:rPr lang="en-US" altLang="zh-CN" sz="1800" dirty="0">
                <a:latin typeface="微软雅黑 Light" panose="020B0502040204020203" pitchFamily="34" charset="-122"/>
              </a:rPr>
              <a:t>；⑤</a:t>
            </a:r>
            <a:r>
              <a:rPr lang="en-US" altLang="zh-CN" sz="1800" dirty="0" err="1">
                <a:latin typeface="微软雅黑 Light" panose="020B0502040204020203" pitchFamily="34" charset="-122"/>
              </a:rPr>
              <a:t>交流对词</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（9）排练：①“</a:t>
            </a:r>
            <a:r>
              <a:rPr lang="en-US" altLang="zh-CN" sz="1800" dirty="0" err="1">
                <a:latin typeface="微软雅黑 Light" panose="020B0502040204020203" pitchFamily="34" charset="-122"/>
              </a:rPr>
              <a:t>即兴走动”排练</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内心独白”排练</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走台”排练</a:t>
            </a:r>
            <a:r>
              <a:rPr lang="en-US" altLang="zh-CN" sz="1800" dirty="0">
                <a:latin typeface="微软雅黑 Light" panose="020B0502040204020203" pitchFamily="34" charset="-122"/>
              </a:rPr>
              <a:t>。</a:t>
            </a:r>
          </a:p>
          <a:p>
            <a:pPr marL="0" indent="0" algn="just">
              <a:lnSpc>
                <a:spcPct val="100000"/>
              </a:lnSpc>
              <a:buNone/>
            </a:pPr>
            <a:r>
              <a:rPr lang="en-US" altLang="zh-CN" sz="1800" dirty="0">
                <a:latin typeface="微软雅黑 Light" panose="020B0502040204020203" pitchFamily="34" charset="-122"/>
              </a:rPr>
              <a:t>（10）演出：①</a:t>
            </a:r>
            <a:r>
              <a:rPr lang="en-US" altLang="zh-CN" sz="1800" dirty="0" err="1">
                <a:latin typeface="微软雅黑 Light" panose="020B0502040204020203" pitchFamily="34" charset="-122"/>
              </a:rPr>
              <a:t>化妆演出（本院同志座谈后做必要修改</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预演（领导、同行座谈后做必要修改</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正式演出（观众代表座谈后做必要修改</a:t>
            </a:r>
            <a:r>
              <a:rPr lang="en-US" altLang="zh-CN" sz="18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291465" y="1242695"/>
            <a:ext cx="11805920" cy="551116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四、排练完整剧目的工作程序</a:t>
            </a:r>
          </a:p>
          <a:p>
            <a:pPr algn="just">
              <a:lnSpc>
                <a:spcPct val="90000"/>
              </a:lnSpc>
            </a:pPr>
            <a:r>
              <a:rPr lang="en-US" altLang="zh-CN" sz="1800" b="1" dirty="0">
                <a:latin typeface="微软雅黑 Light" panose="020B0502040204020203" pitchFamily="34" charset="-122"/>
              </a:rPr>
              <a:t>例2：北电继教表演2001班《利害关系》的排练计划（2003年2月）</a:t>
            </a:r>
          </a:p>
          <a:p>
            <a:pPr marL="0" indent="0" algn="just">
              <a:lnSpc>
                <a:spcPct val="90000"/>
              </a:lnSpc>
              <a:buNone/>
            </a:pPr>
            <a:r>
              <a:rPr lang="en-US" altLang="zh-CN" sz="1800" dirty="0">
                <a:latin typeface="微软雅黑 Light" panose="020B0502040204020203" pitchFamily="34" charset="-122"/>
              </a:rPr>
              <a:t>一周（24／2—2／3）：</a:t>
            </a:r>
            <a:r>
              <a:rPr lang="en-US" altLang="zh-CN" sz="1800" dirty="0" err="1">
                <a:latin typeface="微软雅黑 Light" panose="020B0502040204020203" pitchFamily="34" charset="-122"/>
              </a:rPr>
              <a:t>分配角色，通读剧本，熟悉剧情，走动中对词，初找人物的语言与动态感觉</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二周（3／3—9／3）：修删剧本，确定排练本，对词中定位，事件练习，摸索大的场面地位，抓人物的语言个性特征、人物身份感、人物关系。查阅有关剧作资料，看参考片，辅导报告。</a:t>
            </a:r>
          </a:p>
          <a:p>
            <a:pPr marL="0" indent="0" algn="just">
              <a:lnSpc>
                <a:spcPct val="90000"/>
              </a:lnSpc>
              <a:buNone/>
            </a:pPr>
            <a:r>
              <a:rPr lang="en-US" altLang="zh-CN" sz="1800" dirty="0">
                <a:latin typeface="微软雅黑 Light" panose="020B0502040204020203" pitchFamily="34" charset="-122"/>
              </a:rPr>
              <a:t>三周（10／3—16／3）：</a:t>
            </a:r>
            <a:r>
              <a:rPr lang="en-US" altLang="zh-CN" sz="1800" dirty="0" err="1">
                <a:latin typeface="微软雅黑 Light" panose="020B0502040204020203" pitchFamily="34" charset="-122"/>
              </a:rPr>
              <a:t>粗排一幕、三幕八场</a:t>
            </a:r>
            <a:r>
              <a:rPr lang="en-US" altLang="zh-CN" sz="1800" dirty="0">
                <a:latin typeface="微软雅黑 Light" panose="020B0502040204020203" pitchFamily="34" charset="-122"/>
              </a:rPr>
              <a:t>。①</a:t>
            </a:r>
            <a:r>
              <a:rPr lang="en-US" altLang="zh-CN" sz="1800" dirty="0" err="1">
                <a:latin typeface="微软雅黑 Light" panose="020B0502040204020203" pitchFamily="34" charset="-122"/>
              </a:rPr>
              <a:t>划分单位事件，明确任务、动作</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确定调度与语言，动作处理</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确定美工设计</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四周（17／3—23／3）：</a:t>
            </a:r>
            <a:r>
              <a:rPr lang="en-US" altLang="zh-CN" sz="1800" dirty="0" err="1">
                <a:latin typeface="微软雅黑 Light" panose="020B0502040204020203" pitchFamily="34" charset="-122"/>
              </a:rPr>
              <a:t>粗排二幕、三幕九场</a:t>
            </a:r>
            <a:r>
              <a:rPr lang="en-US" altLang="zh-CN" sz="1800" dirty="0">
                <a:latin typeface="微软雅黑 Light" panose="020B0502040204020203" pitchFamily="34" charset="-122"/>
              </a:rPr>
              <a:t>。①</a:t>
            </a:r>
            <a:r>
              <a:rPr lang="en-US" altLang="zh-CN" sz="1800" dirty="0" err="1">
                <a:latin typeface="微软雅黑 Light" panose="020B0502040204020203" pitchFamily="34" charset="-122"/>
              </a:rPr>
              <a:t>划分单位事件，明确任务、动作</a:t>
            </a:r>
            <a:r>
              <a:rPr lang="en-US" altLang="zh-CN" sz="1800" dirty="0">
                <a:latin typeface="微软雅黑 Light" panose="020B0502040204020203" pitchFamily="34" charset="-122"/>
              </a:rPr>
              <a:t>；②</a:t>
            </a:r>
            <a:r>
              <a:rPr lang="en-US" altLang="zh-CN" sz="1800" dirty="0" err="1">
                <a:latin typeface="微软雅黑 Light" panose="020B0502040204020203" pitchFamily="34" charset="-122"/>
              </a:rPr>
              <a:t>确定调度与语言，动作处理</a:t>
            </a:r>
            <a:r>
              <a:rPr lang="en-US" altLang="zh-CN" sz="1800" dirty="0">
                <a:latin typeface="微软雅黑 Light" panose="020B0502040204020203" pitchFamily="34" charset="-122"/>
              </a:rPr>
              <a:t>；③</a:t>
            </a:r>
            <a:r>
              <a:rPr lang="en-US" altLang="zh-CN" sz="1800" dirty="0" err="1">
                <a:latin typeface="微软雅黑 Light" panose="020B0502040204020203" pitchFamily="34" charset="-122"/>
              </a:rPr>
              <a:t>案头工作：检查人物分析，完成人物小传</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五周（24／3—30／3）：</a:t>
            </a:r>
            <a:r>
              <a:rPr lang="en-US" altLang="zh-CN" sz="1800" dirty="0" err="1">
                <a:latin typeface="微软雅黑 Light" panose="020B0502040204020203" pitchFamily="34" charset="-122"/>
              </a:rPr>
              <a:t>粗排三幕，连接一、二、三幕（同上</a:t>
            </a:r>
            <a:r>
              <a:rPr lang="en-US" altLang="zh-CN" sz="1800" dirty="0">
                <a:latin typeface="微软雅黑 Light" panose="020B0502040204020203" pitchFamily="34" charset="-122"/>
              </a:rPr>
              <a:t>），</a:t>
            </a:r>
            <a:r>
              <a:rPr lang="en-US" altLang="zh-CN" sz="1800" dirty="0" err="1">
                <a:latin typeface="微软雅黑 Light" panose="020B0502040204020203" pitchFamily="34" charset="-122"/>
              </a:rPr>
              <a:t>剧作风格探索</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六周（31／3—6／4）：</a:t>
            </a:r>
            <a:r>
              <a:rPr lang="en-US" altLang="zh-CN" sz="1800" dirty="0" err="1">
                <a:latin typeface="微软雅黑 Light" panose="020B0502040204020203" pitchFamily="34" charset="-122"/>
              </a:rPr>
              <a:t>连排全剧，确定全剧贯穿动作线，把握人物基调后，初定调度，寻找、丰富表演细节</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七周（7／4—13／4）：</a:t>
            </a:r>
            <a:r>
              <a:rPr lang="en-US" altLang="zh-CN" sz="1800" dirty="0" err="1">
                <a:latin typeface="微软雅黑 Light" panose="020B0502040204020203" pitchFamily="34" charset="-122"/>
              </a:rPr>
              <a:t>再次研究剧本，抽排，调整节奏，选定配乐</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八周（14／4—20／4）：</a:t>
            </a:r>
            <a:r>
              <a:rPr lang="en-US" altLang="zh-CN" sz="1800" dirty="0" err="1">
                <a:latin typeface="微软雅黑 Light" panose="020B0502040204020203" pitchFamily="34" charset="-122"/>
              </a:rPr>
              <a:t>细加工，定服装，化妆造型，强化剧作风格</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九周（21／4—27／4）：</a:t>
            </a:r>
            <a:r>
              <a:rPr lang="en-US" altLang="zh-CN" sz="1800" dirty="0" err="1">
                <a:latin typeface="微软雅黑 Light" panose="020B0502040204020203" pitchFamily="34" charset="-122"/>
              </a:rPr>
              <a:t>全剧合成，布景、大道具定位</a:t>
            </a:r>
            <a:r>
              <a:rPr lang="en-US" altLang="zh-CN" sz="1800" dirty="0">
                <a:latin typeface="微软雅黑 Light" panose="020B0502040204020203" pitchFamily="34" charset="-122"/>
              </a:rPr>
              <a:t>。</a:t>
            </a:r>
          </a:p>
          <a:p>
            <a:pPr marL="0" indent="0" algn="just">
              <a:lnSpc>
                <a:spcPct val="90000"/>
              </a:lnSpc>
              <a:buNone/>
            </a:pPr>
            <a:r>
              <a:rPr lang="en-US" altLang="zh-CN" sz="1800" dirty="0">
                <a:latin typeface="微软雅黑 Light" panose="020B0502040204020203" pitchFamily="34" charset="-122"/>
              </a:rPr>
              <a:t>十周（28／4—4／5）：内部演出，进入院校剧场，计划演出6场。</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1060" y="182880"/>
            <a:ext cx="10847705" cy="1325880"/>
          </a:xfrm>
        </p:spPr>
        <p:txBody>
          <a:bodyPr/>
          <a:lstStyle/>
          <a:p>
            <a:pPr algn="just"/>
            <a:r>
              <a:rPr lang="zh-CN" altLang="en-US" sz="3600"/>
              <a:t>第一节 话剧排演对影视演员的训练价值</a:t>
            </a:r>
          </a:p>
        </p:txBody>
      </p:sp>
      <p:sp>
        <p:nvSpPr>
          <p:cNvPr id="3" name="文本占位符 2"/>
          <p:cNvSpPr>
            <a:spLocks noGrp="1"/>
          </p:cNvSpPr>
          <p:nvPr>
            <p:ph type="body" orient="vert" idx="1"/>
          </p:nvPr>
        </p:nvSpPr>
        <p:spPr>
          <a:xfrm>
            <a:off x="390525" y="1242695"/>
            <a:ext cx="8235315" cy="525272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五、教学剧目的选择</a:t>
            </a:r>
          </a:p>
          <a:p>
            <a:pPr algn="just">
              <a:lnSpc>
                <a:spcPct val="110000"/>
              </a:lnSpc>
            </a:pPr>
            <a:r>
              <a:rPr lang="en-US" altLang="zh-CN" sz="2000" dirty="0">
                <a:latin typeface="微软雅黑 Light" panose="020B0502040204020203" pitchFamily="34" charset="-122"/>
              </a:rPr>
              <a:t>教学剧目，必须从教学角度考虑，从学生学习的循序渐进、剧目的难易、学习量的相对平衡、戏份相对平均等方面考虑，并且剧目要相对成熟、经典，学生在这个阶段的学习要比在片段学习阶段的基础更上一层楼。如果剧目选得好，则能教学相长。</a:t>
            </a:r>
          </a:p>
          <a:p>
            <a:pPr algn="just">
              <a:lnSpc>
                <a:spcPct val="110000"/>
              </a:lnSpc>
            </a:pPr>
            <a:r>
              <a:rPr lang="en-US" altLang="zh-CN" sz="2000" dirty="0" err="1">
                <a:latin typeface="微软雅黑 Light" panose="020B0502040204020203" pitchFamily="34" charset="-122"/>
              </a:rPr>
              <a:t>教学剧目的选择要从学生的专业成长</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开拓戏剧视野及学习负荷量考虑</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一般本科生在校学习，每人至少应排练三个以上的完整剧目，这样才能使学生有一个从熟悉到熟练地进行完整人物创作的过程</a:t>
            </a:r>
            <a:r>
              <a:rPr lang="en-US" altLang="zh-CN" sz="2000" dirty="0">
                <a:latin typeface="微软雅黑 Light" panose="020B0502040204020203" pitchFamily="34" charset="-122"/>
              </a:rPr>
              <a:t>。</a:t>
            </a:r>
          </a:p>
          <a:p>
            <a:pPr algn="just">
              <a:lnSpc>
                <a:spcPct val="110000"/>
              </a:lnSpc>
            </a:pPr>
            <a:r>
              <a:rPr lang="en-US" altLang="zh-CN" sz="2000" dirty="0" err="1">
                <a:latin typeface="微软雅黑 Light" panose="020B0502040204020203" pitchFamily="34" charset="-122"/>
              </a:rPr>
              <a:t>选择剧目时，应尽量选择不同内容、风格的剧目，使每个学生都能得到更多的锻炼和展现</a:t>
            </a:r>
            <a:r>
              <a:rPr lang="en-US" altLang="zh-CN" sz="2000" dirty="0">
                <a:latin typeface="微软雅黑 Light" panose="020B0502040204020203" pitchFamily="34" charset="-122"/>
              </a:rPr>
              <a:t>。</a:t>
            </a:r>
          </a:p>
          <a:p>
            <a:pPr algn="just">
              <a:lnSpc>
                <a:spcPct val="110000"/>
              </a:lnSpc>
            </a:pPr>
            <a:r>
              <a:rPr lang="zh-CN" altLang="en-US" sz="2000" dirty="0">
                <a:latin typeface="微软雅黑 Light" panose="020B0502040204020203" pitchFamily="34" charset="-122"/>
              </a:rPr>
              <a:t>经典剧目：</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雷雨</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日出</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北京人</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原野</a:t>
            </a:r>
            <a:r>
              <a:rPr lang="en-US" altLang="zh-CN" sz="2000" dirty="0">
                <a:latin typeface="微软雅黑 Light" panose="020B0502040204020203" pitchFamily="34" charset="-122"/>
              </a:rPr>
              <a:t>》《家》《</a:t>
            </a:r>
            <a:r>
              <a:rPr lang="en-US" altLang="zh-CN" sz="2000" dirty="0" err="1">
                <a:latin typeface="微软雅黑 Light" panose="020B0502040204020203" pitchFamily="34" charset="-122"/>
              </a:rPr>
              <a:t>骆驼祥子</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地质师</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黄土谣</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小井胡同</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奥赛罗</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罗密欧与朱丽叶</a:t>
            </a:r>
            <a:r>
              <a:rPr lang="en-US" altLang="zh-CN"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99" name="image59.png"/>
          <p:cNvPicPr>
            <a:picLocks noChangeAspect="1"/>
          </p:cNvPicPr>
          <p:nvPr/>
        </p:nvPicPr>
        <p:blipFill>
          <a:blip r:embed="rId3" cstate="print"/>
          <a:stretch>
            <a:fillRect/>
          </a:stretch>
        </p:blipFill>
        <p:spPr>
          <a:xfrm>
            <a:off x="8590915" y="1153795"/>
            <a:ext cx="3570605" cy="1983740"/>
          </a:xfrm>
          <a:prstGeom prst="rect">
            <a:avLst/>
          </a:prstGeom>
        </p:spPr>
      </p:pic>
      <p:pic>
        <p:nvPicPr>
          <p:cNvPr id="97" name="image58.png"/>
          <p:cNvPicPr>
            <a:picLocks noChangeAspect="1"/>
          </p:cNvPicPr>
          <p:nvPr/>
        </p:nvPicPr>
        <p:blipFill>
          <a:blip r:embed="rId4" cstate="print"/>
          <a:stretch>
            <a:fillRect/>
          </a:stretch>
        </p:blipFill>
        <p:spPr>
          <a:xfrm>
            <a:off x="8625840" y="3609340"/>
            <a:ext cx="3535680" cy="24847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92480" y="1509395"/>
            <a:ext cx="11306810" cy="5186680"/>
          </a:xfrm>
        </p:spPr>
        <p:txBody>
          <a:bodyPr vert="horz">
            <a:normAutofit/>
          </a:bodyPr>
          <a:lstStyle/>
          <a:p>
            <a:pPr marL="0" indent="0">
              <a:buNone/>
            </a:pPr>
            <a:r>
              <a:rPr lang="zh-CN" altLang="en-US" dirty="0"/>
              <a:t>三、影视表演特点</a:t>
            </a:r>
          </a:p>
          <a:p>
            <a:pPr marL="457200" indent="-457200">
              <a:lnSpc>
                <a:spcPct val="130000"/>
              </a:lnSpc>
              <a:buFont typeface="+mj-lt"/>
              <a:buAutoNum type="arabicPeriod" startAt="3"/>
            </a:pPr>
            <a:r>
              <a:rPr lang="zh-CN" sz="2000" b="1" dirty="0">
                <a:latin typeface="微软雅黑 Light" panose="020B0502040204020203" pitchFamily="34" charset="-122"/>
                <a:cs typeface="微软雅黑 Light" panose="020B0502040204020203" pitchFamily="34" charset="-122"/>
              </a:rPr>
              <a:t>导演对风格理念的总体把握</a:t>
            </a:r>
          </a:p>
          <a:p>
            <a:pPr>
              <a:lnSpc>
                <a:spcPct val="130000"/>
              </a:lnSpc>
            </a:pP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电影，是导演的艺术</a:t>
            </a:r>
            <a:r>
              <a:rPr sz="2000" dirty="0">
                <a:latin typeface="微软雅黑 Light" panose="020B0502040204020203" pitchFamily="34" charset="-122"/>
                <a:cs typeface="微软雅黑 Light" panose="020B0502040204020203" pitchFamily="34" charset="-122"/>
                <a:sym typeface="+mn-ea"/>
              </a:rPr>
              <a:t>”</a:t>
            </a:r>
            <a:r>
              <a:rPr lang="zh-CN" sz="2000" dirty="0">
                <a:latin typeface="微软雅黑 Light" panose="020B0502040204020203" pitchFamily="34" charset="-122"/>
                <a:cs typeface="微软雅黑 Light" panose="020B0502040204020203" pitchFamily="34" charset="-122"/>
                <a:sym typeface="+mn-ea"/>
              </a:rPr>
              <a:t>，电影表演的风格流派也掌握在导演手中；</a:t>
            </a:r>
          </a:p>
          <a:p>
            <a:pPr>
              <a:lnSpc>
                <a:spcPct val="130000"/>
              </a:lnSpc>
            </a:pPr>
            <a:r>
              <a:rPr lang="zh-CN" sz="2000" dirty="0">
                <a:latin typeface="微软雅黑 Light" panose="020B0502040204020203" pitchFamily="34" charset="-122"/>
                <a:cs typeface="微软雅黑 Light" panose="020B0502040204020203" pitchFamily="34" charset="-122"/>
              </a:rPr>
              <a:t>影视表演的风格特色、表演观念是通过导演对影片的整体蒙太奇思维来体现的。</a:t>
            </a:r>
          </a:p>
          <a:p>
            <a:pPr>
              <a:lnSpc>
                <a:spcPct val="130000"/>
              </a:lnSpc>
            </a:pPr>
            <a:r>
              <a:rPr sz="2000" dirty="0">
                <a:latin typeface="微软雅黑 Light" panose="020B0502040204020203" pitchFamily="34" charset="-122"/>
                <a:cs typeface="微软雅黑 Light" panose="020B0502040204020203" pitchFamily="34" charset="-122"/>
                <a:sym typeface="+mn-ea"/>
              </a:rPr>
              <a:t>影视表演的发展过程，从默片、有声片、色彩、立体声、变速摄影到数码技术合成等，这些因素都会直接地作用于影视表演。</a:t>
            </a:r>
            <a:r>
              <a:rPr lang="en-US" sz="2000" dirty="0">
                <a:latin typeface="微软雅黑 Light" panose="020B0502040204020203" pitchFamily="34" charset="-122"/>
                <a:cs typeface="微软雅黑 Light" panose="020B0502040204020203" pitchFamily="34" charset="-122"/>
                <a:sym typeface="+mn-ea"/>
              </a:rPr>
              <a:t>20</a:t>
            </a:r>
            <a:r>
              <a:rPr sz="2000" dirty="0">
                <a:latin typeface="微软雅黑 Light" panose="020B0502040204020203" pitchFamily="34" charset="-122"/>
                <a:cs typeface="微软雅黑 Light" panose="020B0502040204020203" pitchFamily="34" charset="-122"/>
                <a:sym typeface="+mn-ea"/>
              </a:rPr>
              <a:t>世纪</a:t>
            </a:r>
            <a:r>
              <a:rPr lang="en-US" sz="2000" dirty="0">
                <a:latin typeface="微软雅黑 Light" panose="020B0502040204020203" pitchFamily="34" charset="-122"/>
                <a:cs typeface="微软雅黑 Light" panose="020B0502040204020203" pitchFamily="34" charset="-122"/>
                <a:sym typeface="+mn-ea"/>
              </a:rPr>
              <a:t>80</a:t>
            </a:r>
            <a:r>
              <a:rPr sz="2000" dirty="0">
                <a:latin typeface="微软雅黑 Light" panose="020B0502040204020203" pitchFamily="34" charset="-122"/>
                <a:cs typeface="微软雅黑 Light" panose="020B0502040204020203" pitchFamily="34" charset="-122"/>
                <a:sym typeface="+mn-ea"/>
              </a:rPr>
              <a:t>年代后，数码技术被运用到电影拍摄中，创造了精彩的影像魅力。这是舞台表演所不可能达到的，而这些手段的运用，都是在导演手中完成的</a:t>
            </a:r>
            <a:r>
              <a:rPr lang="zh-CN" sz="2000" dirty="0">
                <a:latin typeface="微软雅黑 Light" panose="020B0502040204020203" pitchFamily="34" charset="-122"/>
                <a:cs typeface="微软雅黑 Light" panose="020B0502040204020203" pitchFamily="34" charset="-122"/>
                <a:sym typeface="+mn-ea"/>
              </a:rPr>
              <a:t>；</a:t>
            </a:r>
            <a:endParaRPr sz="2000" dirty="0">
              <a:latin typeface="微软雅黑 Light" panose="020B0502040204020203" pitchFamily="34" charset="-122"/>
              <a:cs typeface="微软雅黑 Light" panose="020B0502040204020203" pitchFamily="34" charset="-122"/>
              <a:sym typeface="+mn-ea"/>
            </a:endParaRPr>
          </a:p>
          <a:p>
            <a:pPr>
              <a:lnSpc>
                <a:spcPct val="130000"/>
              </a:lnSpc>
            </a:pPr>
            <a:r>
              <a:rPr lang="zh-CN" sz="2000" dirty="0">
                <a:latin typeface="微软雅黑 Light" panose="020B0502040204020203" pitchFamily="34" charset="-122"/>
                <a:cs typeface="微软雅黑 Light" panose="020B0502040204020203" pitchFamily="34" charset="-122"/>
                <a:sym typeface="+mn-ea"/>
              </a:rPr>
              <a:t>例：</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新龙门客栈</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魔鬼终结者</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世界末日</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卧虎藏龙</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英雄</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十面埋伏</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集结号</a:t>
            </a:r>
            <a:r>
              <a:rPr sz="2000" dirty="0">
                <a:latin typeface="微软雅黑 Light" panose="020B0502040204020203" pitchFamily="34" charset="-122"/>
                <a:cs typeface="微软雅黑 Light" panose="020B0502040204020203" pitchFamily="34" charset="-122"/>
                <a:sym typeface="+mn-ea"/>
              </a:rPr>
              <a:t>》《</a:t>
            </a:r>
            <a:r>
              <a:rPr lang="en-US" sz="2000" dirty="0">
                <a:latin typeface="微软雅黑 Light" panose="020B0502040204020203" pitchFamily="34" charset="-122"/>
                <a:cs typeface="微软雅黑 Light" panose="020B0502040204020203" pitchFamily="34" charset="-122"/>
                <a:sym typeface="+mn-ea"/>
              </a:rPr>
              <a:t>2012</a:t>
            </a:r>
            <a:r>
              <a:rPr sz="2000" dirty="0">
                <a:latin typeface="微软雅黑 Light" panose="020B0502040204020203" pitchFamily="34" charset="-122"/>
                <a:cs typeface="微软雅黑 Light" panose="020B0502040204020203" pitchFamily="34" charset="-122"/>
                <a:sym typeface="+mn-ea"/>
              </a:rPr>
              <a:t>》《</a:t>
            </a:r>
            <a:r>
              <a:rPr sz="2000" dirty="0" err="1">
                <a:latin typeface="微软雅黑 Light" panose="020B0502040204020203" pitchFamily="34" charset="-122"/>
                <a:cs typeface="微软雅黑 Light" panose="020B0502040204020203" pitchFamily="34" charset="-122"/>
                <a:sym typeface="+mn-ea"/>
              </a:rPr>
              <a:t>阿凡达》等</a:t>
            </a:r>
            <a:r>
              <a:rPr lang="zh-CN" sz="2000" dirty="0">
                <a:latin typeface="微软雅黑 Light" panose="020B0502040204020203" pitchFamily="34" charset="-122"/>
                <a:cs typeface="微软雅黑 Light" panose="020B0502040204020203" pitchFamily="34" charset="-122"/>
                <a:sym typeface="+mn-ea"/>
              </a:rPr>
              <a:t>；</a:t>
            </a:r>
          </a:p>
          <a:p>
            <a:pPr>
              <a:lnSpc>
                <a:spcPct val="130000"/>
              </a:lnSpc>
            </a:pPr>
            <a:r>
              <a:rPr lang="zh-CN" sz="2000" dirty="0">
                <a:latin typeface="微软雅黑 Light" panose="020B0502040204020203" pitchFamily="34" charset="-122"/>
                <a:cs typeface="微软雅黑 Light" panose="020B0502040204020203" pitchFamily="34" charset="-122"/>
                <a:sym typeface="+mn-ea"/>
              </a:rPr>
              <a:t>即使是“演员电影”，也由导演来做总体的把握；</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 name="图片 6" descr="1-9"/>
          <p:cNvPicPr>
            <a:picLocks noChangeAspect="1"/>
          </p:cNvPicPr>
          <p:nvPr>
            <p:custDataLst>
              <p:tags r:id="rId1"/>
            </p:custDataLst>
          </p:nvPr>
        </p:nvPicPr>
        <p:blipFill>
          <a:blip r:embed="rId5"/>
          <a:stretch>
            <a:fillRect/>
          </a:stretch>
        </p:blipFill>
        <p:spPr>
          <a:xfrm>
            <a:off x="10527030" y="1259205"/>
            <a:ext cx="1680845" cy="1541145"/>
          </a:xfrm>
          <a:prstGeom prst="rect">
            <a:avLst/>
          </a:prstGeom>
        </p:spPr>
      </p:pic>
      <p:pic>
        <p:nvPicPr>
          <p:cNvPr id="9" name="图片 8" descr="1-8"/>
          <p:cNvPicPr>
            <a:picLocks noChangeAspect="1"/>
          </p:cNvPicPr>
          <p:nvPr/>
        </p:nvPicPr>
        <p:blipFill>
          <a:blip r:embed="rId6"/>
          <a:stretch>
            <a:fillRect/>
          </a:stretch>
        </p:blipFill>
        <p:spPr>
          <a:xfrm>
            <a:off x="9350375" y="1258570"/>
            <a:ext cx="1176655" cy="1541145"/>
          </a:xfrm>
          <a:prstGeom prst="rect">
            <a:avLst/>
          </a:prstGeom>
        </p:spPr>
      </p:pic>
      <p:sp>
        <p:nvSpPr>
          <p:cNvPr id="10" name="PA_文本框 6"/>
          <p:cNvSpPr txBox="1"/>
          <p:nvPr>
            <p:custDataLst>
              <p:tags r:id="rId2"/>
            </p:custDataLst>
          </p:nvPr>
        </p:nvSpPr>
        <p:spPr>
          <a:xfrm>
            <a:off x="9811544" y="2542693"/>
            <a:ext cx="2715577" cy="1119835"/>
          </a:xfrm>
          <a:prstGeom prst="rect">
            <a:avLst/>
          </a:prstGeom>
          <a:noFill/>
          <a:ln>
            <a:noFill/>
          </a:ln>
          <a:extLst>
            <a:ext uri="{91240B29-F687-4F45-9708-019B960494DF}">
              <a14:hiddenLine xmlns:a14="http://schemas.microsoft.com/office/drawing/2010/main">
                <a:solidFill>
                  <a:srgbClr val="FF0000"/>
                </a:solidFill>
              </a14:hiddenLine>
            </a:ext>
          </a:extLst>
        </p:spPr>
        <p:txBody>
          <a:bodyPr vert="horz" wrap="square" numCol="1" rtlCol="0">
            <a:prstTxWarp prst="textPlain">
              <a:avLst/>
            </a:prstTxWarp>
            <a:spAutoFit/>
          </a:bodyPr>
          <a:lstStyle>
            <a:defPPr>
              <a:defRPr lang="zh-CN"/>
            </a:defPPr>
            <a:lvl1pPr marR="0" lvl="0" indent="0" fontAlgn="auto">
              <a:lnSpc>
                <a:spcPts val="0"/>
              </a:lnSpc>
              <a:spcBef>
                <a:spcPts val="0"/>
              </a:spcBef>
              <a:spcAft>
                <a:spcPts val="0"/>
              </a:spcAft>
              <a:buClrTx/>
              <a:buSzTx/>
              <a:buFontTx/>
              <a:buNone/>
              <a:defRPr kumimoji="0" b="0" i="0" u="none" strike="noStrike" cap="none" spc="-1200" normalizeH="0" baseline="0">
                <a:ln>
                  <a:noFill/>
                </a:ln>
                <a:blipFill dpi="0" rotWithShape="1">
                  <a:blip r:embed="rId7"/>
                  <a:srcRect/>
                  <a:stretch>
                    <a:fillRect/>
                  </a:stretch>
                </a:blipFill>
                <a:effectLst/>
                <a:uLnTx/>
                <a:uFillTx/>
                <a:latin typeface="Arial" panose="020B0604020202020204" pitchFamily="34" charset="0"/>
                <a:ea typeface="等线" panose="02010600030101010101" pitchFamily="2" charset="-122"/>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t>__________</a:t>
            </a:r>
            <a:endParaRPr lang="zh-CN" alt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accel="5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to="" calcmode="lin" valueType="num">
                                      <p:cBhvr>
                                        <p:cTn id="7" dur="300" fill="hold">
                                          <p:stCondLst>
                                            <p:cond delay="0"/>
                                          </p:stCondLst>
                                        </p:cTn>
                                        <p:tgtEl>
                                          <p:spTgt spid="9"/>
                                        </p:tgtEl>
                                        <p:attrNameLst>
                                          <p:attrName>ppt_y</p:attrName>
                                        </p:attrNameLst>
                                      </p:cBhvr>
                                      <p:tavLst>
                                        <p:tav tm="0">
                                          <p:val>
                                            <p:strVal val="0-ppt_h/1.5"/>
                                          </p:val>
                                        </p:tav>
                                        <p:tav tm="100000">
                                          <p:val>
                                            <p:strVal val="#ppt_y"/>
                                          </p:val>
                                        </p:tav>
                                      </p:tavLst>
                                    </p:anim>
                                  </p:childTnLst>
                                </p:cTn>
                              </p:par>
                              <p:par>
                                <p:cTn id="8" presetID="0" presetClass="entr" presetSubtype="0" accel="5000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to="" calcmode="lin" valueType="num">
                                      <p:cBhvr>
                                        <p:cTn id="10" dur="300" fill="hold">
                                          <p:stCondLst>
                                            <p:cond delay="0"/>
                                          </p:stCondLst>
                                        </p:cTn>
                                        <p:tgtEl>
                                          <p:spTgt spid="7"/>
                                        </p:tgtEl>
                                        <p:attrNameLst>
                                          <p:attrName>ppt_y</p:attrName>
                                        </p:attrNameLst>
                                      </p:cBhvr>
                                      <p:tavLst>
                                        <p:tav tm="0">
                                          <p:val>
                                            <p:strVal val="0-ppt_h/1.5"/>
                                          </p:val>
                                        </p:tav>
                                        <p:tav tm="100000">
                                          <p:val>
                                            <p:strVal val="#ppt_y"/>
                                          </p:val>
                                        </p:tav>
                                      </p:tavLst>
                                    </p:anim>
                                  </p:childTnLst>
                                </p:cTn>
                              </p:par>
                              <p:par>
                                <p:cTn id="11" presetID="0" presetClass="entr" presetSubtype="0" fill="hold" grpId="0" nodeType="withEffect">
                                  <p:stCondLst>
                                    <p:cond delay="270"/>
                                  </p:stCondLst>
                                  <p:iterate type="lt">
                                    <p:tmPct val="5000"/>
                                  </p:iterate>
                                  <p:childTnLst>
                                    <p:set>
                                      <p:cBhvr>
                                        <p:cTn id="12" dur="1" fill="hold">
                                          <p:stCondLst>
                                            <p:cond delay="0"/>
                                          </p:stCondLst>
                                        </p:cTn>
                                        <p:tgtEl>
                                          <p:spTgt spid="10"/>
                                        </p:tgtEl>
                                        <p:attrNameLst>
                                          <p:attrName>style.visibility</p:attrName>
                                        </p:attrNameLst>
                                      </p:cBhvr>
                                      <p:to>
                                        <p:strVal val="visible"/>
                                      </p:to>
                                    </p:set>
                                    <p:anim to="" calcmode="lin" valueType="num">
                                      <p:cBhvr>
                                        <p:cTn id="13" dur="600" fill="hold">
                                          <p:stCondLst>
                                            <p:cond delay="0"/>
                                          </p:stCondLst>
                                        </p:cTn>
                                        <p:tgtEl>
                                          <p:spTgt spid="10"/>
                                        </p:tgtEl>
                                        <p:attrNameLst>
                                          <p:attrName>ppt_x</p:attrName>
                                        </p:attrNameLst>
                                      </p:cBhvr>
                                      <p:tavLst>
                                        <p:tav tm="0">
                                          <p:val>
                                            <p:strVal val="#ppt_x"/>
                                          </p:val>
                                        </p:tav>
                                        <p:tav tm="100000">
                                          <p:val>
                                            <p:strVal val="#ppt_x+0.1*sin(rand(360))"/>
                                          </p:val>
                                        </p:tav>
                                      </p:tavLst>
                                    </p:anim>
                                    <p:anim to="" calcmode="lin" valueType="num">
                                      <p:cBhvr>
                                        <p:cTn id="14" dur="600" fill="hold">
                                          <p:stCondLst>
                                            <p:cond delay="0"/>
                                          </p:stCondLst>
                                        </p:cTn>
                                        <p:tgtEl>
                                          <p:spTgt spid="10"/>
                                        </p:tgtEl>
                                        <p:attrNameLst>
                                          <p:attrName>ppt_y</p:attrName>
                                        </p:attrNameLst>
                                      </p:cBhvr>
                                      <p:tavLst>
                                        <p:tav tm="0">
                                          <p:val>
                                            <p:strVal val="#ppt_y"/>
                                          </p:val>
                                        </p:tav>
                                        <p:tav tm="100000">
                                          <p:val>
                                            <p:strVal val="#ppt_y+0.1*sin(rand(360))"/>
                                          </p:val>
                                        </p:tav>
                                      </p:tavLst>
                                    </p:anim>
                                    <p:animScale>
                                      <p:cBhvr>
                                        <p:cTn id="15" dur="600" fill="hold">
                                          <p:stCondLst>
                                            <p:cond delay="0"/>
                                          </p:stCondLst>
                                        </p:cTn>
                                        <p:tgtEl>
                                          <p:spTgt spid="10"/>
                                        </p:tgtEl>
                                      </p:cBhvr>
                                      <p:from x="100000" y="100000"/>
                                      <p:to x="300000" y="300000"/>
                                    </p:animScale>
                                    <p:animEffect transition="out" filter="fade">
                                      <p:cBhvr>
                                        <p:cTn id="16" dur="600">
                                          <p:stCondLst>
                                            <p:cond delay="0"/>
                                          </p:stCondLst>
                                        </p:cTn>
                                        <p:tgtEl>
                                          <p:spTgt spid="10"/>
                                        </p:tgtEl>
                                      </p:cBhvr>
                                    </p:animEffect>
                                    <p:set>
                                      <p:cBhvr>
                                        <p:cTn id="17" dur="1" fill="hold">
                                          <p:stCondLst>
                                            <p:cond delay="5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理解排练完整剧目和排练片段在学习上的不同要求。</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对比话剧表演的“形体动作化”与影视表演的眼神“微相化”。</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从剧作家曹禺、郭沫若、老舍及现代剧作家刘恒与北京人艺演员的合作，思考编剧和演员的关系。</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从编剧和演员的合作关系谈谈影视表演的综合性。</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思考一下自己在表演排练中与导演合作的情况，讲讲不同导演的工作方法。</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思考你所进行的完整剧目工作的现状是否有正常的工作程序。</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从演员创作的角度对一个演出剧目进行规范化安排、计划。</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尝试从教学的角度选择一个供排练演出用的教学剧目，并说明理由。</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85725"/>
            <a:ext cx="10981055" cy="1355725"/>
          </a:xfrm>
        </p:spPr>
        <p:txBody>
          <a:bodyPr>
            <a:normAutofit/>
          </a:bodyPr>
          <a:lstStyle/>
          <a:p>
            <a:pPr algn="l"/>
            <a:r>
              <a:rPr lang="zh-CN" altLang="en-US" sz="3200" dirty="0">
                <a:latin typeface="微软雅黑 Light" panose="020B0502040204020203" pitchFamily="34" charset="-122"/>
                <a:cs typeface="微软雅黑 Light" panose="020B0502040204020203" pitchFamily="34" charset="-122"/>
              </a:rPr>
              <a:t>第二节 扎实的案头分析</a:t>
            </a:r>
            <a:br>
              <a:rPr lang="zh-CN" altLang="en-US" sz="3200" dirty="0">
                <a:latin typeface="微软雅黑 Light" panose="020B0502040204020203" pitchFamily="34" charset="-122"/>
                <a:cs typeface="微软雅黑 Light" panose="020B0502040204020203" pitchFamily="34" charset="-122"/>
              </a:rPr>
            </a:br>
            <a:r>
              <a:rPr lang="en-US" altLang="zh-CN" sz="3200" dirty="0">
                <a:latin typeface="微软雅黑 Light" panose="020B0502040204020203" pitchFamily="34" charset="-122"/>
                <a:cs typeface="微软雅黑 Light" panose="020B0502040204020203" pitchFamily="34" charset="-122"/>
              </a:rPr>
              <a:t>——</a:t>
            </a:r>
            <a:r>
              <a:rPr lang="zh-CN" altLang="en-US" sz="3200" dirty="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426075"/>
          </a:xfrm>
        </p:spPr>
        <p:txBody>
          <a:bodyPr vert="horz">
            <a:noAutofit/>
          </a:bodyPr>
          <a:lstStyle/>
          <a:p>
            <a:pPr marL="0" indent="0" algn="just">
              <a:lnSpc>
                <a:spcPct val="140000"/>
              </a:lnSpc>
              <a:buNone/>
            </a:pPr>
            <a:r>
              <a:rPr lang="zh-CN" altLang="en-US" dirty="0">
                <a:latin typeface="微软雅黑 Light" panose="020B0502040204020203" pitchFamily="34" charset="-122"/>
              </a:rPr>
              <a:t>一、案头分析是排练成功的前提</a:t>
            </a:r>
          </a:p>
          <a:p>
            <a:pPr algn="just">
              <a:lnSpc>
                <a:spcPct val="140000"/>
              </a:lnSpc>
            </a:pPr>
            <a:r>
              <a:rPr lang="zh-CN" sz="2000" dirty="0">
                <a:latin typeface="微软雅黑 Light" panose="020B0502040204020203" pitchFamily="34" charset="-122"/>
              </a:rPr>
              <a:t>剧本，一剧之本。演员进行完整人物的创作，更要先从认真地阅读剧本，进行扎实的案头工作开始。</a:t>
            </a:r>
          </a:p>
          <a:p>
            <a:pPr algn="just">
              <a:lnSpc>
                <a:spcPct val="140000"/>
              </a:lnSpc>
            </a:pPr>
            <a:r>
              <a:rPr lang="zh-CN" sz="2000" dirty="0">
                <a:latin typeface="微软雅黑 Light" panose="020B0502040204020203" pitchFamily="34" charset="-122"/>
              </a:rPr>
              <a:t>关于剧本的分析方法，以下几点不应忽略：</a:t>
            </a:r>
          </a:p>
          <a:p>
            <a:pPr marL="457200" indent="-457200" algn="just">
              <a:lnSpc>
                <a:spcPct val="140000"/>
              </a:lnSpc>
              <a:buFont typeface="+mj-lt"/>
              <a:buAutoNum type="arabicPeriod"/>
            </a:pPr>
            <a:r>
              <a:rPr lang="zh-CN" sz="2000" dirty="0">
                <a:latin typeface="微软雅黑 Light" panose="020B0502040204020203" pitchFamily="34" charset="-122"/>
              </a:rPr>
              <a:t>演员对剧本的整体分析；</a:t>
            </a:r>
          </a:p>
          <a:p>
            <a:pPr marL="457200" indent="-457200" algn="just">
              <a:lnSpc>
                <a:spcPct val="140000"/>
              </a:lnSpc>
              <a:buFont typeface="+mj-lt"/>
              <a:buAutoNum type="arabicPeriod"/>
            </a:pPr>
            <a:r>
              <a:rPr lang="zh-CN" sz="2000" dirty="0">
                <a:latin typeface="微软雅黑 Light" panose="020B0502040204020203" pitchFamily="34" charset="-122"/>
              </a:rPr>
              <a:t>演员对角色的任务和行动的分析；</a:t>
            </a:r>
          </a:p>
          <a:p>
            <a:pPr marL="457200" indent="-457200" algn="just">
              <a:lnSpc>
                <a:spcPct val="140000"/>
              </a:lnSpc>
              <a:buFont typeface="+mj-lt"/>
              <a:buAutoNum type="arabicPeriod"/>
            </a:pPr>
            <a:r>
              <a:rPr lang="zh-CN" sz="2000" dirty="0">
                <a:latin typeface="微软雅黑 Light" panose="020B0502040204020203" pitchFamily="34" charset="-122"/>
              </a:rPr>
              <a:t>演员对角色性格在剧本中（表现）的挖掘；</a:t>
            </a:r>
          </a:p>
          <a:p>
            <a:pPr marL="457200" indent="-457200" algn="just">
              <a:lnSpc>
                <a:spcPct val="140000"/>
              </a:lnSpc>
              <a:buFont typeface="+mj-lt"/>
              <a:buAutoNum type="arabicPeriod"/>
            </a:pPr>
            <a:r>
              <a:rPr lang="zh-CN" sz="2000" dirty="0">
                <a:latin typeface="微软雅黑 Light" panose="020B0502040204020203" pitchFamily="34" charset="-122"/>
              </a:rPr>
              <a:t>演员在导演对剧本解释后对角色的再认识；</a:t>
            </a:r>
          </a:p>
          <a:p>
            <a:pPr marL="457200" indent="-457200" algn="just">
              <a:lnSpc>
                <a:spcPct val="140000"/>
              </a:lnSpc>
              <a:buFont typeface="+mj-lt"/>
              <a:buAutoNum type="arabicPeriod"/>
            </a:pPr>
            <a:r>
              <a:rPr lang="zh-CN" sz="2000" dirty="0">
                <a:latin typeface="微软雅黑 Light" panose="020B0502040204020203" pitchFamily="34" charset="-122"/>
              </a:rPr>
              <a:t>其他人的意见和建议。</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91770"/>
            <a:ext cx="11226165" cy="1180465"/>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88915"/>
          </a:xfrm>
        </p:spPr>
        <p:txBody>
          <a:bodyPr vert="horz">
            <a:noAutofit/>
          </a:bodyPr>
          <a:lstStyle/>
          <a:p>
            <a:pPr marL="0" indent="0" algn="just">
              <a:lnSpc>
                <a:spcPct val="140000"/>
              </a:lnSpc>
              <a:buNone/>
            </a:pPr>
            <a:r>
              <a:rPr lang="zh-CN" altLang="en-US" dirty="0">
                <a:latin typeface="微软雅黑 Light" panose="020B0502040204020203" pitchFamily="34" charset="-122"/>
              </a:rPr>
              <a:t>一、案头分析是排练成功的前提</a:t>
            </a:r>
          </a:p>
          <a:p>
            <a:pPr algn="just">
              <a:lnSpc>
                <a:spcPct val="120000"/>
              </a:lnSpc>
            </a:pPr>
            <a:r>
              <a:rPr lang="zh-CN" sz="2000" dirty="0">
                <a:latin typeface="微软雅黑 Light" panose="020B0502040204020203" pitchFamily="34" charset="-122"/>
              </a:rPr>
              <a:t>对剧本的阅读</a:t>
            </a:r>
            <a:r>
              <a:rPr lang="zh-CN" sz="2000" b="1" dirty="0">
                <a:latin typeface="微软雅黑 Light" panose="020B0502040204020203" pitchFamily="34" charset="-122"/>
                <a:sym typeface="+mn-ea"/>
              </a:rPr>
              <a:t>至少三遍</a:t>
            </a:r>
            <a:r>
              <a:rPr lang="en-US" altLang="zh-CN" sz="2000" dirty="0">
                <a:latin typeface="微软雅黑 Light" panose="020B0502040204020203" pitchFamily="34" charset="-122"/>
              </a:rPr>
              <a:t>——</a:t>
            </a:r>
            <a:r>
              <a:rPr lang="zh-CN" sz="2000" dirty="0">
                <a:latin typeface="微软雅黑 Light" panose="020B0502040204020203" pitchFamily="34" charset="-122"/>
              </a:rPr>
              <a:t>初读，再读，细读，</a:t>
            </a:r>
            <a:r>
              <a:rPr lang="zh-CN" sz="2000" dirty="0">
                <a:latin typeface="微软雅黑 Light" panose="020B0502040204020203" pitchFamily="34" charset="-122"/>
                <a:sym typeface="+mn-ea"/>
              </a:rPr>
              <a:t>每遍有一定的目的和要求。</a:t>
            </a:r>
            <a:endParaRPr lang="zh-CN" sz="2000" dirty="0">
              <a:latin typeface="微软雅黑 Light" panose="020B0502040204020203" pitchFamily="34" charset="-122"/>
            </a:endParaRPr>
          </a:p>
          <a:p>
            <a:pPr algn="just">
              <a:lnSpc>
                <a:spcPct val="120000"/>
              </a:lnSpc>
            </a:pPr>
            <a:r>
              <a:rPr lang="zh-CN" sz="2000" b="1" dirty="0">
                <a:gradFill>
                  <a:gsLst>
                    <a:gs pos="0">
                      <a:srgbClr val="FE4444"/>
                    </a:gs>
                    <a:gs pos="100000">
                      <a:srgbClr val="832B2B"/>
                    </a:gs>
                  </a:gsLst>
                  <a:lin scaled="0"/>
                </a:gradFill>
                <a:latin typeface="微软雅黑 Light" panose="020B0502040204020203" pitchFamily="34" charset="-122"/>
              </a:rPr>
              <a:t>初读：</a:t>
            </a:r>
            <a:r>
              <a:rPr lang="zh-CN" sz="2000" dirty="0">
                <a:latin typeface="微软雅黑 Light" panose="020B0502040204020203" pitchFamily="34" charset="-122"/>
              </a:rPr>
              <a:t>了解全局的故事情节。读后思考一下作品要表现的是什么？哪些段落最吸引你，为什么？剧本的艺术特色是什么？剧本的重大事件和矛盾冲突是什么？你所要扮演的角色在剧本中是一个什么位置？（大体的轮廓印象）</a:t>
            </a:r>
          </a:p>
          <a:p>
            <a:pPr algn="just">
              <a:lnSpc>
                <a:spcPct val="120000"/>
              </a:lnSpc>
            </a:pPr>
            <a:r>
              <a:rPr lang="zh-CN" sz="2000" b="1" dirty="0">
                <a:gradFill>
                  <a:gsLst>
                    <a:gs pos="0">
                      <a:srgbClr val="FE4444"/>
                    </a:gs>
                    <a:gs pos="100000">
                      <a:srgbClr val="832B2B"/>
                    </a:gs>
                  </a:gsLst>
                  <a:lin scaled="0"/>
                </a:gradFill>
                <a:latin typeface="微软雅黑 Light" panose="020B0502040204020203" pitchFamily="34" charset="-122"/>
              </a:rPr>
              <a:t>再读：</a:t>
            </a:r>
            <a:r>
              <a:rPr lang="zh-CN" sz="2000" dirty="0">
                <a:latin typeface="微软雅黑 Light" panose="020B0502040204020203" pitchFamily="34" charset="-122"/>
              </a:rPr>
              <a:t>以演员的姿态做扎实认真的从头到尾的再读。任务：按剧本场次、按事件发展的进程与人物的上下场划分单位（段落）、事件，并找准在场人物的任务与动作（你扮演的人物动作是什么？）；在理清每幕（场）的事件后再来看每幕（场）戏的大的事件是什么？全剧的重大事件是什么（你扮演的人物的贯穿行动是什么）？主题思想是什么？</a:t>
            </a:r>
          </a:p>
          <a:p>
            <a:pPr algn="just">
              <a:lnSpc>
                <a:spcPct val="120000"/>
              </a:lnSpc>
            </a:pPr>
            <a:r>
              <a:rPr lang="zh-CN" sz="2000" b="1" dirty="0">
                <a:gradFill>
                  <a:gsLst>
                    <a:gs pos="0">
                      <a:srgbClr val="FE4444"/>
                    </a:gs>
                    <a:gs pos="100000">
                      <a:srgbClr val="832B2B"/>
                    </a:gs>
                  </a:gsLst>
                  <a:lin scaled="0"/>
                </a:gradFill>
                <a:latin typeface="微软雅黑 Light" panose="020B0502040204020203" pitchFamily="34" charset="-122"/>
              </a:rPr>
              <a:t>细读：</a:t>
            </a:r>
            <a:r>
              <a:rPr lang="zh-CN" sz="2000" dirty="0">
                <a:latin typeface="微软雅黑 Light" panose="020B0502040204020203" pitchFamily="34" charset="-122"/>
              </a:rPr>
              <a:t>通过初读、再读后，在对全剧情节事件有所了解的基础上，再对局部和你所扮演的人物段落进行细致的阅读，以进一步检验你前面阅读的印象是否准确，寻找的人物动作是否正确，开始思考自己怎样进入角色。</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30175"/>
            <a:ext cx="11226165" cy="1325880"/>
          </a:xfrm>
        </p:spPr>
        <p:txBody>
          <a:bodyPr>
            <a:norm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8870950" cy="5426075"/>
          </a:xfrm>
        </p:spPr>
        <p:txBody>
          <a:bodyPr vert="horz">
            <a:noAutofit/>
          </a:bodyPr>
          <a:lstStyle/>
          <a:p>
            <a:pPr marL="0" indent="0" algn="just">
              <a:lnSpc>
                <a:spcPct val="140000"/>
              </a:lnSpc>
              <a:buNone/>
            </a:pPr>
            <a:r>
              <a:rPr lang="zh-CN" altLang="en-US" dirty="0">
                <a:latin typeface="微软雅黑 Light" panose="020B0502040204020203" pitchFamily="34" charset="-122"/>
              </a:rPr>
              <a:t>二、时代背景与主题思想</a:t>
            </a:r>
          </a:p>
          <a:p>
            <a:pPr algn="just">
              <a:lnSpc>
                <a:spcPct val="110000"/>
              </a:lnSpc>
            </a:pPr>
            <a:r>
              <a:rPr lang="zh-CN" altLang="en-US" sz="2000" dirty="0">
                <a:latin typeface="微软雅黑 Light" panose="020B0502040204020203" pitchFamily="34" charset="-122"/>
              </a:rPr>
              <a:t>了解剧本的时代背景，一靠剧本作者的明确提示，二靠演员自己的分析，从剧中人物的对话去分析，从剧本事件的独特的历史性去分析，从人物独特的心理状态去分析。</a:t>
            </a:r>
          </a:p>
          <a:p>
            <a:pPr algn="just">
              <a:lnSpc>
                <a:spcPct val="110000"/>
              </a:lnSpc>
            </a:pPr>
            <a:r>
              <a:rPr lang="zh-CN" altLang="en-US" sz="2000" dirty="0">
                <a:latin typeface="微软雅黑 Light" panose="020B0502040204020203" pitchFamily="34" charset="-122"/>
              </a:rPr>
              <a:t>例：《地质师》中包含特定年代的专属名词及</a:t>
            </a:r>
            <a:r>
              <a:rPr lang="zh-CN" altLang="en-US" sz="2000" dirty="0">
                <a:latin typeface="微软雅黑 Light" panose="020B0502040204020203" pitchFamily="34" charset="-122"/>
                <a:sym typeface="+mn-ea"/>
              </a:rPr>
              <a:t>特定时代背景的相关信息</a:t>
            </a:r>
          </a:p>
          <a:p>
            <a:pPr marL="0" indent="0" algn="just">
              <a:lnSpc>
                <a:spcPct val="110000"/>
              </a:lnSpc>
              <a:buNone/>
            </a:pPr>
            <a:r>
              <a:rPr lang="zh-CN" altLang="en-US" sz="2000" dirty="0">
                <a:latin typeface="楷体" panose="02010609060101010101" charset="-122"/>
                <a:ea typeface="楷体" panose="02010609060101010101" charset="-122"/>
                <a:cs typeface="楷体" panose="02010609060101010101" charset="-122"/>
              </a:rPr>
              <a:t>“三年前咱们在十三陵水库劳动”“可我只有半斤粮票”“给你补助二十尺布票，三斤棉花票，十五元钱”“中国人民用洋油的时代一去不复返了”“你该去问四清工作组”“我说我爷爷给林彪剃过头，可惹了大祸了！他们说这是污蔑副统帅。后来林彪死了，又查我祖宗三代与林彪的关系……”</a:t>
            </a:r>
          </a:p>
          <a:p>
            <a:pPr algn="just">
              <a:lnSpc>
                <a:spcPct val="110000"/>
              </a:lnSpc>
            </a:pPr>
            <a:r>
              <a:rPr lang="zh-CN" altLang="en-US" sz="2000" b="1" dirty="0">
                <a:latin typeface="微软雅黑 Light" panose="020B0502040204020203" pitchFamily="34" charset="-122"/>
              </a:rPr>
              <a:t>主题不易找到的理由：</a:t>
            </a:r>
            <a:r>
              <a:rPr lang="en-US" altLang="zh-CN" sz="2000" dirty="0">
                <a:latin typeface="微软雅黑 Light" panose="020B0502040204020203" pitchFamily="34" charset="-122"/>
              </a:rPr>
              <a:t>1.</a:t>
            </a:r>
            <a:r>
              <a:rPr lang="zh-CN" altLang="en-US" sz="2000" dirty="0">
                <a:latin typeface="微软雅黑 Light" panose="020B0502040204020203" pitchFamily="34" charset="-122"/>
              </a:rPr>
              <a:t>不成熟的作家，没有经验，表现力弱；</a:t>
            </a:r>
            <a:r>
              <a:rPr lang="en-US" altLang="zh-CN" sz="2000" dirty="0">
                <a:latin typeface="微软雅黑 Light" panose="020B0502040204020203" pitchFamily="34" charset="-122"/>
              </a:rPr>
              <a:t>2.</a:t>
            </a:r>
            <a:r>
              <a:rPr lang="zh-CN" altLang="en-US" sz="2000" dirty="0">
                <a:latin typeface="微软雅黑 Light" panose="020B0502040204020203" pitchFamily="34" charset="-122"/>
              </a:rPr>
              <a:t>好作家，生活经验丰富，有深度，反映生活中的错综复杂的各方面、各角落，因而意义深奥，读了不易立即体会；</a:t>
            </a:r>
            <a:r>
              <a:rPr lang="en-US" altLang="zh-CN" sz="2000" dirty="0">
                <a:latin typeface="微软雅黑 Light" panose="020B0502040204020203" pitchFamily="34" charset="-122"/>
              </a:rPr>
              <a:t>3.</a:t>
            </a:r>
            <a:r>
              <a:rPr lang="zh-CN" altLang="en-US" sz="2000" dirty="0">
                <a:latin typeface="微软雅黑 Light" panose="020B0502040204020203" pitchFamily="34" charset="-122"/>
              </a:rPr>
              <a:t>深入浅出，表面看来主题已相当明确，但如往深处挖掘，则更加意味深长，仁者见仁，智者见智。</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01" name="image60.png"/>
          <p:cNvPicPr>
            <a:picLocks noChangeAspect="1"/>
          </p:cNvPicPr>
          <p:nvPr/>
        </p:nvPicPr>
        <p:blipFill>
          <a:blip r:embed="rId3" cstate="print"/>
          <a:stretch>
            <a:fillRect/>
          </a:stretch>
        </p:blipFill>
        <p:spPr>
          <a:xfrm>
            <a:off x="9631045" y="1372235"/>
            <a:ext cx="2486660" cy="15449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xit" presetSubtype="12" fill="hold" nodeType="clickEffect">
                                  <p:stCondLst>
                                    <p:cond delay="0"/>
                                  </p:stCondLst>
                                  <p:childTnLst>
                                    <p:animEffect transition="out" filter="strips(downLeft)">
                                      <p:cBhvr>
                                        <p:cTn id="6" dur="500"/>
                                        <p:tgtEl>
                                          <p:spTgt spid="101"/>
                                        </p:tgtEl>
                                      </p:cBhvr>
                                    </p:animEffect>
                                    <p:set>
                                      <p:cBhvr>
                                        <p:cTn id="7" dur="1" fill="hold">
                                          <p:stCondLst>
                                            <p:cond delay="499"/>
                                          </p:stCondLst>
                                        </p:cTn>
                                        <p:tgtEl>
                                          <p:spTgt spid="10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strips(downLeft)">
                                      <p:cBhvr>
                                        <p:cTn id="12"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30175"/>
            <a:ext cx="11112500" cy="1303655"/>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9297035"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三、剧本事件与人物动作</a:t>
            </a:r>
          </a:p>
          <a:p>
            <a:pPr algn="just">
              <a:lnSpc>
                <a:spcPct val="110000"/>
              </a:lnSpc>
            </a:pPr>
            <a:r>
              <a:rPr lang="zh-CN" altLang="en-US" sz="2000" b="1" dirty="0">
                <a:latin typeface="微软雅黑 Light" panose="020B0502040204020203" pitchFamily="34" charset="-122"/>
              </a:rPr>
              <a:t>没有冲突就没有戏剧。冲突是事件的核心，是戏核，是戏剧的内在动作性。</a:t>
            </a:r>
            <a:r>
              <a:rPr lang="zh-CN" altLang="en-US" sz="2000" dirty="0">
                <a:latin typeface="微软雅黑 Light" panose="020B0502040204020203" pitchFamily="34" charset="-122"/>
              </a:rPr>
              <a:t>在案头工作中，弄清戏剧冲突与戏剧情境十分重要。</a:t>
            </a:r>
          </a:p>
          <a:p>
            <a:pPr algn="just">
              <a:lnSpc>
                <a:spcPct val="110000"/>
              </a:lnSpc>
            </a:pPr>
            <a:r>
              <a:rPr lang="zh-CN" altLang="en-US" sz="2000" dirty="0">
                <a:latin typeface="楷体" panose="02010609060101010101" pitchFamily="49" charset="-122"/>
                <a:ea typeface="楷体" panose="02010609060101010101" pitchFamily="49" charset="-122"/>
              </a:rPr>
              <a:t>“戏剧情境作为戏剧作品的基础，由三种因素构成：剧中人物活动的具体的时空环境；对人物发生影响的具体情况事件；有定性的人物关系。”</a:t>
            </a:r>
          </a:p>
          <a:p>
            <a:pPr algn="just">
              <a:lnSpc>
                <a:spcPct val="110000"/>
              </a:lnSpc>
            </a:pPr>
            <a:r>
              <a:rPr lang="zh-CN" altLang="en-US" sz="2000" dirty="0">
                <a:latin typeface="楷体" panose="02010609060101010101" pitchFamily="49" charset="-122"/>
                <a:ea typeface="楷体" panose="02010609060101010101" pitchFamily="49" charset="-122"/>
              </a:rPr>
              <a:t>“事件与人物关系的相互作用推动人物的行动，从而构成情节的发展。”</a:t>
            </a:r>
          </a:p>
          <a:p>
            <a:pPr algn="just">
              <a:lnSpc>
                <a:spcPct val="110000"/>
              </a:lnSpc>
            </a:pPr>
            <a:r>
              <a:rPr lang="zh-CN" altLang="en-US" sz="2000" dirty="0">
                <a:latin typeface="微软雅黑 Light" panose="020B0502040204020203" pitchFamily="34" charset="-122"/>
              </a:rPr>
              <a:t>在分析剧本时，要按剧本情节的发展过程将剧本分切成若干单位，明确剧本的事件及人物在单位事件中的动作。（例：</a:t>
            </a:r>
            <a:r>
              <a:rPr lang="zh-CN" altLang="en-US" sz="2000" dirty="0">
                <a:latin typeface="微软雅黑 Light" panose="020B0502040204020203" pitchFamily="34" charset="-122"/>
                <a:sym typeface="+mn-ea"/>
              </a:rPr>
              <a:t>《雷雨》全剧有四幕戏，按情节发展的进程与人物的上下场划分单位</a:t>
            </a:r>
            <a:r>
              <a:rPr lang="en-US" altLang="zh-CN" sz="2000" dirty="0">
                <a:latin typeface="微软雅黑 Light" panose="020B0502040204020203" pitchFamily="34" charset="-122"/>
                <a:sym typeface="+mn-ea"/>
              </a:rPr>
              <a:t>/</a:t>
            </a:r>
            <a:r>
              <a:rPr lang="zh-CN" altLang="en-US" sz="2000" dirty="0">
                <a:latin typeface="微软雅黑 Light" panose="020B0502040204020203" pitchFamily="34" charset="-122"/>
                <a:sym typeface="+mn-ea"/>
              </a:rPr>
              <a:t>段落事件</a:t>
            </a:r>
            <a:r>
              <a:rPr lang="zh-CN" altLang="en-US" sz="2000" dirty="0">
                <a:latin typeface="微软雅黑 Light" panose="020B0502040204020203" pitchFamily="34" charset="-122"/>
              </a:rPr>
              <a:t>）</a:t>
            </a:r>
          </a:p>
          <a:p>
            <a:pPr algn="just">
              <a:lnSpc>
                <a:spcPct val="110000"/>
              </a:lnSpc>
            </a:pPr>
            <a:r>
              <a:rPr lang="zh-CN" altLang="en-US" sz="2000" dirty="0">
                <a:latin typeface="微软雅黑 Light" panose="020B0502040204020203" pitchFamily="34" charset="-122"/>
              </a:rPr>
              <a:t>关于人物动作，不仅要看人物的外部动作，还要准确地理清人物的“内部动作”。</a:t>
            </a:r>
          </a:p>
          <a:p>
            <a:pPr algn="just">
              <a:lnSpc>
                <a:spcPct val="110000"/>
              </a:lnSpc>
            </a:pP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舞台动作</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这是从心灵到身体，从心灵到边缘，从内部到外部，从体验到体现的活动。舞台动作</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这是沿着贯穿动作线奔向最高任务。”（《斯坦尼斯拉夫斯基全集》）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03" name="image61.png"/>
          <p:cNvPicPr>
            <a:picLocks noChangeAspect="1"/>
          </p:cNvPicPr>
          <p:nvPr/>
        </p:nvPicPr>
        <p:blipFill>
          <a:blip r:embed="rId3" cstate="print"/>
          <a:stretch>
            <a:fillRect/>
          </a:stretch>
        </p:blipFill>
        <p:spPr>
          <a:xfrm>
            <a:off x="10005695" y="1372235"/>
            <a:ext cx="2168525" cy="27813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45415"/>
            <a:ext cx="11226165" cy="1121410"/>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四、最高任务与贯穿动作</a:t>
            </a:r>
          </a:p>
          <a:p>
            <a:pPr algn="just">
              <a:lnSpc>
                <a:spcPct val="120000"/>
              </a:lnSpc>
            </a:pPr>
            <a:r>
              <a:rPr lang="zh-CN" altLang="en-US" sz="2000" b="1" dirty="0">
                <a:latin typeface="微软雅黑 Light" panose="020B0502040204020203" pitchFamily="34" charset="-122"/>
              </a:rPr>
              <a:t>最高任务</a:t>
            </a:r>
            <a:r>
              <a:rPr lang="zh-CN" altLang="en-US" sz="2000" dirty="0">
                <a:latin typeface="微软雅黑 Light" panose="020B0502040204020203" pitchFamily="34" charset="-122"/>
              </a:rPr>
              <a:t>与</a:t>
            </a:r>
            <a:r>
              <a:rPr lang="zh-CN" altLang="en-US" sz="2000" b="1" dirty="0">
                <a:latin typeface="微软雅黑 Light" panose="020B0502040204020203" pitchFamily="34" charset="-122"/>
              </a:rPr>
              <a:t>贯穿动作</a:t>
            </a:r>
            <a:r>
              <a:rPr lang="zh-CN" altLang="en-US" sz="2000" dirty="0">
                <a:latin typeface="微软雅黑 Light" panose="020B0502040204020203" pitchFamily="34" charset="-122"/>
              </a:rPr>
              <a:t>是斯坦尼斯拉夫斯基体系术语。斯坦尼斯拉夫斯基认为，它们在体系中占有极重要的位置，是体系的灵魂，“没有最高任务与贯穿动作就没有‘体系’”。</a:t>
            </a:r>
          </a:p>
          <a:p>
            <a:pPr algn="just">
              <a:lnSpc>
                <a:spcPct val="120000"/>
              </a:lnSpc>
            </a:pPr>
            <a:r>
              <a:rPr lang="zh-CN" altLang="en-US" sz="2000" b="1" dirty="0">
                <a:latin typeface="微软雅黑 Light" panose="020B0502040204020203" pitchFamily="34" charset="-122"/>
              </a:rPr>
              <a:t>最高任务</a:t>
            </a:r>
            <a:r>
              <a:rPr lang="zh-CN" altLang="en-US" sz="2000" dirty="0">
                <a:latin typeface="微软雅黑 Light" panose="020B0502040204020203" pitchFamily="34" charset="-122"/>
              </a:rPr>
              <a:t>是指一部作品创作意向的真正目标，是作者在创作过程中指导他、推动着他的某种思想情感，是作家创作这一作品的目的。</a:t>
            </a:r>
          </a:p>
          <a:p>
            <a:pPr algn="just">
              <a:lnSpc>
                <a:spcPct val="120000"/>
              </a:lnSpc>
            </a:pPr>
            <a:r>
              <a:rPr lang="zh-CN" altLang="en-US" sz="2000" dirty="0">
                <a:latin typeface="微软雅黑 Light" panose="020B0502040204020203" pitchFamily="34" charset="-122"/>
              </a:rPr>
              <a:t>最高任务要比作品主题更具有行动性和形象性，直接体现在塑造形象进程的方方面面。</a:t>
            </a:r>
          </a:p>
          <a:p>
            <a:pPr algn="just">
              <a:lnSpc>
                <a:spcPct val="120000"/>
              </a:lnSpc>
            </a:pPr>
            <a:r>
              <a:rPr lang="zh-CN" altLang="en-US" sz="2000" dirty="0">
                <a:latin typeface="楷体" panose="02010609060101010101" pitchFamily="49" charset="-122"/>
                <a:ea typeface="楷体" panose="02010609060101010101" pitchFamily="49" charset="-122"/>
              </a:rPr>
              <a:t>“奔往最高任务的意向应该是连续不断的，应该贯穿在整个剧本和角色之中。”“演员应当亲自去探索最高任务，要善于使每一个最高任务都成为自己本人的，要在最高任务中找到和本人的心灵一脉相通的内在实质。”“作家的作品是根据最高任务而产生的，所以演员的创作也应该奔向这个目标。”（《斯坦尼斯拉夫斯基体系精华》）</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45415"/>
            <a:ext cx="11226165" cy="1121410"/>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四、最高任务与贯穿动作</a:t>
            </a:r>
          </a:p>
          <a:p>
            <a:pPr algn="just">
              <a:lnSpc>
                <a:spcPct val="120000"/>
              </a:lnSpc>
            </a:pPr>
            <a:r>
              <a:rPr lang="zh-CN" altLang="en-US" sz="2000" dirty="0">
                <a:latin typeface="微软雅黑 Light" panose="020B0502040204020203" pitchFamily="34" charset="-122"/>
              </a:rPr>
              <a:t>每个角色的最高任务都是与一部作品的最高任务相联系的。</a:t>
            </a:r>
          </a:p>
          <a:p>
            <a:pPr algn="just">
              <a:lnSpc>
                <a:spcPct val="120000"/>
              </a:lnSpc>
            </a:pPr>
            <a:r>
              <a:rPr lang="zh-CN" altLang="en-US" sz="2000" dirty="0">
                <a:latin typeface="微软雅黑 Light" panose="020B0502040204020203" pitchFamily="34" charset="-122"/>
              </a:rPr>
              <a:t>角色的最高任务必须能唤起演员自己心灵的反应和对完成这个最高任务的渴求。在对最高任务命名时，要从“我要做什么”、“要达到什么目的”去寻找。</a:t>
            </a:r>
          </a:p>
          <a:p>
            <a:pPr algn="just">
              <a:lnSpc>
                <a:spcPct val="120000"/>
              </a:lnSpc>
              <a:buFont typeface="Wingdings" panose="05000000000000000000" pitchFamily="2" charset="2"/>
              <a:buChar char="u"/>
            </a:pPr>
            <a:r>
              <a:rPr lang="zh-CN" altLang="en-US" sz="2000" dirty="0">
                <a:latin typeface="微软雅黑 Light" panose="020B0502040204020203" pitchFamily="34" charset="-122"/>
              </a:rPr>
              <a:t>案例：</a:t>
            </a:r>
          </a:p>
          <a:p>
            <a:pPr algn="just">
              <a:lnSpc>
                <a:spcPct val="120000"/>
              </a:lnSpc>
              <a:buFont typeface="Wingdings" panose="05000000000000000000" charset="0"/>
              <a:buChar char="Ø"/>
            </a:pPr>
            <a:r>
              <a:rPr lang="zh-CN" altLang="en-US" sz="2000" dirty="0">
                <a:latin typeface="微软雅黑 Light" panose="020B0502040204020203" pitchFamily="34" charset="-122"/>
              </a:rPr>
              <a:t>《地质师》中，洛明的最高任务应是“做一个在艰苦中跋涉，寻找石油给人民带来幸福的人”，贯穿动作则是“放下个人得失、欲望、情感，坚定地从事自己喜欢的工作”。</a:t>
            </a:r>
          </a:p>
          <a:p>
            <a:pPr algn="just">
              <a:lnSpc>
                <a:spcPct val="120000"/>
              </a:lnSpc>
              <a:buFont typeface="Wingdings" panose="05000000000000000000" charset="0"/>
              <a:buChar char="Ø"/>
            </a:pPr>
            <a:r>
              <a:rPr lang="zh-CN" altLang="en-US" sz="2000" dirty="0">
                <a:latin typeface="微软雅黑 Light" panose="020B0502040204020203" pitchFamily="34" charset="-122"/>
              </a:rPr>
              <a:t>《智者千虑，必有一失》中，葛洛莫夫的最高任务应是“要过美好的生活，想方设法一定要进入上层社会”，贯穿动作则是“寻找和利用一切可以利用的机会、关系、手段，以达到自己的目的”。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45415"/>
            <a:ext cx="11226165" cy="1121410"/>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四、最高任务与贯穿动作</a:t>
            </a:r>
          </a:p>
          <a:p>
            <a:pPr algn="just">
              <a:lnSpc>
                <a:spcPct val="110000"/>
              </a:lnSpc>
            </a:pPr>
            <a:r>
              <a:rPr lang="zh-CN" altLang="en-US" sz="2000" dirty="0">
                <a:latin typeface="微软雅黑 Light" panose="020B0502040204020203" pitchFamily="34" charset="-122"/>
              </a:rPr>
              <a:t>通向实现最高任务的一系列的动作就是</a:t>
            </a:r>
            <a:r>
              <a:rPr lang="zh-CN" altLang="en-US" sz="2000" b="1" dirty="0">
                <a:latin typeface="微软雅黑 Light" panose="020B0502040204020203" pitchFamily="34" charset="-122"/>
              </a:rPr>
              <a:t>贯穿动作</a:t>
            </a:r>
            <a:r>
              <a:rPr lang="zh-CN" altLang="en-US" sz="2000" dirty="0">
                <a:latin typeface="微软雅黑 Light" panose="020B0502040204020203" pitchFamily="34" charset="-122"/>
              </a:rPr>
              <a:t>。</a:t>
            </a:r>
          </a:p>
          <a:p>
            <a:pPr algn="just">
              <a:lnSpc>
                <a:spcPct val="110000"/>
              </a:lnSpc>
            </a:pPr>
            <a:r>
              <a:rPr lang="zh-CN" altLang="en-US" sz="2000" dirty="0">
                <a:latin typeface="微软雅黑 Light" panose="020B0502040204020203" pitchFamily="34" charset="-122"/>
              </a:rPr>
              <a:t>贯穿动作是奔向完成最高任务的意向，是“演员（角色）心理生活动力奔向演出最高任务的积极的、内在的意向，是对最高任务的执行。它把演员表演中的一切零散的元素串联起来奔向最高任务”</a:t>
            </a:r>
          </a:p>
          <a:p>
            <a:pPr algn="just">
              <a:lnSpc>
                <a:spcPct val="110000"/>
              </a:lnSpc>
            </a:pPr>
            <a:r>
              <a:rPr lang="zh-CN" altLang="en-US" sz="2000" dirty="0">
                <a:latin typeface="微软雅黑 Light" panose="020B0502040204020203" pitchFamily="34" charset="-122"/>
              </a:rPr>
              <a:t>“一个好的剧本里，它的最高任务和贯穿动作总是有机地从作品的精神实质引申出来的。”“贯穿动作是由一长列大任务形成的。每一个大任务都包含着大量通过下意识来完成的小任务。”</a:t>
            </a:r>
          </a:p>
          <a:p>
            <a:pPr algn="just">
              <a:lnSpc>
                <a:spcPct val="110000"/>
              </a:lnSpc>
            </a:pPr>
            <a:r>
              <a:rPr lang="zh-CN" altLang="en-US" sz="2000" dirty="0">
                <a:latin typeface="微软雅黑 Light" panose="020B0502040204020203" pitchFamily="34" charset="-122"/>
                <a:sym typeface="+mn-ea"/>
              </a:rPr>
              <a:t>贯穿动作由贯穿动作线连接而成，“贯穿动作线就像一根串联零散的珠粒的线似的，把一切元素串联起来，导向总的最高任务”。“‘体系’中的一切东西首先应该为贯穿动作，为最高任务服务。”（《斯坦尼斯拉夫斯基体系精华》）</a:t>
            </a:r>
          </a:p>
          <a:p>
            <a:pPr algn="just">
              <a:lnSpc>
                <a:spcPct val="110000"/>
              </a:lnSpc>
            </a:pPr>
            <a:r>
              <a:rPr lang="zh-CN" altLang="en-US" sz="2000" dirty="0">
                <a:latin typeface="微软雅黑 Light" panose="020B0502040204020203" pitchFamily="34" charset="-122"/>
              </a:rPr>
              <a:t>一出戏的最高任务是通过贯穿动作线与反贯穿动作线（</a:t>
            </a:r>
            <a:r>
              <a:rPr lang="zh-CN" altLang="en-US" sz="2000" b="1" dirty="0">
                <a:latin typeface="微软雅黑 Light" panose="020B0502040204020203" pitchFamily="34" charset="-122"/>
                <a:sym typeface="+mn-ea"/>
              </a:rPr>
              <a:t>反贯穿动作</a:t>
            </a:r>
            <a:r>
              <a:rPr lang="en-US" altLang="zh-CN" sz="2000" b="1" dirty="0">
                <a:latin typeface="微软雅黑 Light" panose="020B0502040204020203" pitchFamily="34" charset="-122"/>
                <a:sym typeface="+mn-ea"/>
              </a:rPr>
              <a:t>--</a:t>
            </a:r>
            <a:r>
              <a:rPr lang="zh-CN" altLang="en-US" sz="2000" dirty="0">
                <a:latin typeface="微软雅黑 Light" panose="020B0502040204020203" pitchFamily="34" charset="-122"/>
                <a:sym typeface="+mn-ea"/>
              </a:rPr>
              <a:t>和贯穿动作相对抗，朝着相反的方向发展</a:t>
            </a:r>
            <a:r>
              <a:rPr lang="zh-CN" altLang="en-US" sz="2000" dirty="0">
                <a:latin typeface="微软雅黑 Light" panose="020B0502040204020203" pitchFamily="34" charset="-122"/>
              </a:rPr>
              <a:t>）的抵触表现出来的，在对抗的过程中，形成了一系列与此相适应的任务和解决这些任务的方法，激起活动和动作。演员只有把握住贯穿动作与反贯穿动作，才能奔向最高任务，揭示出主题思想。</a:t>
            </a:r>
          </a:p>
          <a:p>
            <a:pPr algn="just">
              <a:lnSpc>
                <a:spcPct val="120000"/>
              </a:lnSpc>
            </a:pPr>
            <a:endParaRPr lang="zh-CN" altLang="en-US"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45415"/>
            <a:ext cx="11226165" cy="1121410"/>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四、最高任务与贯穿动作</a:t>
            </a:r>
          </a:p>
          <a:p>
            <a:pPr algn="just">
              <a:lnSpc>
                <a:spcPct val="90000"/>
              </a:lnSpc>
              <a:buFont typeface="Wingdings" panose="05000000000000000000" pitchFamily="2" charset="2"/>
              <a:buChar char="u"/>
            </a:pPr>
            <a:r>
              <a:rPr lang="zh-CN" altLang="en-US" sz="2000" dirty="0">
                <a:latin typeface="微软雅黑 Light" panose="020B0502040204020203" pitchFamily="34" charset="-122"/>
              </a:rPr>
              <a:t>例１：《万尼亚舅舅》</a:t>
            </a:r>
          </a:p>
          <a:p>
            <a:pPr marL="0" indent="0" algn="just">
              <a:lnSpc>
                <a:spcPct val="90000"/>
              </a:lnSpc>
              <a:buNone/>
            </a:pPr>
            <a:r>
              <a:rPr lang="zh-CN" altLang="en-US" sz="2000" dirty="0">
                <a:latin typeface="微软雅黑 Light" panose="020B0502040204020203" pitchFamily="34" charset="-122"/>
              </a:rPr>
              <a:t>最高任务：揭露那个不合理的社会！</a:t>
            </a:r>
          </a:p>
          <a:p>
            <a:pPr marL="0" indent="0" algn="just">
              <a:lnSpc>
                <a:spcPct val="90000"/>
              </a:lnSpc>
              <a:buNone/>
            </a:pPr>
            <a:r>
              <a:rPr lang="zh-CN" altLang="en-US" sz="2000" dirty="0">
                <a:latin typeface="微软雅黑 Light" panose="020B0502040204020203" pitchFamily="34" charset="-122"/>
              </a:rPr>
              <a:t>贯穿行动：赤诚地追求幸福。（金山：《一个角色的创造》）</a:t>
            </a:r>
          </a:p>
          <a:p>
            <a:pPr algn="just">
              <a:lnSpc>
                <a:spcPct val="90000"/>
              </a:lnSpc>
              <a:buFont typeface="Wingdings" panose="05000000000000000000" pitchFamily="2" charset="2"/>
              <a:buChar char="u"/>
            </a:pPr>
            <a:r>
              <a:rPr lang="zh-CN" altLang="en-US" sz="2000" dirty="0">
                <a:latin typeface="微软雅黑 Light" panose="020B0502040204020203" pitchFamily="34" charset="-122"/>
              </a:rPr>
              <a:t>例２：《乐观的悲剧》</a:t>
            </a:r>
          </a:p>
          <a:p>
            <a:pPr marL="0" indent="0" algn="just">
              <a:lnSpc>
                <a:spcPct val="90000"/>
              </a:lnSpc>
              <a:buNone/>
            </a:pPr>
            <a:r>
              <a:rPr lang="zh-CN" altLang="en-US" sz="2000" dirty="0">
                <a:latin typeface="微软雅黑 Light" panose="020B0502040204020203" pitchFamily="34" charset="-122"/>
              </a:rPr>
              <a:t>最高任务：把一生献给革命，就连死亡也是党的工作。</a:t>
            </a:r>
          </a:p>
          <a:p>
            <a:pPr marL="0" indent="0" algn="just">
              <a:lnSpc>
                <a:spcPct val="90000"/>
              </a:lnSpc>
              <a:buNone/>
            </a:pPr>
            <a:r>
              <a:rPr lang="zh-CN" altLang="en-US" sz="2000" dirty="0">
                <a:latin typeface="微软雅黑 Light" panose="020B0502040204020203" pitchFamily="34" charset="-122"/>
              </a:rPr>
              <a:t>贯穿行动：粉碎无政府主义集团，争取团队，为革命事业服务。（潘珂娃：《乐观的悲剧》排练讲课笔记）</a:t>
            </a:r>
          </a:p>
          <a:p>
            <a:pPr algn="just">
              <a:lnSpc>
                <a:spcPct val="90000"/>
              </a:lnSpc>
              <a:buFont typeface="Wingdings" panose="05000000000000000000" pitchFamily="2" charset="2"/>
              <a:buChar char="u"/>
            </a:pPr>
            <a:r>
              <a:rPr lang="zh-CN" altLang="en-US" sz="2000" dirty="0">
                <a:latin typeface="微软雅黑 Light" panose="020B0502040204020203" pitchFamily="34" charset="-122"/>
              </a:rPr>
              <a:t>例３：《红色娘子军》</a:t>
            </a:r>
          </a:p>
          <a:p>
            <a:pPr marL="0" indent="0" algn="just">
              <a:lnSpc>
                <a:spcPct val="90000"/>
              </a:lnSpc>
              <a:buNone/>
            </a:pPr>
            <a:r>
              <a:rPr lang="zh-CN" altLang="en-US" sz="2000" dirty="0">
                <a:latin typeface="微软雅黑 Light" panose="020B0502040204020203" pitchFamily="34" charset="-122"/>
              </a:rPr>
              <a:t>最高任务：把我们的一切，献给人类的明天。</a:t>
            </a:r>
          </a:p>
          <a:p>
            <a:pPr marL="0" indent="0" algn="just">
              <a:lnSpc>
                <a:spcPct val="90000"/>
              </a:lnSpc>
              <a:buNone/>
            </a:pPr>
            <a:r>
              <a:rPr lang="zh-CN" altLang="en-US" sz="2000" dirty="0">
                <a:latin typeface="微软雅黑 Light" panose="020B0502040204020203" pitchFamily="34" charset="-122"/>
              </a:rPr>
              <a:t>贯穿行动：扭断奴隶的锁链，冲破封建旧礼教，拿起武器，跟着共产党做一个优秀的革命战士，向阶级敌人进行无情的斗争。</a:t>
            </a:r>
          </a:p>
          <a:p>
            <a:pPr marL="0" indent="0" algn="just">
              <a:lnSpc>
                <a:spcPct val="90000"/>
              </a:lnSpc>
              <a:buNone/>
            </a:pPr>
            <a:r>
              <a:rPr lang="zh-CN" altLang="en-US" sz="2000" dirty="0">
                <a:latin typeface="微软雅黑 Light" panose="020B0502040204020203" pitchFamily="34" charset="-122"/>
              </a:rPr>
              <a:t>反贯穿行动：巩固封建统治，抗拒共产党，消灭娘子军，独霸海南。</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45415"/>
            <a:ext cx="11226165" cy="1121410"/>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五、勾画角色的历史</a:t>
            </a:r>
            <a:r>
              <a:rPr lang="en-US" altLang="zh-CN" dirty="0">
                <a:latin typeface="微软雅黑 Light" panose="020B0502040204020203" pitchFamily="34" charset="-122"/>
              </a:rPr>
              <a:t>——</a:t>
            </a:r>
            <a:r>
              <a:rPr lang="zh-CN" altLang="en-US" dirty="0">
                <a:latin typeface="微软雅黑 Light" panose="020B0502040204020203" pitchFamily="34" charset="-122"/>
              </a:rPr>
              <a:t>角色个性分析表</a:t>
            </a:r>
          </a:p>
          <a:p>
            <a:pPr algn="just">
              <a:lnSpc>
                <a:spcPct val="130000"/>
              </a:lnSpc>
            </a:pPr>
            <a:r>
              <a:rPr lang="zh-CN" altLang="en-US" sz="2000" dirty="0">
                <a:latin typeface="微软雅黑 Light" panose="020B0502040204020203" pitchFamily="34" charset="-122"/>
              </a:rPr>
              <a:t>角色个性分析表</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人物小传（黄佐临）</a:t>
            </a:r>
          </a:p>
          <a:p>
            <a:pPr algn="just">
              <a:lnSpc>
                <a:spcPct val="130000"/>
              </a:lnSpc>
            </a:pPr>
            <a:r>
              <a:rPr lang="zh-CN" altLang="en-US" sz="2000" dirty="0">
                <a:latin typeface="微软雅黑 Light" panose="020B0502040204020203" pitchFamily="34" charset="-122"/>
              </a:rPr>
              <a:t>“角色个性分析表”包含的内容如下：</a:t>
            </a:r>
          </a:p>
          <a:p>
            <a:pPr marL="0" indent="0" algn="just">
              <a:lnSpc>
                <a:spcPct val="13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a:t>
            </a:r>
            <a:r>
              <a:rPr lang="zh-CN" altLang="en-US" sz="2000" dirty="0">
                <a:latin typeface="微软雅黑 Light" panose="020B0502040204020203" pitchFamily="34" charset="-122"/>
              </a:rPr>
              <a:t>）角色的家庭环境（出身情况、幼年生活、父母性格、教养方式、家庭生活方式与习惯等）；</a:t>
            </a:r>
          </a:p>
          <a:p>
            <a:pPr marL="0" indent="0" algn="just">
              <a:lnSpc>
                <a:spcPct val="13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2</a:t>
            </a:r>
            <a:r>
              <a:rPr lang="zh-CN" altLang="en-US" sz="2000" dirty="0">
                <a:latin typeface="微软雅黑 Light" panose="020B0502040204020203" pitchFamily="34" charset="-122"/>
              </a:rPr>
              <a:t>）角色的社会环境（学历、经历、社交生活等）；</a:t>
            </a:r>
          </a:p>
          <a:p>
            <a:pPr marL="0" indent="0" algn="just">
              <a:lnSpc>
                <a:spcPct val="13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3</a:t>
            </a:r>
            <a:r>
              <a:rPr lang="zh-CN" altLang="en-US" sz="2000" dirty="0">
                <a:latin typeface="微软雅黑 Light" panose="020B0502040204020203" pitchFamily="34" charset="-122"/>
              </a:rPr>
              <a:t>）角色的外表（性别、年龄、神情神态、服饰等）；</a:t>
            </a:r>
          </a:p>
          <a:p>
            <a:pPr marL="0" indent="0" algn="just">
              <a:lnSpc>
                <a:spcPct val="13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4</a:t>
            </a:r>
            <a:r>
              <a:rPr lang="zh-CN" altLang="en-US" sz="2000" dirty="0">
                <a:latin typeface="微软雅黑 Light" panose="020B0502040204020203" pitchFamily="34" charset="-122"/>
              </a:rPr>
              <a:t>）角色的内心（思想情况、嗜好、脾气、心理状态、待人处事、劳动态度等）；</a:t>
            </a:r>
          </a:p>
          <a:p>
            <a:pPr marL="0" indent="0" algn="just">
              <a:lnSpc>
                <a:spcPct val="13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5</a:t>
            </a:r>
            <a:r>
              <a:rPr lang="zh-CN" altLang="en-US" sz="2000" dirty="0">
                <a:latin typeface="微软雅黑 Light" panose="020B0502040204020203" pitchFamily="34" charset="-122"/>
              </a:rPr>
              <a:t>）角色的特征。</a:t>
            </a:r>
          </a:p>
          <a:p>
            <a:pPr algn="just">
              <a:lnSpc>
                <a:spcPct val="130000"/>
              </a:lnSpc>
            </a:pPr>
            <a:r>
              <a:rPr lang="zh-CN" altLang="en-US" sz="2000" dirty="0">
                <a:latin typeface="微软雅黑 Light" panose="020B0502040204020203" pitchFamily="34" charset="-122"/>
              </a:rPr>
              <a:t>角色分析表是以剧作者提供在剧本中所发生的一切为依据的。演员以正确的思想观点和方法对角色进行客观的分析，从而能更好地把握角色。（思考“我为什么会是这样的”）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菱形 16"/>
          <p:cNvSpPr/>
          <p:nvPr/>
        </p:nvSpPr>
        <p:spPr>
          <a:xfrm>
            <a:off x="-255470" y="-370540"/>
            <a:ext cx="3373899" cy="3373899"/>
          </a:xfrm>
          <a:prstGeom prst="diamond">
            <a:avLst/>
          </a:prstGeom>
          <a:solidFill>
            <a:schemeClr val="bg1">
              <a:lumMod val="6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18" name="任意多边形 17"/>
          <p:cNvSpPr/>
          <p:nvPr/>
        </p:nvSpPr>
        <p:spPr>
          <a:xfrm>
            <a:off x="-19878" y="-863758"/>
            <a:ext cx="1287979" cy="2575958"/>
          </a:xfrm>
          <a:custGeom>
            <a:avLst/>
            <a:gdLst>
              <a:gd name="connsiteX0" fmla="*/ 0 w 1287979"/>
              <a:gd name="connsiteY0" fmla="*/ 0 h 2575958"/>
              <a:gd name="connsiteX1" fmla="*/ 1287979 w 1287979"/>
              <a:gd name="connsiteY1" fmla="*/ 1287979 h 2575958"/>
              <a:gd name="connsiteX2" fmla="*/ 0 w 1287979"/>
              <a:gd name="connsiteY2" fmla="*/ 2575958 h 2575958"/>
            </a:gdLst>
            <a:ahLst/>
            <a:cxnLst>
              <a:cxn ang="0">
                <a:pos x="connsiteX0" y="connsiteY0"/>
              </a:cxn>
              <a:cxn ang="0">
                <a:pos x="connsiteX1" y="connsiteY1"/>
              </a:cxn>
              <a:cxn ang="0">
                <a:pos x="connsiteX2" y="connsiteY2"/>
              </a:cxn>
            </a:cxnLst>
            <a:rect l="l" t="t" r="r" b="b"/>
            <a:pathLst>
              <a:path w="1287979" h="2575958">
                <a:moveTo>
                  <a:pt x="0" y="0"/>
                </a:moveTo>
                <a:lnTo>
                  <a:pt x="1287979" y="1287979"/>
                </a:lnTo>
                <a:lnTo>
                  <a:pt x="0" y="2575958"/>
                </a:lnTo>
                <a:close/>
              </a:path>
            </a:pathLst>
          </a:custGeom>
          <a:noFill/>
          <a:ln w="3175">
            <a:solidFill>
              <a:schemeClr val="bg1">
                <a:lumMod val="50000"/>
                <a:alpha val="48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rgbClr val="413B39"/>
              </a:solidFill>
              <a:ea typeface="微软雅黑 Light" panose="020B0502040204020203" pitchFamily="34" charset="-122"/>
            </a:endParaRPr>
          </a:p>
        </p:txBody>
      </p:sp>
      <p:sp>
        <p:nvSpPr>
          <p:cNvPr id="19" name="菱形 18"/>
          <p:cNvSpPr/>
          <p:nvPr/>
        </p:nvSpPr>
        <p:spPr>
          <a:xfrm>
            <a:off x="-256201" y="-68674"/>
            <a:ext cx="3342485" cy="3342485"/>
          </a:xfrm>
          <a:prstGeom prst="diamond">
            <a:avLst/>
          </a:prstGeom>
          <a:noFill/>
          <a:ln w="3175">
            <a:solidFill>
              <a:schemeClr val="bg1">
                <a:lumMod val="50000"/>
                <a:alpha val="4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20" name="文本框 19"/>
          <p:cNvSpPr txBox="1"/>
          <p:nvPr/>
        </p:nvSpPr>
        <p:spPr>
          <a:xfrm>
            <a:off x="5015865" y="628650"/>
            <a:ext cx="7123430"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4" action="ppaction://hlinksldjump"/>
              </a:rPr>
              <a:t>绪论</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grpSp>
        <p:nvGrpSpPr>
          <p:cNvPr id="21" name="组合 20"/>
          <p:cNvGrpSpPr/>
          <p:nvPr/>
        </p:nvGrpSpPr>
        <p:grpSpPr>
          <a:xfrm>
            <a:off x="4155123" y="447028"/>
            <a:ext cx="888418" cy="883238"/>
            <a:chOff x="4151313" y="2020084"/>
            <a:chExt cx="888418" cy="883238"/>
          </a:xfrm>
        </p:grpSpPr>
        <p:grpSp>
          <p:nvGrpSpPr>
            <p:cNvPr id="22" name="组合 21"/>
            <p:cNvGrpSpPr/>
            <p:nvPr/>
          </p:nvGrpSpPr>
          <p:grpSpPr>
            <a:xfrm>
              <a:off x="4151313" y="2020084"/>
              <a:ext cx="888418" cy="883238"/>
              <a:chOff x="5641059" y="3248083"/>
              <a:chExt cx="918415" cy="913060"/>
            </a:xfrm>
          </p:grpSpPr>
          <p:sp>
            <p:nvSpPr>
              <p:cNvPr id="31" name="任意多边形 30"/>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2" name="任意多边形 31"/>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3" name="任意多边形 32"/>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4" name="任意多边形 33"/>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23" name="组合 22"/>
            <p:cNvGrpSpPr/>
            <p:nvPr/>
          </p:nvGrpSpPr>
          <p:grpSpPr>
            <a:xfrm>
              <a:off x="4353060" y="2213787"/>
              <a:ext cx="483672" cy="489216"/>
              <a:chOff x="4359930" y="2498290"/>
              <a:chExt cx="1019358" cy="1031042"/>
            </a:xfrm>
          </p:grpSpPr>
          <p:grpSp>
            <p:nvGrpSpPr>
              <p:cNvPr id="25" name="组合 24"/>
              <p:cNvGrpSpPr/>
              <p:nvPr/>
            </p:nvGrpSpPr>
            <p:grpSpPr>
              <a:xfrm>
                <a:off x="4361859" y="2498290"/>
                <a:ext cx="1014596" cy="415536"/>
                <a:chOff x="4361859" y="2498290"/>
                <a:chExt cx="1014596" cy="415536"/>
              </a:xfrm>
            </p:grpSpPr>
            <p:sp>
              <p:nvSpPr>
                <p:cNvPr id="29" name="任意多边形 28"/>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0" name="任意多边形 29"/>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26" name="组合 25"/>
              <p:cNvGrpSpPr/>
              <p:nvPr/>
            </p:nvGrpSpPr>
            <p:grpSpPr>
              <a:xfrm flipV="1">
                <a:off x="4359930" y="3116091"/>
                <a:ext cx="1019358" cy="413241"/>
                <a:chOff x="4359478" y="2503052"/>
                <a:chExt cx="1019358" cy="413241"/>
              </a:xfrm>
            </p:grpSpPr>
            <p:sp>
              <p:nvSpPr>
                <p:cNvPr id="27" name="任意多边形 26"/>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28" name="任意多边形 27"/>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24" name="文本框 23"/>
            <p:cNvSpPr txBox="1"/>
            <p:nvPr/>
          </p:nvSpPr>
          <p:spPr>
            <a:xfrm>
              <a:off x="4244113" y="2241046"/>
              <a:ext cx="687185" cy="430887"/>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01</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grpSp>
        <p:nvGrpSpPr>
          <p:cNvPr id="35" name="组合 34"/>
          <p:cNvGrpSpPr/>
          <p:nvPr/>
        </p:nvGrpSpPr>
        <p:grpSpPr>
          <a:xfrm>
            <a:off x="4127511" y="1459806"/>
            <a:ext cx="888418" cy="882650"/>
            <a:chOff x="4161396" y="3518961"/>
            <a:chExt cx="888418" cy="883238"/>
          </a:xfrm>
        </p:grpSpPr>
        <p:sp>
          <p:nvSpPr>
            <p:cNvPr id="36" name="文本框 35"/>
            <p:cNvSpPr txBox="1"/>
            <p:nvPr/>
          </p:nvSpPr>
          <p:spPr>
            <a:xfrm>
              <a:off x="4253447" y="3741759"/>
              <a:ext cx="687185" cy="430887"/>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02</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nvGrpSpPr>
            <p:cNvPr id="37" name="组合 36"/>
            <p:cNvGrpSpPr/>
            <p:nvPr/>
          </p:nvGrpSpPr>
          <p:grpSpPr>
            <a:xfrm>
              <a:off x="4161396" y="3518961"/>
              <a:ext cx="888418" cy="883238"/>
              <a:chOff x="5641059" y="3248083"/>
              <a:chExt cx="918415" cy="913060"/>
            </a:xfrm>
          </p:grpSpPr>
          <p:sp>
            <p:nvSpPr>
              <p:cNvPr id="45" name="任意多边形 44"/>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6" name="任意多边形 45"/>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7" name="任意多边形 46"/>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8" name="任意多边形 47"/>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38" name="组合 37"/>
            <p:cNvGrpSpPr/>
            <p:nvPr/>
          </p:nvGrpSpPr>
          <p:grpSpPr>
            <a:xfrm>
              <a:off x="4363143" y="3712664"/>
              <a:ext cx="483672" cy="489216"/>
              <a:chOff x="4359930" y="2498290"/>
              <a:chExt cx="1019358" cy="1031042"/>
            </a:xfrm>
          </p:grpSpPr>
          <p:grpSp>
            <p:nvGrpSpPr>
              <p:cNvPr id="39" name="组合 38"/>
              <p:cNvGrpSpPr/>
              <p:nvPr/>
            </p:nvGrpSpPr>
            <p:grpSpPr>
              <a:xfrm>
                <a:off x="4361859" y="2498290"/>
                <a:ext cx="1014596" cy="415536"/>
                <a:chOff x="4361859" y="2498290"/>
                <a:chExt cx="1014596" cy="415536"/>
              </a:xfrm>
            </p:grpSpPr>
            <p:sp>
              <p:nvSpPr>
                <p:cNvPr id="43" name="任意多边形 42"/>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4" name="任意多边形 43"/>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40" name="组合 39"/>
              <p:cNvGrpSpPr/>
              <p:nvPr/>
            </p:nvGrpSpPr>
            <p:grpSpPr>
              <a:xfrm flipV="1">
                <a:off x="4359930" y="3116091"/>
                <a:ext cx="1019358" cy="413241"/>
                <a:chOff x="4359478" y="2503052"/>
                <a:chExt cx="1019358" cy="413241"/>
              </a:xfrm>
            </p:grpSpPr>
            <p:sp>
              <p:nvSpPr>
                <p:cNvPr id="41" name="任意多边形 40"/>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42" name="任意多边形 41"/>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grpSp>
      <p:sp>
        <p:nvSpPr>
          <p:cNvPr id="49" name="文本框 48"/>
          <p:cNvSpPr txBox="1"/>
          <p:nvPr/>
        </p:nvSpPr>
        <p:spPr>
          <a:xfrm>
            <a:off x="5011420" y="1682750"/>
            <a:ext cx="7123430"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5" action="ppaction://hlinksldjump"/>
              </a:rPr>
              <a:t>表演技巧基础训练</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sp>
        <p:nvSpPr>
          <p:cNvPr id="50" name="文本框 49"/>
          <p:cNvSpPr txBox="1"/>
          <p:nvPr/>
        </p:nvSpPr>
        <p:spPr>
          <a:xfrm>
            <a:off x="5029835" y="2667000"/>
            <a:ext cx="7105015"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6" action="ppaction://hlinksldjump"/>
              </a:rPr>
              <a:t>角色创作基础训练</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grpSp>
        <p:nvGrpSpPr>
          <p:cNvPr id="51" name="组合 50"/>
          <p:cNvGrpSpPr/>
          <p:nvPr/>
        </p:nvGrpSpPr>
        <p:grpSpPr>
          <a:xfrm>
            <a:off x="4123419" y="2471996"/>
            <a:ext cx="888418" cy="882650"/>
            <a:chOff x="4165039" y="5019300"/>
            <a:chExt cx="888418" cy="883238"/>
          </a:xfrm>
        </p:grpSpPr>
        <p:grpSp>
          <p:nvGrpSpPr>
            <p:cNvPr id="52" name="组合 51"/>
            <p:cNvGrpSpPr/>
            <p:nvPr/>
          </p:nvGrpSpPr>
          <p:grpSpPr>
            <a:xfrm>
              <a:off x="4165039" y="5019300"/>
              <a:ext cx="888418" cy="883238"/>
              <a:chOff x="5641059" y="3248083"/>
              <a:chExt cx="918415" cy="913060"/>
            </a:xfrm>
          </p:grpSpPr>
          <p:sp>
            <p:nvSpPr>
              <p:cNvPr id="61" name="任意多边形 60"/>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2" name="任意多边形 61"/>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3" name="任意多边形 62"/>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4" name="任意多边形 63"/>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53" name="组合 52"/>
            <p:cNvGrpSpPr/>
            <p:nvPr/>
          </p:nvGrpSpPr>
          <p:grpSpPr>
            <a:xfrm>
              <a:off x="4366786" y="5213003"/>
              <a:ext cx="483672" cy="489216"/>
              <a:chOff x="4359930" y="2498290"/>
              <a:chExt cx="1019358" cy="1031042"/>
            </a:xfrm>
          </p:grpSpPr>
          <p:grpSp>
            <p:nvGrpSpPr>
              <p:cNvPr id="55" name="组合 54"/>
              <p:cNvGrpSpPr/>
              <p:nvPr/>
            </p:nvGrpSpPr>
            <p:grpSpPr>
              <a:xfrm>
                <a:off x="4361859" y="2498290"/>
                <a:ext cx="1014596" cy="415536"/>
                <a:chOff x="4361859" y="2498290"/>
                <a:chExt cx="1014596" cy="415536"/>
              </a:xfrm>
            </p:grpSpPr>
            <p:sp>
              <p:nvSpPr>
                <p:cNvPr id="59" name="任意多边形 58"/>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0" name="任意多边形 59"/>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56" name="组合 55"/>
              <p:cNvGrpSpPr/>
              <p:nvPr/>
            </p:nvGrpSpPr>
            <p:grpSpPr>
              <a:xfrm flipV="1">
                <a:off x="4359930" y="3116091"/>
                <a:ext cx="1019358" cy="413241"/>
                <a:chOff x="4359478" y="2503052"/>
                <a:chExt cx="1019358" cy="413241"/>
              </a:xfrm>
            </p:grpSpPr>
            <p:sp>
              <p:nvSpPr>
                <p:cNvPr id="57" name="任意多边形 56"/>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58" name="任意多边形 57"/>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54" name="文本框 53"/>
            <p:cNvSpPr txBox="1"/>
            <p:nvPr/>
          </p:nvSpPr>
          <p:spPr>
            <a:xfrm>
              <a:off x="4260965" y="5247421"/>
              <a:ext cx="687185" cy="430887"/>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03</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sp>
        <p:nvSpPr>
          <p:cNvPr id="65" name="文本框 64"/>
          <p:cNvSpPr txBox="1"/>
          <p:nvPr/>
        </p:nvSpPr>
        <p:spPr>
          <a:xfrm>
            <a:off x="894687" y="541842"/>
            <a:ext cx="1107962" cy="1938992"/>
          </a:xfrm>
          <a:prstGeom prst="rect">
            <a:avLst/>
          </a:prstGeom>
          <a:noFill/>
        </p:spPr>
        <p:txBody>
          <a:bodyPr wrap="square" rtlCol="0">
            <a:spAutoFit/>
          </a:bodyPr>
          <a:lstStyle/>
          <a:p>
            <a:pPr algn="ctr"/>
            <a:r>
              <a:rPr lang="zh-CN" altLang="en-US" sz="6000" dirty="0">
                <a:solidFill>
                  <a:srgbClr val="413B39"/>
                </a:solidFill>
                <a:latin typeface="微软雅黑 Light" panose="020B0502040204020203" pitchFamily="34" charset="-122"/>
                <a:ea typeface="微软雅黑 Light" panose="020B0502040204020203" pitchFamily="34" charset="-122"/>
              </a:rPr>
              <a:t>目录</a:t>
            </a:r>
          </a:p>
        </p:txBody>
      </p:sp>
      <p:sp>
        <p:nvSpPr>
          <p:cNvPr id="66" name="文本框 65"/>
          <p:cNvSpPr txBox="1"/>
          <p:nvPr/>
        </p:nvSpPr>
        <p:spPr>
          <a:xfrm>
            <a:off x="4966971" y="3530600"/>
            <a:ext cx="7199630" cy="107632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7" action="ppaction://hlinksldjump"/>
              </a:rPr>
              <a:t>舞台人物形象排练</a:t>
            </a:r>
            <a:r>
              <a:rPr lang="en-US" altLang="zh-CN" sz="3200" dirty="0">
                <a:solidFill>
                  <a:srgbClr val="413B39"/>
                </a:solidFill>
                <a:latin typeface="微软雅黑 Light" panose="020B0502040204020203" pitchFamily="34" charset="-122"/>
                <a:ea typeface="微软雅黑 Light" panose="020B0502040204020203" pitchFamily="34" charset="-122"/>
                <a:hlinkClick r:id="rId7" action="ppaction://hlinksldjump"/>
              </a:rPr>
              <a:t>——</a:t>
            </a:r>
            <a:r>
              <a:rPr lang="zh-CN" altLang="en-US" sz="3200" dirty="0">
                <a:solidFill>
                  <a:srgbClr val="413B39"/>
                </a:solidFill>
                <a:latin typeface="微软雅黑 Light" panose="020B0502040204020203" pitchFamily="34" charset="-122"/>
                <a:ea typeface="微软雅黑 Light" panose="020B0502040204020203" pitchFamily="34" charset="-122"/>
                <a:hlinkClick r:id="rId7" action="ppaction://hlinksldjump"/>
              </a:rPr>
              <a:t>完整人物的形象塑造（上）</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grpSp>
        <p:nvGrpSpPr>
          <p:cNvPr id="67" name="组合 66"/>
          <p:cNvGrpSpPr/>
          <p:nvPr/>
        </p:nvGrpSpPr>
        <p:grpSpPr>
          <a:xfrm>
            <a:off x="4047058" y="4496376"/>
            <a:ext cx="888418" cy="882650"/>
            <a:chOff x="4165039" y="5019300"/>
            <a:chExt cx="888418" cy="883238"/>
          </a:xfrm>
        </p:grpSpPr>
        <p:grpSp>
          <p:nvGrpSpPr>
            <p:cNvPr id="68" name="组合 67"/>
            <p:cNvGrpSpPr/>
            <p:nvPr/>
          </p:nvGrpSpPr>
          <p:grpSpPr>
            <a:xfrm>
              <a:off x="4165039" y="5019300"/>
              <a:ext cx="888418" cy="883238"/>
              <a:chOff x="5641059" y="3248083"/>
              <a:chExt cx="918415" cy="913060"/>
            </a:xfrm>
          </p:grpSpPr>
          <p:sp>
            <p:nvSpPr>
              <p:cNvPr id="77" name="任意多边形 76"/>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8" name="任意多边形 77"/>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9" name="任意多边形 78"/>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80" name="任意多边形 79"/>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69" name="组合 68"/>
            <p:cNvGrpSpPr/>
            <p:nvPr/>
          </p:nvGrpSpPr>
          <p:grpSpPr>
            <a:xfrm>
              <a:off x="4366786" y="5213003"/>
              <a:ext cx="483672" cy="489216"/>
              <a:chOff x="4359930" y="2498290"/>
              <a:chExt cx="1019358" cy="1031042"/>
            </a:xfrm>
          </p:grpSpPr>
          <p:grpSp>
            <p:nvGrpSpPr>
              <p:cNvPr id="71" name="组合 70"/>
              <p:cNvGrpSpPr/>
              <p:nvPr/>
            </p:nvGrpSpPr>
            <p:grpSpPr>
              <a:xfrm>
                <a:off x="4361859" y="2498290"/>
                <a:ext cx="1014596" cy="415536"/>
                <a:chOff x="4361859" y="2498290"/>
                <a:chExt cx="1014596" cy="415536"/>
              </a:xfrm>
            </p:grpSpPr>
            <p:sp>
              <p:nvSpPr>
                <p:cNvPr id="75" name="任意多边形 74"/>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6" name="任意多边形 75"/>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72" name="组合 71"/>
              <p:cNvGrpSpPr/>
              <p:nvPr/>
            </p:nvGrpSpPr>
            <p:grpSpPr>
              <a:xfrm flipV="1">
                <a:off x="4359930" y="3116091"/>
                <a:ext cx="1019358" cy="413241"/>
                <a:chOff x="4359478" y="2503052"/>
                <a:chExt cx="1019358" cy="413241"/>
              </a:xfrm>
            </p:grpSpPr>
            <p:sp>
              <p:nvSpPr>
                <p:cNvPr id="73" name="任意多边形 72"/>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74" name="任意多边形 73"/>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70" name="文本框 69"/>
            <p:cNvSpPr txBox="1"/>
            <p:nvPr/>
          </p:nvSpPr>
          <p:spPr>
            <a:xfrm>
              <a:off x="4260965" y="5247421"/>
              <a:ext cx="687185" cy="430181"/>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05</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grpSp>
        <p:nvGrpSpPr>
          <p:cNvPr id="2" name="组合 1"/>
          <p:cNvGrpSpPr/>
          <p:nvPr/>
        </p:nvGrpSpPr>
        <p:grpSpPr>
          <a:xfrm>
            <a:off x="4078808" y="3484186"/>
            <a:ext cx="888418" cy="882650"/>
            <a:chOff x="4165039" y="5019300"/>
            <a:chExt cx="888418" cy="883238"/>
          </a:xfrm>
        </p:grpSpPr>
        <p:grpSp>
          <p:nvGrpSpPr>
            <p:cNvPr id="3" name="组合 2"/>
            <p:cNvGrpSpPr/>
            <p:nvPr/>
          </p:nvGrpSpPr>
          <p:grpSpPr>
            <a:xfrm>
              <a:off x="4165039" y="5019300"/>
              <a:ext cx="888418" cy="883238"/>
              <a:chOff x="5641059" y="3248083"/>
              <a:chExt cx="918415" cy="913060"/>
            </a:xfrm>
          </p:grpSpPr>
          <p:sp>
            <p:nvSpPr>
              <p:cNvPr id="4" name="任意多边形 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5" name="任意多边形 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 name="任意多边形 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 name="任意多边形 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8" name="组合 7"/>
            <p:cNvGrpSpPr/>
            <p:nvPr/>
          </p:nvGrpSpPr>
          <p:grpSpPr>
            <a:xfrm>
              <a:off x="4366786" y="5213003"/>
              <a:ext cx="483672" cy="489216"/>
              <a:chOff x="4359930" y="2498290"/>
              <a:chExt cx="1019358" cy="1031042"/>
            </a:xfrm>
          </p:grpSpPr>
          <p:grpSp>
            <p:nvGrpSpPr>
              <p:cNvPr id="9" name="组合 8"/>
              <p:cNvGrpSpPr/>
              <p:nvPr/>
            </p:nvGrpSpPr>
            <p:grpSpPr>
              <a:xfrm>
                <a:off x="4361859" y="2498290"/>
                <a:ext cx="1014596" cy="415536"/>
                <a:chOff x="4361859" y="2498290"/>
                <a:chExt cx="1014596" cy="415536"/>
              </a:xfrm>
            </p:grpSpPr>
            <p:sp>
              <p:nvSpPr>
                <p:cNvPr id="10" name="任意多边形 9"/>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1" name="任意多边形 10"/>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12" name="组合 11"/>
              <p:cNvGrpSpPr/>
              <p:nvPr/>
            </p:nvGrpSpPr>
            <p:grpSpPr>
              <a:xfrm flipV="1">
                <a:off x="4359930" y="3116091"/>
                <a:ext cx="1019358" cy="413241"/>
                <a:chOff x="4359478" y="2503052"/>
                <a:chExt cx="1019358" cy="413241"/>
              </a:xfrm>
            </p:grpSpPr>
            <p:sp>
              <p:nvSpPr>
                <p:cNvPr id="13" name="任意多边形 12"/>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14" name="任意多边形 13"/>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15" name="文本框 14"/>
            <p:cNvSpPr txBox="1"/>
            <p:nvPr/>
          </p:nvSpPr>
          <p:spPr>
            <a:xfrm>
              <a:off x="4260965" y="5247421"/>
              <a:ext cx="687185" cy="430887"/>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04</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grpSp>
        <p:nvGrpSpPr>
          <p:cNvPr id="16" name="组合 15"/>
          <p:cNvGrpSpPr/>
          <p:nvPr/>
        </p:nvGrpSpPr>
        <p:grpSpPr>
          <a:xfrm>
            <a:off x="4078808" y="5508566"/>
            <a:ext cx="888418" cy="882650"/>
            <a:chOff x="4165039" y="5019300"/>
            <a:chExt cx="888418" cy="883238"/>
          </a:xfrm>
        </p:grpSpPr>
        <p:grpSp>
          <p:nvGrpSpPr>
            <p:cNvPr id="81" name="组合 80"/>
            <p:cNvGrpSpPr/>
            <p:nvPr/>
          </p:nvGrpSpPr>
          <p:grpSpPr>
            <a:xfrm>
              <a:off x="4165039" y="5019300"/>
              <a:ext cx="888418" cy="883238"/>
              <a:chOff x="5641059" y="3248083"/>
              <a:chExt cx="918415" cy="913060"/>
            </a:xfrm>
          </p:grpSpPr>
          <p:sp>
            <p:nvSpPr>
              <p:cNvPr id="82" name="任意多边形 81"/>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83" name="任意多边形 82"/>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84" name="任意多边形 83"/>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85" name="任意多边形 84"/>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86" name="组合 85"/>
            <p:cNvGrpSpPr/>
            <p:nvPr/>
          </p:nvGrpSpPr>
          <p:grpSpPr>
            <a:xfrm>
              <a:off x="4366786" y="5213003"/>
              <a:ext cx="483672" cy="489216"/>
              <a:chOff x="4359930" y="2498290"/>
              <a:chExt cx="1019358" cy="1031042"/>
            </a:xfrm>
          </p:grpSpPr>
          <p:grpSp>
            <p:nvGrpSpPr>
              <p:cNvPr id="87" name="组合 86"/>
              <p:cNvGrpSpPr/>
              <p:nvPr/>
            </p:nvGrpSpPr>
            <p:grpSpPr>
              <a:xfrm>
                <a:off x="4361859" y="2498290"/>
                <a:ext cx="1014596" cy="415536"/>
                <a:chOff x="4361859" y="2498290"/>
                <a:chExt cx="1014596" cy="415536"/>
              </a:xfrm>
            </p:grpSpPr>
            <p:sp>
              <p:nvSpPr>
                <p:cNvPr id="88" name="任意多边形 87"/>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89" name="任意多边形 88"/>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90" name="组合 89"/>
              <p:cNvGrpSpPr/>
              <p:nvPr/>
            </p:nvGrpSpPr>
            <p:grpSpPr>
              <a:xfrm flipV="1">
                <a:off x="4359930" y="3116091"/>
                <a:ext cx="1019358" cy="413241"/>
                <a:chOff x="4359478" y="2503052"/>
                <a:chExt cx="1019358" cy="413241"/>
              </a:xfrm>
            </p:grpSpPr>
            <p:sp>
              <p:nvSpPr>
                <p:cNvPr id="91" name="任意多边形 90"/>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92" name="任意多边形 91"/>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93" name="文本框 92"/>
            <p:cNvSpPr txBox="1"/>
            <p:nvPr/>
          </p:nvSpPr>
          <p:spPr>
            <a:xfrm>
              <a:off x="4260965" y="5247421"/>
              <a:ext cx="687185" cy="430181"/>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06</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sp>
        <p:nvSpPr>
          <p:cNvPr id="94" name="文本框 93"/>
          <p:cNvSpPr txBox="1"/>
          <p:nvPr/>
        </p:nvSpPr>
        <p:spPr>
          <a:xfrm>
            <a:off x="4840605" y="4696460"/>
            <a:ext cx="7294245" cy="107632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8" action="ppaction://hlinksldjump"/>
              </a:rPr>
              <a:t>影视人物形象创作</a:t>
            </a:r>
            <a:r>
              <a:rPr lang="en-US" altLang="zh-CN" sz="3200" dirty="0">
                <a:solidFill>
                  <a:srgbClr val="413B39"/>
                </a:solidFill>
                <a:latin typeface="微软雅黑 Light" panose="020B0502040204020203" pitchFamily="34" charset="-122"/>
                <a:ea typeface="微软雅黑 Light" panose="020B0502040204020203" pitchFamily="34" charset="-122"/>
                <a:hlinkClick r:id="rId8" action="ppaction://hlinksldjump"/>
              </a:rPr>
              <a:t>——</a:t>
            </a:r>
            <a:r>
              <a:rPr lang="zh-CN" altLang="en-US" sz="3200" dirty="0">
                <a:solidFill>
                  <a:srgbClr val="413B39"/>
                </a:solidFill>
                <a:latin typeface="微软雅黑 Light" panose="020B0502040204020203" pitchFamily="34" charset="-122"/>
                <a:ea typeface="微软雅黑 Light" panose="020B0502040204020203" pitchFamily="34" charset="-122"/>
                <a:hlinkClick r:id="rId8" action="ppaction://hlinksldjump"/>
              </a:rPr>
              <a:t>完整人物的形象塑造（下）</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sp>
        <p:nvSpPr>
          <p:cNvPr id="95" name="文本框 94"/>
          <p:cNvSpPr txBox="1"/>
          <p:nvPr/>
        </p:nvSpPr>
        <p:spPr>
          <a:xfrm>
            <a:off x="5253355" y="5807710"/>
            <a:ext cx="6881495"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9" action="ppaction://hlinksldjump"/>
              </a:rPr>
              <a:t>影视表演理论专题研究</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pic>
        <p:nvPicPr>
          <p:cNvPr id="99" name="图片 98" descr="16021685e42e402986920ceff76c7af4"/>
          <p:cNvPicPr>
            <a:picLocks noChangeAspect="1"/>
          </p:cNvPicPr>
          <p:nvPr>
            <p:custDataLst>
              <p:tags r:id="rId1"/>
            </p:custDataLst>
          </p:nvPr>
        </p:nvPicPr>
        <p:blipFill>
          <a:blip r:embed="rId10"/>
          <a:srcRect l="41484" t="7535" r="40712" b="7406"/>
          <a:stretch>
            <a:fillRect/>
          </a:stretch>
        </p:blipFill>
        <p:spPr>
          <a:xfrm>
            <a:off x="3042920" y="1724025"/>
            <a:ext cx="739140" cy="4789170"/>
          </a:xfrm>
          <a:prstGeom prst="rect">
            <a:avLst/>
          </a:prstGeom>
          <a:effectLst>
            <a:glow rad="63500">
              <a:schemeClr val="accent2">
                <a:satMod val="175000"/>
                <a:alpha val="40000"/>
              </a:schemeClr>
            </a:glow>
            <a:softEdge rad="12700"/>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75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12" presetClass="entr" presetSubtype="1" fill="hold" grpId="0" nodeType="withEffect">
                                  <p:stCondLst>
                                    <p:cond delay="150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p:tgtEl>
                                          <p:spTgt spid="19"/>
                                        </p:tgtEl>
                                        <p:attrNameLst>
                                          <p:attrName>ppt_y</p:attrName>
                                        </p:attrNameLst>
                                      </p:cBhvr>
                                      <p:tavLst>
                                        <p:tav tm="0">
                                          <p:val>
                                            <p:strVal val="#ppt_y-#ppt_h*1.125000"/>
                                          </p:val>
                                        </p:tav>
                                        <p:tav tm="100000">
                                          <p:val>
                                            <p:strVal val="#ppt_y"/>
                                          </p:val>
                                        </p:tav>
                                      </p:tavLst>
                                    </p:anim>
                                    <p:animEffect transition="in" filter="wipe(down)">
                                      <p:cBhvr>
                                        <p:cTn id="17" dur="750"/>
                                        <p:tgtEl>
                                          <p:spTgt spid="19"/>
                                        </p:tgtEl>
                                      </p:cBhvr>
                                    </p:animEffect>
                                  </p:childTnLst>
                                </p:cTn>
                              </p:par>
                            </p:childTnLst>
                          </p:cTn>
                        </p:par>
                        <p:par>
                          <p:cTn id="18" fill="hold">
                            <p:stCondLst>
                              <p:cond delay="500"/>
                            </p:stCondLst>
                            <p:childTnLst>
                              <p:par>
                                <p:cTn id="19" presetID="42" presetClass="entr" presetSubtype="0"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500"/>
                                        <p:tgtEl>
                                          <p:spTgt spid="65"/>
                                        </p:tgtEl>
                                      </p:cBhvr>
                                    </p:animEffect>
                                    <p:anim calcmode="lin" valueType="num">
                                      <p:cBhvr>
                                        <p:cTn id="22" dur="500" fill="hold"/>
                                        <p:tgtEl>
                                          <p:spTgt spid="65"/>
                                        </p:tgtEl>
                                        <p:attrNameLst>
                                          <p:attrName>ppt_x</p:attrName>
                                        </p:attrNameLst>
                                      </p:cBhvr>
                                      <p:tavLst>
                                        <p:tav tm="0">
                                          <p:val>
                                            <p:strVal val="#ppt_x"/>
                                          </p:val>
                                        </p:tav>
                                        <p:tav tm="100000">
                                          <p:val>
                                            <p:strVal val="#ppt_x"/>
                                          </p:val>
                                        </p:tav>
                                      </p:tavLst>
                                    </p:anim>
                                    <p:anim calcmode="lin" valueType="num">
                                      <p:cBhvr>
                                        <p:cTn id="23" dur="500" fill="hold"/>
                                        <p:tgtEl>
                                          <p:spTgt spid="65"/>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32" presetClass="emph" presetSubtype="0" fill="hold" nodeType="afterEffect">
                                  <p:stCondLst>
                                    <p:cond delay="600"/>
                                  </p:stCondLst>
                                  <p:childTnLst>
                                    <p:animRot by="120000">
                                      <p:cBhvr>
                                        <p:cTn id="26" dur="100" fill="hold">
                                          <p:stCondLst>
                                            <p:cond delay="0"/>
                                          </p:stCondLst>
                                        </p:cTn>
                                        <p:tgtEl>
                                          <p:spTgt spid="99"/>
                                        </p:tgtEl>
                                        <p:attrNameLst>
                                          <p:attrName>r</p:attrName>
                                        </p:attrNameLst>
                                      </p:cBhvr>
                                    </p:animRot>
                                    <p:animRot by="-240000">
                                      <p:cBhvr>
                                        <p:cTn id="27" dur="200" fill="hold">
                                          <p:stCondLst>
                                            <p:cond delay="200"/>
                                          </p:stCondLst>
                                        </p:cTn>
                                        <p:tgtEl>
                                          <p:spTgt spid="99"/>
                                        </p:tgtEl>
                                        <p:attrNameLst>
                                          <p:attrName>r</p:attrName>
                                        </p:attrNameLst>
                                      </p:cBhvr>
                                    </p:animRot>
                                    <p:animRot by="240000">
                                      <p:cBhvr>
                                        <p:cTn id="28" dur="200" fill="hold">
                                          <p:stCondLst>
                                            <p:cond delay="400"/>
                                          </p:stCondLst>
                                        </p:cTn>
                                        <p:tgtEl>
                                          <p:spTgt spid="99"/>
                                        </p:tgtEl>
                                        <p:attrNameLst>
                                          <p:attrName>r</p:attrName>
                                        </p:attrNameLst>
                                      </p:cBhvr>
                                    </p:animRot>
                                    <p:animRot by="-240000">
                                      <p:cBhvr>
                                        <p:cTn id="29" dur="200" fill="hold">
                                          <p:stCondLst>
                                            <p:cond delay="600"/>
                                          </p:stCondLst>
                                        </p:cTn>
                                        <p:tgtEl>
                                          <p:spTgt spid="99"/>
                                        </p:tgtEl>
                                        <p:attrNameLst>
                                          <p:attrName>r</p:attrName>
                                        </p:attrNameLst>
                                      </p:cBhvr>
                                    </p:animRot>
                                    <p:animRot by="120000">
                                      <p:cBhvr>
                                        <p:cTn id="30" dur="200" fill="hold">
                                          <p:stCondLst>
                                            <p:cond delay="800"/>
                                          </p:stCondLst>
                                        </p:cTn>
                                        <p:tgtEl>
                                          <p:spTgt spid="99"/>
                                        </p:tgtEl>
                                        <p:attrNameLst>
                                          <p:attrName>r</p:attrName>
                                        </p:attrNameLst>
                                      </p:cBhvr>
                                    </p:animRot>
                                  </p:childTnLst>
                                </p:cTn>
                              </p:par>
                            </p:childTnLst>
                          </p:cTn>
                        </p:par>
                        <p:par>
                          <p:cTn id="31" fill="hold">
                            <p:stCondLst>
                              <p:cond delay="2600"/>
                            </p:stCondLst>
                            <p:childTnLst>
                              <p:par>
                                <p:cTn id="32" presetID="31" presetClass="entr" presetSubtype="0"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par>
                          <p:cTn id="38" fill="hold">
                            <p:stCondLst>
                              <p:cond delay="3100"/>
                            </p:stCondLst>
                            <p:childTnLst>
                              <p:par>
                                <p:cTn id="39" presetID="1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p:tgtEl>
                                          <p:spTgt spid="20"/>
                                        </p:tgtEl>
                                        <p:attrNameLst>
                                          <p:attrName>ppt_x</p:attrName>
                                        </p:attrNameLst>
                                      </p:cBhvr>
                                      <p:tavLst>
                                        <p:tav tm="0">
                                          <p:val>
                                            <p:strVal val="#ppt_x-#ppt_w*1.125000"/>
                                          </p:val>
                                        </p:tav>
                                        <p:tav tm="100000">
                                          <p:val>
                                            <p:strVal val="#ppt_x"/>
                                          </p:val>
                                        </p:tav>
                                      </p:tavLst>
                                    </p:anim>
                                    <p:animEffect transition="in" filter="wipe(right)">
                                      <p:cBhvr>
                                        <p:cTn id="42" dur="500"/>
                                        <p:tgtEl>
                                          <p:spTgt spid="20"/>
                                        </p:tgtEl>
                                      </p:cBhvr>
                                    </p:animEffect>
                                  </p:childTnLst>
                                </p:cTn>
                              </p:par>
                            </p:childTnLst>
                          </p:cTn>
                        </p:par>
                        <p:par>
                          <p:cTn id="43" fill="hold">
                            <p:stCondLst>
                              <p:cond delay="3600"/>
                            </p:stCondLst>
                            <p:childTnLst>
                              <p:par>
                                <p:cTn id="44" presetID="31" presetClass="entr" presetSubtype="0" fill="hold"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 calcmode="lin" valueType="num">
                                      <p:cBhvr>
                                        <p:cTn id="48" dur="500" fill="hold"/>
                                        <p:tgtEl>
                                          <p:spTgt spid="35"/>
                                        </p:tgtEl>
                                        <p:attrNameLst>
                                          <p:attrName>style.rotation</p:attrName>
                                        </p:attrNameLst>
                                      </p:cBhvr>
                                      <p:tavLst>
                                        <p:tav tm="0">
                                          <p:val>
                                            <p:fltVal val="90"/>
                                          </p:val>
                                        </p:tav>
                                        <p:tav tm="100000">
                                          <p:val>
                                            <p:fltVal val="0"/>
                                          </p:val>
                                        </p:tav>
                                      </p:tavLst>
                                    </p:anim>
                                    <p:animEffect transition="in" filter="fade">
                                      <p:cBhvr>
                                        <p:cTn id="49" dur="500"/>
                                        <p:tgtEl>
                                          <p:spTgt spid="35"/>
                                        </p:tgtEl>
                                      </p:cBhvr>
                                    </p:animEffect>
                                  </p:childTnLst>
                                </p:cTn>
                              </p:par>
                            </p:childTnLst>
                          </p:cTn>
                        </p:par>
                        <p:par>
                          <p:cTn id="50" fill="hold">
                            <p:stCondLst>
                              <p:cond delay="4100"/>
                            </p:stCondLst>
                            <p:childTnLst>
                              <p:par>
                                <p:cTn id="51" presetID="12" presetClass="entr" presetSubtype="8"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p:tgtEl>
                                          <p:spTgt spid="49"/>
                                        </p:tgtEl>
                                        <p:attrNameLst>
                                          <p:attrName>ppt_x</p:attrName>
                                        </p:attrNameLst>
                                      </p:cBhvr>
                                      <p:tavLst>
                                        <p:tav tm="0">
                                          <p:val>
                                            <p:strVal val="#ppt_x-#ppt_w*1.125000"/>
                                          </p:val>
                                        </p:tav>
                                        <p:tav tm="100000">
                                          <p:val>
                                            <p:strVal val="#ppt_x"/>
                                          </p:val>
                                        </p:tav>
                                      </p:tavLst>
                                    </p:anim>
                                    <p:animEffect transition="in" filter="wipe(right)">
                                      <p:cBhvr>
                                        <p:cTn id="54" dur="500"/>
                                        <p:tgtEl>
                                          <p:spTgt spid="49"/>
                                        </p:tgtEl>
                                      </p:cBhvr>
                                    </p:animEffect>
                                  </p:childTnLst>
                                </p:cTn>
                              </p:par>
                            </p:childTnLst>
                          </p:cTn>
                        </p:par>
                        <p:par>
                          <p:cTn id="55" fill="hold">
                            <p:stCondLst>
                              <p:cond delay="4600"/>
                            </p:stCondLst>
                            <p:childTnLst>
                              <p:par>
                                <p:cTn id="56" presetID="31" presetClass="entr" presetSubtype="0" fill="hold" nodeType="after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 calcmode="lin" valueType="num">
                                      <p:cBhvr>
                                        <p:cTn id="60" dur="500" fill="hold"/>
                                        <p:tgtEl>
                                          <p:spTgt spid="51"/>
                                        </p:tgtEl>
                                        <p:attrNameLst>
                                          <p:attrName>style.rotation</p:attrName>
                                        </p:attrNameLst>
                                      </p:cBhvr>
                                      <p:tavLst>
                                        <p:tav tm="0">
                                          <p:val>
                                            <p:fltVal val="90"/>
                                          </p:val>
                                        </p:tav>
                                        <p:tav tm="100000">
                                          <p:val>
                                            <p:fltVal val="0"/>
                                          </p:val>
                                        </p:tav>
                                      </p:tavLst>
                                    </p:anim>
                                    <p:animEffect transition="in" filter="fade">
                                      <p:cBhvr>
                                        <p:cTn id="61" dur="500"/>
                                        <p:tgtEl>
                                          <p:spTgt spid="51"/>
                                        </p:tgtEl>
                                      </p:cBhvr>
                                    </p:animEffect>
                                  </p:childTnLst>
                                </p:cTn>
                              </p:par>
                            </p:childTnLst>
                          </p:cTn>
                        </p:par>
                        <p:par>
                          <p:cTn id="62" fill="hold">
                            <p:stCondLst>
                              <p:cond delay="5100"/>
                            </p:stCondLst>
                            <p:childTnLst>
                              <p:par>
                                <p:cTn id="63" presetID="12" presetClass="entr" presetSubtype="8"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p:tgtEl>
                                          <p:spTgt spid="50"/>
                                        </p:tgtEl>
                                        <p:attrNameLst>
                                          <p:attrName>ppt_x</p:attrName>
                                        </p:attrNameLst>
                                      </p:cBhvr>
                                      <p:tavLst>
                                        <p:tav tm="0">
                                          <p:val>
                                            <p:strVal val="#ppt_x-#ppt_w*1.125000"/>
                                          </p:val>
                                        </p:tav>
                                        <p:tav tm="100000">
                                          <p:val>
                                            <p:strVal val="#ppt_x"/>
                                          </p:val>
                                        </p:tav>
                                      </p:tavLst>
                                    </p:anim>
                                    <p:animEffect transition="in" filter="wipe(right)">
                                      <p:cBhvr>
                                        <p:cTn id="66" dur="500"/>
                                        <p:tgtEl>
                                          <p:spTgt spid="50"/>
                                        </p:tgtEl>
                                      </p:cBhvr>
                                    </p:animEffect>
                                  </p:childTnLst>
                                </p:cTn>
                              </p:par>
                            </p:childTnLst>
                          </p:cTn>
                        </p:par>
                        <p:par>
                          <p:cTn id="67" fill="hold">
                            <p:stCondLst>
                              <p:cond delay="5600"/>
                            </p:stCondLst>
                            <p:childTnLst>
                              <p:par>
                                <p:cTn id="68" presetID="31" presetClass="entr" presetSubtype="0" fill="hold" nodeType="afterEffect">
                                  <p:stCondLst>
                                    <p:cond delay="0"/>
                                  </p:stCondLst>
                                  <p:childTnLst>
                                    <p:set>
                                      <p:cBhvr>
                                        <p:cTn id="69" dur="1" fill="hold">
                                          <p:stCondLst>
                                            <p:cond delay="0"/>
                                          </p:stCondLst>
                                        </p:cTn>
                                        <p:tgtEl>
                                          <p:spTgt spid="2"/>
                                        </p:tgtEl>
                                        <p:attrNameLst>
                                          <p:attrName>style.visibility</p:attrName>
                                        </p:attrNameLst>
                                      </p:cBhvr>
                                      <p:to>
                                        <p:strVal val="visible"/>
                                      </p:to>
                                    </p:set>
                                    <p:anim calcmode="lin" valueType="num">
                                      <p:cBhvr>
                                        <p:cTn id="70" dur="500" fill="hold"/>
                                        <p:tgtEl>
                                          <p:spTgt spid="2"/>
                                        </p:tgtEl>
                                        <p:attrNameLst>
                                          <p:attrName>ppt_w</p:attrName>
                                        </p:attrNameLst>
                                      </p:cBhvr>
                                      <p:tavLst>
                                        <p:tav tm="0">
                                          <p:val>
                                            <p:fltVal val="0"/>
                                          </p:val>
                                        </p:tav>
                                        <p:tav tm="100000">
                                          <p:val>
                                            <p:strVal val="#ppt_w"/>
                                          </p:val>
                                        </p:tav>
                                      </p:tavLst>
                                    </p:anim>
                                    <p:anim calcmode="lin" valueType="num">
                                      <p:cBhvr>
                                        <p:cTn id="71" dur="500" fill="hold"/>
                                        <p:tgtEl>
                                          <p:spTgt spid="2"/>
                                        </p:tgtEl>
                                        <p:attrNameLst>
                                          <p:attrName>ppt_h</p:attrName>
                                        </p:attrNameLst>
                                      </p:cBhvr>
                                      <p:tavLst>
                                        <p:tav tm="0">
                                          <p:val>
                                            <p:fltVal val="0"/>
                                          </p:val>
                                        </p:tav>
                                        <p:tav tm="100000">
                                          <p:val>
                                            <p:strVal val="#ppt_h"/>
                                          </p:val>
                                        </p:tav>
                                      </p:tavLst>
                                    </p:anim>
                                    <p:anim calcmode="lin" valueType="num">
                                      <p:cBhvr>
                                        <p:cTn id="72" dur="500" fill="hold"/>
                                        <p:tgtEl>
                                          <p:spTgt spid="2"/>
                                        </p:tgtEl>
                                        <p:attrNameLst>
                                          <p:attrName>style.rotation</p:attrName>
                                        </p:attrNameLst>
                                      </p:cBhvr>
                                      <p:tavLst>
                                        <p:tav tm="0">
                                          <p:val>
                                            <p:fltVal val="90"/>
                                          </p:val>
                                        </p:tav>
                                        <p:tav tm="100000">
                                          <p:val>
                                            <p:fltVal val="0"/>
                                          </p:val>
                                        </p:tav>
                                      </p:tavLst>
                                    </p:anim>
                                    <p:animEffect transition="in" filter="fade">
                                      <p:cBhvr>
                                        <p:cTn id="73" dur="500"/>
                                        <p:tgtEl>
                                          <p:spTgt spid="2"/>
                                        </p:tgtEl>
                                      </p:cBhvr>
                                    </p:animEffect>
                                  </p:childTnLst>
                                </p:cTn>
                              </p:par>
                            </p:childTnLst>
                          </p:cTn>
                        </p:par>
                        <p:par>
                          <p:cTn id="74" fill="hold">
                            <p:stCondLst>
                              <p:cond delay="6100"/>
                            </p:stCondLst>
                            <p:childTnLst>
                              <p:par>
                                <p:cTn id="75" presetID="12" presetClass="entr" presetSubtype="8" fill="hold" grpId="0"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additive="base">
                                        <p:cTn id="77" dur="500"/>
                                        <p:tgtEl>
                                          <p:spTgt spid="66"/>
                                        </p:tgtEl>
                                        <p:attrNameLst>
                                          <p:attrName>ppt_x</p:attrName>
                                        </p:attrNameLst>
                                      </p:cBhvr>
                                      <p:tavLst>
                                        <p:tav tm="0">
                                          <p:val>
                                            <p:strVal val="#ppt_x-#ppt_w*1.125000"/>
                                          </p:val>
                                        </p:tav>
                                        <p:tav tm="100000">
                                          <p:val>
                                            <p:strVal val="#ppt_x"/>
                                          </p:val>
                                        </p:tav>
                                      </p:tavLst>
                                    </p:anim>
                                    <p:animEffect transition="in" filter="wipe(right)">
                                      <p:cBhvr>
                                        <p:cTn id="78" dur="500"/>
                                        <p:tgtEl>
                                          <p:spTgt spid="66"/>
                                        </p:tgtEl>
                                      </p:cBhvr>
                                    </p:animEffect>
                                  </p:childTnLst>
                                </p:cTn>
                              </p:par>
                            </p:childTnLst>
                          </p:cTn>
                        </p:par>
                        <p:par>
                          <p:cTn id="79" fill="hold">
                            <p:stCondLst>
                              <p:cond delay="6600"/>
                            </p:stCondLst>
                            <p:childTnLst>
                              <p:par>
                                <p:cTn id="80" presetID="31" presetClass="entr" presetSubtype="0" fill="hold" nodeType="afterEffect">
                                  <p:stCondLst>
                                    <p:cond delay="0"/>
                                  </p:stCondLst>
                                  <p:childTnLst>
                                    <p:set>
                                      <p:cBhvr>
                                        <p:cTn id="81" dur="1" fill="hold">
                                          <p:stCondLst>
                                            <p:cond delay="0"/>
                                          </p:stCondLst>
                                        </p:cTn>
                                        <p:tgtEl>
                                          <p:spTgt spid="67"/>
                                        </p:tgtEl>
                                        <p:attrNameLst>
                                          <p:attrName>style.visibility</p:attrName>
                                        </p:attrNameLst>
                                      </p:cBhvr>
                                      <p:to>
                                        <p:strVal val="visible"/>
                                      </p:to>
                                    </p:set>
                                    <p:anim calcmode="lin" valueType="num">
                                      <p:cBhvr>
                                        <p:cTn id="82" dur="500" fill="hold"/>
                                        <p:tgtEl>
                                          <p:spTgt spid="67"/>
                                        </p:tgtEl>
                                        <p:attrNameLst>
                                          <p:attrName>ppt_w</p:attrName>
                                        </p:attrNameLst>
                                      </p:cBhvr>
                                      <p:tavLst>
                                        <p:tav tm="0">
                                          <p:val>
                                            <p:fltVal val="0"/>
                                          </p:val>
                                        </p:tav>
                                        <p:tav tm="100000">
                                          <p:val>
                                            <p:strVal val="#ppt_w"/>
                                          </p:val>
                                        </p:tav>
                                      </p:tavLst>
                                    </p:anim>
                                    <p:anim calcmode="lin" valueType="num">
                                      <p:cBhvr>
                                        <p:cTn id="83" dur="500" fill="hold"/>
                                        <p:tgtEl>
                                          <p:spTgt spid="67"/>
                                        </p:tgtEl>
                                        <p:attrNameLst>
                                          <p:attrName>ppt_h</p:attrName>
                                        </p:attrNameLst>
                                      </p:cBhvr>
                                      <p:tavLst>
                                        <p:tav tm="0">
                                          <p:val>
                                            <p:fltVal val="0"/>
                                          </p:val>
                                        </p:tav>
                                        <p:tav tm="100000">
                                          <p:val>
                                            <p:strVal val="#ppt_h"/>
                                          </p:val>
                                        </p:tav>
                                      </p:tavLst>
                                    </p:anim>
                                    <p:anim calcmode="lin" valueType="num">
                                      <p:cBhvr>
                                        <p:cTn id="84" dur="500" fill="hold"/>
                                        <p:tgtEl>
                                          <p:spTgt spid="67"/>
                                        </p:tgtEl>
                                        <p:attrNameLst>
                                          <p:attrName>style.rotation</p:attrName>
                                        </p:attrNameLst>
                                      </p:cBhvr>
                                      <p:tavLst>
                                        <p:tav tm="0">
                                          <p:val>
                                            <p:fltVal val="90"/>
                                          </p:val>
                                        </p:tav>
                                        <p:tav tm="100000">
                                          <p:val>
                                            <p:fltVal val="0"/>
                                          </p:val>
                                        </p:tav>
                                      </p:tavLst>
                                    </p:anim>
                                    <p:animEffect transition="in" filter="fade">
                                      <p:cBhvr>
                                        <p:cTn id="85" dur="500"/>
                                        <p:tgtEl>
                                          <p:spTgt spid="67"/>
                                        </p:tgtEl>
                                      </p:cBhvr>
                                    </p:animEffect>
                                  </p:childTnLst>
                                </p:cTn>
                              </p:par>
                            </p:childTnLst>
                          </p:cTn>
                        </p:par>
                        <p:par>
                          <p:cTn id="86" fill="hold">
                            <p:stCondLst>
                              <p:cond delay="7100"/>
                            </p:stCondLst>
                            <p:childTnLst>
                              <p:par>
                                <p:cTn id="87" presetID="12" presetClass="entr" presetSubtype="8" fill="hold" grpId="0" nodeType="afterEffect">
                                  <p:stCondLst>
                                    <p:cond delay="0"/>
                                  </p:stCondLst>
                                  <p:childTnLst>
                                    <p:set>
                                      <p:cBhvr>
                                        <p:cTn id="88" dur="1" fill="hold">
                                          <p:stCondLst>
                                            <p:cond delay="0"/>
                                          </p:stCondLst>
                                        </p:cTn>
                                        <p:tgtEl>
                                          <p:spTgt spid="94"/>
                                        </p:tgtEl>
                                        <p:attrNameLst>
                                          <p:attrName>style.visibility</p:attrName>
                                        </p:attrNameLst>
                                      </p:cBhvr>
                                      <p:to>
                                        <p:strVal val="visible"/>
                                      </p:to>
                                    </p:set>
                                    <p:anim calcmode="lin" valueType="num">
                                      <p:cBhvr additive="base">
                                        <p:cTn id="89" dur="500"/>
                                        <p:tgtEl>
                                          <p:spTgt spid="94"/>
                                        </p:tgtEl>
                                        <p:attrNameLst>
                                          <p:attrName>ppt_x</p:attrName>
                                        </p:attrNameLst>
                                      </p:cBhvr>
                                      <p:tavLst>
                                        <p:tav tm="0">
                                          <p:val>
                                            <p:strVal val="#ppt_x-#ppt_w*1.125000"/>
                                          </p:val>
                                        </p:tav>
                                        <p:tav tm="100000">
                                          <p:val>
                                            <p:strVal val="#ppt_x"/>
                                          </p:val>
                                        </p:tav>
                                      </p:tavLst>
                                    </p:anim>
                                    <p:animEffect transition="in" filter="wipe(right)">
                                      <p:cBhvr>
                                        <p:cTn id="90" dur="500"/>
                                        <p:tgtEl>
                                          <p:spTgt spid="94"/>
                                        </p:tgtEl>
                                      </p:cBhvr>
                                    </p:animEffect>
                                  </p:childTnLst>
                                </p:cTn>
                              </p:par>
                            </p:childTnLst>
                          </p:cTn>
                        </p:par>
                        <p:par>
                          <p:cTn id="91" fill="hold">
                            <p:stCondLst>
                              <p:cond delay="7600"/>
                            </p:stCondLst>
                            <p:childTnLst>
                              <p:par>
                                <p:cTn id="92" presetID="31" presetClass="entr" presetSubtype="0"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 calcmode="lin" valueType="num">
                                      <p:cBhvr>
                                        <p:cTn id="94" dur="500" fill="hold"/>
                                        <p:tgtEl>
                                          <p:spTgt spid="16"/>
                                        </p:tgtEl>
                                        <p:attrNameLst>
                                          <p:attrName>ppt_w</p:attrName>
                                        </p:attrNameLst>
                                      </p:cBhvr>
                                      <p:tavLst>
                                        <p:tav tm="0">
                                          <p:val>
                                            <p:fltVal val="0"/>
                                          </p:val>
                                        </p:tav>
                                        <p:tav tm="100000">
                                          <p:val>
                                            <p:strVal val="#ppt_w"/>
                                          </p:val>
                                        </p:tav>
                                      </p:tavLst>
                                    </p:anim>
                                    <p:anim calcmode="lin" valueType="num">
                                      <p:cBhvr>
                                        <p:cTn id="95" dur="500" fill="hold"/>
                                        <p:tgtEl>
                                          <p:spTgt spid="16"/>
                                        </p:tgtEl>
                                        <p:attrNameLst>
                                          <p:attrName>ppt_h</p:attrName>
                                        </p:attrNameLst>
                                      </p:cBhvr>
                                      <p:tavLst>
                                        <p:tav tm="0">
                                          <p:val>
                                            <p:fltVal val="0"/>
                                          </p:val>
                                        </p:tav>
                                        <p:tav tm="100000">
                                          <p:val>
                                            <p:strVal val="#ppt_h"/>
                                          </p:val>
                                        </p:tav>
                                      </p:tavLst>
                                    </p:anim>
                                    <p:anim calcmode="lin" valueType="num">
                                      <p:cBhvr>
                                        <p:cTn id="96" dur="500" fill="hold"/>
                                        <p:tgtEl>
                                          <p:spTgt spid="16"/>
                                        </p:tgtEl>
                                        <p:attrNameLst>
                                          <p:attrName>style.rotation</p:attrName>
                                        </p:attrNameLst>
                                      </p:cBhvr>
                                      <p:tavLst>
                                        <p:tav tm="0">
                                          <p:val>
                                            <p:fltVal val="90"/>
                                          </p:val>
                                        </p:tav>
                                        <p:tav tm="100000">
                                          <p:val>
                                            <p:fltVal val="0"/>
                                          </p:val>
                                        </p:tav>
                                      </p:tavLst>
                                    </p:anim>
                                    <p:animEffect transition="in" filter="fade">
                                      <p:cBhvr>
                                        <p:cTn id="97" dur="500"/>
                                        <p:tgtEl>
                                          <p:spTgt spid="16"/>
                                        </p:tgtEl>
                                      </p:cBhvr>
                                    </p:animEffect>
                                  </p:childTnLst>
                                </p:cTn>
                              </p:par>
                            </p:childTnLst>
                          </p:cTn>
                        </p:par>
                        <p:par>
                          <p:cTn id="98" fill="hold">
                            <p:stCondLst>
                              <p:cond delay="8100"/>
                            </p:stCondLst>
                            <p:childTnLst>
                              <p:par>
                                <p:cTn id="99" presetID="1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 calcmode="lin" valueType="num">
                                      <p:cBhvr additive="base">
                                        <p:cTn id="101" dur="500"/>
                                        <p:tgtEl>
                                          <p:spTgt spid="95"/>
                                        </p:tgtEl>
                                        <p:attrNameLst>
                                          <p:attrName>ppt_x</p:attrName>
                                        </p:attrNameLst>
                                      </p:cBhvr>
                                      <p:tavLst>
                                        <p:tav tm="0">
                                          <p:val>
                                            <p:strVal val="#ppt_x-#ppt_w*1.125000"/>
                                          </p:val>
                                        </p:tav>
                                        <p:tav tm="100000">
                                          <p:val>
                                            <p:strVal val="#ppt_x"/>
                                          </p:val>
                                        </p:tav>
                                      </p:tavLst>
                                    </p:anim>
                                    <p:animEffect transition="in" filter="wipe(right)">
                                      <p:cBhvr>
                                        <p:cTn id="10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p:bldP spid="49" grpId="0"/>
      <p:bldP spid="50" grpId="0"/>
      <p:bldP spid="65" grpId="0"/>
      <p:bldP spid="66" grpId="0"/>
      <p:bldP spid="94" grpId="0"/>
      <p:bldP spid="9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3515"/>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69620" y="1509395"/>
            <a:ext cx="11329670" cy="5110480"/>
          </a:xfrm>
        </p:spPr>
        <p:txBody>
          <a:bodyPr vert="horz">
            <a:normAutofit/>
          </a:bodyPr>
          <a:lstStyle/>
          <a:p>
            <a:pPr marL="0" indent="0">
              <a:buNone/>
            </a:pPr>
            <a:r>
              <a:rPr lang="zh-CN" altLang="en-US" dirty="0"/>
              <a:t>四、电视剧表演具有电影表演的一切属性，并强化了表演、语言功能</a:t>
            </a:r>
          </a:p>
          <a:p>
            <a:pPr>
              <a:lnSpc>
                <a:spcPct val="140000"/>
              </a:lnSpc>
            </a:pPr>
            <a:r>
              <a:rPr lang="zh-CN" altLang="en-US" sz="2000" dirty="0">
                <a:latin typeface="微软雅黑 Light" panose="020B0502040204020203" pitchFamily="34" charset="-122"/>
                <a:cs typeface="微软雅黑 Light" panose="020B0502040204020203" pitchFamily="34" charset="-122"/>
                <a:sym typeface="+mn-ea"/>
              </a:rPr>
              <a:t>电视剧表演具备电影表演的一切属性，但也存在差异</a:t>
            </a:r>
            <a:r>
              <a:rPr lang="en-US" altLang="zh-CN" sz="2000" dirty="0">
                <a:latin typeface="微软雅黑 Light" panose="020B0502040204020203" pitchFamily="34" charset="-122"/>
                <a:cs typeface="微软雅黑 Light" panose="020B0502040204020203" pitchFamily="34" charset="-122"/>
                <a:sym typeface="+mn-ea"/>
              </a:rPr>
              <a:t>:</a:t>
            </a:r>
            <a:r>
              <a:rPr lang="zh-CN" altLang="en-US" sz="2000" dirty="0">
                <a:latin typeface="微软雅黑 Light" panose="020B0502040204020203" pitchFamily="34" charset="-122"/>
                <a:cs typeface="微软雅黑 Light" panose="020B0502040204020203" pitchFamily="34" charset="-122"/>
                <a:sym typeface="+mn-ea"/>
              </a:rPr>
              <a:t>电视剧表演在传播方式、观看方式上与电影是不同的</a:t>
            </a:r>
            <a:r>
              <a:rPr lang="en-US" altLang="zh-CN" sz="2000" dirty="0">
                <a:latin typeface="微软雅黑 Light" panose="020B0502040204020203" pitchFamily="34" charset="-122"/>
                <a:cs typeface="微软雅黑 Light" panose="020B0502040204020203" pitchFamily="34" charset="-122"/>
                <a:sym typeface="+mn-ea"/>
              </a:rPr>
              <a:t>;</a:t>
            </a:r>
            <a:endParaRPr lang="zh-CN" altLang="en-US" sz="2000" dirty="0">
              <a:latin typeface="微软雅黑 Light" panose="020B0502040204020203" pitchFamily="34" charset="-122"/>
              <a:cs typeface="微软雅黑 Light" panose="020B0502040204020203" pitchFamily="34" charset="-122"/>
              <a:sym typeface="+mn-ea"/>
            </a:endParaRPr>
          </a:p>
          <a:p>
            <a:pPr>
              <a:lnSpc>
                <a:spcPct val="140000"/>
              </a:lnSpc>
            </a:pPr>
            <a:r>
              <a:rPr lang="zh-CN" altLang="en-US" sz="2000" dirty="0">
                <a:latin typeface="微软雅黑 Light" panose="020B0502040204020203" pitchFamily="34" charset="-122"/>
                <a:cs typeface="微软雅黑 Light" panose="020B0502040204020203" pitchFamily="34" charset="-122"/>
                <a:sym typeface="+mn-ea"/>
              </a:rPr>
              <a:t>电视剧的正常拍摄生产进度一般要比电影快得多，拍惯了电影的演员，对电视剧的“长镜头”的一气呵成的拍法以及人物大段大段的台词会感到不习惯、不适应，有仓促应战的感觉；常拍电视剧，偶插拍电影的演员，则会产生一种创作的愉快与享受感</a:t>
            </a:r>
            <a:r>
              <a:rPr lang="en-US" altLang="zh-CN" sz="2000" dirty="0">
                <a:latin typeface="微软雅黑 Light" panose="020B0502040204020203" pitchFamily="34" charset="-122"/>
                <a:cs typeface="微软雅黑 Light" panose="020B0502040204020203" pitchFamily="34" charset="-122"/>
                <a:sym typeface="+mn-ea"/>
              </a:rPr>
              <a:t>;</a:t>
            </a:r>
            <a:endParaRPr lang="zh-CN" altLang="en-US" sz="2000" dirty="0">
              <a:latin typeface="微软雅黑 Light" panose="020B0502040204020203" pitchFamily="34" charset="-122"/>
              <a:cs typeface="微软雅黑 Light" panose="020B0502040204020203" pitchFamily="34" charset="-122"/>
              <a:sym typeface="+mn-ea"/>
            </a:endParaRPr>
          </a:p>
          <a:p>
            <a:pPr>
              <a:lnSpc>
                <a:spcPct val="140000"/>
              </a:lnSpc>
            </a:pPr>
            <a:r>
              <a:rPr lang="zh-CN" altLang="en-US" sz="2000" dirty="0">
                <a:latin typeface="微软雅黑 Light" panose="020B0502040204020203" pitchFamily="34" charset="-122"/>
                <a:cs typeface="微软雅黑 Light" panose="020B0502040204020203" pitchFamily="34" charset="-122"/>
                <a:sym typeface="+mn-ea"/>
              </a:rPr>
              <a:t>电影与电视剧的长度规范不一样，在结构故事情节上也是不同的。一部电影的标准长度是</a:t>
            </a:r>
            <a:r>
              <a:rPr lang="en-US" altLang="zh-CN" sz="2000" dirty="0">
                <a:latin typeface="微软雅黑 Light" panose="020B0502040204020203" pitchFamily="34" charset="-122"/>
                <a:cs typeface="微软雅黑 Light" panose="020B0502040204020203" pitchFamily="34" charset="-122"/>
                <a:sym typeface="+mn-ea"/>
              </a:rPr>
              <a:t>90</a:t>
            </a:r>
            <a:r>
              <a:rPr lang="zh-CN" altLang="en-US" sz="2000" dirty="0">
                <a:latin typeface="微软雅黑 Light" panose="020B0502040204020203" pitchFamily="34" charset="-122"/>
                <a:cs typeface="微软雅黑 Light" panose="020B0502040204020203" pitchFamily="34" charset="-122"/>
                <a:sym typeface="+mn-ea"/>
              </a:rPr>
              <a:t>分钟，一部单本电视剧长度为</a:t>
            </a:r>
            <a:r>
              <a:rPr lang="en-US" altLang="zh-CN" sz="2000" dirty="0">
                <a:latin typeface="微软雅黑 Light" panose="020B0502040204020203" pitchFamily="34" charset="-122"/>
                <a:cs typeface="微软雅黑 Light" panose="020B0502040204020203" pitchFamily="34" charset="-122"/>
                <a:sym typeface="+mn-ea"/>
              </a:rPr>
              <a:t>45</a:t>
            </a:r>
            <a:r>
              <a:rPr lang="zh-CN" altLang="en-US" sz="2000" dirty="0">
                <a:latin typeface="微软雅黑 Light" panose="020B0502040204020203" pitchFamily="34" charset="-122"/>
                <a:cs typeface="微软雅黑 Light" panose="020B0502040204020203" pitchFamily="34" charset="-122"/>
                <a:sym typeface="+mn-ea"/>
              </a:rPr>
              <a:t>分钟</a:t>
            </a:r>
            <a:r>
              <a:rPr lang="en-US" altLang="zh-CN" sz="2000" dirty="0">
                <a:latin typeface="微软雅黑 Light" panose="020B0502040204020203" pitchFamily="34" charset="-122"/>
                <a:cs typeface="微软雅黑 Light" panose="020B0502040204020203" pitchFamily="34" charset="-122"/>
                <a:sym typeface="+mn-ea"/>
              </a:rPr>
              <a:t>;</a:t>
            </a:r>
            <a:endParaRPr lang="zh-CN" altLang="en-US" sz="2000" dirty="0">
              <a:latin typeface="微软雅黑 Light" panose="020B0502040204020203" pitchFamily="34" charset="-122"/>
              <a:cs typeface="微软雅黑 Light" panose="020B0502040204020203" pitchFamily="34" charset="-122"/>
              <a:sym typeface="+mn-ea"/>
            </a:endParaRPr>
          </a:p>
          <a:p>
            <a:pPr>
              <a:lnSpc>
                <a:spcPct val="140000"/>
              </a:lnSpc>
            </a:pPr>
            <a:r>
              <a:rPr lang="zh-CN" altLang="en-US" sz="2000" dirty="0">
                <a:latin typeface="微软雅黑 Light" panose="020B0502040204020203" pitchFamily="34" charset="-122"/>
                <a:cs typeface="微软雅黑 Light" panose="020B0502040204020203" pitchFamily="34" charset="-122"/>
                <a:sym typeface="+mn-ea"/>
              </a:rPr>
              <a:t>电视连续剧有更多的篇幅让演员发挥其优势，演员创作时也可“堤内损失堤外补”；电影给演员的创作篇幅则较少，演员需要谨慎地精雕细刻。</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45415"/>
            <a:ext cx="11226165" cy="1121410"/>
          </a:xfrm>
        </p:spPr>
        <p:txBody>
          <a:bodyPr>
            <a:noAutofit/>
          </a:bodyPr>
          <a:lstStyle/>
          <a:p>
            <a:pPr algn="l"/>
            <a:r>
              <a:rPr lang="zh-CN" altLang="en-US" sz="3200">
                <a:latin typeface="微软雅黑 Light" panose="020B0502040204020203" pitchFamily="34" charset="-122"/>
                <a:cs typeface="微软雅黑 Light" panose="020B0502040204020203" pitchFamily="34" charset="-122"/>
              </a:rPr>
              <a:t>第二节 扎实的案头分析</a:t>
            </a:r>
            <a:br>
              <a:rPr lang="zh-CN" altLang="en-US" sz="3200">
                <a:latin typeface="微软雅黑 Light" panose="020B0502040204020203" pitchFamily="34" charset="-122"/>
                <a:cs typeface="微软雅黑 Light" panose="020B0502040204020203" pitchFamily="34" charset="-122"/>
              </a:rPr>
            </a:br>
            <a:r>
              <a:rPr lang="en-US" altLang="zh-CN" sz="3200">
                <a:latin typeface="微软雅黑 Light" panose="020B0502040204020203" pitchFamily="34" charset="-122"/>
                <a:cs typeface="微软雅黑 Light" panose="020B0502040204020203" pitchFamily="34" charset="-122"/>
              </a:rPr>
              <a:t>——</a:t>
            </a:r>
            <a:r>
              <a:rPr lang="zh-CN" altLang="en-US" sz="3200">
                <a:latin typeface="微软雅黑 Light" panose="020B0502040204020203" pitchFamily="34" charset="-122"/>
                <a:cs typeface="微软雅黑 Light" panose="020B0502040204020203" pitchFamily="34" charset="-122"/>
              </a:rPr>
              <a:t>剧本事件、人物行动、主题思想、最高任务与贯穿动作</a:t>
            </a: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五、勾画角色的历史</a:t>
            </a:r>
            <a:r>
              <a:rPr lang="en-US" altLang="zh-CN" dirty="0">
                <a:latin typeface="微软雅黑 Light" panose="020B0502040204020203" pitchFamily="34" charset="-122"/>
              </a:rPr>
              <a:t>——</a:t>
            </a:r>
            <a:r>
              <a:rPr lang="zh-CN" altLang="en-US" dirty="0">
                <a:latin typeface="微软雅黑 Light" panose="020B0502040204020203" pitchFamily="34" charset="-122"/>
              </a:rPr>
              <a:t>角色个性分析表</a:t>
            </a:r>
          </a:p>
          <a:p>
            <a:pPr algn="just">
              <a:lnSpc>
                <a:spcPct val="130000"/>
              </a:lnSpc>
            </a:pPr>
            <a:r>
              <a:rPr sz="2000" dirty="0">
                <a:latin typeface="微软雅黑 Light" panose="020B0502040204020203" pitchFamily="34" charset="-122"/>
              </a:rPr>
              <a:t>“</a:t>
            </a:r>
            <a:r>
              <a:rPr sz="2000" dirty="0" err="1">
                <a:latin typeface="微软雅黑 Light" panose="020B0502040204020203" pitchFamily="34" charset="-122"/>
              </a:rPr>
              <a:t>讲故事”的方式</a:t>
            </a:r>
            <a:endParaRPr sz="2000" dirty="0">
              <a:latin typeface="微软雅黑 Light" panose="020B0502040204020203" pitchFamily="34" charset="-122"/>
            </a:endParaRPr>
          </a:p>
          <a:p>
            <a:pPr algn="just">
              <a:lnSpc>
                <a:spcPct val="130000"/>
              </a:lnSpc>
            </a:pPr>
            <a:r>
              <a:rPr sz="2000" dirty="0">
                <a:latin typeface="微软雅黑 Light" panose="020B0502040204020203" pitchFamily="34" charset="-122"/>
              </a:rPr>
              <a:t>例</a:t>
            </a:r>
            <a:r>
              <a:rPr lang="zh-CN" sz="2000" dirty="0">
                <a:latin typeface="微软雅黑 Light" panose="020B0502040204020203" pitchFamily="34" charset="-122"/>
              </a:rPr>
              <a:t>：</a:t>
            </a:r>
            <a:r>
              <a:rPr sz="2000" dirty="0" err="1">
                <a:latin typeface="微软雅黑 Light" panose="020B0502040204020203" pitchFamily="34" charset="-122"/>
              </a:rPr>
              <a:t>北京人艺排练《雷雨</a:t>
            </a:r>
            <a:r>
              <a:rPr sz="2000" dirty="0">
                <a:latin typeface="微软雅黑 Light" panose="020B0502040204020203" pitchFamily="34" charset="-122"/>
              </a:rPr>
              <a:t>》，导演在剧本案头分析时，要求“讲故事”。“每个演员要讲三遍：一是用第三人称讲全剧的故事，二是用第三人称讲你要演的角色的故事，三是用第一人称讲你要演的角色的故事。”</a:t>
            </a:r>
          </a:p>
          <a:p>
            <a:pPr algn="just">
              <a:lnSpc>
                <a:spcPct val="130000"/>
              </a:lnSpc>
            </a:pPr>
            <a:r>
              <a:rPr sz="2000" dirty="0" err="1">
                <a:latin typeface="微软雅黑 Light" panose="020B0502040204020203" pitchFamily="34" charset="-122"/>
              </a:rPr>
              <a:t>绘画</a:t>
            </a:r>
            <a:r>
              <a:rPr lang="zh-CN" sz="2000" dirty="0">
                <a:latin typeface="微软雅黑 Light" panose="020B0502040204020203" pitchFamily="34" charset="-122"/>
              </a:rPr>
              <a:t>的方式</a:t>
            </a:r>
          </a:p>
          <a:p>
            <a:pPr algn="just">
              <a:lnSpc>
                <a:spcPct val="130000"/>
              </a:lnSpc>
            </a:pPr>
            <a:r>
              <a:rPr lang="zh-CN" sz="2000" dirty="0">
                <a:latin typeface="微软雅黑 Light" panose="020B0502040204020203" pitchFamily="34" charset="-122"/>
              </a:rPr>
              <a:t>例：</a:t>
            </a:r>
            <a:r>
              <a:rPr sz="2000" dirty="0" err="1">
                <a:latin typeface="微软雅黑 Light" panose="020B0502040204020203" pitchFamily="34" charset="-122"/>
              </a:rPr>
              <a:t>在表演创作的最初阶段把自己所扮演角色的相貌体态用画笔勾画出来，找人物的感觉</a:t>
            </a:r>
            <a:r>
              <a:rPr sz="2000" dirty="0">
                <a:latin typeface="微软雅黑 Light" panose="020B0502040204020203" pitchFamily="34" charset="-122"/>
              </a:rPr>
              <a:t>。</a:t>
            </a:r>
          </a:p>
          <a:p>
            <a:pPr algn="just">
              <a:lnSpc>
                <a:spcPct val="130000"/>
              </a:lnSpc>
            </a:pPr>
            <a:r>
              <a:rPr sz="2000" dirty="0" err="1">
                <a:latin typeface="微软雅黑 Light" panose="020B0502040204020203" pitchFamily="34" charset="-122"/>
              </a:rPr>
              <a:t>补充思考</a:t>
            </a:r>
            <a:r>
              <a:rPr sz="2000" dirty="0">
                <a:latin typeface="微软雅黑 Light" panose="020B0502040204020203" pitchFamily="34" charset="-122"/>
              </a:rPr>
              <a:t>：</a:t>
            </a:r>
            <a:r>
              <a:rPr lang="zh-CN" sz="2000" dirty="0">
                <a:latin typeface="微软雅黑 Light" panose="020B0502040204020203" pitchFamily="34" charset="-122"/>
              </a:rPr>
              <a:t>（</a:t>
            </a:r>
            <a:r>
              <a:rPr lang="en-US" altLang="zh-CN" sz="2000" dirty="0">
                <a:latin typeface="微软雅黑 Light" panose="020B0502040204020203" pitchFamily="34" charset="-122"/>
              </a:rPr>
              <a:t>1</a:t>
            </a:r>
            <a:r>
              <a:rPr lang="zh-CN" sz="2000" dirty="0">
                <a:latin typeface="微软雅黑 Light" panose="020B0502040204020203" pitchFamily="34" charset="-122"/>
              </a:rPr>
              <a:t>）</a:t>
            </a:r>
            <a:r>
              <a:rPr sz="2000" dirty="0" err="1">
                <a:latin typeface="微软雅黑 Light" panose="020B0502040204020203" pitchFamily="34" charset="-122"/>
              </a:rPr>
              <a:t>这个人物对剧本中发生或引爆的事件的态度是什么</a:t>
            </a:r>
            <a:r>
              <a:rPr sz="2000" dirty="0">
                <a:latin typeface="微软雅黑 Light" panose="020B0502040204020203" pitchFamily="34" charset="-122"/>
              </a:rPr>
              <a:t>？（２）人物对剧中所表述的社会形态的看法是什么？（３）人物向剧中的社会生活提出了什么具体主张？</a:t>
            </a:r>
            <a:r>
              <a:rPr lang="zh-CN" altLang="en-US" sz="2000" dirty="0">
                <a:latin typeface="微软雅黑 Light" panose="020B0502040204020203" pitchFamily="34" charset="-122"/>
              </a:rPr>
              <a:t>（</a:t>
            </a:r>
            <a:r>
              <a:rPr sz="2000" dirty="0" err="1">
                <a:latin typeface="微软雅黑 Light" panose="020B0502040204020203" pitchFamily="34" charset="-122"/>
                <a:sym typeface="+mn-ea"/>
              </a:rPr>
              <a:t>具体地、逐步地建立起角色的“心象</a:t>
            </a:r>
            <a:r>
              <a:rPr sz="2000" dirty="0">
                <a:latin typeface="微软雅黑 Light" panose="020B0502040204020203" pitchFamily="34" charset="-122"/>
                <a:sym typeface="+mn-ea"/>
              </a:rPr>
              <a:t>”</a:t>
            </a:r>
            <a:r>
              <a:rPr lang="zh-CN" altLang="en-US" sz="2000" dirty="0">
                <a:latin typeface="微软雅黑 Light" panose="020B0502040204020203" pitchFamily="34" charset="-122"/>
              </a:rPr>
              <a:t>）</a:t>
            </a: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092065"/>
          </a:xfrm>
        </p:spPr>
        <p:txBody>
          <a:bodyPr vert="horz">
            <a:noAutofit/>
          </a:bodyPr>
          <a:lstStyle/>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回顾自己阅读剧本的方法，看能否做到像黄佐临导演所讲的那样并找出自己的不足。</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为什么对时代背景的了解和主题思想的分析是案头工作的重要一环？</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对你排练的完整剧目的一幕进行事件的划分，并确定其中人物的行动，以动词说明。</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试着找出你排练的完整剧目的人物的最高任务与贯穿行动。</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在熟读剧本后所写的人物小传或角色分析表等，将对你的排练创作有何影响？</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回顾片段阶段的学习，案头分析工作将对你的创作产生何种影响？</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710" y="461645"/>
            <a:ext cx="11135995" cy="803275"/>
          </a:xfrm>
        </p:spPr>
        <p:txBody>
          <a:bodyPr>
            <a:noAutofit/>
          </a:bodyPr>
          <a:lstStyle/>
          <a:p>
            <a:pPr algn="l"/>
            <a:r>
              <a:rPr sz="2800" dirty="0" err="1">
                <a:latin typeface="微软雅黑 Light" panose="020B0502040204020203" pitchFamily="34" charset="-122"/>
                <a:cs typeface="微软雅黑 Light" panose="020B0502040204020203" pitchFamily="34" charset="-122"/>
              </a:rPr>
              <a:t>第三节</a:t>
            </a:r>
            <a:r>
              <a:rPr sz="2800" dirty="0">
                <a:latin typeface="微软雅黑 Light" panose="020B0502040204020203" pitchFamily="34" charset="-122"/>
                <a:cs typeface="微软雅黑 Light" panose="020B0502040204020203" pitchFamily="34" charset="-122"/>
              </a:rPr>
              <a:t> </a:t>
            </a:r>
            <a:r>
              <a:rPr sz="2800" dirty="0" err="1">
                <a:latin typeface="微软雅黑 Light" panose="020B0502040204020203" pitchFamily="34" charset="-122"/>
                <a:cs typeface="微软雅黑 Light" panose="020B0502040204020203" pitchFamily="34" charset="-122"/>
              </a:rPr>
              <a:t>反复强调“练”的学习过程，在行动与感觉中把握人物基调</a:t>
            </a:r>
            <a:endParaRPr sz="2800" dirty="0">
              <a:latin typeface="微软雅黑 Light" panose="020B0502040204020203" pitchFamily="34" charset="-122"/>
              <a:cs typeface="微软雅黑 Light" panose="020B0502040204020203" pitchFamily="34" charset="-122"/>
            </a:endParaRPr>
          </a:p>
        </p:txBody>
      </p:sp>
      <p:sp>
        <p:nvSpPr>
          <p:cNvPr id="3" name="文本占位符 2"/>
          <p:cNvSpPr>
            <a:spLocks noGrp="1"/>
          </p:cNvSpPr>
          <p:nvPr>
            <p:ph type="body" orient="vert" idx="1"/>
          </p:nvPr>
        </p:nvSpPr>
        <p:spPr>
          <a:xfrm>
            <a:off x="709295" y="1372235"/>
            <a:ext cx="1140841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一、“练”是提高表演能力的重要手段</a:t>
            </a:r>
          </a:p>
          <a:p>
            <a:pPr algn="just">
              <a:lnSpc>
                <a:spcPct val="160000"/>
              </a:lnSpc>
            </a:pPr>
            <a:r>
              <a:rPr sz="2000" dirty="0" err="1">
                <a:latin typeface="微软雅黑 Light" panose="020B0502040204020203" pitchFamily="34" charset="-122"/>
              </a:rPr>
              <a:t>排练是一个教学过程</a:t>
            </a:r>
            <a:r>
              <a:rPr lang="en-US" sz="2000" dirty="0">
                <a:latin typeface="微软雅黑 Light" panose="020B0502040204020203" pitchFamily="34" charset="-122"/>
              </a:rPr>
              <a:t>——</a:t>
            </a:r>
            <a:r>
              <a:rPr sz="2000" dirty="0" err="1">
                <a:latin typeface="微软雅黑 Light" panose="020B0502040204020203" pitchFamily="34" charset="-122"/>
              </a:rPr>
              <a:t>不是以排演一出戏、创造一个角色为目的，而是在排练中自觉地掌握表演的形体动作方法和锻炼独立创造角色的能力</a:t>
            </a:r>
            <a:r>
              <a:rPr sz="2000" dirty="0">
                <a:latin typeface="微软雅黑 Light" panose="020B0502040204020203" pitchFamily="34" charset="-122"/>
              </a:rPr>
              <a:t>。</a:t>
            </a:r>
          </a:p>
          <a:p>
            <a:pPr algn="just">
              <a:lnSpc>
                <a:spcPct val="160000"/>
              </a:lnSpc>
            </a:pPr>
            <a:r>
              <a:rPr sz="2000" dirty="0" err="1">
                <a:latin typeface="微软雅黑 Light" panose="020B0502040204020203" pitchFamily="34" charset="-122"/>
              </a:rPr>
              <a:t>小品练习</a:t>
            </a:r>
            <a:r>
              <a:rPr lang="zh-CN" sz="2000" dirty="0">
                <a:latin typeface="微软雅黑 Light" panose="020B0502040204020203" pitchFamily="34" charset="-122"/>
              </a:rPr>
              <a:t>和</a:t>
            </a:r>
            <a:r>
              <a:rPr sz="2000" dirty="0" err="1">
                <a:latin typeface="微软雅黑 Light" panose="020B0502040204020203" pitchFamily="34" charset="-122"/>
              </a:rPr>
              <a:t>剧本练习</a:t>
            </a:r>
            <a:r>
              <a:rPr lang="zh-CN" sz="2000" dirty="0">
                <a:latin typeface="微软雅黑 Light" panose="020B0502040204020203" pitchFamily="34" charset="-122"/>
              </a:rPr>
              <a:t>的区别：</a:t>
            </a:r>
          </a:p>
          <a:p>
            <a:pPr algn="just">
              <a:lnSpc>
                <a:spcPct val="160000"/>
              </a:lnSpc>
            </a:pPr>
            <a:r>
              <a:rPr lang="zh-CN" sz="2000" dirty="0">
                <a:latin typeface="微软雅黑 Light" panose="020B0502040204020203" pitchFamily="34" charset="-122"/>
              </a:rPr>
              <a:t>小品练习在自己设置的假定情境下假定自我，在自选事件中有机地组织行动，想象可以任意发挥、发展</a:t>
            </a:r>
            <a:r>
              <a:rPr lang="en-US" altLang="zh-CN" sz="2000" dirty="0">
                <a:latin typeface="微软雅黑 Light" panose="020B0502040204020203" pitchFamily="34" charset="-122"/>
              </a:rPr>
              <a:t>vs.</a:t>
            </a:r>
            <a:r>
              <a:rPr lang="zh-CN" sz="2000" dirty="0">
                <a:latin typeface="微软雅黑 Light" panose="020B0502040204020203" pitchFamily="34" charset="-122"/>
              </a:rPr>
              <a:t>剧本练习在剧本确定的规定情境下假定自身为剧中人物，在剧本事件中有机地进行行动，想象应在剧本制约下展开。</a:t>
            </a:r>
          </a:p>
          <a:p>
            <a:pPr algn="just">
              <a:lnSpc>
                <a:spcPct val="160000"/>
              </a:lnSpc>
            </a:pPr>
            <a:r>
              <a:rPr lang="zh-CN" sz="2000" dirty="0">
                <a:latin typeface="微软雅黑 Light" panose="020B0502040204020203" pitchFamily="34" charset="-122"/>
              </a:rPr>
              <a:t>小品练习自己组织行动线，进行有机的、合乎逻辑的行动</a:t>
            </a:r>
            <a:r>
              <a:rPr lang="en-US" altLang="zh-CN" sz="2000" dirty="0">
                <a:latin typeface="微软雅黑 Light" panose="020B0502040204020203" pitchFamily="34" charset="-122"/>
              </a:rPr>
              <a:t>vs.</a:t>
            </a:r>
            <a:r>
              <a:rPr lang="zh-CN" sz="2000" dirty="0">
                <a:latin typeface="微软雅黑 Light" panose="020B0502040204020203" pitchFamily="34" charset="-122"/>
              </a:rPr>
              <a:t>剧本练习分析剧本作者所规定的人物行动线，进行有机的、合乎逻辑的行动。</a:t>
            </a:r>
          </a:p>
          <a:p>
            <a:pPr algn="just">
              <a:lnSpc>
                <a:spcPct val="14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710" y="461645"/>
            <a:ext cx="11135995" cy="803275"/>
          </a:xfrm>
        </p:spPr>
        <p:txBody>
          <a:bodyPr>
            <a:noAutofit/>
          </a:bodyPr>
          <a:lstStyle/>
          <a:p>
            <a:pPr algn="l"/>
            <a:r>
              <a:rPr sz="2800" dirty="0" err="1">
                <a:latin typeface="微软雅黑 Light" panose="020B0502040204020203" pitchFamily="34" charset="-122"/>
                <a:cs typeface="微软雅黑 Light" panose="020B0502040204020203" pitchFamily="34" charset="-122"/>
              </a:rPr>
              <a:t>第三节</a:t>
            </a:r>
            <a:r>
              <a:rPr sz="2800" dirty="0">
                <a:latin typeface="微软雅黑 Light" panose="020B0502040204020203" pitchFamily="34" charset="-122"/>
                <a:cs typeface="微软雅黑 Light" panose="020B0502040204020203" pitchFamily="34" charset="-122"/>
              </a:rPr>
              <a:t> </a:t>
            </a:r>
            <a:r>
              <a:rPr sz="2800" dirty="0" err="1">
                <a:latin typeface="微软雅黑 Light" panose="020B0502040204020203" pitchFamily="34" charset="-122"/>
                <a:cs typeface="微软雅黑 Light" panose="020B0502040204020203" pitchFamily="34" charset="-122"/>
              </a:rPr>
              <a:t>反复强调“练”的学习过程，在行动与感觉中把握人物基调</a:t>
            </a:r>
            <a:endParaRPr sz="2800" dirty="0">
              <a:latin typeface="微软雅黑 Light" panose="020B0502040204020203" pitchFamily="34" charset="-122"/>
              <a:cs typeface="微软雅黑 Light" panose="020B0502040204020203" pitchFamily="34" charset="-122"/>
            </a:endParaRPr>
          </a:p>
        </p:txBody>
      </p:sp>
      <p:sp>
        <p:nvSpPr>
          <p:cNvPr id="3" name="文本占位符 2"/>
          <p:cNvSpPr>
            <a:spLocks noGrp="1"/>
          </p:cNvSpPr>
          <p:nvPr>
            <p:ph type="body" orient="vert" idx="1"/>
          </p:nvPr>
        </p:nvSpPr>
        <p:spPr>
          <a:xfrm>
            <a:off x="617855" y="1372235"/>
            <a:ext cx="1149985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一、“练”是提高表演能力的重要手段</a:t>
            </a:r>
          </a:p>
          <a:p>
            <a:pPr algn="just">
              <a:lnSpc>
                <a:spcPct val="110000"/>
              </a:lnSpc>
            </a:pPr>
            <a:r>
              <a:rPr lang="zh-CN" sz="2000" dirty="0">
                <a:latin typeface="楷体" panose="02010609060101010101" pitchFamily="49" charset="-122"/>
                <a:ea typeface="楷体" panose="02010609060101010101" pitchFamily="49" charset="-122"/>
              </a:rPr>
              <a:t>焦菊隐导演：“做小品，主要是体验人物的生活、思想情感、相互关系。做的时候，千万不要还想着主题思想和表演术语（自我感觉、贯穿动作、交流反应等），要通过想象和假设，生活在小品之中。”“自己做小品的时候，只管放开做，真实地去感受，不要去考虑互相之间是否重复、上下场怎样安排。要生活在人物当中，也就是我们常说的‘晕’进去。”</a:t>
            </a:r>
          </a:p>
          <a:p>
            <a:pPr algn="just">
              <a:lnSpc>
                <a:spcPct val="110000"/>
              </a:lnSpc>
            </a:pPr>
            <a:r>
              <a:rPr lang="zh-CN" sz="2000" dirty="0">
                <a:latin typeface="微软雅黑 Light" panose="020B0502040204020203" pitchFamily="34" charset="-122"/>
              </a:rPr>
              <a:t>演员首先应建立角色生活（也叫建立舞台生活），在这样的艺术创作生活中捕捉人物的思想感情、立场态度及与他人之间的相互关系，之后才能够进入体验角色生活这一步。</a:t>
            </a:r>
          </a:p>
          <a:p>
            <a:pPr algn="just">
              <a:lnSpc>
                <a:spcPct val="110000"/>
              </a:lnSpc>
            </a:pPr>
            <a:r>
              <a:rPr lang="zh-CN" sz="2000" dirty="0">
                <a:latin typeface="微软雅黑 Light" panose="020B0502040204020203" pitchFamily="34" charset="-122"/>
              </a:rPr>
              <a:t>形体动作方法，是引导演员在剧本规定情境中认真动作（行动）来获得人物准确情感的方法。</a:t>
            </a:r>
          </a:p>
          <a:p>
            <a:pPr algn="just">
              <a:lnSpc>
                <a:spcPct val="110000"/>
              </a:lnSpc>
            </a:pPr>
            <a:r>
              <a:rPr lang="zh-CN" sz="2000" dirty="0">
                <a:latin typeface="微软雅黑 Light" panose="020B0502040204020203" pitchFamily="34" charset="-122"/>
              </a:rPr>
              <a:t>练”，反复地练，是对剧本进行初步分析之后，必需和必要的创作过程。</a:t>
            </a:r>
          </a:p>
          <a:p>
            <a:pPr algn="just">
              <a:lnSpc>
                <a:spcPct val="110000"/>
              </a:lnSpc>
            </a:pPr>
            <a:r>
              <a:rPr lang="zh-CN" sz="2000" dirty="0">
                <a:latin typeface="微软雅黑 Light" panose="020B0502040204020203" pitchFamily="34" charset="-122"/>
              </a:rPr>
              <a:t>练”，不仅要在排练掌握人物的阶段进行，即使是上了台演出，也要不断地调整与改进表演的处理方案。好演员就是在不断的“练”中成长起来的。</a:t>
            </a:r>
          </a:p>
          <a:p>
            <a:pPr algn="just">
              <a:lnSpc>
                <a:spcPct val="110000"/>
              </a:lnSpc>
            </a:pPr>
            <a:r>
              <a:rPr lang="zh-CN" sz="2000" dirty="0">
                <a:latin typeface="微软雅黑 Light" panose="020B0502040204020203" pitchFamily="34" charset="-122"/>
              </a:rPr>
              <a:t>演员在“练”（排练）的过程中，要认真地感受规定情境，在规定情境里展开行动，注意在行动过程中与合作对手之间产生的真实有机的交流适应。</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710" y="461645"/>
            <a:ext cx="11135995" cy="803275"/>
          </a:xfrm>
        </p:spPr>
        <p:txBody>
          <a:bodyPr>
            <a:noAutofit/>
          </a:bodyPr>
          <a:lstStyle/>
          <a:p>
            <a:pPr algn="l"/>
            <a:r>
              <a:rPr sz="2800" dirty="0" err="1">
                <a:latin typeface="微软雅黑 Light" panose="020B0502040204020203" pitchFamily="34" charset="-122"/>
                <a:cs typeface="微软雅黑 Light" panose="020B0502040204020203" pitchFamily="34" charset="-122"/>
              </a:rPr>
              <a:t>第三节</a:t>
            </a:r>
            <a:r>
              <a:rPr sz="2800" dirty="0">
                <a:latin typeface="微软雅黑 Light" panose="020B0502040204020203" pitchFamily="34" charset="-122"/>
                <a:cs typeface="微软雅黑 Light" panose="020B0502040204020203" pitchFamily="34" charset="-122"/>
              </a:rPr>
              <a:t> </a:t>
            </a:r>
            <a:r>
              <a:rPr sz="2800" dirty="0" err="1">
                <a:latin typeface="微软雅黑 Light" panose="020B0502040204020203" pitchFamily="34" charset="-122"/>
                <a:cs typeface="微软雅黑 Light" panose="020B0502040204020203" pitchFamily="34" charset="-122"/>
              </a:rPr>
              <a:t>反复强调“练”的学习过程，在行动与感觉中把握人物基调</a:t>
            </a:r>
            <a:endParaRPr sz="2800" dirty="0">
              <a:latin typeface="微软雅黑 Light" panose="020B0502040204020203" pitchFamily="34" charset="-122"/>
              <a:cs typeface="微软雅黑 Light" panose="020B0502040204020203" pitchFamily="34" charset="-122"/>
            </a:endParaRPr>
          </a:p>
        </p:txBody>
      </p:sp>
      <p:sp>
        <p:nvSpPr>
          <p:cNvPr id="3" name="文本占位符 2"/>
          <p:cNvSpPr>
            <a:spLocks noGrp="1"/>
          </p:cNvSpPr>
          <p:nvPr>
            <p:ph type="body" orient="vert" idx="1"/>
          </p:nvPr>
        </p:nvSpPr>
        <p:spPr>
          <a:xfrm>
            <a:off x="617855" y="1372235"/>
            <a:ext cx="11499850" cy="5205730"/>
          </a:xfrm>
        </p:spPr>
        <p:txBody>
          <a:bodyPr vert="horz">
            <a:noAutofit/>
          </a:bodyPr>
          <a:lstStyle/>
          <a:p>
            <a:pPr marL="0" indent="0" algn="just">
              <a:lnSpc>
                <a:spcPct val="140000"/>
              </a:lnSpc>
              <a:buNone/>
            </a:pPr>
            <a:r>
              <a:rPr lang="zh-CN" altLang="en-US" dirty="0">
                <a:latin typeface="微软雅黑 Light" panose="020B0502040204020203" pitchFamily="34" charset="-122"/>
              </a:rPr>
              <a:t>二、在“练”中把握人物基调</a:t>
            </a:r>
          </a:p>
          <a:p>
            <a:pPr algn="just">
              <a:lnSpc>
                <a:spcPct val="140000"/>
              </a:lnSpc>
            </a:pPr>
            <a:r>
              <a:rPr lang="zh-CN" sz="2000" dirty="0">
                <a:latin typeface="微软雅黑 Light" panose="020B0502040204020203" pitchFamily="34" charset="-122"/>
              </a:rPr>
              <a:t>练”的过程，就是演员逐渐从自我摸索接近、走向、重合成人物的过程。</a:t>
            </a:r>
          </a:p>
          <a:p>
            <a:pPr algn="just">
              <a:lnSpc>
                <a:spcPct val="140000"/>
              </a:lnSpc>
            </a:pPr>
            <a:r>
              <a:rPr lang="zh-CN" sz="2000" dirty="0">
                <a:latin typeface="微软雅黑 Light" panose="020B0502040204020203" pitchFamily="34" charset="-122"/>
              </a:rPr>
              <a:t>怎样衡量这个创作“练”的成效？</a:t>
            </a:r>
            <a:r>
              <a:rPr lang="en-US" altLang="zh-CN" sz="2000" dirty="0">
                <a:latin typeface="微软雅黑 Light" panose="020B0502040204020203" pitchFamily="34" charset="-122"/>
              </a:rPr>
              <a:t>——</a:t>
            </a:r>
            <a:r>
              <a:rPr lang="zh-CN" sz="2000" dirty="0">
                <a:latin typeface="微软雅黑 Light" panose="020B0502040204020203" pitchFamily="34" charset="-122"/>
              </a:rPr>
              <a:t>首先要看演员是否把握了人物的基调。</a:t>
            </a:r>
          </a:p>
          <a:p>
            <a:pPr algn="just">
              <a:lnSpc>
                <a:spcPct val="140000"/>
              </a:lnSpc>
            </a:pPr>
            <a:r>
              <a:rPr lang="zh-CN" sz="2000" dirty="0">
                <a:latin typeface="微软雅黑 Light" panose="020B0502040204020203" pitchFamily="34" charset="-122"/>
              </a:rPr>
              <a:t>基调，或称“人物基调”，是指“这一个”人物区别于其他剧中人物的所作所为的结论性看法。演员通过创作自身展现的人物行为，得到观众认可与共识的对人物的总体印象。</a:t>
            </a:r>
          </a:p>
          <a:p>
            <a:pPr algn="just">
              <a:lnSpc>
                <a:spcPct val="140000"/>
              </a:lnSpc>
              <a:buFont typeface="Wingdings" panose="05000000000000000000" pitchFamily="2" charset="2"/>
              <a:buChar char="u"/>
            </a:pPr>
            <a:r>
              <a:rPr lang="zh-CN" sz="2000" dirty="0">
                <a:latin typeface="微软雅黑 Light" panose="020B0502040204020203" pitchFamily="34" charset="-122"/>
                <a:sym typeface="+mn-ea"/>
              </a:rPr>
              <a:t>例：</a:t>
            </a:r>
            <a:r>
              <a:rPr sz="2000" dirty="0" err="1">
                <a:latin typeface="微软雅黑 Light" panose="020B0502040204020203" pitchFamily="34" charset="-122"/>
                <a:sym typeface="+mn-ea"/>
              </a:rPr>
              <a:t>在话剧舞台上，于是之在《龙须沟》中饰演的程疯子</a:t>
            </a:r>
            <a:r>
              <a:rPr sz="2000" dirty="0">
                <a:latin typeface="微软雅黑 Light" panose="020B0502040204020203" pitchFamily="34" charset="-122"/>
                <a:sym typeface="+mn-ea"/>
              </a:rPr>
              <a:t>、《骆驼祥子》中饰演的人力车夫老马；在电影创作中，祝希娟在《红色娘子军》中饰演的吴琼花，张良在《董存瑞》中饰演的董存瑞；在电视剧的表演创作中，李幼斌在《亮剑》中饰演的李云龙，孙红雷在《潜伏》中饰演的余则成，还有陈宝国、张涵予、闫妮、姚晨、黄渤等</a:t>
            </a:r>
            <a:r>
              <a:rPr lang="zh-CN" sz="2000" dirty="0">
                <a:latin typeface="微软雅黑 Light" panose="020B0502040204020203" pitchFamily="34" charset="-122"/>
                <a:sym typeface="+mn-ea"/>
              </a:rPr>
              <a:t>。</a:t>
            </a: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05" name="image62.png"/>
          <p:cNvPicPr>
            <a:picLocks noChangeAspect="1"/>
          </p:cNvPicPr>
          <p:nvPr/>
        </p:nvPicPr>
        <p:blipFill>
          <a:blip r:embed="rId3" cstate="print"/>
          <a:stretch>
            <a:fillRect/>
          </a:stretch>
        </p:blipFill>
        <p:spPr>
          <a:xfrm>
            <a:off x="10316845" y="832485"/>
            <a:ext cx="1800860" cy="24841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710" y="461645"/>
            <a:ext cx="11135995" cy="803275"/>
          </a:xfrm>
        </p:spPr>
        <p:txBody>
          <a:bodyPr>
            <a:noAutofit/>
          </a:bodyPr>
          <a:lstStyle/>
          <a:p>
            <a:pPr algn="l"/>
            <a:r>
              <a:rPr sz="2800" dirty="0" err="1">
                <a:latin typeface="微软雅黑 Light" panose="020B0502040204020203" pitchFamily="34" charset="-122"/>
                <a:cs typeface="微软雅黑 Light" panose="020B0502040204020203" pitchFamily="34" charset="-122"/>
              </a:rPr>
              <a:t>第三节</a:t>
            </a:r>
            <a:r>
              <a:rPr sz="2800" dirty="0">
                <a:latin typeface="微软雅黑 Light" panose="020B0502040204020203" pitchFamily="34" charset="-122"/>
                <a:cs typeface="微软雅黑 Light" panose="020B0502040204020203" pitchFamily="34" charset="-122"/>
              </a:rPr>
              <a:t> </a:t>
            </a:r>
            <a:r>
              <a:rPr sz="2800" dirty="0" err="1">
                <a:latin typeface="微软雅黑 Light" panose="020B0502040204020203" pitchFamily="34" charset="-122"/>
                <a:cs typeface="微软雅黑 Light" panose="020B0502040204020203" pitchFamily="34" charset="-122"/>
              </a:rPr>
              <a:t>反复强调“练”的学习过程，在行动与感觉中把握人物基调</a:t>
            </a:r>
            <a:endParaRPr sz="2800" dirty="0">
              <a:latin typeface="微软雅黑 Light" panose="020B0502040204020203" pitchFamily="34" charset="-122"/>
              <a:cs typeface="微软雅黑 Light" panose="020B0502040204020203" pitchFamily="34" charset="-122"/>
            </a:endParaRPr>
          </a:p>
        </p:txBody>
      </p:sp>
      <p:sp>
        <p:nvSpPr>
          <p:cNvPr id="3" name="文本占位符 2"/>
          <p:cNvSpPr>
            <a:spLocks noGrp="1"/>
          </p:cNvSpPr>
          <p:nvPr>
            <p:ph type="body" orient="vert" idx="1"/>
          </p:nvPr>
        </p:nvSpPr>
        <p:spPr>
          <a:xfrm>
            <a:off x="617855" y="1372235"/>
            <a:ext cx="11499850" cy="5449570"/>
          </a:xfrm>
        </p:spPr>
        <p:txBody>
          <a:bodyPr vert="horz">
            <a:noAutofit/>
          </a:bodyPr>
          <a:lstStyle/>
          <a:p>
            <a:pPr marL="0" indent="0" algn="just">
              <a:lnSpc>
                <a:spcPct val="140000"/>
              </a:lnSpc>
              <a:buNone/>
            </a:pPr>
            <a:r>
              <a:rPr lang="zh-CN" altLang="en-US">
                <a:latin typeface="微软雅黑 Light" panose="020B0502040204020203" pitchFamily="34" charset="-122"/>
              </a:rPr>
              <a:t>二、在“练”中把握人物基调</a:t>
            </a:r>
          </a:p>
          <a:p>
            <a:pPr algn="just">
              <a:lnSpc>
                <a:spcPct val="130000"/>
              </a:lnSpc>
            </a:pPr>
            <a:r>
              <a:rPr lang="zh-CN" sz="2000">
                <a:latin typeface="微软雅黑 Light" panose="020B0502040204020203" pitchFamily="34" charset="-122"/>
              </a:rPr>
              <a:t>在开始排练、行动起来的时候，切记不要轻易破坏自己的创作信念。</a:t>
            </a:r>
          </a:p>
          <a:p>
            <a:pPr algn="just">
              <a:lnSpc>
                <a:spcPct val="130000"/>
              </a:lnSpc>
            </a:pPr>
            <a:r>
              <a:rPr lang="zh-CN" sz="2000">
                <a:latin typeface="微软雅黑 Light" panose="020B0502040204020203" pitchFamily="34" charset="-122"/>
              </a:rPr>
              <a:t>演员的二重性永远存在，怎样才能达到自我与角色矛盾体的统一？</a:t>
            </a:r>
          </a:p>
          <a:p>
            <a:pPr algn="just">
              <a:lnSpc>
                <a:spcPct val="130000"/>
              </a:lnSpc>
            </a:pPr>
            <a:r>
              <a:rPr lang="zh-CN" sz="2000">
                <a:latin typeface="微软雅黑 Light" panose="020B0502040204020203" pitchFamily="34" charset="-122"/>
              </a:rPr>
              <a:t>应按剧本要求，以自己的意志支配角色动作、唤起情感，克制自己进入是起点。矛盾总是辩证统一的。演员与角色统一只是相对的，角色本身不可能等同于生活中的另一个人，而只是演员将自己的行动和情感准确地按另一个“范本”（心中的人物———“心象”）的标准支配之所得。</a:t>
            </a:r>
          </a:p>
          <a:p>
            <a:pPr algn="just">
              <a:lnSpc>
                <a:spcPct val="130000"/>
              </a:lnSpc>
            </a:pPr>
            <a:r>
              <a:rPr lang="zh-CN" sz="2000">
                <a:latin typeface="微软雅黑 Light" panose="020B0502040204020203" pitchFamily="34" charset="-122"/>
              </a:rPr>
              <a:t>为了达到准确性，演员要不断地调节自身。演员能很好地支持自己行动和适度地调节自身，处理好自我与角色的关系，是谓创作信念；过分地检验自己的行动，不能控制与克制自我，按所设想的人物去行动，则为杂念。表演创作永远是在“似与不是”之间，不能企图完全进入角色，一旦演员失去了对角色的控制，那也就不是艺术创作了。</a:t>
            </a:r>
          </a:p>
          <a:p>
            <a:pPr algn="just">
              <a:lnSpc>
                <a:spcPct val="130000"/>
              </a:lnSpc>
            </a:pPr>
            <a:r>
              <a:rPr lang="zh-CN" sz="2000">
                <a:latin typeface="微软雅黑 Light" panose="020B0502040204020203" pitchFamily="34" charset="-122"/>
              </a:rPr>
              <a:t>内部体验与感受的连续性</a:t>
            </a:r>
            <a:r>
              <a:rPr lang="en-US" altLang="zh-CN" sz="2000">
                <a:latin typeface="微软雅黑 Light" panose="020B0502040204020203" pitchFamily="34" charset="-122"/>
              </a:rPr>
              <a:t>--</a:t>
            </a:r>
            <a:r>
              <a:rPr lang="zh-CN" sz="2000">
                <a:latin typeface="微软雅黑 Light" panose="020B0502040204020203" pitchFamily="34" charset="-122"/>
                <a:sym typeface="+mn-ea"/>
              </a:rPr>
              <a:t>表演“范本”</a:t>
            </a:r>
            <a:r>
              <a:rPr lang="en-US" altLang="zh-CN" sz="2000">
                <a:latin typeface="微软雅黑 Light" panose="020B0502040204020203" pitchFamily="34" charset="-122"/>
                <a:sym typeface="+mn-ea"/>
              </a:rPr>
              <a:t>vs.</a:t>
            </a:r>
            <a:r>
              <a:rPr lang="zh-CN" sz="2000">
                <a:latin typeface="微软雅黑 Light" panose="020B0502040204020203" pitchFamily="34" charset="-122"/>
              </a:rPr>
              <a:t>程式化、刻板化的匠艺表演。</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1710" y="461645"/>
            <a:ext cx="11135995" cy="803275"/>
          </a:xfrm>
        </p:spPr>
        <p:txBody>
          <a:bodyPr>
            <a:noAutofit/>
          </a:bodyPr>
          <a:lstStyle/>
          <a:p>
            <a:pPr algn="l"/>
            <a:r>
              <a:rPr sz="2800" dirty="0" err="1">
                <a:latin typeface="微软雅黑 Light" panose="020B0502040204020203" pitchFamily="34" charset="-122"/>
                <a:cs typeface="微软雅黑 Light" panose="020B0502040204020203" pitchFamily="34" charset="-122"/>
              </a:rPr>
              <a:t>第三节</a:t>
            </a:r>
            <a:r>
              <a:rPr sz="2800" dirty="0">
                <a:latin typeface="微软雅黑 Light" panose="020B0502040204020203" pitchFamily="34" charset="-122"/>
                <a:cs typeface="微软雅黑 Light" panose="020B0502040204020203" pitchFamily="34" charset="-122"/>
              </a:rPr>
              <a:t> </a:t>
            </a:r>
            <a:r>
              <a:rPr sz="2800" dirty="0" err="1">
                <a:latin typeface="微软雅黑 Light" panose="020B0502040204020203" pitchFamily="34" charset="-122"/>
                <a:cs typeface="微软雅黑 Light" panose="020B0502040204020203" pitchFamily="34" charset="-122"/>
              </a:rPr>
              <a:t>反复强调“练”的学习过程，在行动与感觉中把握人物基调</a:t>
            </a:r>
            <a:endParaRPr sz="2800" dirty="0">
              <a:latin typeface="微软雅黑 Light" panose="020B0502040204020203" pitchFamily="34" charset="-122"/>
              <a:cs typeface="微软雅黑 Light" panose="020B0502040204020203" pitchFamily="34" charset="-122"/>
            </a:endParaRPr>
          </a:p>
        </p:txBody>
      </p:sp>
      <p:sp>
        <p:nvSpPr>
          <p:cNvPr id="3" name="文本占位符 2"/>
          <p:cNvSpPr>
            <a:spLocks noGrp="1"/>
          </p:cNvSpPr>
          <p:nvPr>
            <p:ph type="body" orient="vert" idx="1"/>
          </p:nvPr>
        </p:nvSpPr>
        <p:spPr>
          <a:xfrm>
            <a:off x="3354070" y="1129030"/>
            <a:ext cx="8763000" cy="5715635"/>
          </a:xfrm>
        </p:spPr>
        <p:txBody>
          <a:bodyPr vert="horz">
            <a:noAutofit/>
          </a:bodyPr>
          <a:lstStyle/>
          <a:p>
            <a:pPr marL="0" indent="0" algn="just">
              <a:lnSpc>
                <a:spcPct val="140000"/>
              </a:lnSpc>
              <a:buNone/>
            </a:pPr>
            <a:r>
              <a:rPr lang="zh-CN" altLang="en-US">
                <a:latin typeface="微软雅黑 Light" panose="020B0502040204020203" pitchFamily="34" charset="-122"/>
              </a:rPr>
              <a:t>三、“练”的成果要在贯穿行动线中体现</a:t>
            </a:r>
          </a:p>
          <a:p>
            <a:pPr algn="just">
              <a:lnSpc>
                <a:spcPct val="110000"/>
              </a:lnSpc>
            </a:pPr>
            <a:r>
              <a:rPr lang="zh-CN" sz="2000">
                <a:latin typeface="微软雅黑 Light" panose="020B0502040204020203" pitchFamily="34" charset="-122"/>
              </a:rPr>
              <a:t>在不断的练习过程中，要看演员能否把握住人物在一连串的行动中形成的人物在剧中的贯穿行动线，并且人物基调要在贯穿线中体现。</a:t>
            </a:r>
          </a:p>
          <a:p>
            <a:pPr algn="just">
              <a:lnSpc>
                <a:spcPct val="110000"/>
              </a:lnSpc>
            </a:pPr>
            <a:r>
              <a:rPr lang="zh-CN" sz="2000">
                <a:latin typeface="微软雅黑 Light" panose="020B0502040204020203" pitchFamily="34" charset="-122"/>
              </a:rPr>
              <a:t>演员在行动与感觉中把握人物，必须认清建立与组织人物心理行动线的重要性。</a:t>
            </a:r>
          </a:p>
          <a:p>
            <a:pPr algn="just">
              <a:lnSpc>
                <a:spcPct val="110000"/>
              </a:lnSpc>
            </a:pPr>
            <a:r>
              <a:rPr lang="zh-CN" sz="2000">
                <a:latin typeface="微软雅黑 Light" panose="020B0502040204020203" pitchFamily="34" charset="-122"/>
              </a:rPr>
              <a:t>要使舞台的动作与语言准确有机地结合，时间清楚连贯，则必须依据剧本中的规定情境，准确地建立起一条连续不断的人物思想线索（此时人物内心是怎么想，又怎么样影响行动的），才能达到人物在心理与行动上的有机统一。</a:t>
            </a:r>
          </a:p>
          <a:p>
            <a:pPr algn="just">
              <a:lnSpc>
                <a:spcPct val="110000"/>
              </a:lnSpc>
            </a:pPr>
            <a:r>
              <a:rPr lang="zh-CN" altLang="en-US" sz="2000">
                <a:latin typeface="微软雅黑 Light" panose="020B0502040204020203" pitchFamily="34" charset="-122"/>
              </a:rPr>
              <a:t>例：</a:t>
            </a:r>
            <a:r>
              <a:rPr lang="en-US" altLang="zh-CN" sz="2000">
                <a:latin typeface="微软雅黑 Light" panose="020B0502040204020203" pitchFamily="34" charset="-122"/>
              </a:rPr>
              <a:t>1960</a:t>
            </a:r>
            <a:r>
              <a:rPr lang="zh-CN" sz="2000">
                <a:latin typeface="微软雅黑 Light" panose="020B0502040204020203" pitchFamily="34" charset="-122"/>
              </a:rPr>
              <a:t>年，前苏联戏剧专家潘珂娃为北京电影学院师资进修班排演苏联名剧《乐观的悲剧》，潘珂娃要求在剧中扮演众水兵的群众，在没有台词的情况下也要有自己的行动线。这些生动的人物关系与离别的小事件却在“舞会”一场中被保存下来，有些是人物可见的舞台行动，有些变成了演员丰富的内心生活，使得这场戏给观众留下了深刻印象。</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09" name="image64.png"/>
          <p:cNvPicPr>
            <a:picLocks noChangeAspect="1"/>
          </p:cNvPicPr>
          <p:nvPr/>
        </p:nvPicPr>
        <p:blipFill>
          <a:blip r:embed="rId3" cstate="print"/>
          <a:stretch>
            <a:fillRect/>
          </a:stretch>
        </p:blipFill>
        <p:spPr>
          <a:xfrm>
            <a:off x="11430" y="1790700"/>
            <a:ext cx="3387725" cy="26492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strips(downLeft)">
                                      <p:cBhvr>
                                        <p:cTn id="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选取经典剧目中的一个人物，“默戏”式排练数次。</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你怎样在“练”中使自己和头脑中想象的人物重合。</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如果让你在《雷雨》中同时扮演鲁贵和周冲（或同时扮演繁漪和鲁妈），你该怎样在动作中克服自己的特点，分别把握两个人物的不同基调？</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解释人物的贯穿行动线。</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为何在完整剧目的排练中，强调“练”的成果要体现在人物的贯穿行动线中？</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第四节 在丰富的细节中展现人物性格与表演功力</a:t>
            </a:r>
          </a:p>
        </p:txBody>
      </p:sp>
      <p:sp>
        <p:nvSpPr>
          <p:cNvPr id="3" name="文本占位符 2"/>
          <p:cNvSpPr>
            <a:spLocks noGrp="1"/>
          </p:cNvSpPr>
          <p:nvPr>
            <p:ph type="body" orient="vert" idx="1"/>
          </p:nvPr>
        </p:nvSpPr>
        <p:spPr>
          <a:xfrm>
            <a:off x="751205" y="1238885"/>
            <a:ext cx="11327130"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一、细节的可见性</a:t>
            </a:r>
          </a:p>
          <a:p>
            <a:pPr algn="just">
              <a:lnSpc>
                <a:spcPct val="90000"/>
              </a:lnSpc>
            </a:pPr>
            <a:r>
              <a:rPr lang="en-US" altLang="zh-CN" sz="2000" dirty="0" err="1">
                <a:latin typeface="微软雅黑 Light" panose="020B0502040204020203" pitchFamily="34" charset="-122"/>
              </a:rPr>
              <a:t>细节通常表现为</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细节是叙事的焦点</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2</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细节是戏剧情势的展示点</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3</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细节是心理动作的外化点</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4</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细节是推动行动向前迈进的动力点</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5</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细节是情绪流动的闸点</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6</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细节是情感凝结的点</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一个微小的动作可以表现一种深厚的感情，心灵的悲剧可以从一皱眉之间表达出来</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贝拉·巴拉兹</a:t>
            </a:r>
            <a:r>
              <a:rPr lang="en-US" altLang="zh-CN" sz="2000" dirty="0">
                <a:latin typeface="微软雅黑 Light" panose="020B0502040204020203" pitchFamily="34" charset="-122"/>
              </a:rPr>
              <a:t>）</a:t>
            </a:r>
          </a:p>
          <a:p>
            <a:pPr algn="just">
              <a:lnSpc>
                <a:spcPct val="90000"/>
              </a:lnSpc>
            </a:pPr>
            <a:r>
              <a:rPr lang="en-US" altLang="zh-CN" sz="2000" dirty="0" err="1">
                <a:latin typeface="微软雅黑 Light" panose="020B0502040204020203" pitchFamily="34" charset="-122"/>
              </a:rPr>
              <a:t>细节一般可归纳为：情绪细节、动作细节、物件细节、场面细节等</a:t>
            </a:r>
            <a:r>
              <a:rPr lang="en-US" altLang="zh-CN" sz="2000" dirty="0">
                <a:latin typeface="微软雅黑 Light" panose="020B0502040204020203" pitchFamily="34" charset="-122"/>
              </a:rPr>
              <a:t>。</a:t>
            </a:r>
          </a:p>
          <a:p>
            <a:pPr algn="just">
              <a:lnSpc>
                <a:spcPct val="90000"/>
              </a:lnSpc>
            </a:pPr>
            <a:r>
              <a:rPr lang="en-US" altLang="zh-CN" sz="2000" dirty="0" err="1">
                <a:latin typeface="微软雅黑 Light" panose="020B0502040204020203" pitchFamily="34" charset="-122"/>
              </a:rPr>
              <a:t>在电影和戏剧中，细节是最能打动观众情感的、可见的人物视觉感受</a:t>
            </a:r>
            <a:r>
              <a:rPr lang="en-US" altLang="zh-CN" sz="2000" dirty="0">
                <a:latin typeface="微软雅黑 Light" panose="020B0502040204020203" pitchFamily="34" charset="-122"/>
              </a:rPr>
              <a:t>。</a:t>
            </a:r>
          </a:p>
          <a:p>
            <a:pPr algn="just">
              <a:lnSpc>
                <a:spcPct val="90000"/>
              </a:lnSpc>
              <a:buFont typeface="Wingdings" panose="05000000000000000000" pitchFamily="2" charset="2"/>
              <a:buChar char="u"/>
            </a:pPr>
            <a:r>
              <a:rPr lang="en-US" altLang="zh-CN" sz="2000" dirty="0">
                <a:latin typeface="微软雅黑 Light" panose="020B0502040204020203" pitchFamily="34" charset="-122"/>
              </a:rPr>
              <a:t>例</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algn="just">
              <a:lnSpc>
                <a:spcPct val="90000"/>
              </a:lnSpc>
              <a:buFont typeface="Wingdings" panose="05000000000000000000" pitchFamily="2" charset="2"/>
              <a:buChar char="ü"/>
            </a:pPr>
            <a:r>
              <a:rPr lang="en-US" altLang="zh-CN" sz="2000" dirty="0" err="1">
                <a:latin typeface="微软雅黑 Light" panose="020B0502040204020203" pitchFamily="34" charset="-122"/>
              </a:rPr>
              <a:t>黄宗洛在话剧《茶馆》中饰演的松二爷习惯性的挂鸟笼的动作</a:t>
            </a:r>
            <a:r>
              <a:rPr lang="zh-CN" altLang="en-US" sz="2000" dirty="0">
                <a:latin typeface="微软雅黑 Light" panose="020B0502040204020203" pitchFamily="34" charset="-122"/>
              </a:rPr>
              <a:t>让人印象深刻（生活富足</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二十年后落败）；</a:t>
            </a:r>
            <a:endParaRPr lang="en-US" altLang="zh-CN" sz="2000" dirty="0">
              <a:latin typeface="微软雅黑 Light" panose="020B0502040204020203" pitchFamily="34" charset="-122"/>
            </a:endParaRPr>
          </a:p>
          <a:p>
            <a:pPr algn="just">
              <a:lnSpc>
                <a:spcPct val="90000"/>
              </a:lnSpc>
              <a:buFont typeface="Wingdings" panose="05000000000000000000" pitchFamily="2" charset="2"/>
              <a:buChar char="ü"/>
            </a:pPr>
            <a:r>
              <a:rPr lang="zh-CN" altLang="en-US" sz="2000" dirty="0">
                <a:latin typeface="微软雅黑 Light" panose="020B0502040204020203" pitchFamily="34" charset="-122"/>
              </a:rPr>
              <a:t>电影</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乔迁之喜》中男主角</a:t>
            </a:r>
            <a:r>
              <a:rPr lang="zh-CN" altLang="en-US" sz="2000" dirty="0">
                <a:latin typeface="微软雅黑 Light" panose="020B0502040204020203" pitchFamily="34" charset="-122"/>
              </a:rPr>
              <a:t>两次得知</a:t>
            </a:r>
            <a:r>
              <a:rPr lang="en-US" altLang="zh-CN" sz="2000" dirty="0" err="1">
                <a:latin typeface="微软雅黑 Light" panose="020B0502040204020203" pitchFamily="34" charset="-122"/>
              </a:rPr>
              <a:t>妻子怀孕后</a:t>
            </a:r>
            <a:r>
              <a:rPr lang="zh-CN" altLang="en-US" sz="2000" dirty="0">
                <a:latin typeface="微软雅黑 Light" panose="020B0502040204020203" pitchFamily="34" charset="-122"/>
              </a:rPr>
              <a:t>反应以及鞋底的对比（</a:t>
            </a:r>
            <a:r>
              <a:rPr lang="en-US" altLang="zh-CN" sz="2000" dirty="0" err="1">
                <a:latin typeface="微软雅黑 Light" panose="020B0502040204020203" pitchFamily="34" charset="-122"/>
                <a:sym typeface="+mn-ea"/>
              </a:rPr>
              <a:t>漂亮的皮鞋底</a:t>
            </a:r>
            <a:r>
              <a:rPr lang="en-US" altLang="zh-CN" sz="2000" dirty="0">
                <a:latin typeface="微软雅黑 Light" panose="020B0502040204020203" pitchFamily="34" charset="-122"/>
                <a:sym typeface="+mn-ea"/>
              </a:rPr>
              <a:t>——</a:t>
            </a:r>
            <a:r>
              <a:rPr lang="en-US" altLang="zh-CN" sz="2000" dirty="0" err="1">
                <a:latin typeface="微软雅黑 Light" panose="020B0502040204020203" pitchFamily="34" charset="-122"/>
                <a:sym typeface="+mn-ea"/>
              </a:rPr>
              <a:t>磨穿了鞋底的皮鞋</a:t>
            </a:r>
            <a:r>
              <a:rPr lang="zh-CN" altLang="en-US" sz="2000" dirty="0">
                <a:latin typeface="微软雅黑 Light" panose="020B0502040204020203" pitchFamily="34" charset="-122"/>
              </a:rPr>
              <a:t>）；</a:t>
            </a:r>
          </a:p>
          <a:p>
            <a:pPr algn="just">
              <a:lnSpc>
                <a:spcPct val="90000"/>
              </a:lnSpc>
              <a:buFont typeface="Wingdings" panose="05000000000000000000" pitchFamily="2" charset="2"/>
              <a:buChar char="ü"/>
            </a:pPr>
            <a:r>
              <a:rPr lang="en-US" altLang="zh-CN" sz="2000" dirty="0" err="1">
                <a:latin typeface="微软雅黑 Light" panose="020B0502040204020203" pitchFamily="34" charset="-122"/>
              </a:rPr>
              <a:t>黄宗洛</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为了避免一般化、概念化，演员的创作必须注重细节。没有细节就没有个性</a:t>
            </a:r>
            <a:r>
              <a:rPr lang="en-US" altLang="zh-CN" sz="2000" dirty="0">
                <a:latin typeface="微软雅黑 Light" panose="020B0502040204020203" pitchFamily="34" charset="-122"/>
              </a:rPr>
              <a:t>……我遵守的格言是‘</a:t>
            </a:r>
            <a:r>
              <a:rPr lang="en-US" altLang="zh-CN" sz="2000" dirty="0" err="1">
                <a:latin typeface="微软雅黑 Light" panose="020B0502040204020203" pitchFamily="34" charset="-122"/>
              </a:rPr>
              <a:t>具体、具体、再具体，细致、细致、再细致</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具体方能真实，真实才会感人</a:t>
            </a:r>
            <a:r>
              <a:rPr lang="en-US" altLang="zh-CN"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第四节 在丰富的细节中展现人物性格与表演功力</a:t>
            </a:r>
          </a:p>
        </p:txBody>
      </p:sp>
      <p:sp>
        <p:nvSpPr>
          <p:cNvPr id="3" name="文本占位符 2"/>
          <p:cNvSpPr>
            <a:spLocks noGrp="1"/>
          </p:cNvSpPr>
          <p:nvPr>
            <p:ph type="body" orient="vert" idx="1"/>
          </p:nvPr>
        </p:nvSpPr>
        <p:spPr>
          <a:xfrm>
            <a:off x="751205" y="1135380"/>
            <a:ext cx="11429072" cy="561848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一、细节的可见性</a:t>
            </a:r>
          </a:p>
          <a:p>
            <a:pPr marL="342900" indent="-342900" algn="just">
              <a:lnSpc>
                <a:spcPct val="80000"/>
              </a:lnSpc>
              <a:buAutoNum type="arabicPeriod"/>
            </a:pPr>
            <a:r>
              <a:rPr sz="1800" b="1" dirty="0" err="1">
                <a:latin typeface="微软雅黑 Light" panose="020B0502040204020203" pitchFamily="34" charset="-122"/>
              </a:rPr>
              <a:t>动作细节</a:t>
            </a:r>
            <a:endParaRPr sz="1800" b="1" dirty="0">
              <a:latin typeface="微软雅黑 Light" panose="020B0502040204020203" pitchFamily="34" charset="-122"/>
            </a:endParaRPr>
          </a:p>
          <a:p>
            <a:pPr algn="just">
              <a:lnSpc>
                <a:spcPct val="80000"/>
              </a:lnSpc>
            </a:pPr>
            <a:r>
              <a:rPr sz="1800" dirty="0" err="1">
                <a:latin typeface="微软雅黑 Light" panose="020B0502040204020203" pitchFamily="34" charset="-122"/>
              </a:rPr>
              <a:t>演员宫子丕在话剧《霓虹灯下的哨兵》中饰演</a:t>
            </a:r>
            <a:r>
              <a:rPr lang="zh-CN" sz="1800" dirty="0">
                <a:latin typeface="微软雅黑 Light" panose="020B0502040204020203" pitchFamily="34" charset="-122"/>
              </a:rPr>
              <a:t>的</a:t>
            </a:r>
            <a:r>
              <a:rPr sz="1800" dirty="0">
                <a:latin typeface="微软雅黑 Light" panose="020B0502040204020203" pitchFamily="34" charset="-122"/>
              </a:rPr>
              <a:t>连长鲁大成在队列前指挥大家唱队列歌曲打拍子的动作，诙谐幽默地表现了他的乐观性格；演员奚美娟在影片《蒋筑英》中扮演妻子路学琴，在同丈夫的遗体告别前用手撕白布条让儿女戴孝时的悲痛欲绝，通过撕布条的慢镜头及夸张的撕扯白布的声响给人留下极深刻的印象。</a:t>
            </a:r>
          </a:p>
          <a:p>
            <a:pPr marL="342900" indent="-342900" algn="just">
              <a:lnSpc>
                <a:spcPct val="80000"/>
              </a:lnSpc>
              <a:buFont typeface="+mj-lt"/>
              <a:buAutoNum type="arabicPeriod" startAt="2"/>
            </a:pPr>
            <a:r>
              <a:rPr sz="1800" b="1" dirty="0" err="1">
                <a:latin typeface="微软雅黑 Light" panose="020B0502040204020203" pitchFamily="34" charset="-122"/>
              </a:rPr>
              <a:t>物件细节</a:t>
            </a:r>
            <a:endParaRPr sz="1800" b="1" dirty="0">
              <a:latin typeface="微软雅黑 Light" panose="020B0502040204020203" pitchFamily="34" charset="-122"/>
            </a:endParaRPr>
          </a:p>
          <a:p>
            <a:pPr algn="just">
              <a:lnSpc>
                <a:spcPct val="80000"/>
              </a:lnSpc>
            </a:pPr>
            <a:r>
              <a:rPr sz="1800" dirty="0" err="1">
                <a:latin typeface="微软雅黑 Light" panose="020B0502040204020203" pitchFamily="34" charset="-122"/>
              </a:rPr>
              <a:t>美国影片《纽约奇谈》中的一件西服贯穿了几个故事；希腊影片《伪金币》是用一枚伪金币贯穿了几个故事</a:t>
            </a:r>
            <a:r>
              <a:rPr sz="1800" dirty="0">
                <a:latin typeface="微软雅黑 Light" panose="020B0502040204020203" pitchFamily="34" charset="-122"/>
              </a:rPr>
              <a:t>。</a:t>
            </a:r>
          </a:p>
          <a:p>
            <a:pPr marL="342900" indent="-342900" algn="just">
              <a:lnSpc>
                <a:spcPct val="80000"/>
              </a:lnSpc>
              <a:buFont typeface="+mj-lt"/>
              <a:buAutoNum type="arabicPeriod" startAt="3"/>
            </a:pPr>
            <a:r>
              <a:rPr sz="1800" b="1" dirty="0" err="1">
                <a:latin typeface="微软雅黑 Light" panose="020B0502040204020203" pitchFamily="34" charset="-122"/>
              </a:rPr>
              <a:t>情绪细节</a:t>
            </a:r>
            <a:endParaRPr sz="1800" b="1" dirty="0">
              <a:latin typeface="微软雅黑 Light" panose="020B0502040204020203" pitchFamily="34" charset="-122"/>
            </a:endParaRPr>
          </a:p>
          <a:p>
            <a:pPr algn="just">
              <a:lnSpc>
                <a:spcPct val="80000"/>
              </a:lnSpc>
            </a:pPr>
            <a:r>
              <a:rPr sz="1800" dirty="0" err="1">
                <a:latin typeface="微软雅黑 Light" panose="020B0502040204020203" pitchFamily="34" charset="-122"/>
              </a:rPr>
              <a:t>影片《红色娘子军》中，琼花外出侦察，偶遇仇人南霸天</a:t>
            </a:r>
            <a:r>
              <a:rPr sz="1800" dirty="0">
                <a:latin typeface="微软雅黑 Light" panose="020B0502040204020203" pitchFamily="34" charset="-122"/>
              </a:rPr>
              <a:t>，《</a:t>
            </a:r>
            <a:r>
              <a:rPr sz="1800" dirty="0" err="1">
                <a:latin typeface="微软雅黑 Light" panose="020B0502040204020203" pitchFamily="34" charset="-122"/>
              </a:rPr>
              <a:t>林海雪原》中，杨子荣进山打入匪窟，初见座山雕时，都使用了变焦镜头急推的摄法来展示人物的情绪</a:t>
            </a:r>
            <a:r>
              <a:rPr sz="1800" dirty="0">
                <a:latin typeface="微软雅黑 Light" panose="020B0502040204020203" pitchFamily="34" charset="-122"/>
              </a:rPr>
              <a:t>。</a:t>
            </a:r>
          </a:p>
          <a:p>
            <a:pPr marL="342900" indent="-342900" algn="just">
              <a:lnSpc>
                <a:spcPct val="80000"/>
              </a:lnSpc>
              <a:buFont typeface="+mj-lt"/>
              <a:buAutoNum type="arabicPeriod" startAt="4"/>
            </a:pPr>
            <a:r>
              <a:rPr sz="1800" b="1" dirty="0" err="1">
                <a:latin typeface="微软雅黑 Light" panose="020B0502040204020203" pitchFamily="34" charset="-122"/>
              </a:rPr>
              <a:t>场面细节</a:t>
            </a:r>
            <a:endParaRPr sz="1800" b="1" dirty="0">
              <a:latin typeface="微软雅黑 Light" panose="020B0502040204020203" pitchFamily="34" charset="-122"/>
            </a:endParaRPr>
          </a:p>
          <a:p>
            <a:pPr algn="just">
              <a:lnSpc>
                <a:spcPct val="80000"/>
              </a:lnSpc>
            </a:pPr>
            <a:r>
              <a:rPr sz="1800" dirty="0">
                <a:latin typeface="微软雅黑 Light" panose="020B0502040204020203" pitchFamily="34" charset="-122"/>
              </a:rPr>
              <a:t>在《翠堤春晓》中，当施特劳斯的音乐从餐厅传出，吸引了四面八方的听众，大楼的窗户同时打开，居民们都探出头来聆听，安乐椅已空，但仍在摇晃着。</a:t>
            </a:r>
          </a:p>
          <a:p>
            <a:pPr algn="just">
              <a:lnSpc>
                <a:spcPct val="80000"/>
              </a:lnSpc>
            </a:pPr>
            <a:r>
              <a:rPr sz="1800" dirty="0">
                <a:latin typeface="微软雅黑 Light" panose="020B0502040204020203" pitchFamily="34" charset="-122"/>
              </a:rPr>
              <a:t>《建国大业》是一部“大主题、大历史”的影片，编导在艺术处理上更强调“精人物、精细节”，综合运用了各种细节处理与刻画人物的艺术手法。如“淮海战役胜利，大家狂欢”的情节中，周恩来、朱德借酒狂欢，毛泽东独坐一旁天真地憨笑；吹灯开会，主席与总理登上屋顶谈政；冯玉祥提白灯笼找蒋介石告别；蒋介石不满李宗仁当选副总统，不与李握手而去；蒋家父子席地而坐谈未来，以及在有鸽群飞翔于上空的类似圆形竞技场的空间里谈话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208280"/>
            <a:ext cx="10515600" cy="1196340"/>
          </a:xfrm>
        </p:spPr>
        <p:txBody>
          <a:bodyPr>
            <a:normAutofit/>
          </a:bodyPr>
          <a:lstStyle/>
          <a:p>
            <a:r>
              <a:rPr lang="zh-CN" altLang="en-US" sz="3600"/>
              <a:t>第二节	影视表演与戏剧表演的异同</a:t>
            </a:r>
          </a:p>
        </p:txBody>
      </p:sp>
      <p:sp>
        <p:nvSpPr>
          <p:cNvPr id="3" name="文本占位符 2"/>
          <p:cNvSpPr>
            <a:spLocks noGrp="1"/>
          </p:cNvSpPr>
          <p:nvPr>
            <p:ph type="body" orient="vert" idx="1"/>
          </p:nvPr>
        </p:nvSpPr>
        <p:spPr>
          <a:xfrm>
            <a:off x="786765" y="1464310"/>
            <a:ext cx="11303635" cy="5215890"/>
          </a:xfrm>
        </p:spPr>
        <p:txBody>
          <a:bodyPr vert="horz">
            <a:normAutofit lnSpcReduction="10000"/>
          </a:bodyPr>
          <a:lstStyle/>
          <a:p>
            <a:pPr>
              <a:lnSpc>
                <a:spcPct val="110000"/>
              </a:lnSpc>
            </a:pPr>
            <a:r>
              <a:rPr lang="zh-CN" altLang="en-US" sz="2000" dirty="0">
                <a:latin typeface="楷体" panose="02010609060101010101" pitchFamily="49" charset="-122"/>
                <a:ea typeface="楷体" panose="02010609060101010101" pitchFamily="49" charset="-122"/>
                <a:cs typeface="微软雅黑 Light" panose="020B0502040204020203" pitchFamily="34" charset="-122"/>
              </a:rPr>
              <a:t>郑君里：“在任何国家的电影史上，电影最初是承接着戏剧的遗产而发展的</a:t>
            </a:r>
            <a:r>
              <a:rPr lang="en-US" altLang="zh-CN" sz="2000" dirty="0">
                <a:latin typeface="楷体" panose="02010609060101010101" pitchFamily="49" charset="-122"/>
                <a:ea typeface="楷体" panose="02010609060101010101" pitchFamily="49" charset="-122"/>
                <a:cs typeface="微软雅黑 Light" panose="020B0502040204020203" pitchFamily="34" charset="-122"/>
              </a:rPr>
              <a:t>”</a:t>
            </a:r>
            <a:r>
              <a:rPr lang="zh-CN" altLang="en-US" sz="2000" dirty="0">
                <a:latin typeface="楷体" panose="02010609060101010101" pitchFamily="49" charset="-122"/>
                <a:ea typeface="楷体" panose="02010609060101010101" pitchFamily="49" charset="-122"/>
                <a:cs typeface="微软雅黑 Light" panose="020B0502040204020203" pitchFamily="34" charset="-122"/>
              </a:rPr>
              <a:t>；</a:t>
            </a:r>
          </a:p>
          <a:p>
            <a:pPr>
              <a:lnSpc>
                <a:spcPct val="110000"/>
              </a:lnSpc>
            </a:pPr>
            <a:r>
              <a:rPr lang="en-US" altLang="zh-CN" sz="2000" dirty="0">
                <a:latin typeface="微软雅黑 Light" panose="020B0502040204020203" pitchFamily="34" charset="-122"/>
                <a:cs typeface="微软雅黑 Light" panose="020B0502040204020203" pitchFamily="34" charset="-122"/>
              </a:rPr>
              <a:t>1925</a:t>
            </a:r>
            <a:r>
              <a:rPr lang="zh-CN" altLang="en-US" sz="2000" dirty="0">
                <a:latin typeface="微软雅黑 Light" panose="020B0502040204020203" pitchFamily="34" charset="-122"/>
                <a:cs typeface="微软雅黑 Light" panose="020B0502040204020203" pitchFamily="34" charset="-122"/>
              </a:rPr>
              <a:t>年前后，电影界关于表演观念的论争</a:t>
            </a:r>
            <a:r>
              <a:rPr lang="en-US" altLang="zh-CN" sz="2000" dirty="0">
                <a:latin typeface="微软雅黑 Light" panose="020B0502040204020203" pitchFamily="34" charset="-122"/>
                <a:cs typeface="微软雅黑 Light" panose="020B0502040204020203" pitchFamily="34" charset="-122"/>
              </a:rPr>
              <a:t>--文明戏演员的表演有着较重的舞台痕迹，在银幕上显得“做作”和“加倍用力”，这种表演方法与电影的拍摄不相适应VS.“新人”演员缺少丰富的表演经验与技巧，在银幕上“呆若木鸡”，少有光彩</a:t>
            </a:r>
            <a:r>
              <a:rPr lang="zh-CN" altLang="en-US" sz="2000" dirty="0">
                <a:latin typeface="微软雅黑 Light" panose="020B0502040204020203" pitchFamily="34" charset="-122"/>
                <a:cs typeface="微软雅黑 Light" panose="020B0502040204020203" pitchFamily="34" charset="-122"/>
              </a:rPr>
              <a:t>；</a:t>
            </a:r>
            <a:endParaRPr lang="en-US" altLang="zh-CN" sz="2000" dirty="0">
              <a:latin typeface="微软雅黑 Light" panose="020B0502040204020203" pitchFamily="34" charset="-122"/>
              <a:cs typeface="微软雅黑 Light" panose="020B0502040204020203" pitchFamily="34" charset="-122"/>
            </a:endParaRPr>
          </a:p>
          <a:p>
            <a:pPr>
              <a:lnSpc>
                <a:spcPct val="110000"/>
              </a:lnSpc>
            </a:pPr>
            <a:r>
              <a:rPr lang="en-US" altLang="zh-CN" sz="2000" dirty="0">
                <a:latin typeface="微软雅黑 Light" panose="020B0502040204020203" pitchFamily="34" charset="-122"/>
                <a:cs typeface="微软雅黑 Light" panose="020B0502040204020203" pitchFamily="34" charset="-122"/>
              </a:rPr>
              <a:t>1933</a:t>
            </a:r>
            <a:r>
              <a:rPr lang="zh-CN" altLang="en-US" sz="2000" dirty="0">
                <a:latin typeface="微软雅黑 Light" panose="020B0502040204020203" pitchFamily="34" charset="-122"/>
                <a:cs typeface="微软雅黑 Light" panose="020B0502040204020203" pitchFamily="34" charset="-122"/>
              </a:rPr>
              <a:t>年</a:t>
            </a:r>
            <a:r>
              <a:rPr lang="en-US" altLang="zh-CN" sz="2000" dirty="0" err="1">
                <a:latin typeface="微软雅黑 Light" panose="020B0502040204020203" pitchFamily="34" charset="-122"/>
                <a:cs typeface="微软雅黑 Light" panose="020B0502040204020203" pitchFamily="34" charset="-122"/>
              </a:rPr>
              <a:t>前后，许多话剧演员在参加电影工作时重</a:t>
            </a:r>
            <a:r>
              <a:rPr lang="en-US" altLang="zh-CN" sz="2000" dirty="0" err="1">
                <a:latin typeface="微软雅黑 Light" panose="020B0502040204020203" pitchFamily="34" charset="-122"/>
                <a:cs typeface="微软雅黑 Light" panose="020B0502040204020203" pitchFamily="34" charset="-122"/>
                <a:sym typeface="+mn-ea"/>
              </a:rPr>
              <a:t>提</a:t>
            </a:r>
            <a:r>
              <a:rPr lang="zh-CN" altLang="en-US" sz="2000" dirty="0">
                <a:latin typeface="微软雅黑 Light" panose="020B0502040204020203" pitchFamily="34" charset="-122"/>
                <a:cs typeface="微软雅黑 Light" panose="020B0502040204020203" pitchFamily="34" charset="-122"/>
                <a:sym typeface="+mn-ea"/>
              </a:rPr>
              <a:t>这一</a:t>
            </a:r>
            <a:r>
              <a:rPr lang="en-US" altLang="zh-CN" sz="2000" dirty="0" err="1">
                <a:latin typeface="微软雅黑 Light" panose="020B0502040204020203" pitchFamily="34" charset="-122"/>
                <a:cs typeface="微软雅黑 Light" panose="020B0502040204020203" pitchFamily="34" charset="-122"/>
                <a:sym typeface="+mn-ea"/>
              </a:rPr>
              <a:t>问题</a:t>
            </a:r>
            <a:r>
              <a:rPr lang="zh-CN" altLang="en-US" sz="2000" dirty="0">
                <a:latin typeface="微软雅黑 Light" panose="020B0502040204020203" pitchFamily="34" charset="-122"/>
                <a:cs typeface="微软雅黑 Light" panose="020B0502040204020203" pitchFamily="34" charset="-122"/>
                <a:sym typeface="+mn-ea"/>
              </a:rPr>
              <a:t>，</a:t>
            </a:r>
            <a:r>
              <a:rPr lang="en-US" altLang="zh-CN" sz="2000" dirty="0" err="1">
                <a:latin typeface="微软雅黑 Light" panose="020B0502040204020203" pitchFamily="34" charset="-122"/>
                <a:cs typeface="微软雅黑 Light" panose="020B0502040204020203" pitchFamily="34" charset="-122"/>
              </a:rPr>
              <a:t>开展了更大范围的讨论</a:t>
            </a:r>
            <a:r>
              <a:rPr lang="zh-CN" altLang="en-US" sz="2000" dirty="0">
                <a:latin typeface="微软雅黑 Light" panose="020B0502040204020203" pitchFamily="34" charset="-122"/>
                <a:cs typeface="微软雅黑 Light" panose="020B0502040204020203" pitchFamily="34" charset="-122"/>
              </a:rPr>
              <a:t>；</a:t>
            </a:r>
          </a:p>
          <a:p>
            <a:pPr>
              <a:lnSpc>
                <a:spcPct val="110000"/>
              </a:lnSpc>
            </a:pPr>
            <a:r>
              <a:rPr lang="en-US" altLang="zh-CN" sz="2000" dirty="0">
                <a:latin typeface="微软雅黑 Light" panose="020B0502040204020203" pitchFamily="34" charset="-122"/>
                <a:cs typeface="微软雅黑 Light" panose="020B0502040204020203" pitchFamily="34" charset="-122"/>
              </a:rPr>
              <a:t>20</a:t>
            </a:r>
            <a:r>
              <a:rPr lang="zh-CN" altLang="en-US" sz="2000" dirty="0">
                <a:latin typeface="微软雅黑 Light" panose="020B0502040204020203" pitchFamily="34" charset="-122"/>
                <a:cs typeface="微软雅黑 Light" panose="020B0502040204020203" pitchFamily="34" charset="-122"/>
              </a:rPr>
              <a:t>世纪三四十年代的抗日战争中，“电影工作者参加到话剧队伍里去联合作战，取得话剧艺术的空前繁荣。同时也为抗战胜利后电影艺术的繁荣发展培养了人才，积累了经验。”</a:t>
            </a:r>
          </a:p>
          <a:p>
            <a:pPr>
              <a:lnSpc>
                <a:spcPct val="110000"/>
              </a:lnSpc>
            </a:pPr>
            <a:r>
              <a:rPr lang="en-US" altLang="zh-CN" sz="2000" dirty="0">
                <a:latin typeface="微软雅黑 Light" panose="020B0502040204020203" pitchFamily="34" charset="-122"/>
                <a:cs typeface="微软雅黑 Light" panose="020B0502040204020203" pitchFamily="34" charset="-122"/>
              </a:rPr>
              <a:t>1980</a:t>
            </a:r>
            <a:r>
              <a:rPr lang="zh-CN" altLang="en-US" sz="2000" dirty="0">
                <a:latin typeface="微软雅黑 Light" panose="020B0502040204020203" pitchFamily="34" charset="-122"/>
                <a:cs typeface="微软雅黑 Light" panose="020B0502040204020203" pitchFamily="34" charset="-122"/>
              </a:rPr>
              <a:t>年，新时期开始，影剧界又曾有一次大讨论：</a:t>
            </a:r>
          </a:p>
          <a:p>
            <a:pPr>
              <a:lnSpc>
                <a:spcPct val="110000"/>
              </a:lnSpc>
            </a:pPr>
            <a:r>
              <a:rPr lang="zh-CN" altLang="en-US" sz="2000" dirty="0">
                <a:latin typeface="微软雅黑 Light" panose="020B0502040204020203" pitchFamily="34" charset="-122"/>
                <a:cs typeface="微软雅黑 Light" panose="020B0502040204020203" pitchFamily="34" charset="-122"/>
              </a:rPr>
              <a:t>北影剧团演员张平</a:t>
            </a:r>
            <a:r>
              <a:rPr lang="en-US" altLang="zh-CN" sz="2000" dirty="0">
                <a:latin typeface="微软雅黑 Light" panose="020B0502040204020203" pitchFamily="34" charset="-122"/>
                <a:cs typeface="微软雅黑 Light" panose="020B0502040204020203" pitchFamily="34" charset="-122"/>
              </a:rPr>
              <a:t>——</a:t>
            </a:r>
            <a:r>
              <a:rPr lang="zh-CN" altLang="en-US" sz="2000" dirty="0">
                <a:latin typeface="微软雅黑 Light" panose="020B0502040204020203" pitchFamily="34" charset="-122"/>
                <a:cs typeface="微软雅黑 Light" panose="020B0502040204020203" pitchFamily="34" charset="-122"/>
              </a:rPr>
              <a:t>电影和话剧是姊妹艺术，在表演方面，终究是个分寸问题。</a:t>
            </a:r>
          </a:p>
          <a:p>
            <a:pPr>
              <a:lnSpc>
                <a:spcPct val="110000"/>
              </a:lnSpc>
            </a:pPr>
            <a:r>
              <a:rPr lang="zh-CN" altLang="en-US" sz="2000" dirty="0">
                <a:latin typeface="微软雅黑 Light" panose="020B0502040204020203" pitchFamily="34" charset="-122"/>
                <a:cs typeface="微软雅黑 Light" panose="020B0502040204020203" pitchFamily="34" charset="-122"/>
              </a:rPr>
              <a:t>北京人艺演员董行佶</a:t>
            </a:r>
            <a:r>
              <a:rPr lang="en-US" altLang="zh-CN" sz="2000" dirty="0">
                <a:latin typeface="微软雅黑 Light" panose="020B0502040204020203" pitchFamily="34" charset="-122"/>
                <a:cs typeface="微软雅黑 Light" panose="020B0502040204020203" pitchFamily="34" charset="-122"/>
              </a:rPr>
              <a:t>——</a:t>
            </a:r>
            <a:r>
              <a:rPr lang="zh-CN" altLang="en-US" sz="2000" dirty="0">
                <a:latin typeface="微软雅黑 Light" panose="020B0502040204020203" pitchFamily="34" charset="-122"/>
                <a:cs typeface="微软雅黑 Light" panose="020B0502040204020203" pitchFamily="34" charset="-122"/>
              </a:rPr>
              <a:t>电影和话剧表演上的不同，不是分寸，而是表现手段的不同。</a:t>
            </a:r>
          </a:p>
          <a:p>
            <a:pPr>
              <a:lnSpc>
                <a:spcPct val="110000"/>
              </a:lnSpc>
            </a:pPr>
            <a:r>
              <a:rPr lang="zh-CN" altLang="en-US" sz="2000" dirty="0">
                <a:latin typeface="微软雅黑 Light" panose="020B0502040204020203" pitchFamily="34" charset="-122"/>
                <a:cs typeface="微软雅黑 Light" panose="020B0502040204020203" pitchFamily="34" charset="-122"/>
              </a:rPr>
              <a:t>中国青年艺术剧院演员石羽</a:t>
            </a:r>
            <a:r>
              <a:rPr lang="en-US" altLang="zh-CN" sz="2000" dirty="0">
                <a:latin typeface="微软雅黑 Light" panose="020B0502040204020203" pitchFamily="34" charset="-122"/>
                <a:cs typeface="微软雅黑 Light" panose="020B0502040204020203" pitchFamily="34" charset="-122"/>
              </a:rPr>
              <a:t>——</a:t>
            </a:r>
            <a:r>
              <a:rPr lang="zh-CN" altLang="en-US" sz="2000" dirty="0">
                <a:latin typeface="微软雅黑 Light" panose="020B0502040204020203" pitchFamily="34" charset="-122"/>
                <a:cs typeface="微软雅黑 Light" panose="020B0502040204020203" pitchFamily="34" charset="-122"/>
              </a:rPr>
              <a:t>两种艺术各有特点，一个不熟悉两种艺术表演区别的演员，常常不能运用自如地在银幕上进行角色的创造。</a:t>
            </a:r>
          </a:p>
          <a:p>
            <a:pPr>
              <a:lnSpc>
                <a:spcPct val="110000"/>
              </a:lnSpc>
            </a:pPr>
            <a:r>
              <a:rPr lang="zh-CN" altLang="en-US" sz="2000" dirty="0">
                <a:latin typeface="微软雅黑 Light" panose="020B0502040204020203" pitchFamily="34" charset="-122"/>
                <a:cs typeface="微软雅黑 Light" panose="020B0502040204020203" pitchFamily="34" charset="-122"/>
              </a:rPr>
              <a:t>中国儿艺演员王铁成</a:t>
            </a:r>
            <a:r>
              <a:rPr lang="en-US" altLang="zh-CN" sz="2000" dirty="0">
                <a:latin typeface="微软雅黑 Light" panose="020B0502040204020203" pitchFamily="34" charset="-122"/>
                <a:cs typeface="微软雅黑 Light" panose="020B0502040204020203" pitchFamily="34" charset="-122"/>
              </a:rPr>
              <a:t>——</a:t>
            </a:r>
            <a:r>
              <a:rPr lang="zh-CN" altLang="en-US" sz="2000" dirty="0">
                <a:latin typeface="微软雅黑 Light" panose="020B0502040204020203" pitchFamily="34" charset="-122"/>
                <a:cs typeface="微软雅黑 Light" panose="020B0502040204020203" pitchFamily="34" charset="-122"/>
              </a:rPr>
              <a:t>电影演员的训练应和话剧演员不同。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descr="1-11"/>
          <p:cNvPicPr>
            <a:picLocks noChangeAspect="1"/>
          </p:cNvPicPr>
          <p:nvPr/>
        </p:nvPicPr>
        <p:blipFill>
          <a:blip r:embed="rId3"/>
          <a:stretch>
            <a:fillRect/>
          </a:stretch>
        </p:blipFill>
        <p:spPr>
          <a:xfrm>
            <a:off x="8481060" y="0"/>
            <a:ext cx="2264410" cy="1404620"/>
          </a:xfrm>
          <a:prstGeom prst="rect">
            <a:avLst/>
          </a:prstGeom>
        </p:spPr>
      </p:pic>
      <p:pic>
        <p:nvPicPr>
          <p:cNvPr id="5" name="图片 4" descr="1-10"/>
          <p:cNvPicPr>
            <a:picLocks noChangeAspect="1"/>
          </p:cNvPicPr>
          <p:nvPr/>
        </p:nvPicPr>
        <p:blipFill>
          <a:blip r:embed="rId4"/>
          <a:stretch>
            <a:fillRect/>
          </a:stretch>
        </p:blipFill>
        <p:spPr>
          <a:xfrm>
            <a:off x="10745470" y="-3810"/>
            <a:ext cx="1459865" cy="14084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第四节 在丰富的细节中展现人物性格与表演功力</a:t>
            </a:r>
          </a:p>
        </p:txBody>
      </p:sp>
      <p:sp>
        <p:nvSpPr>
          <p:cNvPr id="3" name="文本占位符 2"/>
          <p:cNvSpPr>
            <a:spLocks noGrp="1"/>
          </p:cNvSpPr>
          <p:nvPr>
            <p:ph type="body" orient="vert" idx="1"/>
          </p:nvPr>
        </p:nvSpPr>
        <p:spPr>
          <a:xfrm>
            <a:off x="758190" y="1148715"/>
            <a:ext cx="11386820" cy="560514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二、细节的寻找与筛选</a:t>
            </a:r>
          </a:p>
          <a:p>
            <a:pPr algn="just">
              <a:lnSpc>
                <a:spcPct val="90000"/>
              </a:lnSpc>
            </a:pPr>
            <a:r>
              <a:rPr sz="2000" dirty="0">
                <a:latin typeface="微软雅黑 Light" panose="020B0502040204020203" pitchFamily="34" charset="-122"/>
              </a:rPr>
              <a:t>一个完整人物形象的塑造，从人物外部造型中的化妆、服装、道具的选择和运用怎样更贴近、符合人物，到人物的举手投足，是需要演员通过无数次的行动过程</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通过无数细节的拼凑整合而成</a:t>
            </a:r>
            <a:r>
              <a:rPr lang="zh-CN" sz="2000" dirty="0">
                <a:latin typeface="微软雅黑 Light" panose="020B0502040204020203" pitchFamily="34" charset="-122"/>
                <a:sym typeface="+mn-ea"/>
              </a:rPr>
              <a:t>）</a:t>
            </a:r>
            <a:r>
              <a:rPr sz="2000" dirty="0" err="1">
                <a:latin typeface="微软雅黑 Light" panose="020B0502040204020203" pitchFamily="34" charset="-122"/>
              </a:rPr>
              <a:t>完成的。怎样在细节的寻找和筛选上确认更符合“这一个”人物性格的展现，演员需要对人物进行准确理解并施展一定的表演功力</a:t>
            </a:r>
            <a:r>
              <a:rPr sz="2000" dirty="0">
                <a:latin typeface="微软雅黑 Light" panose="020B0502040204020203" pitchFamily="34" charset="-122"/>
              </a:rPr>
              <a:t>。</a:t>
            </a:r>
          </a:p>
          <a:p>
            <a:pPr algn="just">
              <a:lnSpc>
                <a:spcPct val="90000"/>
              </a:lnSpc>
            </a:pPr>
            <a:r>
              <a:rPr lang="zh-CN" sz="2000" b="1" dirty="0">
                <a:latin typeface="微软雅黑 Light" panose="020B0502040204020203" pitchFamily="34" charset="-122"/>
              </a:rPr>
              <a:t>案例：</a:t>
            </a:r>
          </a:p>
          <a:p>
            <a:pPr algn="just">
              <a:lnSpc>
                <a:spcPct val="90000"/>
              </a:lnSpc>
              <a:buFont typeface="Wingdings" panose="05000000000000000000" charset="0"/>
              <a:buChar char="Ø"/>
            </a:pPr>
            <a:r>
              <a:rPr lang="zh-CN" sz="2000" dirty="0">
                <a:latin typeface="微软雅黑 Light" panose="020B0502040204020203" pitchFamily="34" charset="-122"/>
              </a:rPr>
              <a:t>《雷雨》</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在</a:t>
            </a:r>
            <a:r>
              <a:rPr lang="zh-CN" sz="2000" dirty="0">
                <a:latin typeface="微软雅黑 Light" panose="020B0502040204020203" pitchFamily="34" charset="-122"/>
              </a:rPr>
              <a:t>第一幕“喝药”事件中，周朴园命令周萍跪下“请”（实际上是逼）繁漪喝药，周萍究竟要不要跪下？能不能跪下？第四幕，繁漪乞求周萍留下或带她一起走，苦苦哀求时能不能跪下？</a:t>
            </a:r>
          </a:p>
          <a:p>
            <a:pPr algn="just">
              <a:lnSpc>
                <a:spcPct val="90000"/>
              </a:lnSpc>
              <a:buFont typeface="Wingdings" panose="05000000000000000000" charset="0"/>
              <a:buChar char="Ø"/>
            </a:pPr>
            <a:r>
              <a:rPr lang="zh-CN" sz="2000" dirty="0">
                <a:latin typeface="微软雅黑 Light" panose="020B0502040204020203" pitchFamily="34" charset="-122"/>
              </a:rPr>
              <a:t>《茶馆》</a:t>
            </a:r>
            <a:r>
              <a:rPr lang="en-US" altLang="zh-CN" sz="2000" dirty="0">
                <a:latin typeface="微软雅黑 Light" panose="020B0502040204020203" pitchFamily="34" charset="-122"/>
              </a:rPr>
              <a:t>——</a:t>
            </a:r>
            <a:r>
              <a:rPr lang="zh-CN" sz="2000" dirty="0">
                <a:latin typeface="微软雅黑 Light" panose="020B0502040204020203" pitchFamily="34" charset="-122"/>
              </a:rPr>
              <a:t>演员童弟在设计大傻杨的细节处理时颇费心思，对于青年、中年、老年大傻杨的神态、语气、音量等方面的处理均显示出较大的差异。</a:t>
            </a:r>
          </a:p>
          <a:p>
            <a:pPr algn="just">
              <a:lnSpc>
                <a:spcPct val="90000"/>
              </a:lnSpc>
              <a:buFont typeface="Wingdings" panose="05000000000000000000" charset="0"/>
              <a:buChar char="Ø"/>
            </a:pPr>
            <a:r>
              <a:rPr lang="zh-CN" sz="2000" dirty="0">
                <a:latin typeface="微软雅黑 Light" panose="020B0502040204020203" pitchFamily="34" charset="-122"/>
              </a:rPr>
              <a:t>意大利影片《卡别利亚之夜》</a:t>
            </a:r>
            <a:r>
              <a:rPr lang="en-US" altLang="zh-CN" sz="2000" dirty="0">
                <a:latin typeface="微软雅黑 Light" panose="020B0502040204020203" pitchFamily="34" charset="-122"/>
              </a:rPr>
              <a:t>——</a:t>
            </a:r>
            <a:r>
              <a:rPr lang="zh-CN" sz="2000" dirty="0">
                <a:latin typeface="微软雅黑 Light" panose="020B0502040204020203" pitchFamily="34" charset="-122"/>
              </a:rPr>
              <a:t>女主角朱丽叶塔·玛西娜的人物造型由导演费里尼改为平底鞋，帽子上插上一根羽毛，一身短打扮，使人物外表看起来更粗俗，更贴近于一个身份低下的妓女的审美。</a:t>
            </a:r>
          </a:p>
          <a:p>
            <a:pPr algn="just">
              <a:lnSpc>
                <a:spcPct val="90000"/>
              </a:lnSpc>
              <a:buFont typeface="Wingdings" panose="05000000000000000000" charset="0"/>
              <a:buChar char="Ø"/>
            </a:pPr>
            <a:r>
              <a:rPr lang="zh-CN" sz="2000" dirty="0">
                <a:latin typeface="微软雅黑 Light" panose="020B0502040204020203" pitchFamily="34" charset="-122"/>
              </a:rPr>
              <a:t>电视剧《潜伏》</a:t>
            </a:r>
            <a:r>
              <a:rPr lang="en-US" altLang="zh-CN" sz="2000" dirty="0">
                <a:latin typeface="微软雅黑 Light" panose="020B0502040204020203" pitchFamily="34" charset="-122"/>
              </a:rPr>
              <a:t>——</a:t>
            </a:r>
            <a:r>
              <a:rPr lang="zh-CN" sz="2000" dirty="0">
                <a:latin typeface="微软雅黑 Light" panose="020B0502040204020203" pitchFamily="34" charset="-122"/>
              </a:rPr>
              <a:t>余则成意外发现对手马奎在偷窥局长的绝密文件时，表演处理方案由严厉斥责，以气势压制对手改为轻声劝说的方式，更符合余则成一贯的待人处事的做法，反而使得马奎服软，余取得了主动。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第四节 在丰富的细节中展现人物性格与表演功力</a:t>
            </a:r>
          </a:p>
        </p:txBody>
      </p:sp>
      <p:sp>
        <p:nvSpPr>
          <p:cNvPr id="3" name="文本占位符 2"/>
          <p:cNvSpPr>
            <a:spLocks noGrp="1"/>
          </p:cNvSpPr>
          <p:nvPr>
            <p:ph type="body" orient="vert" idx="1"/>
          </p:nvPr>
        </p:nvSpPr>
        <p:spPr>
          <a:xfrm>
            <a:off x="707390" y="1346200"/>
            <a:ext cx="11313795" cy="540766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二、细节的寻找与筛选</a:t>
            </a:r>
          </a:p>
          <a:p>
            <a:pPr algn="just">
              <a:lnSpc>
                <a:spcPct val="110000"/>
              </a:lnSpc>
            </a:pPr>
            <a:r>
              <a:rPr lang="zh-CN" sz="2000" b="1" dirty="0">
                <a:latin typeface="微软雅黑 Light" panose="020B0502040204020203" pitchFamily="34" charset="-122"/>
              </a:rPr>
              <a:t>怎样才能使表演练习的目的性更明确，更行之有效？</a:t>
            </a:r>
          </a:p>
          <a:p>
            <a:pPr algn="just">
              <a:lnSpc>
                <a:spcPct val="110000"/>
              </a:lnSpc>
            </a:pPr>
            <a:r>
              <a:rPr lang="zh-CN" sz="2000" dirty="0">
                <a:latin typeface="微软雅黑 Light" panose="020B0502040204020203" pitchFamily="34" charset="-122"/>
              </a:rPr>
              <a:t>一是在人物练习中和内容的编排上，不要只在大情节上下工夫，以求完善，这样会节外生枝又编出若干场戏，而是要更注重剧本事件中的细节处理</a:t>
            </a:r>
            <a:r>
              <a:rPr lang="en-US" altLang="zh-CN" sz="2000" dirty="0">
                <a:latin typeface="微软雅黑 Light" panose="020B0502040204020203" pitchFamily="34" charset="-122"/>
              </a:rPr>
              <a:t>——</a:t>
            </a:r>
            <a:r>
              <a:rPr lang="zh-CN" sz="2000" dirty="0">
                <a:latin typeface="微软雅黑 Light" panose="020B0502040204020203" pitchFamily="34" charset="-122"/>
              </a:rPr>
              <a:t>生动地揭示人物之间的特定关系、富有人物个性特点的表演细节，这样才能直接或间接地丰富和把握人物感觉，并将其运用在未来的整体创作中。</a:t>
            </a:r>
          </a:p>
          <a:p>
            <a:pPr algn="just">
              <a:lnSpc>
                <a:spcPct val="110000"/>
              </a:lnSpc>
            </a:pPr>
            <a:r>
              <a:rPr lang="zh-CN" sz="2000" dirty="0">
                <a:latin typeface="微软雅黑 Light" panose="020B0502040204020203" pitchFamily="34" charset="-122"/>
              </a:rPr>
              <a:t>二是在挖掘剧本事件的练习中，不要直接截取完整的剧本片段来表演事件，尽管因为段落大、台词早已完善，容易直接表演事件，但内心却没有细致的感受，表演一个“大概齐”，会把重大事件简单化处理。</a:t>
            </a:r>
          </a:p>
          <a:p>
            <a:pPr algn="just">
              <a:lnSpc>
                <a:spcPct val="110000"/>
              </a:lnSpc>
            </a:pPr>
            <a:r>
              <a:rPr lang="zh-CN" sz="2000" dirty="0">
                <a:latin typeface="微软雅黑 Light" panose="020B0502040204020203" pitchFamily="34" charset="-122"/>
              </a:rPr>
              <a:t>因此，最好采取分场、逐步递增的方法来准确地揭示剧本情境中的事件。在练习中，要把注意力放在表演上，而不是放在情节结构上，要注意表演的层次，体验角色丰富细腻的情感变化，同时又要寻找好的契机，并以丰富生动的细节动作，将其展现在外部形体动态上。</a:t>
            </a:r>
          </a:p>
          <a:p>
            <a:pPr algn="just">
              <a:lnSpc>
                <a:spcPct val="110000"/>
              </a:lnSpc>
            </a:pPr>
            <a:r>
              <a:rPr lang="zh-CN" sz="2000" dirty="0">
                <a:latin typeface="微软雅黑 Light" panose="020B0502040204020203" pitchFamily="34" charset="-122"/>
              </a:rPr>
              <a:t>这种动作的展现可以是多义、含蓄的，但应该清晰、鲜明、准确而不含混。</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第四节 在丰富的细节中展现人物性格与表演功力</a:t>
            </a:r>
          </a:p>
        </p:txBody>
      </p:sp>
      <p:sp>
        <p:nvSpPr>
          <p:cNvPr id="3" name="文本占位符 2"/>
          <p:cNvSpPr>
            <a:spLocks noGrp="1"/>
          </p:cNvSpPr>
          <p:nvPr>
            <p:ph type="body" orient="vert" idx="1"/>
          </p:nvPr>
        </p:nvSpPr>
        <p:spPr>
          <a:xfrm>
            <a:off x="743585" y="1185545"/>
            <a:ext cx="9306560" cy="56553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二、细节的寻找与筛选</a:t>
            </a:r>
          </a:p>
          <a:p>
            <a:pPr algn="just">
              <a:lnSpc>
                <a:spcPct val="80000"/>
              </a:lnSpc>
            </a:pPr>
            <a:r>
              <a:rPr lang="zh-CN" sz="2000" dirty="0">
                <a:latin typeface="微软雅黑 Light" panose="020B0502040204020203" pitchFamily="34" charset="-122"/>
              </a:rPr>
              <a:t>生动的表演细节动作，一种是孕育在个人案头分析和设计中；一种是把握了人物感觉后的偶然所得；一种是在与对手排练的交流中的自然流露。好的导演会诱发演员在创作中产生生动的细节。</a:t>
            </a:r>
          </a:p>
          <a:p>
            <a:pPr algn="just">
              <a:lnSpc>
                <a:spcPct val="80000"/>
              </a:lnSpc>
              <a:buFont typeface="Wingdings" panose="05000000000000000000" pitchFamily="2" charset="2"/>
              <a:buChar char="u"/>
            </a:pPr>
            <a:r>
              <a:rPr lang="zh-CN" sz="2000" dirty="0">
                <a:latin typeface="微软雅黑 Light" panose="020B0502040204020203" pitchFamily="34" charset="-122"/>
              </a:rPr>
              <a:t>案例：</a:t>
            </a:r>
          </a:p>
          <a:p>
            <a:pPr algn="just">
              <a:lnSpc>
                <a:spcPct val="80000"/>
              </a:lnSpc>
            </a:pPr>
            <a:r>
              <a:rPr lang="zh-CN" sz="2000" dirty="0">
                <a:latin typeface="微软雅黑 Light" panose="020B0502040204020203" pitchFamily="34" charset="-122"/>
              </a:rPr>
              <a:t>于是之在话剧《茶馆》中饰演王利发的倚柜而立的姿态，贴“莫谈国事”标语，摩挲着双手的姿态，手拿毛巾的姿态，走路略带弧形的步态等，若干动作细节及造型刻画出了“这一个”独特的王掌柜。</a:t>
            </a:r>
            <a:endParaRPr lang="zh-CN" sz="2000" dirty="0">
              <a:latin typeface="微软雅黑 Light" panose="020B0502040204020203" pitchFamily="34" charset="-122"/>
              <a:sym typeface="+mn-ea"/>
            </a:endParaRPr>
          </a:p>
          <a:p>
            <a:pPr algn="just">
              <a:lnSpc>
                <a:spcPct val="80000"/>
              </a:lnSpc>
            </a:pPr>
            <a:r>
              <a:rPr lang="zh-CN" sz="2000" dirty="0">
                <a:latin typeface="微软雅黑 Light" panose="020B0502040204020203" pitchFamily="34" charset="-122"/>
              </a:rPr>
              <a:t>黄宗洛排演《智取威虎山》中的“八大金刚”之一时，小道具的使用使表演光彩四溢。</a:t>
            </a:r>
          </a:p>
          <a:p>
            <a:pPr algn="just">
              <a:lnSpc>
                <a:spcPct val="80000"/>
              </a:lnSpc>
            </a:pPr>
            <a:r>
              <a:rPr lang="zh-CN" sz="2000" dirty="0">
                <a:latin typeface="微软雅黑 Light" panose="020B0502040204020203" pitchFamily="34" charset="-122"/>
              </a:rPr>
              <a:t>唐国强、寇振海在排演《赵氏孤儿》时，“程婴出宫，韩厥搜查”一场的动作中凸现的静态造型（韩厥在盘问时，突然双手高高地举起利剑欲向程婴藏匿婴儿的药箱刺去，程婴赶忙以身体护住药箱，揭示了二人的不同心态），让观众印象深刻。</a:t>
            </a:r>
          </a:p>
          <a:p>
            <a:pPr algn="just">
              <a:lnSpc>
                <a:spcPct val="80000"/>
              </a:lnSpc>
            </a:pPr>
            <a:r>
              <a:rPr lang="zh-CN" sz="2000" dirty="0">
                <a:latin typeface="微软雅黑 Light" panose="020B0502040204020203" pitchFamily="34" charset="-122"/>
              </a:rPr>
              <a:t>前苏联演员别尔涅斯在《带枪的人》中饰演的配角</a:t>
            </a:r>
            <a:r>
              <a:rPr lang="en-US" altLang="zh-CN" sz="2000" dirty="0">
                <a:latin typeface="微软雅黑 Light" panose="020B0502040204020203" pitchFamily="34" charset="-122"/>
              </a:rPr>
              <a:t>——</a:t>
            </a:r>
            <a:r>
              <a:rPr lang="zh-CN" sz="2000" dirty="0">
                <a:latin typeface="微软雅黑 Light" panose="020B0502040204020203" pitchFamily="34" charset="-122"/>
              </a:rPr>
              <a:t>从无姓名、只有两句台词的小角色，到在工作过程中参观博物馆时丰富了人物外形，再到设想是队长的勤务员而能经常入镜头，他的建议丰富了勤务员的形象与即兴台词。他为角色增添了手风琴道具，他哼唱的革命歌曲成为影片的主旋律，并多次出现。影片完成时，他的角色终于有了名字</a:t>
            </a:r>
            <a:r>
              <a:rPr lang="en-US" altLang="zh-CN" sz="2000" dirty="0">
                <a:latin typeface="微软雅黑 Light" panose="020B0502040204020203" pitchFamily="34" charset="-122"/>
              </a:rPr>
              <a:t>——</a:t>
            </a:r>
            <a:r>
              <a:rPr lang="zh-CN" sz="2000" dirty="0">
                <a:latin typeface="微软雅黑 Light" panose="020B0502040204020203" pitchFamily="34" charset="-122"/>
              </a:rPr>
              <a:t>日古列夫。</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13" name="image66.png"/>
          <p:cNvPicPr>
            <a:picLocks noChangeAspect="1"/>
          </p:cNvPicPr>
          <p:nvPr/>
        </p:nvPicPr>
        <p:blipFill>
          <a:blip r:embed="rId3" cstate="print"/>
          <a:stretch>
            <a:fillRect/>
          </a:stretch>
        </p:blipFill>
        <p:spPr>
          <a:xfrm>
            <a:off x="10005695" y="1098550"/>
            <a:ext cx="2199640" cy="2581275"/>
          </a:xfrm>
          <a:prstGeom prst="rect">
            <a:avLst/>
          </a:prstGeom>
        </p:spPr>
      </p:pic>
      <p:pic>
        <p:nvPicPr>
          <p:cNvPr id="115" name="image67.png"/>
          <p:cNvPicPr>
            <a:picLocks noChangeAspect="1"/>
          </p:cNvPicPr>
          <p:nvPr/>
        </p:nvPicPr>
        <p:blipFill>
          <a:blip r:embed="rId4" cstate="print"/>
          <a:stretch>
            <a:fillRect/>
          </a:stretch>
        </p:blipFill>
        <p:spPr>
          <a:xfrm>
            <a:off x="10005695" y="3819525"/>
            <a:ext cx="2199640" cy="17627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第四节 在丰富的细节中展现人物性格与表演功力</a:t>
            </a:r>
          </a:p>
        </p:txBody>
      </p:sp>
      <p:sp>
        <p:nvSpPr>
          <p:cNvPr id="3" name="文本占位符 2"/>
          <p:cNvSpPr>
            <a:spLocks noGrp="1"/>
          </p:cNvSpPr>
          <p:nvPr>
            <p:ph type="body" orient="vert" idx="1"/>
          </p:nvPr>
        </p:nvSpPr>
        <p:spPr>
          <a:xfrm>
            <a:off x="736600" y="1378585"/>
            <a:ext cx="8552815" cy="53752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三、细节的典型性</a:t>
            </a:r>
          </a:p>
          <a:p>
            <a:pPr algn="just">
              <a:lnSpc>
                <a:spcPct val="110000"/>
              </a:lnSpc>
              <a:buFont typeface="Wingdings" panose="05000000000000000000" pitchFamily="2" charset="2"/>
              <a:buChar char="u"/>
            </a:pPr>
            <a:r>
              <a:rPr lang="zh-CN" sz="2000" dirty="0">
                <a:latin typeface="微软雅黑 Light" panose="020B0502040204020203" pitchFamily="34" charset="-122"/>
              </a:rPr>
              <a:t>案例：</a:t>
            </a:r>
          </a:p>
          <a:p>
            <a:pPr algn="just">
              <a:lnSpc>
                <a:spcPct val="110000"/>
              </a:lnSpc>
            </a:pPr>
            <a:r>
              <a:rPr lang="zh-CN" sz="2000" dirty="0">
                <a:latin typeface="微软雅黑 Light" panose="020B0502040204020203" pitchFamily="34" charset="-122"/>
              </a:rPr>
              <a:t>《茶馆》第一幕结尾</a:t>
            </a:r>
            <a:r>
              <a:rPr lang="en-US" altLang="zh-CN" sz="2000" dirty="0">
                <a:latin typeface="微软雅黑 Light" panose="020B0502040204020203" pitchFamily="34" charset="-122"/>
              </a:rPr>
              <a:t>——</a:t>
            </a:r>
            <a:r>
              <a:rPr lang="zh-CN" sz="2000" dirty="0">
                <a:latin typeface="微软雅黑 Light" panose="020B0502040204020203" pitchFamily="34" charset="-122"/>
              </a:rPr>
              <a:t>原结束在庞太监看见晕倒在地的康顺子，大喊：“我要活的，可不要死的！”然后怪笑，落幕。后改成庞太监见康顺子渐渐苏醒，悲声哭出来接着说：“哈哈哈！她又活了！”紧接着下棋的茶客十分得意地朝对手喊了一声：</a:t>
            </a:r>
            <a:r>
              <a:rPr lang="zh-CN" sz="2000" b="1" dirty="0">
                <a:latin typeface="微软雅黑 Light" panose="020B0502040204020203" pitchFamily="34" charset="-122"/>
              </a:rPr>
              <a:t>“将！你完了！哈哈！”</a:t>
            </a:r>
            <a:r>
              <a:rPr lang="zh-CN" sz="2000" dirty="0">
                <a:latin typeface="微软雅黑 Light" panose="020B0502040204020203" pitchFamily="34" charset="-122"/>
              </a:rPr>
              <a:t>（</a:t>
            </a:r>
            <a:r>
              <a:rPr lang="zh-CN" sz="2000" dirty="0">
                <a:latin typeface="微软雅黑 Light" panose="020B0502040204020203" pitchFamily="34" charset="-122"/>
                <a:sym typeface="+mn-ea"/>
              </a:rPr>
              <a:t>既是人物台词，又寓意着对庞太监所代表的封建王朝即将崩溃的警告</a:t>
            </a:r>
            <a:r>
              <a:rPr lang="zh-CN" sz="2000" dirty="0">
                <a:latin typeface="微软雅黑 Light" panose="020B0502040204020203" pitchFamily="34" charset="-122"/>
              </a:rPr>
              <a:t>）喊声打断了庞太监的怪笑，庞一惊，周围的人也一愣，幕急落。</a:t>
            </a:r>
          </a:p>
          <a:p>
            <a:pPr algn="just">
              <a:lnSpc>
                <a:spcPct val="110000"/>
              </a:lnSpc>
            </a:pPr>
            <a:r>
              <a:rPr lang="zh-CN" sz="2000" dirty="0">
                <a:latin typeface="微软雅黑 Light" panose="020B0502040204020203" pitchFamily="34" charset="-122"/>
              </a:rPr>
              <a:t>《茶馆》第三幕的结尾，三位老人为自己的末日撒纸钱，唱挽歌。</a:t>
            </a:r>
          </a:p>
          <a:p>
            <a:pPr algn="just">
              <a:lnSpc>
                <a:spcPct val="110000"/>
              </a:lnSpc>
            </a:pPr>
            <a:r>
              <a:rPr lang="zh-CN" sz="2000" dirty="0">
                <a:latin typeface="微软雅黑 Light" panose="020B0502040204020203" pitchFamily="34" charset="-122"/>
              </a:rPr>
              <a:t>《雷雨》中周朴园的“逼药”，要四凤取药，周冲、周萍“劝”母亲喝药，都体现了家长制的说一不二，同时展现了繁漪、周萍、周冲的个性。</a:t>
            </a:r>
          </a:p>
          <a:p>
            <a:pPr algn="just">
              <a:lnSpc>
                <a:spcPct val="110000"/>
              </a:lnSpc>
            </a:pPr>
            <a:r>
              <a:rPr lang="zh-CN" sz="2000" dirty="0">
                <a:latin typeface="微软雅黑 Light" panose="020B0502040204020203" pitchFamily="34" charset="-122"/>
              </a:rPr>
              <a:t>《智者千虑，必有一失》中的葛洛莫夫见人就要吻手的动作该怎样表现，给演员的再现提供了创作余地，是对演员表演功力的考验与锻炼。</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9289415" y="1453515"/>
            <a:ext cx="2915920" cy="238696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对表演细节的解释。为何强调细节的可见性？</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谈谈你在创作中有何成功满意的细节选择。</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请思考你在进行完整剧目的人物创作排练中，是否注意选择到表现人物特征的细节？</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回忆你在电影和话剧的观摩过程中，演员表演对人物典型性细节的处理给你留下的印象。</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751205" y="1238885"/>
            <a:ext cx="11078210"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一、人物语言的动作性与性格化</a:t>
            </a:r>
          </a:p>
          <a:p>
            <a:pPr algn="just">
              <a:lnSpc>
                <a:spcPct val="110000"/>
              </a:lnSpc>
            </a:pPr>
            <a:r>
              <a:rPr lang="en-US" altLang="zh-CN" sz="2000" dirty="0">
                <a:latin typeface="微软雅黑 Light" panose="020B0502040204020203" pitchFamily="34" charset="-122"/>
              </a:rPr>
              <a:t>台词是剧作者写在剧本中的人物的对话，是人物在舞台行动中的语言。演员在处理人物语言时，应该找寻属于“这一个”人物的言语本身所含有的动作性。</a:t>
            </a:r>
          </a:p>
          <a:p>
            <a:pPr algn="just">
              <a:lnSpc>
                <a:spcPct val="11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语言“泛指演员所说的人物台词，作为演员个人来讲，则是以自己的言语来说出属于“这一个”人物的话</a:t>
            </a:r>
            <a:r>
              <a:rPr lang="en-US" altLang="zh-CN" sz="2000" dirty="0">
                <a:latin typeface="微软雅黑 Light" panose="020B0502040204020203" pitchFamily="34" charset="-122"/>
              </a:rPr>
              <a:t>。</a:t>
            </a:r>
          </a:p>
          <a:p>
            <a:pPr algn="just">
              <a:lnSpc>
                <a:spcPct val="110000"/>
              </a:lnSpc>
            </a:pPr>
            <a:r>
              <a:rPr lang="en-US" altLang="zh-CN" sz="2000" dirty="0" err="1">
                <a:latin typeface="微软雅黑 Light" panose="020B0502040204020203" pitchFamily="34" charset="-122"/>
              </a:rPr>
              <a:t>演员拿到剧本，首先看到的是人物的台词，最后传达给观众的也是作者笔下人物的台词</a:t>
            </a:r>
            <a:r>
              <a:rPr lang="en-US" altLang="zh-CN" sz="2000" dirty="0">
                <a:latin typeface="微软雅黑 Light" panose="020B0502040204020203" pitchFamily="34" charset="-122"/>
              </a:rPr>
              <a:t>。</a:t>
            </a:r>
          </a:p>
          <a:p>
            <a:pPr algn="just">
              <a:lnSpc>
                <a:spcPct val="110000"/>
              </a:lnSpc>
            </a:pPr>
            <a:r>
              <a:rPr lang="en-US" altLang="zh-CN" sz="2000" dirty="0">
                <a:latin typeface="微软雅黑 Light" panose="020B0502040204020203" pitchFamily="34" charset="-122"/>
              </a:rPr>
              <a:t>台词是演员进行动作排练时的行动依据，应该学会从台词里感悟人物，找戏，找无言的戏，而不要受台词的约束，更不要死背台词。可以暂且用自己的言语代替剧本的台词，等到深入排练时，再逐渐地、不知不觉地接近剧本的准确台词。</a:t>
            </a:r>
          </a:p>
          <a:p>
            <a:pPr algn="just">
              <a:lnSpc>
                <a:spcPct val="110000"/>
              </a:lnSpc>
            </a:pPr>
            <a:r>
              <a:rPr lang="en-US" altLang="zh-CN" sz="2000" dirty="0" err="1">
                <a:latin typeface="微软雅黑 Light" panose="020B0502040204020203" pitchFamily="34" charset="-122"/>
              </a:rPr>
              <a:t>要研究台词，要在台词里找到人物的心理与形体动作依据，在台词里寻找其中丰富的潜在含义，捕捉台词的弦外之音</a:t>
            </a:r>
            <a:r>
              <a:rPr lang="en-US" altLang="zh-CN"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751205" y="1238885"/>
            <a:ext cx="5551170"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一、人物语言的动作性与性格化</a:t>
            </a:r>
          </a:p>
          <a:p>
            <a:pPr algn="just">
              <a:lnSpc>
                <a:spcPct val="90000"/>
              </a:lnSpc>
            </a:pPr>
            <a:r>
              <a:rPr lang="zh-CN" altLang="en-US" sz="2000" dirty="0">
                <a:latin typeface="微软雅黑 Light" panose="020B0502040204020203" pitchFamily="34" charset="-122"/>
              </a:rPr>
              <a:t>案例：于是之在《骆驼祥子》中塑造了老人力车夫的生动形象，在动作性格化和台词性格化上取得了成绩</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七十一了</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拉着辆破车溜溜儿转悠了一天，可没张罗上什么座儿</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人家看我这个岁数，真想坐车的主儿也害怕</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天又冷，风又大</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我怕一下子倒卧在雪地上就算完了</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这才</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挣委着爬起来，想暖和暖和</a:t>
            </a:r>
            <a:r>
              <a:rPr lang="en-US" altLang="zh-CN" sz="2000" dirty="0">
                <a:latin typeface="微软雅黑 Light" panose="020B0502040204020203" pitchFamily="34" charset="-122"/>
              </a:rPr>
              <a:t>……”</a:t>
            </a:r>
          </a:p>
          <a:p>
            <a:pPr algn="just">
              <a:lnSpc>
                <a:spcPct val="14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19" name="image69.png"/>
          <p:cNvPicPr>
            <a:picLocks noChangeAspect="1"/>
          </p:cNvPicPr>
          <p:nvPr/>
        </p:nvPicPr>
        <p:blipFill>
          <a:blip r:embed="rId3" cstate="print"/>
          <a:stretch>
            <a:fillRect/>
          </a:stretch>
        </p:blipFill>
        <p:spPr>
          <a:xfrm>
            <a:off x="6649085" y="1305560"/>
            <a:ext cx="5539105" cy="38512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wedge">
                                      <p:cBhvr>
                                        <p:cTn id="7" dur="20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751205" y="1238885"/>
            <a:ext cx="11370310"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一、人物语言的动作性与性格化</a:t>
            </a:r>
          </a:p>
          <a:p>
            <a:pPr algn="just">
              <a:lnSpc>
                <a:spcPct val="90000"/>
              </a:lnSpc>
            </a:pPr>
            <a:r>
              <a:rPr lang="en-US" altLang="zh-CN" sz="2000" dirty="0" err="1">
                <a:latin typeface="微软雅黑 Light" panose="020B0502040204020203" pitchFamily="34" charset="-122"/>
              </a:rPr>
              <a:t>台词本身给演员的创作有视像和想象的天地</a:t>
            </a:r>
            <a:r>
              <a:rPr lang="zh-CN" altLang="en-US" sz="2000" dirty="0">
                <a:latin typeface="微软雅黑 Light" panose="020B0502040204020203" pitchFamily="34" charset="-122"/>
              </a:rPr>
              <a:t>：</a:t>
            </a:r>
          </a:p>
          <a:p>
            <a:pPr algn="just">
              <a:lnSpc>
                <a:spcPct val="90000"/>
              </a:lnSpc>
            </a:pPr>
            <a:r>
              <a:rPr lang="zh-CN" altLang="en-US" sz="2000" dirty="0">
                <a:latin typeface="微软雅黑 Light" panose="020B0502040204020203" pitchFamily="34" charset="-122"/>
              </a:rPr>
              <a:t>案例</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地质师》中第二幕罗大生与卢敬的对话</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卢   敬  </a:t>
            </a:r>
            <a:r>
              <a:rPr lang="en-US" altLang="zh-CN" sz="2000" dirty="0" err="1">
                <a:latin typeface="微软雅黑 Light" panose="020B0502040204020203" pitchFamily="34" charset="-122"/>
              </a:rPr>
              <a:t>你黑了，瘦了，还长了胡子。你们一定吃了很多苦</a:t>
            </a:r>
            <a:r>
              <a:rPr lang="en-US" altLang="zh-CN" sz="2000" dirty="0">
                <a:latin typeface="微软雅黑 Light" panose="020B0502040204020203" pitchFamily="34" charset="-122"/>
              </a:rPr>
              <a:t>。</a:t>
            </a:r>
          </a:p>
          <a:p>
            <a:pPr algn="just">
              <a:lnSpc>
                <a:spcPct val="90000"/>
              </a:lnSpc>
            </a:pPr>
            <a:r>
              <a:rPr lang="en-US" altLang="zh-CN" sz="2000" dirty="0" err="1">
                <a:latin typeface="微软雅黑 Light" panose="020B0502040204020203" pitchFamily="34" charset="-122"/>
              </a:rPr>
              <a:t>罗大生</a:t>
            </a:r>
            <a:r>
              <a:rPr lang="en-US" altLang="zh-CN" sz="2000" dirty="0">
                <a:latin typeface="微软雅黑 Light" panose="020B0502040204020203" pitchFamily="34" charset="-122"/>
              </a:rPr>
              <a:t>  ……</a:t>
            </a:r>
            <a:r>
              <a:rPr lang="en-US" altLang="zh-CN" sz="2000" dirty="0" err="1">
                <a:latin typeface="微软雅黑 Light" panose="020B0502040204020203" pitchFamily="34" charset="-122"/>
              </a:rPr>
              <a:t>怎么说呢？那种艰苦是超出人们想象的，甚至超出人们的承受能力</a:t>
            </a:r>
            <a:r>
              <a:rPr lang="en-US" altLang="zh-CN" sz="2000" dirty="0">
                <a:latin typeface="微软雅黑 Light" panose="020B0502040204020203" pitchFamily="34" charset="-122"/>
              </a:rPr>
              <a:t>。（自豪地）可我们是男子汉，真正的男子汉！你相信吗？我曾三个月没脱衣服睡觉，浑身长了虱子，头发长得像个囚犯。冬天手脚都生了冻疮；夏天的雨季，打着雨伞在帐篷里画地层图，脸被蚊虫咬得像馒头……</a:t>
            </a:r>
            <a:r>
              <a:rPr lang="en-US" altLang="zh-CN" sz="2000" dirty="0" err="1">
                <a:latin typeface="微软雅黑 Light" panose="020B0502040204020203" pitchFamily="34" charset="-122"/>
              </a:rPr>
              <a:t>你吃过黄花菜吗</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卢   敬  </a:t>
            </a:r>
            <a:r>
              <a:rPr lang="en-US" altLang="zh-CN" sz="2000" dirty="0" err="1">
                <a:latin typeface="微软雅黑 Light" panose="020B0502040204020203" pitchFamily="34" charset="-122"/>
              </a:rPr>
              <a:t>就是那种叫金针的干菜吗？它可以炒肉</a:t>
            </a:r>
            <a:r>
              <a:rPr lang="en-US" altLang="zh-CN" sz="2000" dirty="0">
                <a:latin typeface="微软雅黑 Light" panose="020B0502040204020203" pitchFamily="34" charset="-122"/>
              </a:rPr>
              <a:t>。</a:t>
            </a:r>
          </a:p>
          <a:p>
            <a:pPr algn="just">
              <a:lnSpc>
                <a:spcPct val="90000"/>
              </a:lnSpc>
            </a:pPr>
            <a:r>
              <a:rPr lang="en-US" altLang="zh-CN" sz="2000" dirty="0" err="1">
                <a:latin typeface="微软雅黑 Light" panose="020B0502040204020203" pitchFamily="34" charset="-122"/>
              </a:rPr>
              <a:t>罗大生</a:t>
            </a:r>
            <a:r>
              <a:rPr lang="en-US" altLang="zh-CN" sz="2000" dirty="0">
                <a:latin typeface="微软雅黑 Light" panose="020B0502040204020203" pitchFamily="34" charset="-122"/>
              </a:rPr>
              <a:t>  肉</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笑了）要是只放点盐，让你拿它当饭吃，你就会觉得自己是食草动物。有的人当了逃兵，有的人生病死在那里</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可我闯过来了，连续三年被评为会战红旗手</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卢   敬  </a:t>
            </a:r>
            <a:r>
              <a:rPr lang="en-US" altLang="zh-CN" sz="2000" dirty="0" err="1">
                <a:latin typeface="微软雅黑 Light" panose="020B0502040204020203" pitchFamily="34" charset="-122"/>
              </a:rPr>
              <a:t>这真像是一场战争</a:t>
            </a:r>
            <a:r>
              <a:rPr lang="en-US" altLang="zh-CN"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751205" y="1238885"/>
            <a:ext cx="11370310" cy="5514975"/>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一、人物语言的动作性与性格化</a:t>
            </a:r>
          </a:p>
          <a:p>
            <a:pPr algn="just">
              <a:lnSpc>
                <a:spcPct val="90000"/>
              </a:lnSpc>
            </a:pPr>
            <a:r>
              <a:rPr sz="2000">
                <a:latin typeface="微软雅黑 Light" panose="020B0502040204020203" pitchFamily="34" charset="-122"/>
              </a:rPr>
              <a:t>不要背词，并不是绝对不允许按剧本台词进行对话，而是要有感受，在非说不可时再在交流中产生。不要事先把词背死、背僵，如果一开始就把注意力放在死记台词上，机械地处理台词的抑扬顿挫，往往会扼杀自己创作的生动感受，台词也不会有感而发。</a:t>
            </a:r>
          </a:p>
          <a:p>
            <a:pPr algn="just">
              <a:lnSpc>
                <a:spcPct val="90000"/>
              </a:lnSpc>
            </a:pPr>
            <a:r>
              <a:rPr sz="2000">
                <a:latin typeface="微软雅黑 Light" panose="020B0502040204020203" pitchFamily="34" charset="-122"/>
              </a:rPr>
              <a:t>演员首先应当明确动作（任务）与规定情境，在练习中展开有机行动，在对角色内心生活进行积累的过程中，自然而然地说出人物的语言。</a:t>
            </a:r>
          </a:p>
          <a:p>
            <a:pPr algn="just">
              <a:lnSpc>
                <a:spcPct val="90000"/>
              </a:lnSpc>
            </a:pPr>
            <a:r>
              <a:rPr sz="2000">
                <a:latin typeface="微软雅黑 Light" panose="020B0502040204020203" pitchFamily="34" charset="-122"/>
              </a:rPr>
              <a:t>当动作排练进行到一定程度，演员基本上把握住人物的行动之后，可做些对词排练，分场或对部分片段事件进行对词。</a:t>
            </a:r>
          </a:p>
          <a:p>
            <a:pPr algn="just">
              <a:lnSpc>
                <a:spcPct val="90000"/>
              </a:lnSpc>
            </a:pPr>
            <a:r>
              <a:rPr sz="2000">
                <a:latin typeface="微软雅黑 Light" panose="020B0502040204020203" pitchFamily="34" charset="-122"/>
              </a:rPr>
              <a:t>在对词排练中，要注意严格要求台词规范，去掉自己在寻找人物感觉时表现出的语言随意性。</a:t>
            </a:r>
          </a:p>
          <a:p>
            <a:pPr algn="just">
              <a:lnSpc>
                <a:spcPct val="90000"/>
              </a:lnSpc>
            </a:pPr>
            <a:r>
              <a:rPr sz="2000">
                <a:latin typeface="微软雅黑 Light" panose="020B0502040204020203" pitchFamily="34" charset="-122"/>
              </a:rPr>
              <a:t>在语音范畴内，如何处理音调、音色、音量这些元素的情境化、人物语言的外部技巧与性格化的问题？</a:t>
            </a:r>
          </a:p>
          <a:p>
            <a:pPr algn="just">
              <a:lnSpc>
                <a:spcPct val="90000"/>
              </a:lnSpc>
            </a:pPr>
            <a:r>
              <a:rPr sz="2000">
                <a:latin typeface="微软雅黑 Light" panose="020B0502040204020203" pitchFamily="34" charset="-122"/>
              </a:rPr>
              <a:t>“舞台对话应该像动听的歌唱”，应有基调、变调、主音、装饰音、颤音、呼吸运用等若干技巧。演员要根据人物的身份、个性、年龄、语言动作来进行语音处理，这些都是处理人物语言外部技巧的依据。同时，我们在扮演不同角色，对人物的语言进行动作分析时，也必须在语音范畴内从自我出发向人物过渡。语音是不可忽视的塑造人物的重要手段。</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751205" y="1238885"/>
            <a:ext cx="9677400"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二、语言生活化与言语的风格规范</a:t>
            </a:r>
          </a:p>
          <a:p>
            <a:pPr algn="just">
              <a:lnSpc>
                <a:spcPct val="100000"/>
              </a:lnSpc>
            </a:pPr>
            <a:r>
              <a:rPr sz="2000" dirty="0">
                <a:latin typeface="微软雅黑 Light" panose="020B0502040204020203" pitchFamily="34" charset="-122"/>
              </a:rPr>
              <a:t>戏剧艺术的综合性使得戏剧风格的显现（即体现在剧作家的人物语言处理上）有着明显的差异。同时，戏剧的风格也与一个创作团体是否在艺术风格上有共同的和谐追求密切相关</a:t>
            </a:r>
            <a:r>
              <a:rPr lang="zh-CN" sz="2000" dirty="0">
                <a:latin typeface="微软雅黑 Light" panose="020B0502040204020203" pitchFamily="34" charset="-122"/>
              </a:rPr>
              <a:t>。</a:t>
            </a:r>
          </a:p>
          <a:p>
            <a:pPr algn="just">
              <a:lnSpc>
                <a:spcPct val="100000"/>
              </a:lnSpc>
            </a:pPr>
            <a:r>
              <a:rPr lang="zh-CN" sz="2000" dirty="0">
                <a:latin typeface="微软雅黑 Light" panose="020B0502040204020203" pitchFamily="34" charset="-122"/>
              </a:rPr>
              <a:t>演员要认真地对待、研究每一部剧本的不同之处，在不断的排练中去摸索、体会、把握语言的韵律、节奏，严格规范舞台人物的语言。</a:t>
            </a:r>
          </a:p>
          <a:p>
            <a:pPr algn="just">
              <a:lnSpc>
                <a:spcPct val="100000"/>
              </a:lnSpc>
            </a:pPr>
            <a:r>
              <a:rPr lang="zh-CN" sz="2000" dirty="0">
                <a:latin typeface="微软雅黑 Light" panose="020B0502040204020203" pitchFamily="34" charset="-122"/>
              </a:rPr>
              <a:t>语言的攻坚，首先要解决正音问题。语言表现技巧的气、声、字、意的基本功，人物语言的个性化，仍是我们检验学习成果的标准。</a:t>
            </a:r>
          </a:p>
          <a:p>
            <a:pPr algn="just">
              <a:lnSpc>
                <a:spcPct val="100000"/>
              </a:lnSpc>
            </a:pPr>
            <a:r>
              <a:rPr lang="zh-CN" sz="2000" dirty="0">
                <a:latin typeface="微软雅黑 Light" panose="020B0502040204020203" pitchFamily="34" charset="-122"/>
              </a:rPr>
              <a:t>方言话剧与方言在话剧中的运用，是艺术创作中的一种追求，也是表演创作中存在的一个现实问题。</a:t>
            </a:r>
          </a:p>
          <a:p>
            <a:pPr algn="just">
              <a:lnSpc>
                <a:spcPct val="100000"/>
              </a:lnSpc>
            </a:pPr>
            <a:r>
              <a:rPr lang="zh-CN" sz="2000" dirty="0">
                <a:latin typeface="微软雅黑 Light" panose="020B0502040204020203" pitchFamily="34" charset="-122"/>
              </a:rPr>
              <a:t>案例：《抓壮丁》《红白喜事》《郭双印连他的乡党》《二嫫》《秋菊打官司》《没事偷着乐》《惊蛰》《天狗》等都需要演员在方言中具备语言性格化的塑造功力。</a:t>
            </a:r>
          </a:p>
          <a:p>
            <a:pPr algn="just">
              <a:lnSpc>
                <a:spcPct val="100000"/>
              </a:lnSpc>
            </a:pPr>
            <a:r>
              <a:rPr lang="zh-CN" sz="2000" dirty="0">
                <a:latin typeface="微软雅黑 Light" panose="020B0502040204020203" pitchFamily="34" charset="-122"/>
              </a:rPr>
              <a:t>只有更深入地把握剧本风格，更加性格化地刻画人物，才是演员所要努力追求的。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图片 4"/>
          <p:cNvPicPr>
            <a:picLocks noChangeAspect="1"/>
          </p:cNvPicPr>
          <p:nvPr/>
        </p:nvPicPr>
        <p:blipFill>
          <a:blip r:embed="rId3"/>
          <a:stretch>
            <a:fillRect/>
          </a:stretch>
        </p:blipFill>
        <p:spPr>
          <a:xfrm>
            <a:off x="10428605" y="2835275"/>
            <a:ext cx="1788795" cy="1502410"/>
          </a:xfrm>
          <a:prstGeom prst="rect">
            <a:avLst/>
          </a:prstGeom>
        </p:spPr>
      </p:pic>
      <p:pic>
        <p:nvPicPr>
          <p:cNvPr id="6" name="图片 5"/>
          <p:cNvPicPr>
            <a:picLocks noChangeAspect="1"/>
          </p:cNvPicPr>
          <p:nvPr/>
        </p:nvPicPr>
        <p:blipFill>
          <a:blip r:embed="rId4"/>
          <a:stretch>
            <a:fillRect/>
          </a:stretch>
        </p:blipFill>
        <p:spPr>
          <a:xfrm>
            <a:off x="10429240" y="-3810"/>
            <a:ext cx="1809750" cy="249555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影视表演与戏剧表演的异同</a:t>
            </a:r>
          </a:p>
        </p:txBody>
      </p:sp>
      <p:sp>
        <p:nvSpPr>
          <p:cNvPr id="3" name="文本占位符 2"/>
          <p:cNvSpPr>
            <a:spLocks noGrp="1"/>
          </p:cNvSpPr>
          <p:nvPr>
            <p:ph type="body" orient="vert" idx="1"/>
          </p:nvPr>
        </p:nvSpPr>
        <p:spPr>
          <a:xfrm>
            <a:off x="693420" y="1691005"/>
            <a:ext cx="11386820" cy="4989195"/>
          </a:xfrm>
        </p:spPr>
        <p:txBody>
          <a:bodyPr vert="horz">
            <a:noAutofit/>
          </a:bodyPr>
          <a:lstStyle/>
          <a:p>
            <a:pPr>
              <a:lnSpc>
                <a:spcPct val="100000"/>
              </a:lnSpc>
            </a:pPr>
            <a:r>
              <a:rPr lang="zh-CN" sz="2000" b="1" dirty="0">
                <a:latin typeface="微软雅黑 Light" panose="020B0502040204020203" pitchFamily="34" charset="-122"/>
                <a:cs typeface="微软雅黑 Light" panose="020B0502040204020203" pitchFamily="34" charset="-122"/>
              </a:rPr>
              <a:t>二者的相同点：</a:t>
            </a:r>
            <a:r>
              <a:rPr sz="2000" dirty="0">
                <a:latin typeface="微软雅黑 Light" panose="020B0502040204020203" pitchFamily="34" charset="-122"/>
                <a:cs typeface="微软雅黑 Light" panose="020B0502040204020203" pitchFamily="34" charset="-122"/>
              </a:rPr>
              <a:t>电影表演和戏剧表演在创作方法和美学原则上是有相同之处的。首先，演员和角色的统一，内部体验和外部体现的统一，都是追求近似生活的表演形态，都是现实主义的创作方法，在做案头工作、分析剧本、体验生活、组织行动等方面，应该说，话剧与电影表演都是一致的。</a:t>
            </a:r>
          </a:p>
          <a:p>
            <a:pPr>
              <a:lnSpc>
                <a:spcPct val="100000"/>
              </a:lnSpc>
            </a:pPr>
            <a:r>
              <a:rPr lang="zh-CN" sz="2000" b="1" dirty="0">
                <a:latin typeface="微软雅黑 Light" panose="020B0502040204020203" pitchFamily="34" charset="-122"/>
                <a:cs typeface="微软雅黑 Light" panose="020B0502040204020203" pitchFamily="34" charset="-122"/>
              </a:rPr>
              <a:t>两者的区别：</a:t>
            </a:r>
            <a:endParaRPr sz="2000" b="1" dirty="0">
              <a:latin typeface="微软雅黑 Light" panose="020B0502040204020203" pitchFamily="34" charset="-122"/>
              <a:cs typeface="微软雅黑 Light" panose="020B0502040204020203" pitchFamily="34" charset="-122"/>
            </a:endParaRPr>
          </a:p>
          <a:p>
            <a:pPr>
              <a:lnSpc>
                <a:spcPct val="100000"/>
              </a:lnSpc>
            </a:pPr>
            <a:r>
              <a:rPr sz="2000" dirty="0" err="1">
                <a:latin typeface="微软雅黑 Light" panose="020B0502040204020203" pitchFamily="34" charset="-122"/>
                <a:cs typeface="微软雅黑 Light" panose="020B0502040204020203" pitchFamily="34" charset="-122"/>
              </a:rPr>
              <a:t>第一，表演者和观众处于同一时空还是相互分离</a:t>
            </a:r>
            <a:r>
              <a:rPr lang="en-US" sz="2000" dirty="0">
                <a:latin typeface="微软雅黑 Light" panose="020B0502040204020203" pitchFamily="34" charset="-122"/>
                <a:cs typeface="微软雅黑 Light" panose="020B0502040204020203" pitchFamily="34" charset="-122"/>
              </a:rPr>
              <a:t>--</a:t>
            </a:r>
            <a:r>
              <a:rPr sz="2000" dirty="0" err="1">
                <a:latin typeface="微软雅黑 Light" panose="020B0502040204020203" pitchFamily="34" charset="-122"/>
                <a:cs typeface="微软雅黑 Light" panose="020B0502040204020203" pitchFamily="34" charset="-122"/>
              </a:rPr>
              <a:t>在话剧舞台表演中，演员和观众处于同一时空，维持着授予和接受的关系，演员是在进行一次连续的、不间断的、完整的人物创作</a:t>
            </a:r>
            <a:r>
              <a:rPr lang="zh-CN" sz="2000" dirty="0">
                <a:latin typeface="微软雅黑 Light" panose="020B0502040204020203" pitchFamily="34" charset="-122"/>
                <a:cs typeface="微软雅黑 Light" panose="020B0502040204020203" pitchFamily="34" charset="-122"/>
              </a:rPr>
              <a:t>；</a:t>
            </a:r>
          </a:p>
          <a:p>
            <a:pPr>
              <a:lnSpc>
                <a:spcPct val="100000"/>
              </a:lnSpc>
            </a:pPr>
            <a:r>
              <a:rPr sz="2000" dirty="0" err="1">
                <a:latin typeface="微软雅黑 Light" panose="020B0502040204020203" pitchFamily="34" charset="-122"/>
                <a:cs typeface="微软雅黑 Light" panose="020B0502040204020203" pitchFamily="34" charset="-122"/>
              </a:rPr>
              <a:t>影视表演则割裂开演员和观众，在同一时空中形成各种艺术的想象和审美，演员是在没有其他艺术效果的配合下进行表演的</a:t>
            </a:r>
            <a:r>
              <a:rPr lang="zh-CN" sz="2000" dirty="0">
                <a:latin typeface="微软雅黑 Light" panose="020B0502040204020203" pitchFamily="34" charset="-122"/>
                <a:cs typeface="微软雅黑 Light" panose="020B0502040204020203" pitchFamily="34" charset="-122"/>
              </a:rPr>
              <a:t>；</a:t>
            </a:r>
          </a:p>
          <a:p>
            <a:pPr>
              <a:lnSpc>
                <a:spcPct val="100000"/>
              </a:lnSpc>
            </a:pPr>
            <a:r>
              <a:rPr lang="zh-CN" sz="2000" dirty="0">
                <a:latin typeface="微软雅黑 Light" panose="020B0502040204020203" pitchFamily="34" charset="-122"/>
                <a:cs typeface="微软雅黑 Light" panose="020B0502040204020203" pitchFamily="34" charset="-122"/>
              </a:rPr>
              <a:t>第二，话剧表演是在观众在场的情况下，通常是在一个封闭的剧场舞台环境中进行，是在与生活同等的时空中，一次完成的、完整的形象塑造；</a:t>
            </a:r>
          </a:p>
          <a:p>
            <a:pPr>
              <a:lnSpc>
                <a:spcPct val="100000"/>
              </a:lnSpc>
            </a:pPr>
            <a:r>
              <a:rPr lang="zh-CN" sz="2000" dirty="0">
                <a:latin typeface="微软雅黑 Light" panose="020B0502040204020203" pitchFamily="34" charset="-122"/>
                <a:cs typeface="微软雅黑 Light" panose="020B0502040204020203" pitchFamily="34" charset="-122"/>
              </a:rPr>
              <a:t>影视表演是在一种开放的、杂乱的拍摄现场进行的，不是虚构的、封闭的舞台环境。一个完整的人物创造过程，通常需要几十个甚至上百个镜头，开拍、停、开拍、停……这样断断续续地完成。影视演员的创作，动作是分割零碎的，感情不易捕捉，每个镜头的拍摄是一次性完成以后就定型，等待着导演的剪辑处理，之后再拍另外的镜头；</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751205" y="1238885"/>
            <a:ext cx="11370310"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三、对剧本不同风格的言语表演处理</a:t>
            </a:r>
          </a:p>
          <a:p>
            <a:pPr algn="just">
              <a:lnSpc>
                <a:spcPct val="140000"/>
              </a:lnSpc>
            </a:pPr>
            <a:r>
              <a:rPr sz="2000" dirty="0">
                <a:latin typeface="微软雅黑 Light" panose="020B0502040204020203" pitchFamily="34" charset="-122"/>
              </a:rPr>
              <a:t>不同风格的外在形式必然以表达的内容为基础。语言的外部变化，在于演员首先要掌握人物内在的心理变化。节奏是人物心理变化的外部表现，不能完全用演员念词的技术好坏来解释。</a:t>
            </a:r>
          </a:p>
          <a:p>
            <a:pPr algn="just">
              <a:lnSpc>
                <a:spcPct val="140000"/>
              </a:lnSpc>
            </a:pPr>
            <a:r>
              <a:rPr sz="2000" dirty="0" err="1">
                <a:latin typeface="微软雅黑 Light" panose="020B0502040204020203" pitchFamily="34" charset="-122"/>
              </a:rPr>
              <a:t>语言节奏与规定情境有关，但主要还是根据人物的内心变化而定；要掌握好语言节奏，必须先把握人物的内心变化</a:t>
            </a:r>
            <a:r>
              <a:rPr sz="2000" dirty="0">
                <a:latin typeface="微软雅黑 Light" panose="020B0502040204020203" pitchFamily="34" charset="-122"/>
              </a:rPr>
              <a:t>。</a:t>
            </a:r>
          </a:p>
          <a:p>
            <a:pPr algn="just">
              <a:lnSpc>
                <a:spcPct val="140000"/>
              </a:lnSpc>
            </a:pPr>
            <a:r>
              <a:rPr sz="2000" dirty="0" err="1">
                <a:latin typeface="微软雅黑 Light" panose="020B0502040204020203" pitchFamily="34" charset="-122"/>
              </a:rPr>
              <a:t>对剧本不同风格的言语表演处理，不仅表现为演员对人物语言技巧的处理，作为完整剧目的创作，它也常常是导演对一种戏剧风格的追求与把握</a:t>
            </a:r>
            <a:r>
              <a:rPr lang="zh-CN" sz="2000" dirty="0">
                <a:latin typeface="微软雅黑 Light" panose="020B0502040204020203" pitchFamily="34" charset="-122"/>
              </a:rPr>
              <a:t>。</a:t>
            </a:r>
            <a:r>
              <a:rPr sz="2000" dirty="0" err="1">
                <a:latin typeface="微软雅黑 Light" panose="020B0502040204020203" pitchFamily="34" charset="-122"/>
              </a:rPr>
              <a:t>导演是舞台创作的领军人物。艺术的探索与求新常表现在其独特性上，戏剧创作也是如此。因而出现了不同的流派</a:t>
            </a:r>
            <a:r>
              <a:rPr lang="zh-CN" sz="2000" dirty="0">
                <a:latin typeface="微软雅黑 Light" panose="020B0502040204020203" pitchFamily="34" charset="-122"/>
              </a:rPr>
              <a:t>。</a:t>
            </a:r>
          </a:p>
          <a:p>
            <a:pPr algn="just">
              <a:lnSpc>
                <a:spcPct val="140000"/>
              </a:lnSpc>
            </a:pPr>
            <a:r>
              <a:rPr lang="zh-CN" sz="2000" dirty="0">
                <a:latin typeface="微软雅黑 Light" panose="020B0502040204020203" pitchFamily="34" charset="-122"/>
              </a:rPr>
              <a:t>成熟的话剧院团，演出又各自具有不同的风格特色；各个表演院校，在不同专业教师的指导下，高年级学生的作业也都会具有自己的特点。</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第五节 言语的处理与舞台言语的风格规范</a:t>
            </a:r>
          </a:p>
        </p:txBody>
      </p:sp>
      <p:sp>
        <p:nvSpPr>
          <p:cNvPr id="3" name="文本占位符 2"/>
          <p:cNvSpPr>
            <a:spLocks noGrp="1"/>
          </p:cNvSpPr>
          <p:nvPr>
            <p:ph type="body" orient="vert" idx="1"/>
          </p:nvPr>
        </p:nvSpPr>
        <p:spPr>
          <a:xfrm>
            <a:off x="663575" y="1238885"/>
            <a:ext cx="9338945" cy="55149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三、对剧本不同风格的言语表演处理</a:t>
            </a:r>
          </a:p>
          <a:p>
            <a:pPr algn="just">
              <a:lnSpc>
                <a:spcPct val="80000"/>
              </a:lnSpc>
              <a:buFont typeface="Wingdings" panose="05000000000000000000" pitchFamily="2" charset="2"/>
              <a:buChar char="u"/>
            </a:pPr>
            <a:r>
              <a:rPr lang="zh-CN" sz="2000" dirty="0">
                <a:latin typeface="微软雅黑 Light" panose="020B0502040204020203" pitchFamily="34" charset="-122"/>
              </a:rPr>
              <a:t>例：</a:t>
            </a:r>
            <a:r>
              <a:rPr lang="zh-CN" sz="2000" dirty="0">
                <a:latin typeface="微软雅黑 Light" panose="020B0502040204020203" pitchFamily="34" charset="-122"/>
                <a:sym typeface="+mn-ea"/>
              </a:rPr>
              <a:t>历史剧大写意</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rPr>
              <a:t>《虎符》《蔡文姬》；</a:t>
            </a:r>
            <a:r>
              <a:rPr lang="zh-CN" sz="2000" dirty="0">
                <a:latin typeface="微软雅黑 Light" panose="020B0502040204020203" pitchFamily="34" charset="-122"/>
                <a:sym typeface="+mn-ea"/>
              </a:rPr>
              <a:t>北京地区的民俗特色</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rPr>
              <a:t>《龙须沟》《茶馆》、《骆驼祥子》；</a:t>
            </a:r>
            <a:r>
              <a:rPr lang="zh-CN" sz="2000" dirty="0">
                <a:latin typeface="微软雅黑 Light" panose="020B0502040204020203" pitchFamily="34" charset="-122"/>
                <a:sym typeface="+mn-ea"/>
              </a:rPr>
              <a:t>现实生活的展现</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rPr>
              <a:t>《风暴》《降龙伏虎》《李双双》；</a:t>
            </a:r>
            <a:r>
              <a:rPr lang="zh-CN" sz="2000" dirty="0">
                <a:latin typeface="微软雅黑 Light" panose="020B0502040204020203" pitchFamily="34" charset="-122"/>
                <a:sym typeface="+mn-ea"/>
              </a:rPr>
              <a:t>古典写实主义</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rPr>
              <a:t>《雷雨》；</a:t>
            </a:r>
            <a:r>
              <a:rPr lang="zh-CN" sz="2000" dirty="0">
                <a:latin typeface="微软雅黑 Light" panose="020B0502040204020203" pitchFamily="34" charset="-122"/>
                <a:sym typeface="+mn-ea"/>
              </a:rPr>
              <a:t>新生活的生机</a:t>
            </a:r>
            <a:r>
              <a:rPr lang="en-US" altLang="zh-CN" sz="2000" dirty="0">
                <a:latin typeface="微软雅黑 Light" panose="020B0502040204020203" pitchFamily="34" charset="-122"/>
              </a:rPr>
              <a:t>——</a:t>
            </a:r>
            <a:r>
              <a:rPr lang="zh-CN" sz="2000" dirty="0">
                <a:latin typeface="微软雅黑 Light" panose="020B0502040204020203" pitchFamily="34" charset="-122"/>
              </a:rPr>
              <a:t>《枯木逢春》《共产主义凯歌》《激流勇进》《第二个春天》；</a:t>
            </a:r>
            <a:r>
              <a:rPr lang="zh-CN" sz="2000" dirty="0">
                <a:latin typeface="微软雅黑 Light" panose="020B0502040204020203" pitchFamily="34" charset="-122"/>
                <a:sym typeface="+mn-ea"/>
              </a:rPr>
              <a:t>部队生活的丰厚底蕴</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rPr>
              <a:t>《战斗里成长》《万水千山》《霓虹灯下的哨兵》《英雄万岁》《南海长城》、《英雄工兵》；</a:t>
            </a:r>
          </a:p>
          <a:p>
            <a:pPr algn="just">
              <a:lnSpc>
                <a:spcPct val="80000"/>
              </a:lnSpc>
            </a:pPr>
            <a:r>
              <a:rPr lang="zh-CN" sz="2000" dirty="0">
                <a:latin typeface="微软雅黑 Light" panose="020B0502040204020203" pitchFamily="34" charset="-122"/>
              </a:rPr>
              <a:t>自然主义及通过借鉴中国戏曲传统写意方法而形成的表现主义表演风格：《绝对信号》《野人》《和氏璧》《狗儿爷涅槃》《桑树坪记事》《一个死者对生者的访问》《大雪地》《Ｗ．Ｍ．我们》等；</a:t>
            </a:r>
          </a:p>
          <a:p>
            <a:pPr algn="just">
              <a:lnSpc>
                <a:spcPct val="80000"/>
              </a:lnSpc>
            </a:pPr>
            <a:r>
              <a:rPr lang="zh-CN" sz="2000" dirty="0">
                <a:latin typeface="微软雅黑 Light" panose="020B0502040204020203" pitchFamily="34" charset="-122"/>
              </a:rPr>
              <a:t>国外各种流派剧目的演出</a:t>
            </a:r>
            <a:r>
              <a:rPr lang="en-US" altLang="zh-CN" sz="2000" dirty="0">
                <a:latin typeface="微软雅黑 Light" panose="020B0502040204020203" pitchFamily="34" charset="-122"/>
              </a:rPr>
              <a:t>+</a:t>
            </a:r>
            <a:r>
              <a:rPr lang="zh-CN" sz="2000" dirty="0">
                <a:latin typeface="微软雅黑 Light" panose="020B0502040204020203" pitchFamily="34" charset="-122"/>
              </a:rPr>
              <a:t>中外戏剧演出团体与戏剧表演教学的交流：《请君入瓮》《推销员之死》《哗变》《培尔·金特》《二次大战中的帅克》《海鸥》《打野鸭》《文那呀，从树上下来吧》《死无葬身之地》《纪念碑》、《青春禁忌游戏》《椅子》《情人》《一个无政府主义者的死亡》、《女仆》《被缚的普罗米修斯》《彼岸》《犀牛》《爆玉米花》《窗户上的尸体》《潜在的支出》等；</a:t>
            </a:r>
          </a:p>
          <a:p>
            <a:pPr algn="just">
              <a:lnSpc>
                <a:spcPct val="80000"/>
              </a:lnSpc>
            </a:pPr>
            <a:r>
              <a:rPr lang="zh-CN" sz="2000" dirty="0">
                <a:latin typeface="微软雅黑 Light" panose="020B0502040204020203" pitchFamily="34" charset="-122"/>
              </a:rPr>
              <a:t>话剧形态不断丰富：《商鞅》《生死场》《狂飙》《赵氏孤儿》《洒满月光的荒原》《黄土谣》《郭双印连他的乡党》《风刮卜奎》《毛泽东在西柏坡的遐想》《北平</a:t>
            </a:r>
            <a:r>
              <a:rPr lang="en-US" altLang="zh-CN" sz="2000" dirty="0">
                <a:latin typeface="微软雅黑 Light" panose="020B0502040204020203" pitchFamily="34" charset="-122"/>
              </a:rPr>
              <a:t>1949</a:t>
            </a:r>
            <a:r>
              <a:rPr lang="zh-CN" sz="2000" dirty="0">
                <a:latin typeface="微软雅黑 Light" panose="020B0502040204020203" pitchFamily="34" charset="-122"/>
              </a:rPr>
              <a:t>》《暗恋桃花源》《琥珀》《龙凤呈祥》《武林外传》《满城全是黄金塔》等。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25" name="image72.png"/>
          <p:cNvPicPr>
            <a:picLocks noChangeAspect="1"/>
          </p:cNvPicPr>
          <p:nvPr/>
        </p:nvPicPr>
        <p:blipFill>
          <a:blip r:embed="rId3" cstate="print"/>
          <a:stretch>
            <a:fillRect/>
          </a:stretch>
        </p:blipFill>
        <p:spPr>
          <a:xfrm>
            <a:off x="10004108" y="51753"/>
            <a:ext cx="2159635" cy="1845945"/>
          </a:xfrm>
          <a:prstGeom prst="rect">
            <a:avLst/>
          </a:prstGeom>
        </p:spPr>
      </p:pic>
      <p:pic>
        <p:nvPicPr>
          <p:cNvPr id="127" name="image73.png"/>
          <p:cNvPicPr>
            <a:picLocks noChangeAspect="1"/>
          </p:cNvPicPr>
          <p:nvPr/>
        </p:nvPicPr>
        <p:blipFill>
          <a:blip r:embed="rId4" cstate="print"/>
          <a:stretch>
            <a:fillRect/>
          </a:stretch>
        </p:blipFill>
        <p:spPr>
          <a:xfrm>
            <a:off x="10004108" y="1970088"/>
            <a:ext cx="2162175" cy="1355725"/>
          </a:xfrm>
          <a:prstGeom prst="rect">
            <a:avLst/>
          </a:prstGeom>
        </p:spPr>
      </p:pic>
      <p:pic>
        <p:nvPicPr>
          <p:cNvPr id="129" name="image74.png"/>
          <p:cNvPicPr>
            <a:picLocks noChangeAspect="1"/>
          </p:cNvPicPr>
          <p:nvPr/>
        </p:nvPicPr>
        <p:blipFill>
          <a:blip r:embed="rId5" cstate="print"/>
          <a:stretch>
            <a:fillRect/>
          </a:stretch>
        </p:blipFill>
        <p:spPr>
          <a:xfrm>
            <a:off x="10001568" y="3488055"/>
            <a:ext cx="2162175" cy="13563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思考自己处理台词时的习惯以及在人物台词上对语音的处理。</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尝试着练习几种不同语言特色的人物台词。</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如何看待表演创作的写实性与导演创作的写意性这两者的辩证统一？</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057275"/>
            <a:ext cx="8724265" cy="579882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一、节奏的内涵和外延</a:t>
            </a:r>
          </a:p>
          <a:p>
            <a:pPr algn="just">
              <a:lnSpc>
                <a:spcPct val="110000"/>
              </a:lnSpc>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节奏是一件艺术品中所包含的各种不同要素的有次序、有节拍的变化</a:t>
            </a: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而这一切变化一步一步地激起欣赏者的注意，始终如一地引导他们接近艺术家的最终目的</a:t>
            </a:r>
            <a:r>
              <a:rPr lang="en-US" altLang="zh-CN" sz="2000" dirty="0">
                <a:latin typeface="微软雅黑 Light" panose="020B0502040204020203" pitchFamily="34" charset="-122"/>
              </a:rPr>
              <a:t>。”</a:t>
            </a:r>
          </a:p>
          <a:p>
            <a:pPr marL="0" indent="0" algn="r">
              <a:lnSpc>
                <a:spcPct val="110000"/>
              </a:lnSpc>
              <a:buNone/>
            </a:pPr>
            <a:r>
              <a:rPr lang="en-US" altLang="zh-CN" sz="2000" dirty="0">
                <a:latin typeface="微软雅黑 Light" panose="020B0502040204020203" pitchFamily="34" charset="-122"/>
              </a:rPr>
              <a:t>——</a:t>
            </a:r>
            <a:r>
              <a:rPr lang="en-US" altLang="zh-CN" sz="2000" dirty="0" err="1">
                <a:latin typeface="微软雅黑 Light" panose="020B0502040204020203" pitchFamily="34" charset="-122"/>
              </a:rPr>
              <a:t>理查德·波列斯拉夫斯基</a:t>
            </a:r>
            <a:endParaRPr lang="en-US" altLang="zh-CN" sz="2000" dirty="0">
              <a:latin typeface="微软雅黑 Light" panose="020B0502040204020203" pitchFamily="34" charset="-122"/>
            </a:endParaRPr>
          </a:p>
          <a:p>
            <a:pPr algn="l">
              <a:lnSpc>
                <a:spcPct val="110000"/>
              </a:lnSpc>
            </a:pPr>
            <a:r>
              <a:rPr lang="en-US" altLang="zh-CN" sz="2000" dirty="0">
                <a:latin typeface="微软雅黑 Light" panose="020B0502040204020203" pitchFamily="34" charset="-122"/>
              </a:rPr>
              <a:t>舞台节奏也称为演出节奏，“是激起观众产生与演出内容相适应的情感和体验的一种表现形式。节奏是自然现象和生活表现所固有的一种条理性品质，也是艺术作品所普遍固有的品质”</a:t>
            </a:r>
            <a:r>
              <a:rPr lang="zh-CN" altLang="en-US" sz="2000" dirty="0">
                <a:latin typeface="微软雅黑 Light" panose="020B0502040204020203" pitchFamily="34" charset="-122"/>
              </a:rPr>
              <a:t>。</a:t>
            </a:r>
          </a:p>
          <a:p>
            <a:pPr algn="l">
              <a:lnSpc>
                <a:spcPct val="110000"/>
              </a:lnSpc>
            </a:pPr>
            <a:r>
              <a:rPr lang="zh-CN" altLang="en-US" sz="2000" dirty="0">
                <a:latin typeface="微软雅黑 Light" panose="020B0502040204020203" pitchFamily="34" charset="-122"/>
              </a:rPr>
              <a:t>“节奏”一词来源于音乐。音乐中交替出现的，有规律的强弱、长短的现象，称为节奏。</a:t>
            </a:r>
          </a:p>
          <a:p>
            <a:pPr algn="l">
              <a:lnSpc>
                <a:spcPct val="110000"/>
              </a:lnSpc>
            </a:pPr>
            <a:r>
              <a:rPr lang="zh-CN" altLang="en-US" sz="2000" b="1" dirty="0">
                <a:latin typeface="微软雅黑 Light" panose="020B0502040204020203" pitchFamily="34" charset="-122"/>
              </a:rPr>
              <a:t>节奏</a:t>
            </a:r>
            <a:r>
              <a:rPr lang="zh-CN" altLang="en-US" sz="2000" dirty="0">
                <a:latin typeface="微软雅黑 Light" panose="020B0502040204020203" pitchFamily="34" charset="-122"/>
              </a:rPr>
              <a:t>是在一定的时间里，事物（包括人与某种现象）均匀地、有规律地正常运动的过程。当外界的某种刺激或某种内在变化发生时，可能会使这种正常运动受到干扰或破坏，但它们会以新的、均匀的规律现象继续运动。节奏的运动与变化是受内外因素共同影响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31" name="image75.png"/>
          <p:cNvPicPr>
            <a:picLocks noChangeAspect="1"/>
          </p:cNvPicPr>
          <p:nvPr/>
        </p:nvPicPr>
        <p:blipFill>
          <a:blip r:embed="rId3" cstate="print"/>
          <a:stretch>
            <a:fillRect/>
          </a:stretch>
        </p:blipFill>
        <p:spPr>
          <a:xfrm>
            <a:off x="9060180" y="-3810"/>
            <a:ext cx="3120390" cy="19634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wedge">
                                      <p:cBhvr>
                                        <p:cTn id="7" dur="20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280775" cy="56172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一、节奏的内涵和外延</a:t>
            </a:r>
          </a:p>
          <a:p>
            <a:pPr algn="just">
              <a:lnSpc>
                <a:spcPct val="110000"/>
              </a:lnSpc>
            </a:pPr>
            <a:r>
              <a:rPr lang="en-US" altLang="zh-CN" sz="2000" dirty="0" err="1">
                <a:latin typeface="微软雅黑 Light" panose="020B0502040204020203" pitchFamily="34" charset="-122"/>
              </a:rPr>
              <a:t>戏剧和影视作品中节奏的定义</a:t>
            </a:r>
            <a:r>
              <a:rPr lang="en-US" altLang="zh-CN" sz="2000" dirty="0">
                <a:latin typeface="微软雅黑 Light" panose="020B0502040204020203" pitchFamily="34" charset="-122"/>
              </a:rPr>
              <a:t>：</a:t>
            </a:r>
          </a:p>
          <a:p>
            <a:pPr marL="0" indent="0" algn="just">
              <a:lnSpc>
                <a:spcPct val="11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a:t>
            </a:r>
            <a:r>
              <a:rPr lang="zh-CN" altLang="en-US" sz="2000" dirty="0">
                <a:latin typeface="微软雅黑 Light" panose="020B0502040204020203" pitchFamily="34" charset="-122"/>
              </a:rPr>
              <a:t>）</a:t>
            </a:r>
            <a:r>
              <a:rPr lang="en-US" altLang="zh-CN" sz="2000" dirty="0" err="1">
                <a:latin typeface="微软雅黑 Light" panose="020B0502040204020203" pitchFamily="34" charset="-122"/>
              </a:rPr>
              <a:t>节奏是一种创作技巧</a:t>
            </a:r>
            <a:r>
              <a:rPr lang="en-US" altLang="zh-CN" sz="2000" dirty="0">
                <a:latin typeface="微软雅黑 Light" panose="020B0502040204020203" pitchFamily="34" charset="-122"/>
              </a:rPr>
              <a:t>；</a:t>
            </a:r>
          </a:p>
          <a:p>
            <a:pPr marL="0" indent="0" algn="just">
              <a:lnSpc>
                <a:spcPct val="110000"/>
              </a:lnSpc>
              <a:buNone/>
            </a:pPr>
            <a:r>
              <a:rPr lang="zh-CN" altLang="en-US"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2</a:t>
            </a:r>
            <a:r>
              <a:rPr lang="zh-CN" altLang="en-US" sz="2000" dirty="0">
                <a:latin typeface="微软雅黑 Light" panose="020B0502040204020203" pitchFamily="34" charset="-122"/>
                <a:sym typeface="+mn-ea"/>
              </a:rPr>
              <a:t>）</a:t>
            </a:r>
            <a:r>
              <a:rPr lang="en-US" altLang="zh-CN" sz="2000" dirty="0" err="1">
                <a:latin typeface="微软雅黑 Light" panose="020B0502040204020203" pitchFamily="34" charset="-122"/>
              </a:rPr>
              <a:t>节奏是戏剧、电影、电视剧以及其他艺术创作表现特定内容的叙述秩序</a:t>
            </a:r>
            <a:r>
              <a:rPr lang="en-US" altLang="zh-CN" sz="2000" dirty="0">
                <a:latin typeface="微软雅黑 Light" panose="020B0502040204020203" pitchFamily="34" charset="-122"/>
              </a:rPr>
              <a:t>；</a:t>
            </a:r>
          </a:p>
          <a:p>
            <a:pPr marL="0" indent="0" algn="just">
              <a:lnSpc>
                <a:spcPct val="110000"/>
              </a:lnSpc>
              <a:buNone/>
            </a:pPr>
            <a:r>
              <a:rPr lang="zh-CN" altLang="en-US"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3</a:t>
            </a:r>
            <a:r>
              <a:rPr lang="zh-CN" altLang="en-US" sz="2000" dirty="0">
                <a:latin typeface="微软雅黑 Light" panose="020B0502040204020203" pitchFamily="34" charset="-122"/>
                <a:sym typeface="+mn-ea"/>
              </a:rPr>
              <a:t>）</a:t>
            </a:r>
            <a:r>
              <a:rPr lang="en-US" altLang="zh-CN" sz="2000" dirty="0" err="1">
                <a:latin typeface="微软雅黑 Light" panose="020B0502040204020203" pitchFamily="34" charset="-122"/>
              </a:rPr>
              <a:t>对于戏剧、电影、电视剧而言，节奏是戏剧情势流动的紧张程度</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marL="0" indent="0" algn="just" fontAlgn="auto">
              <a:lnSpc>
                <a:spcPct val="110000"/>
              </a:lnSpc>
              <a:buNone/>
            </a:pPr>
            <a:r>
              <a:rPr lang="zh-CN" altLang="en-US" sz="2000" dirty="0">
                <a:latin typeface="微软雅黑 Light" panose="020B0502040204020203" pitchFamily="34" charset="-122"/>
                <a:sym typeface="+mn-ea"/>
              </a:rPr>
              <a:t>（</a:t>
            </a:r>
            <a:r>
              <a:rPr lang="en-US" altLang="zh-CN" sz="2000" dirty="0">
                <a:latin typeface="微软雅黑 Light" panose="020B0502040204020203" pitchFamily="34" charset="-122"/>
                <a:sym typeface="+mn-ea"/>
              </a:rPr>
              <a:t>4</a:t>
            </a:r>
            <a:r>
              <a:rPr lang="zh-CN" altLang="en-US" sz="2000" dirty="0">
                <a:latin typeface="微软雅黑 Light" panose="020B0502040204020203" pitchFamily="34" charset="-122"/>
                <a:sym typeface="+mn-ea"/>
              </a:rPr>
              <a:t>）</a:t>
            </a:r>
            <a:r>
              <a:rPr lang="en-US" altLang="zh-CN" sz="2000" dirty="0" err="1">
                <a:latin typeface="微软雅黑 Light" panose="020B0502040204020203" pitchFamily="34" charset="-122"/>
              </a:rPr>
              <a:t>对于演员来说，节奏是一种对客观刺激感觉的心理速率，它体现角色行动的秩序和行动的紧张或舒缓的程度</a:t>
            </a:r>
            <a:r>
              <a:rPr lang="en-US" altLang="zh-CN" sz="2000" dirty="0">
                <a:latin typeface="微软雅黑 Light" panose="020B0502040204020203" pitchFamily="34" charset="-122"/>
              </a:rPr>
              <a:t>。</a:t>
            </a:r>
          </a:p>
          <a:p>
            <a:pPr algn="just">
              <a:lnSpc>
                <a:spcPct val="110000"/>
              </a:lnSpc>
            </a:pPr>
            <a:r>
              <a:rPr lang="en-US" altLang="zh-CN" sz="2000" dirty="0">
                <a:latin typeface="微软雅黑 Light" panose="020B0502040204020203" pitchFamily="34" charset="-122"/>
              </a:rPr>
              <a:t>一般来讲，节奏和速度有直接的联系，但节奏不是速度。在完整剧目的细排和连排时，演员在表演中对节奏的把握和调整就凸现出来。把握表演节奏的好坏，直接关系到对戏的整体感把握的优劣。</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678815" y="1268095"/>
            <a:ext cx="11397615" cy="551434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一、节奏的内涵和外延</a:t>
            </a:r>
          </a:p>
          <a:p>
            <a:pPr algn="just">
              <a:lnSpc>
                <a:spcPct val="90000"/>
              </a:lnSpc>
            </a:pPr>
            <a:r>
              <a:rPr lang="en-US" altLang="zh-CN" sz="2000" dirty="0" err="1">
                <a:latin typeface="微软雅黑 Light" panose="020B0502040204020203" pitchFamily="34" charset="-122"/>
              </a:rPr>
              <a:t>节奏是在一定的时间里，事物均匀地、有规律地正常运动的过程。节奏的运动与变化是受内外部因素共同影响的</a:t>
            </a:r>
            <a:r>
              <a:rPr lang="en-US" altLang="zh-CN" sz="2000" dirty="0">
                <a:latin typeface="微软雅黑 Light" panose="020B0502040204020203" pitchFamily="34" charset="-122"/>
              </a:rPr>
              <a:t>。</a:t>
            </a:r>
          </a:p>
          <a:p>
            <a:pPr marL="0" algn="just" fontAlgn="auto">
              <a:lnSpc>
                <a:spcPct val="110000"/>
              </a:lnSpc>
            </a:pPr>
            <a:r>
              <a:rPr lang="en-US" altLang="zh-CN" sz="2000" dirty="0" err="1">
                <a:latin typeface="微软雅黑 Light" panose="020B0502040204020203" pitchFamily="34" charset="-122"/>
                <a:sym typeface="+mn-ea"/>
              </a:rPr>
              <a:t>生活自然节奏与表演艺术节奏</a:t>
            </a:r>
            <a:r>
              <a:rPr lang="zh-CN" altLang="en-US" sz="2000" dirty="0">
                <a:latin typeface="微软雅黑 Light" panose="020B0502040204020203" pitchFamily="34" charset="-122"/>
                <a:sym typeface="+mn-ea"/>
              </a:rPr>
              <a:t>的区别：</a:t>
            </a:r>
          </a:p>
          <a:p>
            <a:pPr marL="114300" indent="-342900" algn="just" fontAlgn="auto">
              <a:lnSpc>
                <a:spcPct val="110000"/>
              </a:lnSpc>
              <a:buFont typeface="Wingdings" panose="05000000000000000000" charset="0"/>
              <a:buChar char="Ø"/>
            </a:pPr>
            <a:r>
              <a:rPr lang="en-US" altLang="zh-CN" sz="2000" dirty="0" err="1">
                <a:latin typeface="微软雅黑 Light" panose="020B0502040204020203" pitchFamily="34" charset="-122"/>
              </a:rPr>
              <a:t>表演的节奏包含着对生活中的节奏的再现及有艺术目的的再加工</a:t>
            </a:r>
            <a:r>
              <a:rPr lang="en-US" altLang="zh-CN" sz="2000" dirty="0">
                <a:latin typeface="微软雅黑 Light" panose="020B0502040204020203" pitchFamily="34" charset="-122"/>
              </a:rPr>
              <a:t>。</a:t>
            </a:r>
          </a:p>
          <a:p>
            <a:pPr marL="114300" indent="-342900" algn="just" fontAlgn="auto">
              <a:lnSpc>
                <a:spcPct val="110000"/>
              </a:lnSpc>
              <a:buFont typeface="Wingdings" panose="05000000000000000000" charset="0"/>
              <a:buChar char="Ø"/>
            </a:pPr>
            <a:r>
              <a:rPr lang="en-US" altLang="zh-CN" sz="2000" dirty="0" err="1">
                <a:latin typeface="微软雅黑 Light" panose="020B0502040204020203" pitchFamily="34" charset="-122"/>
              </a:rPr>
              <a:t>仅是生活节奏会缺少艺术魅力；有艺术目的的再加工又必须符合生活自然节奏的变化规律</a:t>
            </a:r>
            <a:r>
              <a:rPr lang="en-US" altLang="zh-CN" sz="2000" dirty="0">
                <a:latin typeface="微软雅黑 Light" panose="020B0502040204020203" pitchFamily="34" charset="-122"/>
              </a:rPr>
              <a:t>。</a:t>
            </a:r>
          </a:p>
          <a:p>
            <a:pPr algn="just">
              <a:lnSpc>
                <a:spcPct val="90000"/>
              </a:lnSpc>
              <a:buFont typeface="Wingdings" panose="05000000000000000000" charset="0"/>
              <a:buChar char="Ø"/>
            </a:pPr>
            <a:r>
              <a:rPr lang="en-US" altLang="zh-CN" sz="2000" dirty="0">
                <a:latin typeface="微软雅黑 Light" panose="020B0502040204020203" pitchFamily="34" charset="-122"/>
              </a:rPr>
              <a:t>生活节奏是自然形成的内外统一的氛围vs.艺术节奏是靠想象、假定，运用技巧营造出的一种酷似生活节奏的氛围，让观众和剧中人物获得同样的感受。</a:t>
            </a:r>
          </a:p>
          <a:p>
            <a:pPr algn="just">
              <a:lnSpc>
                <a:spcPct val="90000"/>
              </a:lnSpc>
              <a:buFont typeface="Wingdings" panose="05000000000000000000" charset="0"/>
              <a:buChar char="Ø"/>
            </a:pPr>
            <a:r>
              <a:rPr lang="en-US" altLang="zh-CN" sz="2000" dirty="0" err="1">
                <a:latin typeface="微软雅黑 Light" panose="020B0502040204020203" pitchFamily="34" charset="-122"/>
              </a:rPr>
              <a:t>艺术节奏如果完全等同于生活节奏，就失去了艺术的美。演员既要能调动自身的情感，又要控制情感在艺术美的轨迹上发展</a:t>
            </a:r>
            <a:r>
              <a:rPr lang="en-US" altLang="zh-CN" sz="2000" dirty="0">
                <a:latin typeface="微软雅黑 Light" panose="020B0502040204020203" pitchFamily="34" charset="-122"/>
              </a:rPr>
              <a:t>。</a:t>
            </a:r>
          </a:p>
          <a:p>
            <a:pPr algn="just">
              <a:lnSpc>
                <a:spcPct val="90000"/>
              </a:lnSpc>
            </a:pPr>
            <a:r>
              <a:rPr lang="en-US" altLang="zh-CN" sz="2000" dirty="0">
                <a:latin typeface="微软雅黑 Light" panose="020B0502040204020203" pitchFamily="34" charset="-122"/>
              </a:rPr>
              <a:t>演员对规定情境的准确感受，对事件的准确判断，对人物心态的准确揭示，对人物动作的准确把握以及要给予观众审美效果的准确估计，都构成了表演节奏的内容。</a:t>
            </a:r>
          </a:p>
          <a:p>
            <a:pPr algn="just">
              <a:lnSpc>
                <a:spcPct val="90000"/>
              </a:lnSpc>
            </a:pPr>
            <a:r>
              <a:rPr lang="en-US" altLang="zh-CN" sz="2000" dirty="0" err="1">
                <a:latin typeface="微软雅黑 Light" panose="020B0502040204020203" pitchFamily="34" charset="-122"/>
              </a:rPr>
              <a:t>不可仅用外部速度变化代替节奏</a:t>
            </a:r>
            <a:r>
              <a:rPr lang="en-US" altLang="zh-CN"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8305165" cy="536892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一、节奏的内涵和外延</a:t>
            </a:r>
          </a:p>
          <a:p>
            <a:pPr algn="just">
              <a:lnSpc>
                <a:spcPct val="110000"/>
              </a:lnSpc>
            </a:pPr>
            <a:r>
              <a:rPr lang="en-US" altLang="zh-CN" sz="2000" dirty="0" err="1">
                <a:latin typeface="微软雅黑 Light" panose="020B0502040204020203" pitchFamily="34" charset="-122"/>
              </a:rPr>
              <a:t>要掌握好表演的节奏</a:t>
            </a:r>
            <a:r>
              <a:rPr lang="zh-CN" altLang="en-US" sz="2000" dirty="0">
                <a:latin typeface="微软雅黑 Light" panose="020B0502040204020203" pitchFamily="34" charset="-122"/>
              </a:rPr>
              <a:t>，需要：</a:t>
            </a:r>
          </a:p>
          <a:p>
            <a:pPr marL="0" indent="0" algn="just">
              <a:lnSpc>
                <a:spcPct val="110000"/>
              </a:lnSpc>
              <a:buNone/>
            </a:pPr>
            <a:r>
              <a:rPr lang="en-US" altLang="zh-CN" sz="2000" dirty="0" err="1">
                <a:latin typeface="微软雅黑 Light" panose="020B0502040204020203" pitchFamily="34" charset="-122"/>
              </a:rPr>
              <a:t>一是要有对生活的深刻认识</a:t>
            </a:r>
            <a:r>
              <a:rPr lang="zh-CN" altLang="en-US" sz="2000" dirty="0">
                <a:latin typeface="微软雅黑 Light" panose="020B0502040204020203" pitchFamily="34" charset="-122"/>
              </a:rPr>
              <a:t>；</a:t>
            </a:r>
          </a:p>
          <a:p>
            <a:pPr marL="0" indent="0" algn="just">
              <a:lnSpc>
                <a:spcPct val="110000"/>
              </a:lnSpc>
              <a:buNone/>
            </a:pPr>
            <a:r>
              <a:rPr lang="en-US" altLang="zh-CN" sz="2000" dirty="0" err="1">
                <a:latin typeface="微软雅黑 Light" panose="020B0502040204020203" pitchFamily="34" charset="-122"/>
              </a:rPr>
              <a:t>二是恰如其分地掌握表现生活的表演技巧。表演节奏的产生是节奏变化的内外因结合，同时也是演员内外部技术技巧的结合</a:t>
            </a:r>
            <a:r>
              <a:rPr lang="en-US" altLang="zh-CN" sz="2000" dirty="0">
                <a:latin typeface="微软雅黑 Light" panose="020B0502040204020203" pitchFamily="34" charset="-122"/>
              </a:rPr>
              <a:t>。</a:t>
            </a:r>
          </a:p>
          <a:p>
            <a:pPr algn="just">
              <a:lnSpc>
                <a:spcPct val="110000"/>
              </a:lnSpc>
            </a:pPr>
            <a:r>
              <a:rPr lang="en-US" altLang="zh-CN" sz="2000" dirty="0" err="1">
                <a:latin typeface="微软雅黑 Light" panose="020B0502040204020203" pitchFamily="34" charset="-122"/>
              </a:rPr>
              <a:t>具有节奏感是演员要注重培养的重要素质之一</a:t>
            </a:r>
            <a:r>
              <a:rPr lang="en-US" altLang="zh-CN" sz="2000" dirty="0">
                <a:latin typeface="微软雅黑 Light" panose="020B0502040204020203" pitchFamily="34" charset="-122"/>
              </a:rPr>
              <a:t>。</a:t>
            </a:r>
          </a:p>
          <a:p>
            <a:pPr algn="just">
              <a:lnSpc>
                <a:spcPct val="110000"/>
              </a:lnSpc>
            </a:pPr>
            <a:r>
              <a:rPr lang="en-US" altLang="zh-CN" sz="2000" dirty="0" err="1">
                <a:latin typeface="微软雅黑 Light" panose="020B0502040204020203" pitchFamily="34" charset="-122"/>
              </a:rPr>
              <a:t>调整演员自身的生活节奏与把握角色此时此地应有节奏的关系</a:t>
            </a:r>
            <a:r>
              <a:rPr lang="zh-CN" altLang="en-US" sz="2000" dirty="0">
                <a:latin typeface="微软雅黑 Light" panose="020B0502040204020203" pitchFamily="34" charset="-122"/>
              </a:rPr>
              <a:t>：</a:t>
            </a:r>
          </a:p>
          <a:p>
            <a:pPr algn="just">
              <a:lnSpc>
                <a:spcPct val="110000"/>
              </a:lnSpc>
              <a:buFont typeface="Wingdings" panose="05000000000000000000" charset="0"/>
              <a:buChar char="Ø"/>
            </a:pPr>
            <a:r>
              <a:rPr lang="zh-CN" altLang="en-US" sz="2000" dirty="0">
                <a:latin typeface="微软雅黑 Light" panose="020B0502040204020203" pitchFamily="34" charset="-122"/>
              </a:rPr>
              <a:t>一个人生活自然节奏的形成，本身就含有他的性格、情感、心态与对外界刺激的感应，演员要获得角色此时应有的节奏感，除了要准确把握他的性格、心态与情感表达方式，还要准确感受与判断外部规定情境。</a:t>
            </a:r>
          </a:p>
          <a:p>
            <a:pPr algn="just">
              <a:lnSpc>
                <a:spcPct val="110000"/>
              </a:lnSpc>
              <a:buFont typeface="Wingdings" panose="05000000000000000000" charset="0"/>
              <a:buChar char="Ø"/>
            </a:pPr>
            <a:r>
              <a:rPr lang="zh-CN" altLang="en-US" sz="2000" dirty="0">
                <a:latin typeface="微软雅黑 Light" panose="020B0502040204020203" pitchFamily="34" charset="-122"/>
              </a:rPr>
              <a:t>如同“动作能够获得情感”的规律一样，如果能够准确、纯熟地把握语言与形体的外部节奏，也就能相应获得某种内部节奏，并帮助动作唤起某种真实的情感。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33" name="image76.png"/>
          <p:cNvPicPr>
            <a:picLocks noChangeAspect="1"/>
          </p:cNvPicPr>
          <p:nvPr/>
        </p:nvPicPr>
        <p:blipFill>
          <a:blip r:embed="rId3" cstate="print"/>
          <a:stretch>
            <a:fillRect/>
          </a:stretch>
        </p:blipFill>
        <p:spPr>
          <a:xfrm>
            <a:off x="8871585" y="-3810"/>
            <a:ext cx="3324860" cy="221361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wedge">
                                      <p:cBhvr>
                                        <p:cTn id="7" dur="20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321415" cy="5368925"/>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一、节奏的内涵和外延</a:t>
            </a:r>
          </a:p>
          <a:p>
            <a:pPr algn="just" fontAlgn="auto">
              <a:lnSpc>
                <a:spcPct val="120000"/>
              </a:lnSpc>
            </a:pPr>
            <a:r>
              <a:rPr sz="2000">
                <a:latin typeface="微软雅黑 Light" panose="020B0502040204020203" pitchFamily="34" charset="-122"/>
              </a:rPr>
              <a:t>舞台节奏的组织得当可使演出重点突出，主次分明，人物性格丰满，主题得到深化。</a:t>
            </a:r>
          </a:p>
          <a:p>
            <a:pPr algn="just" fontAlgn="auto">
              <a:lnSpc>
                <a:spcPct val="120000"/>
              </a:lnSpc>
            </a:pPr>
            <a:r>
              <a:rPr sz="2000">
                <a:latin typeface="微软雅黑 Light" panose="020B0502040204020203" pitchFamily="34" charset="-122"/>
              </a:rPr>
              <a:t>舞台节奏的完整性是舞台演出的生命</a:t>
            </a:r>
            <a:r>
              <a:rPr lang="zh-CN" sz="2000">
                <a:latin typeface="微软雅黑 Light" panose="020B0502040204020203" pitchFamily="34" charset="-122"/>
              </a:rPr>
              <a:t>（</a:t>
            </a:r>
            <a:r>
              <a:rPr sz="2000">
                <a:latin typeface="微软雅黑 Light" panose="020B0502040204020203" pitchFamily="34" charset="-122"/>
              </a:rPr>
              <a:t>“鲜明准确而富于变化的节奏处理，是表演艺术的生命”</a:t>
            </a:r>
            <a:r>
              <a:rPr lang="zh-CN" sz="2000">
                <a:latin typeface="微软雅黑 Light" panose="020B0502040204020203" pitchFamily="34" charset="-122"/>
              </a:rPr>
              <a:t>）</a:t>
            </a:r>
            <a:r>
              <a:rPr sz="2000">
                <a:latin typeface="微软雅黑 Light" panose="020B0502040204020203" pitchFamily="34" charset="-122"/>
              </a:rPr>
              <a:t>。</a:t>
            </a:r>
          </a:p>
          <a:p>
            <a:pPr algn="just" fontAlgn="auto">
              <a:lnSpc>
                <a:spcPct val="120000"/>
              </a:lnSpc>
            </a:pPr>
            <a:r>
              <a:rPr sz="2000">
                <a:latin typeface="微软雅黑 Light" panose="020B0502040204020203" pitchFamily="34" charset="-122"/>
              </a:rPr>
              <a:t>人物的节奏，常常是在一个相对完整的过程中才能体现出来（包括常态与符合人物的变态）。</a:t>
            </a:r>
          </a:p>
          <a:p>
            <a:pPr algn="just" fontAlgn="auto">
              <a:lnSpc>
                <a:spcPct val="120000"/>
              </a:lnSpc>
            </a:pPr>
            <a:r>
              <a:rPr sz="2000">
                <a:latin typeface="微软雅黑 Light" panose="020B0502040204020203" pitchFamily="34" charset="-122"/>
              </a:rPr>
              <a:t>戏剧性的节奏变化，常是艺术作品出“戏”、引人注目并产生审美效果之处，让欣赏者共同去思索生活的“卡口”或是“悬念”的产生等。</a:t>
            </a:r>
          </a:p>
          <a:p>
            <a:pPr algn="just" fontAlgn="auto">
              <a:lnSpc>
                <a:spcPct val="120000"/>
              </a:lnSpc>
            </a:pPr>
            <a:r>
              <a:rPr sz="2000">
                <a:latin typeface="微软雅黑 Light" panose="020B0502040204020203" pitchFamily="34" charset="-122"/>
              </a:rPr>
              <a:t>掌握人物的节奏变化，能够帮助演员从整体上把握人物的情感，即何时需要平铺直叙，何时需要大肆渲染，何时需“画龙点睛”，何时应“一带而过”。</a:t>
            </a:r>
          </a:p>
          <a:p>
            <a:pPr algn="just" fontAlgn="auto">
              <a:lnSpc>
                <a:spcPct val="120000"/>
              </a:lnSpc>
            </a:pPr>
            <a:r>
              <a:rPr lang="zh-CN" sz="2000" b="1">
                <a:latin typeface="微软雅黑 Light" panose="020B0502040204020203" pitchFamily="34" charset="-122"/>
                <a:sym typeface="+mn-ea"/>
              </a:rPr>
              <a:t>注意：</a:t>
            </a:r>
            <a:r>
              <a:rPr lang="zh-CN" sz="2000">
                <a:latin typeface="微软雅黑 Light" panose="020B0502040204020203" pitchFamily="34" charset="-122"/>
                <a:sym typeface="+mn-ea"/>
              </a:rPr>
              <a:t>电影演员应进行准确的节奏感锻炼（每一个镜头中的表演看似是孤立的、片段式的，但是整体上都要求其在一个总的节奏链条上，即一旦为蒙太奇组接连贯以后，每一个镜头中的表演都应当给人以准确、适当而又相对鲜明的节奏感），对人物的节奏把握应带有整体的处理。</a:t>
            </a:r>
            <a:endParaRPr lang="zh-CN" sz="200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299825"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一、节奏的内涵和外延</a:t>
            </a:r>
          </a:p>
          <a:p>
            <a:pPr algn="just">
              <a:lnSpc>
                <a:spcPct val="90000"/>
              </a:lnSpc>
            </a:pPr>
            <a:r>
              <a:rPr lang="zh-CN" sz="2000">
                <a:latin typeface="微软雅黑 Light" panose="020B0502040204020203" pitchFamily="34" charset="-122"/>
              </a:rPr>
              <a:t>反例：</a:t>
            </a:r>
          </a:p>
          <a:p>
            <a:pPr marL="0" indent="0" algn="just">
              <a:lnSpc>
                <a:spcPct val="90000"/>
              </a:lnSpc>
              <a:buNone/>
            </a:pPr>
            <a:r>
              <a:rPr sz="2000">
                <a:latin typeface="微软雅黑 Light" panose="020B0502040204020203" pitchFamily="34" charset="-122"/>
              </a:rPr>
              <a:t>有的演员很用功，很认真地对待人物的所有场景，真听真看，交流判断，认真地说好每一句台词，但由于用力平均，观众看不见他的表演处理，因而感觉平淡、沉闷或看得很累。</a:t>
            </a:r>
          </a:p>
          <a:p>
            <a:pPr algn="just">
              <a:lnSpc>
                <a:spcPct val="90000"/>
              </a:lnSpc>
            </a:pPr>
            <a:r>
              <a:rPr lang="zh-CN" sz="2000">
                <a:latin typeface="微软雅黑 Light" panose="020B0502040204020203" pitchFamily="34" charset="-122"/>
              </a:rPr>
              <a:t>正面案例：</a:t>
            </a:r>
          </a:p>
          <a:p>
            <a:pPr marL="0" indent="0" algn="just">
              <a:lnSpc>
                <a:spcPct val="90000"/>
              </a:lnSpc>
              <a:buNone/>
            </a:pPr>
            <a:r>
              <a:rPr lang="zh-CN" sz="2000">
                <a:latin typeface="微软雅黑 Light" panose="020B0502040204020203" pitchFamily="34" charset="-122"/>
              </a:rPr>
              <a:t>《雷雨》第一幕中“吃药”一段的事件发展，周朴园以家长制的权威让繁漪喝药，繁漪不愿喝。周朴园说一不二，步步紧逼，让四凤把药端来，要周冲请母亲喝，逼周萍请母亲喝，命令周萍跪下请母亲喝……屋里的气氛由周朴园进来时的全家小聚的平和，变为相互的情绪抵触，到最后的紧张，周朴园的威严让全家人有一种窒息感，甚至感到毛孔悚然。在场人物心率的变化骤增，节奏快速变化，展示了这个家庭特定的人物关系。</a:t>
            </a:r>
          </a:p>
          <a:p>
            <a:pPr marL="0" indent="0" algn="just">
              <a:lnSpc>
                <a:spcPct val="90000"/>
              </a:lnSpc>
              <a:buNone/>
            </a:pPr>
            <a:r>
              <a:rPr lang="zh-CN" sz="2000">
                <a:latin typeface="微软雅黑 Light" panose="020B0502040204020203" pitchFamily="34" charset="-122"/>
              </a:rPr>
              <a:t>第二幕中周朴园与鲁侍萍的“相认”，外表平静，内心节奏却急剧变化。</a:t>
            </a:r>
          </a:p>
          <a:p>
            <a:pPr marL="0" indent="0" algn="just">
              <a:lnSpc>
                <a:spcPct val="90000"/>
              </a:lnSpc>
              <a:buNone/>
            </a:pPr>
            <a:r>
              <a:rPr lang="zh-CN" sz="2000">
                <a:latin typeface="微软雅黑 Light" panose="020B0502040204020203" pitchFamily="34" charset="-122"/>
              </a:rPr>
              <a:t>第三幕中鲁侍萍让四凤对天“起誓”，内外节奏强烈递进。</a:t>
            </a:r>
          </a:p>
          <a:p>
            <a:pPr marL="0" indent="0" algn="just">
              <a:lnSpc>
                <a:spcPct val="90000"/>
              </a:lnSpc>
              <a:buNone/>
            </a:pPr>
            <a:r>
              <a:rPr lang="zh-CN" sz="2000">
                <a:latin typeface="微软雅黑 Light" panose="020B0502040204020203" pitchFamily="34" charset="-122"/>
              </a:rPr>
              <a:t>第四幕，当四凤、周萍、繁漪得知四凤、周萍是一母所生的“真相”后，在内外节奏极度紧张的情况下，又向上递增到顶点。</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35" name="image77.png"/>
          <p:cNvPicPr>
            <a:picLocks noChangeAspect="1"/>
          </p:cNvPicPr>
          <p:nvPr/>
        </p:nvPicPr>
        <p:blipFill>
          <a:blip r:embed="rId3" cstate="print"/>
          <a:stretch>
            <a:fillRect/>
          </a:stretch>
        </p:blipFill>
        <p:spPr>
          <a:xfrm>
            <a:off x="8829675" y="-3810"/>
            <a:ext cx="3381375" cy="177482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edge">
                                      <p:cBhvr>
                                        <p:cTn id="7" dur="2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32205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二、节奏与激情</a:t>
            </a:r>
          </a:p>
          <a:p>
            <a:pPr algn="just">
              <a:lnSpc>
                <a:spcPct val="130000"/>
              </a:lnSpc>
            </a:pPr>
            <a:r>
              <a:rPr lang="zh-CN" altLang="en-US" sz="2000">
                <a:latin typeface="微软雅黑 Light" panose="020B0502040204020203" pitchFamily="34" charset="-122"/>
                <a:sym typeface="+mn-ea"/>
              </a:rPr>
              <a:t>俄国体验派戏剧强调：有了激情的内心体验才可能有令观众震撼的激情的舞台表演。</a:t>
            </a:r>
          </a:p>
          <a:p>
            <a:pPr algn="just">
              <a:lnSpc>
                <a:spcPct val="130000"/>
              </a:lnSpc>
            </a:pPr>
            <a:r>
              <a:rPr lang="zh-CN" altLang="en-US" sz="2000">
                <a:latin typeface="微软雅黑 Light" panose="020B0502040204020203" pitchFamily="34" charset="-122"/>
                <a:sym typeface="+mn-ea"/>
              </a:rPr>
              <a:t>舞台表演中，准确把握表演节奏与完美处理表演空间常常是演员发挥主动性的两个重要方面，也是表演功力之所在。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37" name="image78.png"/>
          <p:cNvPicPr>
            <a:picLocks noChangeAspect="1"/>
          </p:cNvPicPr>
          <p:nvPr/>
        </p:nvPicPr>
        <p:blipFill>
          <a:blip r:embed="rId3" cstate="print"/>
          <a:stretch>
            <a:fillRect/>
          </a:stretch>
        </p:blipFill>
        <p:spPr>
          <a:xfrm>
            <a:off x="795020" y="3429000"/>
            <a:ext cx="10337165" cy="325691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影视表演与戏剧表演的异同</a:t>
            </a:r>
          </a:p>
        </p:txBody>
      </p:sp>
      <p:sp>
        <p:nvSpPr>
          <p:cNvPr id="3" name="文本占位符 2"/>
          <p:cNvSpPr>
            <a:spLocks noGrp="1"/>
          </p:cNvSpPr>
          <p:nvPr>
            <p:ph type="body" orient="vert" idx="1"/>
          </p:nvPr>
        </p:nvSpPr>
        <p:spPr>
          <a:xfrm>
            <a:off x="735330" y="1691005"/>
            <a:ext cx="11384915" cy="4989195"/>
          </a:xfrm>
        </p:spPr>
        <p:txBody>
          <a:bodyPr vert="horz">
            <a:normAutofit lnSpcReduction="10000"/>
          </a:bodyPr>
          <a:lstStyle/>
          <a:p>
            <a:pPr>
              <a:lnSpc>
                <a:spcPct val="140000"/>
              </a:lnSpc>
            </a:pPr>
            <a:r>
              <a:rPr lang="zh-CN" sz="2000" b="1" dirty="0">
                <a:latin typeface="微软雅黑 Light" panose="020B0502040204020203" pitchFamily="34" charset="-122"/>
                <a:cs typeface="微软雅黑 Light" panose="020B0502040204020203" pitchFamily="34" charset="-122"/>
              </a:rPr>
              <a:t>两者的区别：</a:t>
            </a:r>
            <a:endParaRPr sz="2000" b="1" dirty="0">
              <a:latin typeface="微软雅黑 Light" panose="020B0502040204020203" pitchFamily="34" charset="-122"/>
              <a:cs typeface="微软雅黑 Light" panose="020B0502040204020203" pitchFamily="34" charset="-122"/>
            </a:endParaRPr>
          </a:p>
          <a:p>
            <a:pPr>
              <a:lnSpc>
                <a:spcPct val="140000"/>
              </a:lnSpc>
            </a:pPr>
            <a:r>
              <a:rPr lang="zh-CN" sz="2000" dirty="0">
                <a:latin typeface="微软雅黑 Light" panose="020B0502040204020203" pitchFamily="34" charset="-122"/>
                <a:cs typeface="微软雅黑 Light" panose="020B0502040204020203" pitchFamily="34" charset="-122"/>
              </a:rPr>
              <a:t>第三，话剧演员的演出团体相对固定，演员之间彼此熟悉。话剧演出是一种经过排练的、规范化的表演；规范化以后，还可以在连续的演出期间做调整、改进，甚至是重排或改戏；</a:t>
            </a:r>
          </a:p>
          <a:p>
            <a:pPr>
              <a:lnSpc>
                <a:spcPct val="140000"/>
              </a:lnSpc>
            </a:pPr>
            <a:r>
              <a:rPr lang="zh-CN" sz="2000" dirty="0">
                <a:latin typeface="微软雅黑 Light" panose="020B0502040204020203" pitchFamily="34" charset="-122"/>
                <a:cs typeface="微软雅黑 Light" panose="020B0502040204020203" pitchFamily="34" charset="-122"/>
              </a:rPr>
              <a:t>影视表演创作，其摄制组成员不固定，流动性很大，受生产周期的影响与制约，缺少或者是很少有排练，且演员之间并不熟悉，缺少创作默契。电影拍摄的间断性、无顺序性、一次完成的特点，使演员的创作，常常是在整体地把握人物之后，进行的一种即兴式的表演。</a:t>
            </a:r>
          </a:p>
          <a:p>
            <a:pPr>
              <a:lnSpc>
                <a:spcPct val="140000"/>
              </a:lnSpc>
            </a:pPr>
            <a:r>
              <a:rPr lang="zh-CN" sz="2000" dirty="0">
                <a:latin typeface="微软雅黑 Light" panose="020B0502040204020203" pitchFamily="34" charset="-122"/>
                <a:cs typeface="微软雅黑 Light" panose="020B0502040204020203" pitchFamily="34" charset="-122"/>
              </a:rPr>
              <a:t>第四，在舞台表演中，演员与观众之间有相对固定的空间距离，这就形成了一种戏剧美学的特征。因为空间的宽阔距离，有时候需要一种艺术的强调与夸张；</a:t>
            </a:r>
          </a:p>
          <a:p>
            <a:pPr>
              <a:lnSpc>
                <a:spcPct val="140000"/>
              </a:lnSpc>
            </a:pPr>
            <a:r>
              <a:rPr lang="zh-CN" sz="2000" dirty="0">
                <a:latin typeface="微软雅黑 Light" panose="020B0502040204020203" pitchFamily="34" charset="-122"/>
                <a:cs typeface="微软雅黑 Light" panose="020B0502040204020203" pitchFamily="34" charset="-122"/>
              </a:rPr>
              <a:t>电影空间的变化自由，它不排除艺术的夸张，但要求极强的逼真感，更强调生活化的表演，是一种“微相”和全景式结合的逼真感。影视表演应该是一种细腻的、有时候需要情感抑制的表演，有时又需要与夸张相结合的表演。</a:t>
            </a:r>
          </a:p>
          <a:p>
            <a:pPr>
              <a:lnSpc>
                <a:spcPct val="140000"/>
              </a:lnSpc>
            </a:pPr>
            <a:endParaRPr lang="zh-CN" sz="2000" dirty="0">
              <a:latin typeface="微软雅黑 Light" panose="020B0502040204020203" pitchFamily="34" charset="-122"/>
              <a:cs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32205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二、节奏与激情</a:t>
            </a:r>
          </a:p>
          <a:p>
            <a:pPr algn="just">
              <a:lnSpc>
                <a:spcPct val="90000"/>
              </a:lnSpc>
            </a:pPr>
            <a:r>
              <a:rPr lang="zh-CN" altLang="en-US" sz="2000">
                <a:latin typeface="微软雅黑 Light" panose="020B0502040204020203" pitchFamily="34" charset="-122"/>
                <a:sym typeface="+mn-ea"/>
              </a:rPr>
              <a:t>表演节奏的形成应包含对生活中正常的节奏现象的再现及有艺术目的的加工。人物的节奏又常常是在一个相对完整的动作过程中才得以准确的体现。演员只有从整体把握住人物，才能恰如其分地处理人物节奏，取得应有的艺术效果。</a:t>
            </a:r>
          </a:p>
          <a:p>
            <a:pPr algn="just">
              <a:lnSpc>
                <a:spcPct val="90000"/>
              </a:lnSpc>
            </a:pPr>
            <a:r>
              <a:rPr lang="zh-CN" altLang="en-US" sz="2000">
                <a:latin typeface="微软雅黑 Light" panose="020B0502040204020203" pitchFamily="34" charset="-122"/>
                <a:sym typeface="+mn-ea"/>
              </a:rPr>
              <a:t>电影表演</a:t>
            </a:r>
            <a:r>
              <a:rPr lang="en-US" altLang="zh-CN" sz="2000">
                <a:latin typeface="微软雅黑 Light" panose="020B0502040204020203" pitchFamily="34" charset="-122"/>
                <a:sym typeface="+mn-ea"/>
              </a:rPr>
              <a:t>VS.</a:t>
            </a:r>
            <a:r>
              <a:rPr lang="zh-CN" altLang="en-US" sz="2000">
                <a:latin typeface="微软雅黑 Light" panose="020B0502040204020203" pitchFamily="34" charset="-122"/>
                <a:sym typeface="+mn-ea"/>
              </a:rPr>
              <a:t>舞台表演</a:t>
            </a:r>
          </a:p>
          <a:p>
            <a:pPr algn="just">
              <a:lnSpc>
                <a:spcPct val="90000"/>
              </a:lnSpc>
              <a:buFont typeface="Wingdings" panose="05000000000000000000" charset="0"/>
              <a:buChar char="ü"/>
            </a:pPr>
            <a:r>
              <a:rPr lang="zh-CN" altLang="en-US" sz="2000">
                <a:latin typeface="微软雅黑 Light" panose="020B0502040204020203" pitchFamily="34" charset="-122"/>
                <a:sym typeface="+mn-ea"/>
              </a:rPr>
              <a:t>一部影片的节奏处理是紧紧掌握在导演手中的，导演可以调动各种艺术手段（摄影的摄法、镜头的长度、景别的大小、光线的明暗、色彩的变化、音响的强弱及蒙太奇剪接组合等）来进行调节，演员的表演构成只是其中的一部分，是导演处理影片节奏的一种元素；</a:t>
            </a:r>
          </a:p>
          <a:p>
            <a:pPr algn="just">
              <a:lnSpc>
                <a:spcPct val="90000"/>
              </a:lnSpc>
              <a:buFont typeface="Wingdings" panose="05000000000000000000" charset="0"/>
              <a:buChar char="ü"/>
            </a:pPr>
            <a:r>
              <a:rPr lang="zh-CN" altLang="en-US" sz="2000">
                <a:latin typeface="微软雅黑 Light" panose="020B0502040204020203" pitchFamily="34" charset="-122"/>
                <a:sym typeface="+mn-ea"/>
              </a:rPr>
              <a:t>话剧舞台上的节奏气氛，虽然也可用灯光、音响等手段来调节，但主要取决于演员的表演而形成。演员对规定情境的准确感受，对事件的准确判断，对人物心态的准确揭示，对人物动作的准确把握以及对于剧情发展所要给予观众的审美效果的准确估计等，都是形成舞台表演节奏的重要内容。至于台词的技巧处理，又应是掌握表演节奏不可忽视的重要部分，气息的控制、台词的缓急、语言的韵律本身就含有表演的节奏。</a:t>
            </a:r>
          </a:p>
          <a:p>
            <a:pPr algn="just">
              <a:lnSpc>
                <a:spcPct val="90000"/>
              </a:lnSpc>
            </a:pPr>
            <a:r>
              <a:rPr lang="zh-CN" altLang="en-US" sz="2000">
                <a:latin typeface="微软雅黑 Light" panose="020B0502040204020203" pitchFamily="34" charset="-122"/>
                <a:sym typeface="+mn-ea"/>
              </a:rPr>
              <a:t>例：《雷雨》中“吃药”时周朴园的淫威，“谈判”中繁漪对周萍变心的斥责，语言的铿锵有力；《赵氏孤儿》中，人物的半文半白无韵诗的严谨对称感。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17854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二、节奏与激情</a:t>
            </a:r>
          </a:p>
          <a:p>
            <a:pPr algn="just">
              <a:lnSpc>
                <a:spcPct val="110000"/>
              </a:lnSpc>
            </a:pPr>
            <a:r>
              <a:rPr lang="zh-CN" altLang="en-US" sz="2000">
                <a:latin typeface="微软雅黑 Light" panose="020B0502040204020203" pitchFamily="34" charset="-122"/>
                <a:sym typeface="+mn-ea"/>
              </a:rPr>
              <a:t>表演节奏的把握是一个总体的艺术感觉问题，它包括演员的理解力、表现力和艺术修养。</a:t>
            </a:r>
          </a:p>
          <a:p>
            <a:pPr algn="just">
              <a:lnSpc>
                <a:spcPct val="110000"/>
              </a:lnSpc>
            </a:pPr>
            <a:r>
              <a:rPr lang="zh-CN" altLang="en-US" sz="2000">
                <a:latin typeface="微软雅黑 Light" panose="020B0502040204020203" pitchFamily="34" charset="-122"/>
                <a:sym typeface="+mn-ea"/>
              </a:rPr>
              <a:t>人物的激情产生艺术的美，要把握准确的激情。</a:t>
            </a:r>
          </a:p>
          <a:p>
            <a:pPr algn="just">
              <a:lnSpc>
                <a:spcPct val="110000"/>
              </a:lnSpc>
            </a:pPr>
            <a:r>
              <a:rPr lang="zh-CN" altLang="en-US" sz="2000">
                <a:latin typeface="微软雅黑 Light" panose="020B0502040204020203" pitchFamily="34" charset="-122"/>
                <a:sym typeface="+mn-ea"/>
              </a:rPr>
              <a:t>演员的创作需要有激情，但表演艺术创作中的激情，不只是演员自身的激情，也不仅是创作时应具有的热情，它是演员表达“这一个”人物在规定情境里积极行动时所应迸发出的强烈情感。它是演员自身固有的激情在人物创作时的一种情绪的转换。</a:t>
            </a:r>
          </a:p>
          <a:p>
            <a:pPr algn="just">
              <a:lnSpc>
                <a:spcPct val="110000"/>
              </a:lnSpc>
            </a:pPr>
            <a:r>
              <a:rPr lang="zh-CN" altLang="en-US" sz="2000">
                <a:latin typeface="微软雅黑 Light" panose="020B0502040204020203" pitchFamily="34" charset="-122"/>
                <a:sym typeface="+mn-ea"/>
              </a:rPr>
              <a:t>演员要通过心理技巧手段去诱发激情，要十分慎重地保护激情（不要丢失或逐渐衰减），同时也要理性地去控制、驾驭激情。</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17854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三、舞台空间表现性处理及其与表演创作的互动</a:t>
            </a:r>
          </a:p>
          <a:p>
            <a:pPr algn="just">
              <a:lnSpc>
                <a:spcPct val="140000"/>
              </a:lnSpc>
            </a:pPr>
            <a:r>
              <a:rPr lang="zh-CN" altLang="en-US" sz="2000">
                <a:latin typeface="微软雅黑 Light" panose="020B0502040204020203" pitchFamily="34" charset="-122"/>
                <a:sym typeface="+mn-ea"/>
              </a:rPr>
              <a:t>舞台空间表现性处理及其与表演创作的互动，是演员在创作完整舞台人物时要自觉把握的技巧。</a:t>
            </a:r>
          </a:p>
          <a:p>
            <a:pPr algn="just">
              <a:lnSpc>
                <a:spcPct val="140000"/>
              </a:lnSpc>
            </a:pPr>
            <a:r>
              <a:rPr lang="zh-CN" altLang="en-US" sz="2000">
                <a:latin typeface="微软雅黑 Light" panose="020B0502040204020203" pitchFamily="34" charset="-122"/>
                <a:sym typeface="+mn-ea"/>
              </a:rPr>
              <a:t>表演空间的处理，在这里是指舞台空间的表演造型。</a:t>
            </a:r>
          </a:p>
          <a:p>
            <a:pPr algn="just">
              <a:lnSpc>
                <a:spcPct val="140000"/>
              </a:lnSpc>
            </a:pPr>
            <a:r>
              <a:rPr lang="zh-CN" altLang="en-US" sz="2000">
                <a:latin typeface="微软雅黑 Light" panose="020B0502040204020203" pitchFamily="34" charset="-122"/>
                <a:sym typeface="+mn-ea"/>
              </a:rPr>
              <a:t>舞台空间表演造型表现为舞台节奏的一个方面，它应是在协调的流动中表现出一种平衡感；而舞台上人物之间的相互交流、相互感应，则常常在改变舞台空间的有机分割中，营造舞台人物造型的契机。</a:t>
            </a:r>
          </a:p>
          <a:p>
            <a:pPr algn="just">
              <a:lnSpc>
                <a:spcPct val="140000"/>
              </a:lnSpc>
            </a:pPr>
            <a:r>
              <a:rPr lang="zh-CN" altLang="en-US" sz="2000">
                <a:latin typeface="微软雅黑 Light" panose="020B0502040204020203" pitchFamily="34" charset="-122"/>
                <a:sym typeface="+mn-ea"/>
              </a:rPr>
              <a:t>和谐流动的舞台人物造型，实际上是导演处理戏剧的一种艺术手段。人物调度最后是由导演安排或确定的，但它应是人物此时、此地心理和形体的准确展现———导演的调度应灵活地体现在演员的有机舞台行动中。</a:t>
            </a:r>
          </a:p>
          <a:p>
            <a:pPr algn="just">
              <a:lnSpc>
                <a:spcPct val="140000"/>
              </a:lnSpc>
            </a:pPr>
            <a:r>
              <a:rPr lang="zh-CN" altLang="en-US" sz="2000">
                <a:latin typeface="微软雅黑 Light" panose="020B0502040204020203" pitchFamily="34" charset="-122"/>
                <a:sym typeface="+mn-ea"/>
              </a:rPr>
              <a:t>演员理解了导演的总体构思之后，应具有自觉地变化舞台人物造型的能力，达到自身对人物的感觉与观众对人物审美感受的统一，这是演员表演重要的外部技巧的展现。</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17854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三、舞台空间表现性处理及其与表演创作的互动</a:t>
            </a:r>
          </a:p>
          <a:p>
            <a:pPr algn="just">
              <a:lnSpc>
                <a:spcPct val="140000"/>
              </a:lnSpc>
            </a:pPr>
            <a:r>
              <a:rPr lang="zh-CN" altLang="en-US" sz="2000">
                <a:latin typeface="微软雅黑 Light" panose="020B0502040204020203" pitchFamily="34" charset="-122"/>
                <a:sym typeface="+mn-ea"/>
              </a:rPr>
              <a:t>演员要善于按照剧本的规定情境、事件、人物之间的关系去进行分析，做动作，寻找好的调度来展现人物此时、此地、此事“动于衷而形于外”。即：在这样的规定情境下，在这个事件里和这样一组人物关系中，这一个人的必然行动，其中当然也包含导演、演员对舞台空间的艺术处理。</a:t>
            </a:r>
          </a:p>
          <a:p>
            <a:pPr algn="just">
              <a:lnSpc>
                <a:spcPct val="140000"/>
              </a:lnSpc>
            </a:pPr>
            <a:r>
              <a:rPr lang="zh-CN" altLang="en-US" sz="2000">
                <a:latin typeface="微软雅黑 Light" panose="020B0502040204020203" pitchFamily="34" charset="-122"/>
                <a:sym typeface="+mn-ea"/>
              </a:rPr>
              <a:t>演员一定要在排练中走出生动的</a:t>
            </a:r>
            <a:r>
              <a:rPr lang="zh-CN" altLang="en-US" sz="2000" b="1">
                <a:latin typeface="微软雅黑 Light" panose="020B0502040204020203" pitchFamily="34" charset="-122"/>
                <a:sym typeface="+mn-ea"/>
              </a:rPr>
              <a:t>场面调度</a:t>
            </a:r>
            <a:r>
              <a:rPr lang="zh-CN" altLang="en-US" sz="2000">
                <a:latin typeface="微软雅黑 Light" panose="020B0502040204020203" pitchFamily="34" charset="-122"/>
                <a:sym typeface="+mn-ea"/>
              </a:rPr>
              <a:t>。舞台场面调度是导演进行表演艺术处理的重要手段。调度是导演叙事的语言，它本身就具有鲜明的态度和戏剧内容发展的指向性。它也是演员揭示规定情境、人物关系、艺术地处理表演空间的重要的外部技巧。场面调度的变化，一定要在同一空间的人与人之间相互交流感受中形成，随着剧情的发展变化，充满内在张力地平衡、统一在表演的流动画面造型中。</a:t>
            </a:r>
          </a:p>
          <a:p>
            <a:pPr algn="just">
              <a:lnSpc>
                <a:spcPct val="140000"/>
              </a:lnSpc>
            </a:pPr>
            <a:r>
              <a:rPr lang="zh-CN" altLang="en-US" sz="2000">
                <a:latin typeface="微软雅黑 Light" panose="020B0502040204020203" pitchFamily="34" charset="-122"/>
                <a:sym typeface="+mn-ea"/>
              </a:rPr>
              <a:t>对于舞台空间的把握主要表现在演员的表演会自觉地展开舞台调度，核心则体现为对舞台表演的假定性与表现性的认识。演员要有意识地进行扩大表演假定性和真实感并存的训练。</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17854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三、舞台空间表现性处理及其与表演创作的互动</a:t>
            </a:r>
          </a:p>
          <a:p>
            <a:pPr algn="just">
              <a:lnSpc>
                <a:spcPct val="140000"/>
              </a:lnSpc>
            </a:pPr>
            <a:r>
              <a:rPr lang="en-US" altLang="zh-CN" sz="2000">
                <a:latin typeface="微软雅黑 Light" panose="020B0502040204020203" pitchFamily="34" charset="-122"/>
                <a:sym typeface="+mn-ea"/>
              </a:rPr>
              <a:t>”</a:t>
            </a:r>
            <a:r>
              <a:rPr lang="zh-CN" altLang="en-US" sz="2000">
                <a:latin typeface="微软雅黑 Light" panose="020B0502040204020203" pitchFamily="34" charset="-122"/>
                <a:sym typeface="+mn-ea"/>
              </a:rPr>
              <a:t>假定性手法</a:t>
            </a:r>
            <a:r>
              <a:rPr lang="en-US" altLang="zh-CN" sz="2000">
                <a:latin typeface="微软雅黑 Light" panose="020B0502040204020203" pitchFamily="34" charset="-122"/>
                <a:sym typeface="+mn-ea"/>
              </a:rPr>
              <a:t>“</a:t>
            </a:r>
            <a:r>
              <a:rPr lang="zh-CN" altLang="en-US" sz="2000">
                <a:latin typeface="微软雅黑 Light" panose="020B0502040204020203" pitchFamily="34" charset="-122"/>
                <a:sym typeface="+mn-ea"/>
              </a:rPr>
              <a:t>与</a:t>
            </a:r>
            <a:r>
              <a:rPr lang="en-US" altLang="zh-CN" sz="2000">
                <a:latin typeface="微软雅黑 Light" panose="020B0502040204020203" pitchFamily="34" charset="-122"/>
                <a:sym typeface="+mn-ea"/>
              </a:rPr>
              <a:t>”</a:t>
            </a:r>
            <a:r>
              <a:rPr lang="zh-CN" altLang="en-US" sz="2000">
                <a:latin typeface="微软雅黑 Light" panose="020B0502040204020203" pitchFamily="34" charset="-122"/>
                <a:sym typeface="+mn-ea"/>
              </a:rPr>
              <a:t>逼真性手法</a:t>
            </a:r>
            <a:r>
              <a:rPr lang="en-US" altLang="zh-CN" sz="2000">
                <a:latin typeface="微软雅黑 Light" panose="020B0502040204020203" pitchFamily="34" charset="-122"/>
                <a:sym typeface="+mn-ea"/>
              </a:rPr>
              <a:t>“</a:t>
            </a:r>
            <a:r>
              <a:rPr lang="zh-CN" altLang="en-US" sz="2000">
                <a:latin typeface="微软雅黑 Light" panose="020B0502040204020203" pitchFamily="34" charset="-122"/>
                <a:sym typeface="+mn-ea"/>
              </a:rPr>
              <a:t>的关系：</a:t>
            </a:r>
          </a:p>
          <a:p>
            <a:pPr algn="just">
              <a:lnSpc>
                <a:spcPct val="140000"/>
              </a:lnSpc>
              <a:buFont typeface="Wingdings" panose="05000000000000000000" charset="0"/>
              <a:buChar char="ü"/>
            </a:pPr>
            <a:r>
              <a:rPr lang="zh-CN" altLang="en-US" sz="2000">
                <a:latin typeface="微软雅黑 Light" panose="020B0502040204020203" pitchFamily="34" charset="-122"/>
                <a:sym typeface="+mn-ea"/>
              </a:rPr>
              <a:t>二者互相依存，并不以否定对方为确立自身的必要前提；</a:t>
            </a:r>
          </a:p>
          <a:p>
            <a:pPr algn="just">
              <a:lnSpc>
                <a:spcPct val="140000"/>
              </a:lnSpc>
              <a:buFont typeface="Wingdings" panose="05000000000000000000" charset="0"/>
              <a:buChar char="ü"/>
            </a:pPr>
            <a:r>
              <a:rPr lang="zh-CN" altLang="en-US" sz="2000">
                <a:latin typeface="微软雅黑 Light" panose="020B0502040204020203" pitchFamily="34" charset="-122"/>
                <a:sym typeface="+mn-ea"/>
              </a:rPr>
              <a:t>“戏剧艺术在演出创造层面中的‘假’与‘真’，以内蕴而论是‘情境的假定’和‘情感的逼真’，从直观上看则是‘时空的假定’和‘人的逼真’。”</a:t>
            </a:r>
          </a:p>
          <a:p>
            <a:pPr algn="just">
              <a:lnSpc>
                <a:spcPct val="140000"/>
              </a:lnSpc>
              <a:buFont typeface="Wingdings" panose="05000000000000000000" charset="0"/>
              <a:buChar char="ü"/>
            </a:pPr>
            <a:r>
              <a:rPr lang="zh-CN" altLang="en-US" sz="2000">
                <a:latin typeface="微软雅黑 Light" panose="020B0502040204020203" pitchFamily="34" charset="-122"/>
                <a:sym typeface="+mn-ea"/>
              </a:rPr>
              <a:t>写意与写实结合，真实感寓于假定性之中，要努力在假定空间中营造出有艺术品位的、有人物个性的行为动作，达到意料之外、情理之中的效果；</a:t>
            </a:r>
          </a:p>
          <a:p>
            <a:pPr algn="just">
              <a:lnSpc>
                <a:spcPct val="140000"/>
              </a:lnSpc>
            </a:pPr>
            <a:r>
              <a:rPr lang="zh-CN" altLang="en-US" sz="2000">
                <a:latin typeface="微软雅黑 Light" panose="020B0502040204020203" pitchFamily="34" charset="-122"/>
                <a:sym typeface="+mn-ea"/>
              </a:rPr>
              <a:t>演员仅有真实的体验是远远不够的，还必须找到能在这个舞台空间展现人物情感的外部表现手段，这样，选择和设计鲜活的、完美的舞台调度就必不可少。</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9006840" y="-3810"/>
            <a:ext cx="3226435" cy="215138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178540" cy="5551170"/>
          </a:xfrm>
        </p:spPr>
        <p:txBody>
          <a:bodyPr vert="horz">
            <a:noAutofit/>
          </a:bodyPr>
          <a:lstStyle/>
          <a:p>
            <a:pPr marL="0" indent="0" algn="just">
              <a:lnSpc>
                <a:spcPct val="140000"/>
              </a:lnSpc>
              <a:buNone/>
            </a:pPr>
            <a:r>
              <a:rPr lang="zh-CN" altLang="en-US">
                <a:latin typeface="微软雅黑 Light" panose="020B0502040204020203" pitchFamily="34" charset="-122"/>
                <a:sym typeface="+mn-ea"/>
              </a:rPr>
              <a:t>三、舞台空间表现性处理及其与表演创作的互动</a:t>
            </a:r>
          </a:p>
          <a:p>
            <a:pPr algn="just">
              <a:lnSpc>
                <a:spcPct val="140000"/>
              </a:lnSpc>
            </a:pPr>
            <a:r>
              <a:rPr lang="en-US" altLang="zh-CN" sz="2000">
                <a:latin typeface="微软雅黑 Light" panose="020B0502040204020203" pitchFamily="34" charset="-122"/>
                <a:sym typeface="+mn-ea"/>
              </a:rPr>
              <a:t>20</a:t>
            </a:r>
            <a:r>
              <a:rPr lang="zh-CN" altLang="en-US" sz="2000">
                <a:latin typeface="微软雅黑 Light" panose="020B0502040204020203" pitchFamily="34" charset="-122"/>
                <a:sym typeface="+mn-ea"/>
              </a:rPr>
              <a:t>世纪</a:t>
            </a:r>
            <a:r>
              <a:rPr lang="en-US" altLang="zh-CN" sz="2000">
                <a:latin typeface="微软雅黑 Light" panose="020B0502040204020203" pitchFamily="34" charset="-122"/>
                <a:sym typeface="+mn-ea"/>
              </a:rPr>
              <a:t>80</a:t>
            </a:r>
            <a:r>
              <a:rPr lang="zh-CN" altLang="en-US" sz="2000">
                <a:latin typeface="微软雅黑 Light" panose="020B0502040204020203" pitchFamily="34" charset="-122"/>
                <a:sym typeface="+mn-ea"/>
              </a:rPr>
              <a:t>年代，中国戏剧演出突破了写实风格一统天下的局面，对舞台表现的潜在可能性进行多方位的成果显著的探索。核心是重新认识戏剧演出原本具有的假定性的戏剧艺术特性，假定性也是所有艺术固有的本质。</a:t>
            </a:r>
          </a:p>
          <a:p>
            <a:pPr algn="just">
              <a:lnSpc>
                <a:spcPct val="140000"/>
              </a:lnSpc>
            </a:pPr>
            <a:r>
              <a:rPr lang="zh-CN" altLang="en-US" sz="2000">
                <a:latin typeface="微软雅黑 Light" panose="020B0502040204020203" pitchFamily="34" charset="-122"/>
                <a:sym typeface="+mn-ea"/>
              </a:rPr>
              <a:t>“戏剧艺术在长期的发展进程中，逐渐形成了假定性的特殊表现范围和表现方式。如处理舞台空间的假定方式等。‘假定性’的含义在于对生活的自然形态进行变形与改造，是形象与它的自然形态不相符。在戏剧艺术中，诸方面的假定性程度唯一的限度是与观众之间的‘约定俗成’……”</a:t>
            </a:r>
          </a:p>
          <a:p>
            <a:pPr algn="just">
              <a:lnSpc>
                <a:spcPct val="140000"/>
              </a:lnSpc>
            </a:pPr>
            <a:r>
              <a:rPr lang="zh-CN" altLang="en-US" sz="2000">
                <a:latin typeface="微软雅黑 Light" panose="020B0502040204020203" pitchFamily="34" charset="-122"/>
                <a:sym typeface="+mn-ea"/>
              </a:rPr>
              <a:t>舞台空间是导演展示自己对剧本的理解、把握，进行艺术体现的一个重要部分。对于不同作品、不同风格的把握，写实或写意的处理，都可看出导演的整体构思。</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178540" cy="555117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三、舞台空间表现性处理及其与表演创作的互动</a:t>
            </a:r>
          </a:p>
          <a:p>
            <a:pPr algn="just">
              <a:lnSpc>
                <a:spcPct val="140000"/>
              </a:lnSpc>
              <a:buFont typeface="Wingdings" panose="05000000000000000000" pitchFamily="2" charset="2"/>
              <a:buChar char="u"/>
            </a:pPr>
            <a:r>
              <a:rPr lang="zh-CN" sz="2000" dirty="0">
                <a:latin typeface="微软雅黑 Light" panose="020B0502040204020203" pitchFamily="34" charset="-122"/>
                <a:sym typeface="+mn-ea"/>
              </a:rPr>
              <a:t>案例：</a:t>
            </a:r>
          </a:p>
          <a:p>
            <a:pPr algn="just">
              <a:lnSpc>
                <a:spcPct val="140000"/>
              </a:lnSpc>
            </a:pPr>
            <a:r>
              <a:rPr lang="zh-CN" sz="2000" dirty="0">
                <a:latin typeface="微软雅黑 Light" panose="020B0502040204020203" pitchFamily="34" charset="-122"/>
                <a:sym typeface="+mn-ea"/>
              </a:rPr>
              <a:t>写实性：北京人艺演出的《雷雨》《北京人》《茶馆》</a:t>
            </a:r>
            <a:r>
              <a:rPr lang="en-US" altLang="zh-CN" sz="2000" dirty="0">
                <a:latin typeface="微软雅黑 Light" panose="020B0502040204020203" pitchFamily="34" charset="-122"/>
                <a:sym typeface="+mn-ea"/>
              </a:rPr>
              <a:t>VS.</a:t>
            </a:r>
            <a:r>
              <a:rPr lang="zh-CN" altLang="en-US" sz="2000" dirty="0">
                <a:latin typeface="微软雅黑 Light" panose="020B0502040204020203" pitchFamily="34" charset="-122"/>
                <a:sym typeface="+mn-ea"/>
              </a:rPr>
              <a:t>写意性：</a:t>
            </a:r>
            <a:r>
              <a:rPr lang="zh-CN" sz="2000" dirty="0">
                <a:latin typeface="微软雅黑 Light" panose="020B0502040204020203" pitchFamily="34" charset="-122"/>
                <a:sym typeface="+mn-ea"/>
              </a:rPr>
              <a:t>北京人艺演出的《虎符》、《蔡文姬》。</a:t>
            </a:r>
          </a:p>
          <a:p>
            <a:pPr algn="just">
              <a:lnSpc>
                <a:spcPct val="140000"/>
              </a:lnSpc>
            </a:pPr>
            <a:r>
              <a:rPr lang="zh-CN" sz="2000" dirty="0">
                <a:latin typeface="微软雅黑 Light" panose="020B0502040204020203" pitchFamily="34" charset="-122"/>
                <a:sym typeface="+mn-ea"/>
              </a:rPr>
              <a:t>写意性：北京电影学院《乐观的悲剧》（</a:t>
            </a:r>
            <a:r>
              <a:rPr lang="en-US" altLang="zh-CN" sz="2000" dirty="0">
                <a:latin typeface="微软雅黑 Light" panose="020B0502040204020203" pitchFamily="34" charset="-122"/>
                <a:sym typeface="+mn-ea"/>
              </a:rPr>
              <a:t>1960</a:t>
            </a:r>
            <a:r>
              <a:rPr lang="zh-CN" sz="2000" dirty="0">
                <a:latin typeface="微软雅黑 Light" panose="020B0502040204020203" pitchFamily="34" charset="-122"/>
                <a:sym typeface="+mn-ea"/>
              </a:rPr>
              <a:t>年）、《啊！大森林……》（</a:t>
            </a:r>
            <a:r>
              <a:rPr lang="en-US" altLang="zh-CN" sz="2000" dirty="0">
                <a:latin typeface="微软雅黑 Light" panose="020B0502040204020203" pitchFamily="34" charset="-122"/>
                <a:sym typeface="+mn-ea"/>
              </a:rPr>
              <a:t>1989</a:t>
            </a:r>
            <a:r>
              <a:rPr lang="zh-CN" sz="2000" dirty="0">
                <a:latin typeface="微软雅黑 Light" panose="020B0502040204020203" pitchFamily="34" charset="-122"/>
                <a:sym typeface="+mn-ea"/>
              </a:rPr>
              <a:t>年）</a:t>
            </a:r>
          </a:p>
          <a:p>
            <a:pPr algn="just">
              <a:lnSpc>
                <a:spcPct val="140000"/>
              </a:lnSpc>
            </a:pPr>
            <a:r>
              <a:rPr lang="en-US" altLang="zh-CN" sz="2000" dirty="0">
                <a:latin typeface="微软雅黑 Light" panose="020B0502040204020203" pitchFamily="34" charset="-122"/>
                <a:sym typeface="+mn-ea"/>
              </a:rPr>
              <a:t>1999</a:t>
            </a:r>
            <a:r>
              <a:rPr lang="zh-CN" sz="2000" dirty="0">
                <a:latin typeface="微软雅黑 Light" panose="020B0502040204020203" pitchFamily="34" charset="-122"/>
                <a:sym typeface="+mn-ea"/>
              </a:rPr>
              <a:t>年，上海戏剧学院陈明正教授同一时间导演的两个剧目进京演出，《家》以写实性处理；而《庄周试妻》则是空旷的戏曲式的舞台环境，任凭演员与观众对舞台的空间所展现的一切以艺术的想象完成。</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41" name="image80.png"/>
          <p:cNvPicPr>
            <a:picLocks noChangeAspect="1"/>
          </p:cNvPicPr>
          <p:nvPr/>
        </p:nvPicPr>
        <p:blipFill>
          <a:blip r:embed="rId3" cstate="print"/>
          <a:stretch>
            <a:fillRect/>
          </a:stretch>
        </p:blipFill>
        <p:spPr>
          <a:xfrm>
            <a:off x="9138285" y="-3810"/>
            <a:ext cx="3053715" cy="252793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9394802" cy="552450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三、舞台空间表现性处理及其与表演创作的互动</a:t>
            </a:r>
          </a:p>
          <a:p>
            <a:pPr algn="just">
              <a:lnSpc>
                <a:spcPct val="80000"/>
              </a:lnSpc>
              <a:buFont typeface="Wingdings" panose="05000000000000000000" pitchFamily="2" charset="2"/>
              <a:buChar char="u"/>
            </a:pPr>
            <a:r>
              <a:rPr lang="zh-CN" sz="2000" dirty="0">
                <a:latin typeface="微软雅黑 Light" panose="020B0502040204020203" pitchFamily="34" charset="-122"/>
                <a:sym typeface="+mn-ea"/>
              </a:rPr>
              <a:t>案例：</a:t>
            </a:r>
          </a:p>
          <a:p>
            <a:pPr algn="just">
              <a:lnSpc>
                <a:spcPct val="80000"/>
              </a:lnSpc>
            </a:pPr>
            <a:r>
              <a:rPr lang="en-US" sz="2000" dirty="0">
                <a:latin typeface="微软雅黑 Light" panose="020B0502040204020203" pitchFamily="34" charset="-122"/>
                <a:sym typeface="+mn-ea"/>
              </a:rPr>
              <a:t>2000</a:t>
            </a:r>
            <a:r>
              <a:rPr sz="2000" dirty="0">
                <a:latin typeface="微软雅黑 Light" panose="020B0502040204020203" pitchFamily="34" charset="-122"/>
                <a:sym typeface="+mn-ea"/>
              </a:rPr>
              <a:t>年夏，解放军艺术学院卢学公教授在他导演的布莱希特的名剧《胆大妈妈和她的孩子们》中，充分利用原军艺剧场的特点，对舞台空间进行改造，并将这种革新性推向极致</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其突出特点是扩大了表演空间，达到无限的延伸</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布莱希特戏剧观</a:t>
            </a:r>
            <a:r>
              <a:rPr lang="en-US"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间离效果</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p>
          <a:p>
            <a:pPr algn="just">
              <a:lnSpc>
                <a:spcPct val="80000"/>
              </a:lnSpc>
            </a:pPr>
            <a:r>
              <a:rPr lang="en-US" sz="2000" dirty="0">
                <a:latin typeface="微软雅黑 Light" panose="020B0502040204020203" pitchFamily="34" charset="-122"/>
                <a:sym typeface="+mn-ea"/>
              </a:rPr>
              <a:t>2008</a:t>
            </a:r>
            <a:r>
              <a:rPr sz="2000" dirty="0">
                <a:latin typeface="微软雅黑 Light" panose="020B0502040204020203" pitchFamily="34" charset="-122"/>
                <a:sym typeface="+mn-ea"/>
              </a:rPr>
              <a:t>年夏，由希腊导演在中戏排演的《被缚的普罗米修斯</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在表演处理与舞台空间的表现性方面也给观众留下独特的观剧印象</a:t>
            </a:r>
            <a:r>
              <a:rPr sz="2000" dirty="0">
                <a:latin typeface="微软雅黑 Light" panose="020B0502040204020203" pitchFamily="34" charset="-122"/>
                <a:sym typeface="+mn-ea"/>
              </a:rPr>
              <a:t>。</a:t>
            </a:r>
          </a:p>
          <a:p>
            <a:pPr algn="just">
              <a:lnSpc>
                <a:spcPct val="80000"/>
              </a:lnSpc>
            </a:pPr>
            <a:r>
              <a:rPr lang="en-US" sz="2000" dirty="0">
                <a:latin typeface="微软雅黑 Light" panose="020B0502040204020203" pitchFamily="34" charset="-122"/>
                <a:sym typeface="+mn-ea"/>
              </a:rPr>
              <a:t>2009</a:t>
            </a:r>
            <a:r>
              <a:rPr sz="2000" dirty="0">
                <a:latin typeface="微软雅黑 Light" panose="020B0502040204020203" pitchFamily="34" charset="-122"/>
                <a:sym typeface="+mn-ea"/>
              </a:rPr>
              <a:t>年</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上海戏剧学院谷亦安导演带学生进京演出《牛虻</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a:t>
            </a:r>
            <a:r>
              <a:rPr sz="2000" dirty="0">
                <a:latin typeface="微软雅黑 Light" panose="020B0502040204020203" pitchFamily="34" charset="-122"/>
                <a:sym typeface="+mn-ea"/>
              </a:rPr>
              <a:t>在国家大剧院的舞台上，表演空间从头至尾呈黑白色调阶梯形状，表演似没有任何依托，但导演用巧妙的调度处理，让观众相信阶梯式的空间是教堂、卧室、广场、监狱、刑场，并产生一种特有的意境。</a:t>
            </a:r>
          </a:p>
          <a:p>
            <a:pPr algn="just">
              <a:lnSpc>
                <a:spcPct val="80000"/>
              </a:lnSpc>
            </a:pPr>
            <a:r>
              <a:rPr lang="en-US" sz="2000" dirty="0">
                <a:latin typeface="微软雅黑 Light" panose="020B0502040204020203" pitchFamily="34" charset="-122"/>
                <a:sym typeface="+mn-ea"/>
              </a:rPr>
              <a:t>2010</a:t>
            </a:r>
            <a:r>
              <a:rPr sz="2000" dirty="0">
                <a:latin typeface="微软雅黑 Light" panose="020B0502040204020203" pitchFamily="34" charset="-122"/>
                <a:sym typeface="+mn-ea"/>
              </a:rPr>
              <a:t>年，中央戏剧学院丁如如、杨硕导演的《潜在的支出》的舞台空间处理也极有特色，观众进入剧场看到的仅是一个由高低不等、形状不同的台面组成的空荡荡的舞台。剧情开始后，在天幕投影变化的帮助下，舞台不同的表演区快速不断地变成了居室、银行、豪宅、诊所、餐馆、按摩室、街道等，演员表演的生活写实和场景空间的极度写意很贴切地融合在一起，让观众建立了审美认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43" name="image81.png"/>
          <p:cNvPicPr>
            <a:picLocks noChangeAspect="1"/>
          </p:cNvPicPr>
          <p:nvPr/>
        </p:nvPicPr>
        <p:blipFill>
          <a:blip r:embed="rId3" cstate="print"/>
          <a:stretch>
            <a:fillRect/>
          </a:stretch>
        </p:blipFill>
        <p:spPr>
          <a:xfrm>
            <a:off x="10250041" y="1764030"/>
            <a:ext cx="1941959" cy="1720850"/>
          </a:xfrm>
          <a:prstGeom prst="rect">
            <a:avLst/>
          </a:prstGeom>
        </p:spPr>
      </p:pic>
      <p:pic>
        <p:nvPicPr>
          <p:cNvPr id="145" name="image82.png"/>
          <p:cNvPicPr>
            <a:picLocks noChangeAspect="1"/>
          </p:cNvPicPr>
          <p:nvPr/>
        </p:nvPicPr>
        <p:blipFill>
          <a:blip r:embed="rId4" cstate="print"/>
          <a:stretch>
            <a:fillRect/>
          </a:stretch>
        </p:blipFill>
        <p:spPr>
          <a:xfrm>
            <a:off x="10250041" y="0"/>
            <a:ext cx="1941959" cy="1764030"/>
          </a:xfrm>
          <a:prstGeom prst="rect">
            <a:avLst/>
          </a:prstGeom>
        </p:spPr>
      </p:pic>
      <p:pic>
        <p:nvPicPr>
          <p:cNvPr id="147" name="image83.png"/>
          <p:cNvPicPr>
            <a:picLocks noChangeAspect="1"/>
          </p:cNvPicPr>
          <p:nvPr/>
        </p:nvPicPr>
        <p:blipFill>
          <a:blip r:embed="rId5" cstate="print"/>
          <a:stretch>
            <a:fillRect/>
          </a:stretch>
        </p:blipFill>
        <p:spPr>
          <a:xfrm>
            <a:off x="10250041" y="3484880"/>
            <a:ext cx="1941959" cy="1550035"/>
          </a:xfrm>
          <a:prstGeom prst="rect">
            <a:avLst/>
          </a:prstGeom>
        </p:spPr>
      </p:pic>
      <p:pic>
        <p:nvPicPr>
          <p:cNvPr id="149" name="image84.png"/>
          <p:cNvPicPr>
            <a:picLocks noChangeAspect="1"/>
          </p:cNvPicPr>
          <p:nvPr/>
        </p:nvPicPr>
        <p:blipFill>
          <a:blip r:embed="rId6" cstate="print"/>
          <a:stretch>
            <a:fillRect/>
          </a:stretch>
        </p:blipFill>
        <p:spPr>
          <a:xfrm>
            <a:off x="10250041" y="5034915"/>
            <a:ext cx="1941959" cy="12192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strips(downLeft)">
                                      <p:cBhvr>
                                        <p:cTn id="7" dur="500"/>
                                        <p:tgtEl>
                                          <p:spTgt spid="145"/>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43"/>
                                        </p:tgtEl>
                                        <p:attrNameLst>
                                          <p:attrName>style.visibility</p:attrName>
                                        </p:attrNameLst>
                                      </p:cBhvr>
                                      <p:to>
                                        <p:strVal val="visible"/>
                                      </p:to>
                                    </p:set>
                                    <p:animEffect transition="in" filter="strips(downLeft)">
                                      <p:cBhvr>
                                        <p:cTn id="12" dur="500"/>
                                        <p:tgtEl>
                                          <p:spTgt spid="143"/>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147"/>
                                        </p:tgtEl>
                                        <p:attrNameLst>
                                          <p:attrName>style.visibility</p:attrName>
                                        </p:attrNameLst>
                                      </p:cBhvr>
                                      <p:to>
                                        <p:strVal val="visible"/>
                                      </p:to>
                                    </p:set>
                                    <p:animEffect transition="in" filter="strips(downLeft)">
                                      <p:cBhvr>
                                        <p:cTn id="17" dur="500"/>
                                        <p:tgtEl>
                                          <p:spTgt spid="14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49"/>
                                        </p:tgtEl>
                                        <p:attrNameLst>
                                          <p:attrName>style.visibility</p:attrName>
                                        </p:attrNameLst>
                                      </p:cBhvr>
                                      <p:to>
                                        <p:strVal val="visible"/>
                                      </p:to>
                                    </p:set>
                                    <p:animEffect transition="in" filter="strips(downLeft)">
                                      <p:cBhvr>
                                        <p:cTn id="22"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第六节 表演节奏与舞台表演空间的处理</a:t>
            </a:r>
          </a:p>
        </p:txBody>
      </p:sp>
      <p:sp>
        <p:nvSpPr>
          <p:cNvPr id="3" name="文本占位符 2"/>
          <p:cNvSpPr>
            <a:spLocks noGrp="1"/>
          </p:cNvSpPr>
          <p:nvPr>
            <p:ph type="body" orient="vert" idx="1"/>
          </p:nvPr>
        </p:nvSpPr>
        <p:spPr>
          <a:xfrm>
            <a:off x="751205" y="1238885"/>
            <a:ext cx="11362690" cy="555307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三、舞台空间表现性处理及其与表演创作的互动</a:t>
            </a:r>
          </a:p>
          <a:p>
            <a:pPr algn="just">
              <a:lnSpc>
                <a:spcPct val="80000"/>
              </a:lnSpc>
            </a:pPr>
            <a:r>
              <a:rPr lang="zh-CN" sz="2000" dirty="0">
                <a:latin typeface="微软雅黑 Light" panose="020B0502040204020203" pitchFamily="34" charset="-122"/>
                <a:sym typeface="+mn-ea"/>
              </a:rPr>
              <a:t>舞台空间是当代导演最能凸现智慧的一块独有的领域。（例：导演陈薪伊的《商鞅》《山村女教师》）</a:t>
            </a:r>
          </a:p>
          <a:p>
            <a:pPr algn="just">
              <a:lnSpc>
                <a:spcPct val="80000"/>
              </a:lnSpc>
            </a:pPr>
            <a:r>
              <a:rPr lang="zh-CN" sz="2000" dirty="0">
                <a:latin typeface="微软雅黑 Light" panose="020B0502040204020203" pitchFamily="34" charset="-122"/>
                <a:sym typeface="+mn-ea"/>
              </a:rPr>
              <a:t>舞台演出，每一场都面对着新的观众，演员怎样以不等同生活的、不是自然主义的艺术美来赢得观众的审美心理呢？</a:t>
            </a:r>
          </a:p>
          <a:p>
            <a:pPr algn="just">
              <a:lnSpc>
                <a:spcPct val="80000"/>
              </a:lnSpc>
              <a:buFont typeface="Wingdings" panose="05000000000000000000" charset="0"/>
              <a:buChar char="Ø"/>
            </a:pPr>
            <a:r>
              <a:rPr lang="zh-CN" sz="2000" dirty="0">
                <a:latin typeface="微软雅黑 Light" panose="020B0502040204020203" pitchFamily="34" charset="-122"/>
                <a:sym typeface="+mn-ea"/>
              </a:rPr>
              <a:t>要以有舞台造型意识的自我去协调角色。</a:t>
            </a:r>
          </a:p>
          <a:p>
            <a:pPr algn="just">
              <a:lnSpc>
                <a:spcPct val="80000"/>
              </a:lnSpc>
              <a:buFont typeface="Wingdings" panose="05000000000000000000" charset="0"/>
              <a:buChar char="Ø"/>
            </a:pPr>
            <a:r>
              <a:rPr lang="zh-CN" sz="2000" dirty="0">
                <a:latin typeface="微软雅黑 Light" panose="020B0502040204020203" pitchFamily="34" charset="-122"/>
                <a:sym typeface="+mn-ea"/>
              </a:rPr>
              <a:t>舞台造型美感，中心的一点是平衡感。演员要从剧本内容出发，找出人物的动态与相对的静态造型，在人物相互之间的交流感受中，动静协调转换，做到有机的流动。在客观感受上，要相对和谐与平衡稳定。</a:t>
            </a:r>
          </a:p>
          <a:p>
            <a:pPr algn="just">
              <a:lnSpc>
                <a:spcPct val="80000"/>
              </a:lnSpc>
              <a:buFont typeface="Arial" panose="020B0604020202020204" pitchFamily="34" charset="0"/>
              <a:buChar char="•"/>
            </a:pPr>
            <a:r>
              <a:rPr lang="zh-CN" sz="2000" dirty="0">
                <a:latin typeface="楷体" panose="02010609060101010101" pitchFamily="49" charset="-122"/>
                <a:ea typeface="楷体" panose="02010609060101010101" pitchFamily="49" charset="-122"/>
                <a:sym typeface="+mn-ea"/>
              </a:rPr>
              <a:t>林兆华导演：“我国戏曲的空间给我一个启示，就是舞台上没有不可以表现的东西，只要你能够展开想象力，没有不可以表现的。中国的戏曲天上、地下、山水都有，它都可以通过演员表现出来，中国戏曲的舞台是一个空的空间。”</a:t>
            </a:r>
          </a:p>
          <a:p>
            <a:pPr algn="just">
              <a:lnSpc>
                <a:spcPct val="80000"/>
              </a:lnSpc>
              <a:buFont typeface="Arial" panose="020B0604020202020204" pitchFamily="34" charset="0"/>
              <a:buChar char="•"/>
            </a:pPr>
            <a:r>
              <a:rPr lang="zh-CN" sz="2000" dirty="0">
                <a:latin typeface="楷体" panose="02010609060101010101" pitchFamily="49" charset="-122"/>
                <a:ea typeface="楷体" panose="02010609060101010101" pitchFamily="49" charset="-122"/>
                <a:sym typeface="+mn-ea"/>
              </a:rPr>
              <a:t>徐晓钟导演：“电影、电视的发展，唤醒戏剧本性的复归，其特征之一是舞台假定性越来越恢复它在戏剧中应有的地位。假定性是艺术共有的属性，然而舞台的假定性更浓，充满着诗意的提炼与诗意的夸张。时空的假定性，自由自在地创作出变幻莫测的时间和空间；在观众的想象中呼风唤雨，铺路陈桥，随心所欲地描绘出绚丽多彩的大千世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以《雷雨》中“吃药”、“相认”、“起誓”的角色扮演为例，体会不同的节奏表现的心理感受。</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思考自己在完整剧目排演中的节奏把握和对激情的控制。</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把剧本中的一场戏以人物动作空间的角度分段落进行表演，探索“空间假定，表演真实”的课题。</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影视表演与戏剧表演的异同</a:t>
            </a:r>
          </a:p>
        </p:txBody>
      </p:sp>
      <p:sp>
        <p:nvSpPr>
          <p:cNvPr id="3" name="文本占位符 2"/>
          <p:cNvSpPr>
            <a:spLocks noGrp="1"/>
          </p:cNvSpPr>
          <p:nvPr>
            <p:ph type="body" orient="vert" idx="1"/>
          </p:nvPr>
        </p:nvSpPr>
        <p:spPr>
          <a:xfrm>
            <a:off x="793750" y="1691005"/>
            <a:ext cx="11233785" cy="4989195"/>
          </a:xfrm>
        </p:spPr>
        <p:txBody>
          <a:bodyPr vert="horz">
            <a:normAutofit fontScale="92500" lnSpcReduction="10000"/>
          </a:bodyPr>
          <a:lstStyle/>
          <a:p>
            <a:pPr>
              <a:lnSpc>
                <a:spcPct val="130000"/>
              </a:lnSpc>
            </a:pPr>
            <a:r>
              <a:rPr lang="zh-CN" sz="2000" b="1" dirty="0">
                <a:latin typeface="微软雅黑 Light" panose="020B0502040204020203" pitchFamily="34" charset="-122"/>
                <a:cs typeface="微软雅黑 Light" panose="020B0502040204020203" pitchFamily="34" charset="-122"/>
              </a:rPr>
              <a:t>两者的区别：</a:t>
            </a:r>
            <a:endParaRPr sz="2000" b="1" dirty="0">
              <a:latin typeface="微软雅黑 Light" panose="020B0502040204020203" pitchFamily="34" charset="-122"/>
              <a:cs typeface="微软雅黑 Light" panose="020B0502040204020203" pitchFamily="34" charset="-122"/>
            </a:endParaRPr>
          </a:p>
          <a:p>
            <a:pPr>
              <a:lnSpc>
                <a:spcPct val="130000"/>
              </a:lnSpc>
            </a:pPr>
            <a:r>
              <a:rPr lang="zh-CN" sz="2000" dirty="0">
                <a:latin typeface="微软雅黑 Light" panose="020B0502040204020203" pitchFamily="34" charset="-122"/>
                <a:cs typeface="微软雅黑 Light" panose="020B0502040204020203" pitchFamily="34" charset="-122"/>
                <a:sym typeface="+mn-ea"/>
              </a:rPr>
              <a:t>第五，话剧表演和观众处于同一时空，演员对于自己在剧场舞台空间里的位置和角度以及观众等都很了解。观众是在固定的视点欣赏，演员是在有限的舞台空间中进行一种主动的、自由的表演；</a:t>
            </a:r>
            <a:endParaRPr lang="zh-CN" sz="2000" dirty="0">
              <a:latin typeface="微软雅黑 Light" panose="020B0502040204020203" pitchFamily="34" charset="-122"/>
              <a:cs typeface="微软雅黑 Light" panose="020B0502040204020203" pitchFamily="34" charset="-122"/>
            </a:endParaRPr>
          </a:p>
          <a:p>
            <a:pPr>
              <a:lnSpc>
                <a:spcPct val="130000"/>
              </a:lnSpc>
            </a:pPr>
            <a:r>
              <a:rPr lang="zh-CN" sz="2000" dirty="0">
                <a:latin typeface="微软雅黑 Light" panose="020B0502040204020203" pitchFamily="34" charset="-122"/>
                <a:cs typeface="微软雅黑 Light" panose="020B0502040204020203" pitchFamily="34" charset="-122"/>
                <a:sym typeface="+mn-ea"/>
              </a:rPr>
              <a:t>电影表演是在无限广阔的空间里进行的，演员表演时往往无法知道未来观众的审美情绪，也不知道自己在镜头中间的位置变化。因为有时候摄影机是用长焦距来拍摄，有时候是多机位拍摄，演员不知道观众是从哪一个角度、哪一个方向来欣赏，是在一个什么景别，以什么样的视点欣赏。电影表演是在无限自由的空间里，在任何地方都可以行动，但是，是在镜头机位限制下的一种不自由的表演。</a:t>
            </a:r>
            <a:endParaRPr lang="zh-CN" sz="2000" dirty="0">
              <a:latin typeface="微软雅黑 Light" panose="020B0502040204020203" pitchFamily="34" charset="-122"/>
              <a:cs typeface="微软雅黑 Light" panose="020B0502040204020203" pitchFamily="34" charset="-122"/>
            </a:endParaRPr>
          </a:p>
          <a:p>
            <a:pPr>
              <a:lnSpc>
                <a:spcPct val="130000"/>
              </a:lnSpc>
            </a:pPr>
            <a:r>
              <a:rPr lang="zh-CN" sz="2000" dirty="0">
                <a:latin typeface="微软雅黑 Light" panose="020B0502040204020203" pitchFamily="34" charset="-122"/>
                <a:cs typeface="微软雅黑 Light" panose="020B0502040204020203" pitchFamily="34" charset="-122"/>
              </a:rPr>
              <a:t>第六，话剧表演，观众看到的是演员的实体，是演员形象创作的本身。话剧的表演创作过程和观众的观赏过程在同一时空，演员表演完成，观众欣赏结束；</a:t>
            </a:r>
          </a:p>
          <a:p>
            <a:pPr>
              <a:lnSpc>
                <a:spcPct val="130000"/>
              </a:lnSpc>
            </a:pPr>
            <a:r>
              <a:rPr lang="zh-CN" sz="2000" dirty="0">
                <a:latin typeface="微软雅黑 Light" panose="020B0502040204020203" pitchFamily="34" charset="-122"/>
                <a:cs typeface="微软雅黑 Light" panose="020B0502040204020203" pitchFamily="34" charset="-122"/>
              </a:rPr>
              <a:t>影视表演完成的仅是导演手中的创作与再创作的素材，影视表演本身也正是导演的视听蒙太奇创作的重要组成部分。演员的表演创作过程和观众欣赏表演的过程是分离的，观众看到的是经过导演综合了其他造型因素后的演员表演的影像。</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58825" y="1275715"/>
            <a:ext cx="11252200" cy="525907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一、性格化掌握的“点”与“面”</a:t>
            </a:r>
          </a:p>
          <a:p>
            <a:pPr algn="just">
              <a:lnSpc>
                <a:spcPct val="140000"/>
              </a:lnSpc>
            </a:pPr>
            <a:r>
              <a:rPr lang="en-US" altLang="zh-CN" sz="2000" dirty="0">
                <a:latin typeface="微软雅黑 Light" panose="020B0502040204020203" pitchFamily="34" charset="-122"/>
              </a:rPr>
              <a:t>性格化是演员塑造人物形象应达到的完美艺术境界。在表演创作中，当演员不仅抓住了人物性格特征的某一面，而且创造出这个角色所具有的独特的精神生活和个性色彩时（包括内在的性格气质与外部的典型动作），</a:t>
            </a:r>
            <a:r>
              <a:rPr lang="en-US" altLang="zh-CN" sz="2000" dirty="0" err="1">
                <a:latin typeface="微软雅黑 Light" panose="020B0502040204020203" pitchFamily="34" charset="-122"/>
              </a:rPr>
              <a:t>可以说，从内到外的“这一个”也就形成了</a:t>
            </a:r>
            <a:r>
              <a:rPr lang="en-US" altLang="zh-CN" sz="2000" dirty="0">
                <a:latin typeface="微软雅黑 Light" panose="020B0502040204020203" pitchFamily="34" charset="-122"/>
              </a:rPr>
              <a:t>。</a:t>
            </a:r>
          </a:p>
          <a:p>
            <a:pPr algn="just">
              <a:lnSpc>
                <a:spcPct val="140000"/>
              </a:lnSpc>
            </a:pPr>
            <a:r>
              <a:rPr lang="en-US" altLang="zh-CN" sz="2000" dirty="0">
                <a:latin typeface="微软雅黑 Light" panose="020B0502040204020203" pitchFamily="34" charset="-122"/>
              </a:rPr>
              <a:t>性格化常常是全面成功地塑造出一个人物的标志。所以，当我们通过动作排练，初步地把握人物的性格特征后，就要不断地朝角色性格化的方向努力。</a:t>
            </a:r>
          </a:p>
          <a:p>
            <a:pPr algn="just">
              <a:lnSpc>
                <a:spcPct val="140000"/>
              </a:lnSpc>
            </a:pPr>
            <a:r>
              <a:rPr lang="en-US" altLang="zh-CN" sz="2000" dirty="0" err="1">
                <a:latin typeface="微软雅黑 Light" panose="020B0502040204020203" pitchFamily="34" charset="-122"/>
              </a:rPr>
              <a:t>性格化创造，不可能是一蹴而就的，而是在演员捕捉人物特征的创作过程中逐渐完成的</a:t>
            </a:r>
            <a:r>
              <a:rPr lang="en-US" altLang="zh-CN" sz="2000" dirty="0">
                <a:latin typeface="微软雅黑 Light" panose="020B0502040204020203" pitchFamily="34" charset="-122"/>
              </a:rPr>
              <a:t>。</a:t>
            </a:r>
          </a:p>
          <a:p>
            <a:pPr algn="just">
              <a:lnSpc>
                <a:spcPct val="140000"/>
              </a:lnSpc>
            </a:pPr>
            <a:r>
              <a:rPr lang="en-US" altLang="zh-CN" sz="2000" dirty="0">
                <a:latin typeface="微软雅黑 Light" panose="020B0502040204020203" pitchFamily="34" charset="-122"/>
                <a:sym typeface="+mn-ea"/>
              </a:rPr>
              <a:t>性格化创造，系列人物的性格化创造，是对一名职业演员的表演技术技巧、艺术素质和艺术修养的全面考核。它不仅考查演员的语言、形体的适应能力和经过表演内、外部基本环节的训练所达到的程度，同时还检验演员体验角色内心和体现人物外部造型的技巧，以及洞察社会、分析各阶层不同人物心态的观察、理解、体验与体现的功力。</a:t>
            </a:r>
            <a:endParaRPr lang="en-US" altLang="zh-CN" sz="2000" dirty="0">
              <a:latin typeface="微软雅黑 Light" panose="020B0502040204020203" pitchFamily="34" charset="-122"/>
            </a:endParaRPr>
          </a:p>
          <a:p>
            <a:pPr algn="just">
              <a:lnSpc>
                <a:spcPct val="14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58190" y="1254760"/>
            <a:ext cx="11172190" cy="544068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一、性格化掌握的“点”与“面”</a:t>
            </a:r>
          </a:p>
          <a:p>
            <a:pPr algn="just">
              <a:lnSpc>
                <a:spcPct val="120000"/>
              </a:lnSpc>
            </a:pPr>
            <a:r>
              <a:rPr lang="zh-CN" altLang="en-US" sz="2000" dirty="0">
                <a:latin typeface="微软雅黑 Light" panose="020B0502040204020203" pitchFamily="34" charset="-122"/>
              </a:rPr>
              <a:t>关于性格：</a:t>
            </a:r>
            <a:r>
              <a:rPr lang="en-US" altLang="zh-CN" sz="2000" b="1" dirty="0">
                <a:latin typeface="微软雅黑 Light" panose="020B0502040204020203" pitchFamily="34" charset="-122"/>
              </a:rPr>
              <a:t>性格是人的较稳定的精神气质和心理特征的总和。</a:t>
            </a:r>
            <a:r>
              <a:rPr lang="en-US" altLang="zh-CN" sz="2000" dirty="0">
                <a:latin typeface="微软雅黑 Light" panose="020B0502040204020203" pitchFamily="34" charset="-122"/>
              </a:rPr>
              <a:t>它是在人的生理素质的基础上，在社会实践活动中逐渐形成和发展的。现实生活中的每一个人都是社会的人，而人的自然属性又会制约他的社会属性。性格的形成和发展受到种种内外因素的影响，具有一定的复杂性与多重性。</a:t>
            </a:r>
          </a:p>
          <a:p>
            <a:pPr algn="just">
              <a:lnSpc>
                <a:spcPct val="120000"/>
              </a:lnSpc>
              <a:buFont typeface="Arial" panose="020B0604020202020204" pitchFamily="34" charset="0"/>
              <a:buChar char="•"/>
            </a:pPr>
            <a:r>
              <a:rPr lang="en-US" altLang="zh-CN" sz="2000" dirty="0">
                <a:latin typeface="微软雅黑 Light" panose="020B0502040204020203" pitchFamily="34" charset="-122"/>
              </a:rPr>
              <a:t>演员要性格化地把握、表现一个人物，绝不是一件容易的事。一次成功创作，在朝性格化方向努力时，都有一个艰苦的孕育过程和最后突然产生的“顿悟”之感。形象地说，是达到了“角色附体”的感觉。</a:t>
            </a:r>
          </a:p>
          <a:p>
            <a:pPr algn="just">
              <a:lnSpc>
                <a:spcPct val="120000"/>
              </a:lnSpc>
              <a:buFont typeface="Arial" panose="020B0604020202020204" pitchFamily="34" charset="0"/>
              <a:buChar char="•"/>
            </a:pPr>
            <a:r>
              <a:rPr lang="en-US" altLang="zh-CN" sz="2000" dirty="0">
                <a:latin typeface="微软雅黑 Light" panose="020B0502040204020203" pitchFamily="34" charset="-122"/>
              </a:rPr>
              <a:t>性格化表演，实际上指的是角色的创作必须符合“动于衷而形于外”的规律，演员应从深入角色的内心出发，只有在有机地掌握人物的行为逻辑线索后，才能找到其独特的外部性格特征；创作时，坚持从自我出发去探索，逐渐地、创造性地扩展自己去体现形象，而不要让角色适应自己、重复自己。</a:t>
            </a:r>
          </a:p>
          <a:p>
            <a:pPr algn="just">
              <a:lnSpc>
                <a:spcPct val="120000"/>
              </a:lnSpc>
              <a:buFont typeface="Arial" panose="020B0604020202020204" pitchFamily="34" charset="0"/>
              <a:buChar char="•"/>
            </a:pPr>
            <a:r>
              <a:rPr lang="en-US" altLang="zh-CN" sz="2000" dirty="0" err="1">
                <a:latin typeface="微软雅黑 Light" panose="020B0502040204020203" pitchFamily="34" charset="-122"/>
              </a:rPr>
              <a:t>演员对于角色外部性格动作的把握虽可能要经历一个模仿过程，但最终必须和内心结合，否则将是僵化的、图解式的</a:t>
            </a:r>
            <a:r>
              <a:rPr lang="en-US" altLang="zh-CN" sz="2000" dirty="0">
                <a:latin typeface="微软雅黑 Light" panose="020B0502040204020203" pitchFamily="34" charset="-122"/>
              </a:rPr>
              <a:t>。</a:t>
            </a:r>
          </a:p>
          <a:p>
            <a:pPr algn="just">
              <a:lnSpc>
                <a:spcPct val="140000"/>
              </a:lnSpc>
              <a:buFont typeface="Arial" panose="020B0604020202020204" pitchFamily="34" charset="0"/>
              <a:buChar char="•"/>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51205" y="1239520"/>
            <a:ext cx="11179175" cy="545592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一、性格化掌握的“点”与“面”</a:t>
            </a:r>
          </a:p>
          <a:p>
            <a:pPr algn="just">
              <a:lnSpc>
                <a:spcPct val="140000"/>
              </a:lnSpc>
              <a:buFont typeface="Arial" panose="020B0604020202020204" pitchFamily="34" charset="0"/>
              <a:buChar char="•"/>
            </a:pPr>
            <a:r>
              <a:rPr lang="en-US" altLang="zh-CN" sz="2000" dirty="0" err="1">
                <a:latin typeface="微软雅黑 Light" panose="020B0502040204020203" pitchFamily="34" charset="-122"/>
              </a:rPr>
              <a:t>性格化的表演，是否能完全“净化”到只是人物呢</a:t>
            </a:r>
            <a:r>
              <a:rPr lang="en-US" altLang="zh-CN" sz="2000" dirty="0">
                <a:latin typeface="微软雅黑 Light" panose="020B0502040204020203" pitchFamily="34" charset="-122"/>
              </a:rPr>
              <a:t>？</a:t>
            </a:r>
          </a:p>
          <a:p>
            <a:pPr algn="just">
              <a:lnSpc>
                <a:spcPct val="140000"/>
              </a:lnSpc>
              <a:buFont typeface="Arial" panose="020B0604020202020204" pitchFamily="34" charset="0"/>
              <a:buChar char="•"/>
            </a:pPr>
            <a:r>
              <a:rPr lang="en-US" altLang="zh-CN" sz="2000" dirty="0">
                <a:latin typeface="微软雅黑 Light" panose="020B0502040204020203" pitchFamily="34" charset="-122"/>
              </a:rPr>
              <a:t>它必然带有演员自我的特色，是人物魅力与演员艺术创造魅力（包括演员自我的魅力）的完美结合。同一个角色，不同的优秀演员去扮演，都会带有自身的特点，或者说，带有各自的表演风格。那种靠直觉演戏、完全能够化为角色的说法，是不确切的。演员一旦失去了自身对角色的控制，他的表演将不成其为艺术。但在精彩的表演中，演员也要不断克服“自我”的意识才能达到完美。</a:t>
            </a:r>
          </a:p>
          <a:p>
            <a:pPr algn="just">
              <a:lnSpc>
                <a:spcPct val="140000"/>
              </a:lnSpc>
              <a:buFont typeface="Arial" panose="020B0604020202020204" pitchFamily="34" charset="0"/>
              <a:buChar char="•"/>
            </a:pPr>
            <a:r>
              <a:rPr lang="en-US" altLang="zh-CN" sz="2000" dirty="0">
                <a:latin typeface="微软雅黑 Light" panose="020B0502040204020203" pitchFamily="34" charset="-122"/>
              </a:rPr>
              <a:t>“真正的演员要表现作者提供的性格和激情，不管这种性格是崇高的还是卑下的，演员越是能把它表演得准确、丰满，那么就越是能说明他是个真正的演员。”（</a:t>
            </a:r>
            <a:r>
              <a:rPr lang="en-US" altLang="zh-CN" sz="2000" dirty="0" err="1">
                <a:latin typeface="微软雅黑 Light" panose="020B0502040204020203" pitchFamily="34" charset="-122"/>
              </a:rPr>
              <a:t>别林斯基</a:t>
            </a:r>
            <a:r>
              <a:rPr lang="en-US" altLang="zh-CN"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28980" y="1268730"/>
            <a:ext cx="11201400" cy="542671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一、性格化掌握的“点”与“面”</a:t>
            </a:r>
          </a:p>
          <a:p>
            <a:pPr algn="just">
              <a:lnSpc>
                <a:spcPct val="140000"/>
              </a:lnSpc>
              <a:buFont typeface="Arial" panose="020B0604020202020204" pitchFamily="34" charset="0"/>
              <a:buChar char="•"/>
            </a:pPr>
            <a:r>
              <a:rPr lang="zh-CN" altLang="en-US" sz="2000" b="1" dirty="0">
                <a:latin typeface="微软雅黑 Light" panose="020B0502040204020203" pitchFamily="34" charset="-122"/>
              </a:rPr>
              <a:t>关于整体感：</a:t>
            </a:r>
            <a:r>
              <a:rPr lang="en-US" altLang="zh-CN" sz="2000" dirty="0" err="1">
                <a:latin typeface="微软雅黑 Light" panose="020B0502040204020203" pitchFamily="34" charset="-122"/>
                <a:sym typeface="+mn-ea"/>
              </a:rPr>
              <a:t>从演员的创作来讲，</a:t>
            </a:r>
            <a:r>
              <a:rPr lang="en-US" altLang="zh-CN" sz="2000" dirty="0" err="1">
                <a:latin typeface="微软雅黑 Light" panose="020B0502040204020203" pitchFamily="34" charset="-122"/>
              </a:rPr>
              <a:t>舞台排练的整体感问题是表演的外部技巧。表演艺术是集体的艺术（唱独角戏的时候很少</a:t>
            </a:r>
            <a:r>
              <a:rPr lang="en-US" altLang="zh-CN" sz="2000" dirty="0">
                <a:latin typeface="微软雅黑 Light" panose="020B0502040204020203" pitchFamily="34" charset="-122"/>
              </a:rPr>
              <a:t>），因此，演员就不能各自为政，仅发挥自己的优势，而是要相互之间默契地配合，紧紧地围绕剧目的中心思想进行艺术处理，共同完成一次完整剧目的再创造。不应在演出中出现“抢戏”、“塌台”等缺少戏德的现象。</a:t>
            </a:r>
            <a:r>
              <a:rPr lang="zh-CN" altLang="en-US" sz="2000" dirty="0">
                <a:latin typeface="微软雅黑 Light" panose="020B0502040204020203" pitchFamily="34" charset="-122"/>
              </a:rPr>
              <a:t>（反例：讽刺剧《武松打虎》）</a:t>
            </a:r>
          </a:p>
          <a:p>
            <a:pPr algn="just">
              <a:lnSpc>
                <a:spcPct val="140000"/>
              </a:lnSpc>
              <a:buFont typeface="Arial" panose="020B0604020202020204" pitchFamily="34" charset="0"/>
              <a:buChar char="•"/>
            </a:pPr>
            <a:r>
              <a:rPr lang="zh-CN" altLang="en-US" sz="2000" dirty="0">
                <a:latin typeface="微软雅黑 Light" panose="020B0502040204020203" pitchFamily="34" charset="-122"/>
              </a:rPr>
              <a:t>整体感本身就有艺术规范的性质，艺术美感的产生本身应具有整体的和谐性。不同剧院（团）</a:t>
            </a:r>
            <a:r>
              <a:rPr lang="zh-CN" altLang="en-US" sz="2000" dirty="0">
                <a:latin typeface="微软雅黑 Light" panose="020B0502040204020203" pitchFamily="34" charset="-122"/>
                <a:sym typeface="+mn-ea"/>
              </a:rPr>
              <a:t>、剧作家</a:t>
            </a:r>
            <a:r>
              <a:rPr lang="zh-CN" altLang="en-US" sz="2000" dirty="0">
                <a:latin typeface="微软雅黑 Light" panose="020B0502040204020203" pitchFamily="34" charset="-122"/>
              </a:rPr>
              <a:t>均有自己的演出风格、</a:t>
            </a:r>
            <a:r>
              <a:rPr lang="zh-CN" altLang="en-US" sz="2000" dirty="0">
                <a:latin typeface="微软雅黑 Light" panose="020B0502040204020203" pitchFamily="34" charset="-122"/>
                <a:sym typeface="+mn-ea"/>
              </a:rPr>
              <a:t>写作风格。作为集体艺术创作中</a:t>
            </a:r>
            <a:r>
              <a:rPr lang="zh-CN" altLang="en-US" sz="2000" dirty="0">
                <a:latin typeface="微软雅黑 Light" panose="020B0502040204020203" pitchFamily="34" charset="-122"/>
              </a:rPr>
              <a:t>的一员，演员一定要使自己的表演与集体的表演达到和谐统一。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51" name="image85.png"/>
          <p:cNvPicPr>
            <a:picLocks noChangeAspect="1"/>
          </p:cNvPicPr>
          <p:nvPr/>
        </p:nvPicPr>
        <p:blipFill>
          <a:blip r:embed="rId3" cstate="print"/>
          <a:stretch>
            <a:fillRect/>
          </a:stretch>
        </p:blipFill>
        <p:spPr>
          <a:xfrm>
            <a:off x="4543425" y="4937125"/>
            <a:ext cx="3603625" cy="1920875"/>
          </a:xfrm>
          <a:prstGeom prst="rect">
            <a:avLst/>
          </a:prstGeom>
        </p:spPr>
      </p:pic>
      <p:pic>
        <p:nvPicPr>
          <p:cNvPr id="153" name="image86.png"/>
          <p:cNvPicPr>
            <a:picLocks noChangeAspect="1"/>
          </p:cNvPicPr>
          <p:nvPr/>
        </p:nvPicPr>
        <p:blipFill>
          <a:blip r:embed="rId4" cstate="print"/>
          <a:stretch>
            <a:fillRect/>
          </a:stretch>
        </p:blipFill>
        <p:spPr>
          <a:xfrm>
            <a:off x="8147050" y="4937125"/>
            <a:ext cx="3024505" cy="19208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dissolve">
                                      <p:cBhvr>
                                        <p:cTn id="7" dur="500"/>
                                        <p:tgtEl>
                                          <p:spTgt spid="15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dissolve">
                                      <p:cBhvr>
                                        <p:cTn id="12" dur="500"/>
                                        <p:tgtEl>
                                          <p:spTgt spid="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14375" y="1297305"/>
            <a:ext cx="11317605" cy="539813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二、人物总谱与角色远景</a:t>
            </a:r>
          </a:p>
          <a:p>
            <a:pPr algn="just">
              <a:lnSpc>
                <a:spcPct val="90000"/>
              </a:lnSpc>
            </a:pPr>
            <a:r>
              <a:rPr sz="2000" b="1" dirty="0">
                <a:latin typeface="微软雅黑 Light" panose="020B0502040204020203" pitchFamily="34" charset="-122"/>
              </a:rPr>
              <a:t>总谱</a:t>
            </a:r>
            <a:r>
              <a:rPr sz="2000" dirty="0">
                <a:latin typeface="微软雅黑 Light" panose="020B0502040204020203" pitchFamily="34" charset="-122"/>
              </a:rPr>
              <a:t>，是以多行谱表完整地显示一首多声部音乐作品的乐谱形式，是乐队指挥用来指挥整个乐队的曲谱。</a:t>
            </a:r>
            <a:r>
              <a:rPr sz="2000" dirty="0">
                <a:latin typeface="微软雅黑 Light" panose="020B0502040204020203" pitchFamily="34" charset="-122"/>
                <a:sym typeface="+mn-ea"/>
              </a:rPr>
              <a:t>对人物创作的总体构思运用“总谱”来形容和概括，它包括角色的外部造型、气质和精神面貌、性格基调和色彩的确定，人物性格历史及其发展变化，时代背景与经历赋予角色的特殊印迹，角色的最高任务和贯穿动作，角色为完成行动目的所采取的手段，角色在整部剧本中的地位、作用，与其他人物之间的关系，以及创作中对节奏的处理、表演风格的设想等，角色远景也包括在其中。</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总谱出了差错，必然会出现不和谐的声音</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endParaRPr sz="2000" dirty="0">
              <a:latin typeface="微软雅黑 Light" panose="020B0502040204020203" pitchFamily="34" charset="-122"/>
            </a:endParaRPr>
          </a:p>
          <a:p>
            <a:pPr algn="just">
              <a:lnSpc>
                <a:spcPct val="90000"/>
              </a:lnSpc>
            </a:pPr>
            <a:r>
              <a:rPr sz="2000" b="1" dirty="0" err="1">
                <a:latin typeface="微软雅黑 Light" panose="020B0502040204020203" pitchFamily="34" charset="-122"/>
              </a:rPr>
              <a:t>角色远景</a:t>
            </a:r>
            <a:r>
              <a:rPr sz="2000" dirty="0" err="1">
                <a:latin typeface="微软雅黑 Light" panose="020B0502040204020203" pitchFamily="34" charset="-122"/>
              </a:rPr>
              <a:t>是角色追寻和奔向的目标（有的是在剧中的结尾得以实现，有的则是作为理想和信念在追求中</a:t>
            </a:r>
            <a:r>
              <a:rPr sz="2000" dirty="0">
                <a:latin typeface="微软雅黑 Light" panose="020B0502040204020203" pitchFamily="34" charset="-122"/>
              </a:rPr>
              <a:t>）。</a:t>
            </a:r>
          </a:p>
          <a:p>
            <a:pPr algn="just">
              <a:lnSpc>
                <a:spcPct val="90000"/>
              </a:lnSpc>
            </a:pPr>
            <a:r>
              <a:rPr sz="2000" dirty="0">
                <a:latin typeface="微软雅黑 Light" panose="020B0502040204020203" pitchFamily="34" charset="-122"/>
              </a:rPr>
              <a:t>在舞台完整人物的塑造中讲人物总谱与角色远景，这是一种对人物的认识与处理的总体构思，是让演员在案头分析阶段就要做到心中有数；再经过排练阶段，逐渐把自己的构思与对人物的体验变成舞台上的人物雏形（还没有对观众演出前）时，通过自己原先设定并经导演认可的人物总谱与角色远景，不断地对自己的表演行动进行检验与调整</a:t>
            </a:r>
            <a:r>
              <a:rPr lang="zh-CN" sz="2000" dirty="0">
                <a:latin typeface="微软雅黑 Light" panose="020B0502040204020203" pitchFamily="34" charset="-122"/>
              </a:rPr>
              <a:t>。</a:t>
            </a:r>
            <a:endParaRPr sz="2000" dirty="0">
              <a:latin typeface="微软雅黑 Light" panose="020B0502040204020203" pitchFamily="34" charset="-122"/>
            </a:endParaRPr>
          </a:p>
          <a:p>
            <a:pPr algn="just">
              <a:lnSpc>
                <a:spcPct val="90000"/>
              </a:lnSpc>
            </a:pPr>
            <a:r>
              <a:rPr sz="2000" dirty="0">
                <a:latin typeface="微软雅黑 Light" panose="020B0502040204020203" pitchFamily="34" charset="-122"/>
              </a:rPr>
              <a:t>总谱的制定与设计尤为重要。当它被认为正确可行时，演员要在自己的表演行动中全力以赴按照总谱去行动。同时，导演又要以乐队指挥的身份调整部分不协调处，修正不和谐的音符，以达到完整和完美。</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14375" y="1297305"/>
            <a:ext cx="11317605" cy="539813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二、人物总谱与角色远景</a:t>
            </a:r>
          </a:p>
          <a:p>
            <a:pPr algn="just">
              <a:lnSpc>
                <a:spcPct val="130000"/>
              </a:lnSpc>
            </a:pPr>
            <a:r>
              <a:rPr sz="2000" dirty="0" err="1">
                <a:latin typeface="微软雅黑 Light" panose="020B0502040204020203" pitchFamily="34" charset="-122"/>
              </a:rPr>
              <a:t>斯坦尼斯拉夫斯基</a:t>
            </a:r>
            <a:r>
              <a:rPr sz="2000" dirty="0">
                <a:latin typeface="微软雅黑 Light" panose="020B0502040204020203" pitchFamily="34" charset="-122"/>
              </a:rPr>
              <a:t>：“</a:t>
            </a:r>
            <a:r>
              <a:rPr sz="2000" dirty="0" err="1">
                <a:latin typeface="微软雅黑 Light" panose="020B0502040204020203" pitchFamily="34" charset="-122"/>
              </a:rPr>
              <a:t>只有当演员思考了，分析了，体验了整个角色，在他面前展现出一种遥远的</a:t>
            </a:r>
            <a:r>
              <a:rPr sz="2000" dirty="0">
                <a:latin typeface="微软雅黑 Light" panose="020B0502040204020203" pitchFamily="34" charset="-122"/>
              </a:rPr>
              <a:t>……</a:t>
            </a:r>
            <a:r>
              <a:rPr sz="2000" b="1" dirty="0" err="1">
                <a:latin typeface="微软雅黑 Light" panose="020B0502040204020203" pitchFamily="34" charset="-122"/>
              </a:rPr>
              <a:t>远景</a:t>
            </a:r>
            <a:r>
              <a:rPr sz="2000" dirty="0" err="1">
                <a:latin typeface="微软雅黑 Light" panose="020B0502040204020203" pitchFamily="34" charset="-122"/>
              </a:rPr>
              <a:t>之后，他的表演才会变得所谓有远见，不像从前那样短视。那时候，他所能表演出来的就不是一些个别的任务</a:t>
            </a:r>
            <a:r>
              <a:rPr sz="2000" dirty="0">
                <a:latin typeface="微软雅黑 Light" panose="020B0502040204020203" pitchFamily="34" charset="-122"/>
              </a:rPr>
              <a:t>”。</a:t>
            </a:r>
          </a:p>
          <a:p>
            <a:pPr algn="just">
              <a:lnSpc>
                <a:spcPct val="130000"/>
              </a:lnSpc>
            </a:pPr>
            <a:r>
              <a:rPr lang="zh-CN" sz="2000" dirty="0">
                <a:latin typeface="微软雅黑 Light" panose="020B0502040204020203" pitchFamily="34" charset="-122"/>
              </a:rPr>
              <a:t>演员</a:t>
            </a:r>
            <a:r>
              <a:rPr sz="2000" dirty="0">
                <a:latin typeface="微软雅黑 Light" panose="020B0502040204020203" pitchFamily="34" charset="-122"/>
              </a:rPr>
              <a:t>为了很好地体现角色，在演出中，就需要有角色远景。这是为了使我们在舞台上的每一个瞬间都能考虑到未来，调节并合理配置自己的内部创作力量和外部表现手段</a:t>
            </a:r>
            <a:r>
              <a:rPr lang="zh-CN" altLang="en-US" sz="2000" dirty="0">
                <a:latin typeface="微软雅黑 Light" panose="020B0502040204020203" pitchFamily="34" charset="-122"/>
              </a:rPr>
              <a:t>。</a:t>
            </a:r>
            <a:endParaRPr sz="2000" dirty="0">
              <a:latin typeface="微软雅黑 Light" panose="020B0502040204020203" pitchFamily="34" charset="-122"/>
            </a:endParaRPr>
          </a:p>
          <a:p>
            <a:pPr>
              <a:lnSpc>
                <a:spcPct val="130000"/>
              </a:lnSpc>
            </a:pPr>
            <a:r>
              <a:rPr sz="2000" b="1" dirty="0" err="1">
                <a:latin typeface="楷体" panose="02010609060101010101" pitchFamily="49" charset="-122"/>
                <a:ea typeface="楷体" panose="02010609060101010101" pitchFamily="49" charset="-122"/>
              </a:rPr>
              <a:t>角色“不可能知道自己的未来，但我却应当知道。作为演员，我的工作就是要从角色第一次出场时起就为他的未来做准备</a:t>
            </a:r>
            <a:r>
              <a:rPr sz="2000" b="1" dirty="0">
                <a:latin typeface="楷体" panose="02010609060101010101" pitchFamily="49" charset="-122"/>
                <a:ea typeface="楷体" panose="02010609060101010101" pitchFamily="49"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14375" y="1165860"/>
            <a:ext cx="11397615" cy="5529580"/>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三、精益求精，永无止境的探索</a:t>
            </a:r>
          </a:p>
          <a:p>
            <a:pPr algn="just">
              <a:lnSpc>
                <a:spcPct val="90000"/>
              </a:lnSpc>
            </a:pPr>
            <a:r>
              <a:rPr sz="2000" dirty="0" err="1">
                <a:latin typeface="微软雅黑 Light" panose="020B0502040204020203" pitchFamily="34" charset="-122"/>
              </a:rPr>
              <a:t>北京人艺老演员朱琳</a:t>
            </a:r>
            <a:r>
              <a:rPr lang="zh-CN" sz="2000" dirty="0">
                <a:latin typeface="微软雅黑 Light" panose="020B0502040204020203" pitchFamily="34" charset="-122"/>
              </a:rPr>
              <a:t>的故事：</a:t>
            </a:r>
          </a:p>
          <a:p>
            <a:pPr algn="just">
              <a:lnSpc>
                <a:spcPct val="90000"/>
              </a:lnSpc>
            </a:pPr>
            <a:r>
              <a:rPr lang="zh-CN" sz="2000" dirty="0">
                <a:latin typeface="微软雅黑 Light" panose="020B0502040204020203" pitchFamily="34" charset="-122"/>
              </a:rPr>
              <a:t>鲜明独特、令人难忘的人物形象</a:t>
            </a:r>
            <a:r>
              <a:rPr lang="en-US" altLang="zh-CN" sz="2000" dirty="0">
                <a:latin typeface="微软雅黑 Light" panose="020B0502040204020203" pitchFamily="34" charset="-122"/>
              </a:rPr>
              <a:t>——</a:t>
            </a:r>
            <a:r>
              <a:rPr lang="zh-CN" sz="2000" dirty="0">
                <a:latin typeface="微软雅黑 Light" panose="020B0502040204020203" pitchFamily="34" charset="-122"/>
              </a:rPr>
              <a:t>《虎符》中的如姬、《雷雨》中的鲁妈、《蔡文姬》中的蔡文姬、《武则天》中的武则天、《推销员之死》中的琳达、《洋麻将》中的芳西雅等。</a:t>
            </a:r>
          </a:p>
          <a:p>
            <a:pPr algn="just">
              <a:lnSpc>
                <a:spcPct val="90000"/>
              </a:lnSpc>
            </a:pPr>
            <a:r>
              <a:rPr lang="en-US" altLang="zh-CN" sz="2000" dirty="0">
                <a:latin typeface="微软雅黑 Light" panose="020B0502040204020203" pitchFamily="34" charset="-122"/>
              </a:rPr>
              <a:t>1954</a:t>
            </a:r>
            <a:r>
              <a:rPr lang="zh-CN" sz="2000" dirty="0">
                <a:latin typeface="微软雅黑 Light" panose="020B0502040204020203" pitchFamily="34" charset="-122"/>
              </a:rPr>
              <a:t>年，她最初演《雷雨》中的鲁妈显得过于刚硬。当时的大环境是大多数人认为要用阶级分析方法来分析处理这个剧本，朱琳就偏重于只表现出对周朴园的恨了。曹禺先生来看排练时对朱琳说：周朴园是鲁妈一生中第一个也是唯一一个爱过的人，也是害了她一生的人。她来到周家感到最奇怪也是最不可理解的是为什么她这一辈子唯一的一张照片放在周家的大客厅里？一个人对一生中第一个也是唯一一次爱过的人是永远忘不了的，尤其是还生了两个孩子。另外，她太想看看她的萍儿，她三十年未见他了。种种疑虑、满腹苦水在鲁妈心中涌动，令她难以平复，她要倾吐，她要弄个明白，她不可能那么刚硬。曹禺的这一番分析让朱琳犹如醍醐灌顶。她去体验生活，想方设法去接触那些曾经是丫头后来被收房的人。她发现，她们往往都有文化素养，有些灵气。她又从自己的母亲身上，体会到旧社会鲁妈这样的女人的不平凡之处。</a:t>
            </a:r>
          </a:p>
          <a:p>
            <a:pPr algn="just">
              <a:lnSpc>
                <a:spcPct val="90000"/>
              </a:lnSpc>
            </a:pPr>
            <a:r>
              <a:rPr lang="zh-CN" sz="2000" dirty="0">
                <a:latin typeface="微软雅黑 Light" panose="020B0502040204020203" pitchFamily="34" charset="-122"/>
              </a:rPr>
              <a:t>对台词</a:t>
            </a:r>
            <a:r>
              <a:rPr lang="en-US" altLang="zh-CN" sz="2000" dirty="0">
                <a:latin typeface="微软雅黑 Light" panose="020B0502040204020203" pitchFamily="34" charset="-122"/>
              </a:rPr>
              <a:t>“</a:t>
            </a:r>
            <a:r>
              <a:rPr lang="zh-CN" sz="2000" dirty="0">
                <a:latin typeface="微软雅黑 Light" panose="020B0502040204020203" pitchFamily="34" charset="-122"/>
              </a:rPr>
              <a:t>你是萍……凭</a:t>
            </a:r>
            <a:r>
              <a:rPr lang="en-US" altLang="zh-CN" sz="2000" dirty="0">
                <a:latin typeface="微软雅黑 Light" panose="020B0502040204020203" pitchFamily="34" charset="-122"/>
              </a:rPr>
              <a:t>——</a:t>
            </a:r>
            <a:r>
              <a:rPr lang="zh-CN" sz="2000" dirty="0">
                <a:latin typeface="微软雅黑 Light" panose="020B0502040204020203" pitchFamily="34" charset="-122"/>
              </a:rPr>
              <a:t>凭什么打我的儿子？”的不同处理。</a:t>
            </a:r>
          </a:p>
          <a:p>
            <a:pPr algn="just">
              <a:lnSpc>
                <a:spcPct val="90000"/>
              </a:lnSpc>
            </a:pPr>
            <a:r>
              <a:rPr lang="zh-CN" sz="2000" dirty="0">
                <a:latin typeface="微软雅黑 Light" panose="020B0502040204020203" pitchFamily="34" charset="-122"/>
              </a:rPr>
              <a:t>上述案例说明，精益求精，艺无止境，这是所有在表演创作上取得成绩的优秀演员的艺术信条，也应是有艺术追求的青年演员努力实践的座右铭。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14375" y="1297305"/>
            <a:ext cx="11317605" cy="539813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四、与观众的交流互动，连续演出过程中的表演再创作与即兴演出</a:t>
            </a:r>
          </a:p>
          <a:p>
            <a:pPr algn="just">
              <a:lnSpc>
                <a:spcPct val="150000"/>
              </a:lnSpc>
            </a:pPr>
            <a:r>
              <a:rPr sz="2000" dirty="0">
                <a:latin typeface="微软雅黑 Light" panose="020B0502040204020203" pitchFamily="34" charset="-122"/>
              </a:rPr>
              <a:t>舞台表演不同于镜头前表演的“一次性创作”，当把表演印在胶片上便将成为永久的形象。即使拍了几次，最终使用的也只是其中的一次。因而，“一次性”成功是电影表演的一个重要标准。</a:t>
            </a:r>
          </a:p>
          <a:p>
            <a:pPr algn="just">
              <a:lnSpc>
                <a:spcPct val="150000"/>
              </a:lnSpc>
            </a:pPr>
            <a:r>
              <a:rPr sz="2000" dirty="0">
                <a:latin typeface="微软雅黑 Light" panose="020B0502040204020203" pitchFamily="34" charset="-122"/>
              </a:rPr>
              <a:t>演员要积极磨练自己的演技，在各种条件下，都要求自己做到（相对达到）“一次性”成功，即使因为各种原因一个镜头重拍了多次，对于演员来说，也总是“一次性”成功。因为观众所看到的，仅仅只是其中的一次。</a:t>
            </a:r>
          </a:p>
          <a:p>
            <a:pPr algn="just">
              <a:lnSpc>
                <a:spcPct val="150000"/>
              </a:lnSpc>
            </a:pPr>
            <a:r>
              <a:rPr sz="2000" dirty="0">
                <a:latin typeface="微软雅黑 Light" panose="020B0502040204020203" pitchFamily="34" charset="-122"/>
              </a:rPr>
              <a:t>“</a:t>
            </a:r>
            <a:r>
              <a:rPr sz="2000" dirty="0" err="1">
                <a:latin typeface="微软雅黑 Light" panose="020B0502040204020203" pitchFamily="34" charset="-122"/>
              </a:rPr>
              <a:t>戏剧艺术的最后一个创作过程是由观众完成的</a:t>
            </a:r>
            <a:r>
              <a:rPr sz="2000" dirty="0">
                <a:latin typeface="微软雅黑 Light" panose="020B0502040204020203" pitchFamily="34" charset="-122"/>
              </a:rPr>
              <a:t>。”（</a:t>
            </a:r>
            <a:r>
              <a:rPr sz="2000" dirty="0" err="1">
                <a:latin typeface="微软雅黑 Light" panose="020B0502040204020203" pitchFamily="34" charset="-122"/>
              </a:rPr>
              <a:t>彼得·布鲁克</a:t>
            </a:r>
            <a:r>
              <a:rPr sz="2000" dirty="0">
                <a:latin typeface="微软雅黑 Light" panose="020B0502040204020203" pitchFamily="34" charset="-122"/>
              </a:rPr>
              <a:t>）</a:t>
            </a:r>
          </a:p>
          <a:p>
            <a:pPr algn="just">
              <a:lnSpc>
                <a:spcPct val="150000"/>
              </a:lnSpc>
            </a:pPr>
            <a:r>
              <a:rPr sz="2000" dirty="0" err="1">
                <a:latin typeface="微软雅黑 Light" panose="020B0502040204020203" pitchFamily="34" charset="-122"/>
              </a:rPr>
              <a:t>没有观众就不存在表演的意义。演员的表演是演员认识角色的结果，同时也是观众认识人物的起点</a:t>
            </a:r>
            <a:r>
              <a:rPr sz="2000" dirty="0">
                <a:latin typeface="微软雅黑 Light" panose="020B0502040204020203" pitchFamily="34" charset="-122"/>
              </a:rPr>
              <a:t>。</a:t>
            </a:r>
          </a:p>
          <a:p>
            <a:pPr algn="just">
              <a:lnSpc>
                <a:spcPct val="100000"/>
              </a:lnSpc>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14375" y="1297305"/>
            <a:ext cx="11317605" cy="539813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四、与观众的交流互动，连续演出过程中的表演再创作与即兴演出</a:t>
            </a:r>
          </a:p>
          <a:p>
            <a:pPr algn="just">
              <a:lnSpc>
                <a:spcPct val="140000"/>
              </a:lnSpc>
            </a:pPr>
            <a:r>
              <a:rPr sz="2000" dirty="0" err="1">
                <a:latin typeface="微软雅黑 Light" panose="020B0502040204020203" pitchFamily="34" charset="-122"/>
              </a:rPr>
              <a:t>舞台表演是在连续演出中的创作。只要演出还在继续，这个角色的创作就没有终止。并且区别于电影表演的是，它是观众共同完成的表演</a:t>
            </a:r>
            <a:r>
              <a:rPr lang="zh-CN" sz="2000" dirty="0">
                <a:latin typeface="微软雅黑 Light" panose="020B0502040204020203" pitchFamily="34" charset="-122"/>
              </a:rPr>
              <a:t>，</a:t>
            </a:r>
            <a:r>
              <a:rPr sz="2000" dirty="0" err="1">
                <a:latin typeface="微软雅黑 Light" panose="020B0502040204020203" pitchFamily="34" charset="-122"/>
              </a:rPr>
              <a:t>演员与欣赏者的情绪是互相交织的，这种反复交流实际上形成了共同创作的关系，观众反映的信息反馈，往往是演员调整表演的主要依据</a:t>
            </a:r>
            <a:r>
              <a:rPr sz="2000" dirty="0">
                <a:latin typeface="微软雅黑 Light" panose="020B0502040204020203" pitchFamily="34" charset="-122"/>
              </a:rPr>
              <a:t>。</a:t>
            </a:r>
          </a:p>
          <a:p>
            <a:pPr algn="just">
              <a:lnSpc>
                <a:spcPct val="140000"/>
              </a:lnSpc>
            </a:pPr>
            <a:r>
              <a:rPr sz="2000" dirty="0" err="1">
                <a:latin typeface="微软雅黑 Light" panose="020B0502040204020203" pitchFamily="34" charset="-122"/>
              </a:rPr>
              <a:t>每次演出对于演员来说都是一次新的创造，都是和新的观众对象进行交流</a:t>
            </a:r>
            <a:r>
              <a:rPr sz="2000" dirty="0">
                <a:latin typeface="微软雅黑 Light" panose="020B0502040204020203" pitchFamily="34" charset="-122"/>
              </a:rPr>
              <a:t>。</a:t>
            </a:r>
          </a:p>
          <a:p>
            <a:pPr algn="just">
              <a:lnSpc>
                <a:spcPct val="140000"/>
              </a:lnSpc>
            </a:pPr>
            <a:r>
              <a:rPr sz="2000" dirty="0" err="1">
                <a:latin typeface="微软雅黑 Light" panose="020B0502040204020203" pitchFamily="34" charset="-122"/>
              </a:rPr>
              <a:t>艺无止境。只要一个角色表演创作过程还没有完结，演员就应该不断地去探索它</a:t>
            </a:r>
            <a:r>
              <a:rPr sz="2000" dirty="0">
                <a:latin typeface="微软雅黑 Light" panose="020B0502040204020203" pitchFamily="34" charset="-122"/>
              </a:rPr>
              <a:t>。</a:t>
            </a:r>
          </a:p>
          <a:p>
            <a:pPr algn="just">
              <a:lnSpc>
                <a:spcPct val="140000"/>
              </a:lnSpc>
            </a:pPr>
            <a:r>
              <a:rPr lang="zh-CN" sz="2000" dirty="0">
                <a:latin typeface="微软雅黑 Light" panose="020B0502040204020203" pitchFamily="34" charset="-122"/>
              </a:rPr>
              <a:t>案例：</a:t>
            </a:r>
            <a:r>
              <a:rPr sz="2000" dirty="0">
                <a:latin typeface="微软雅黑 Light" panose="020B0502040204020203" pitchFamily="34" charset="-122"/>
              </a:rPr>
              <a:t>朱琳在《蔡文姬》的创作中，演出了几百场后又有新的处理；于是之在《茶馆》几十年数百场的演出也是如此；梅兰芳更是在数十年对中国古代女性人物的研究中精益求精。</a:t>
            </a:r>
          </a:p>
          <a:p>
            <a:pPr algn="just">
              <a:lnSpc>
                <a:spcPct val="140000"/>
              </a:lnSpc>
            </a:pPr>
            <a:r>
              <a:rPr sz="2000" dirty="0" err="1">
                <a:latin typeface="楷体" panose="02010609060101010101" pitchFamily="49" charset="-122"/>
                <a:ea typeface="楷体" panose="02010609060101010101" pitchFamily="49" charset="-122"/>
              </a:rPr>
              <a:t>前苏联著名影剧表演大师契尔卡索夫</a:t>
            </a:r>
            <a:r>
              <a:rPr lang="zh-CN" sz="2000" dirty="0">
                <a:latin typeface="楷体" panose="02010609060101010101" pitchFamily="49" charset="-122"/>
                <a:ea typeface="楷体" panose="02010609060101010101" pitchFamily="49" charset="-122"/>
              </a:rPr>
              <a:t>（</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千面人</a:t>
            </a:r>
            <a:r>
              <a:rPr sz="2000" dirty="0">
                <a:latin typeface="楷体" panose="02010609060101010101" pitchFamily="49" charset="-122"/>
                <a:ea typeface="楷体" panose="02010609060101010101" pitchFamily="49" charset="-122"/>
                <a:sym typeface="+mn-ea"/>
              </a:rPr>
              <a:t>”</a:t>
            </a:r>
            <a:r>
              <a:rPr lang="zh-CN" sz="2000" dirty="0">
                <a:latin typeface="楷体" panose="02010609060101010101" pitchFamily="49" charset="-122"/>
                <a:ea typeface="楷体" panose="02010609060101010101" pitchFamily="49" charset="-122"/>
              </a:rPr>
              <a:t>）</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舞台是训练演员创造的丰富的实验室，他在这里积累经验，发展自己的情感、气质和演员的思维</a:t>
            </a:r>
            <a:r>
              <a:rPr sz="2000" dirty="0">
                <a:latin typeface="楷体" panose="02010609060101010101" pitchFamily="49" charset="-122"/>
                <a:ea typeface="楷体" panose="02010609060101010101" pitchFamily="49" charset="-122"/>
              </a:rPr>
              <a:t>。”</a:t>
            </a:r>
          </a:p>
          <a:p>
            <a:pPr algn="just">
              <a:lnSpc>
                <a:spcPct val="100000"/>
              </a:lnSpc>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053445" cy="1325880"/>
          </a:xfrm>
        </p:spPr>
        <p:txBody>
          <a:bodyPr/>
          <a:lstStyle/>
          <a:p>
            <a:pPr algn="just"/>
            <a:r>
              <a:rPr lang="zh-CN" altLang="en-US" sz="3600"/>
              <a:t>第七节 性格化及在连续演出过程中的表演再创造</a:t>
            </a:r>
          </a:p>
        </p:txBody>
      </p:sp>
      <p:sp>
        <p:nvSpPr>
          <p:cNvPr id="3" name="文本占位符 2"/>
          <p:cNvSpPr>
            <a:spLocks noGrp="1"/>
          </p:cNvSpPr>
          <p:nvPr>
            <p:ph type="body" orient="vert" idx="1"/>
          </p:nvPr>
        </p:nvSpPr>
        <p:spPr>
          <a:xfrm>
            <a:off x="714375" y="1297305"/>
            <a:ext cx="11317605" cy="5398135"/>
          </a:xfrm>
        </p:spPr>
        <p:txBody>
          <a:bodyPr vert="horz">
            <a:noAutofit/>
          </a:bodyPr>
          <a:lstStyle/>
          <a:p>
            <a:pPr marL="0" indent="0" algn="just">
              <a:lnSpc>
                <a:spcPct val="140000"/>
              </a:lnSpc>
              <a:buNone/>
            </a:pPr>
            <a:r>
              <a:rPr lang="zh-CN" altLang="en-US" dirty="0">
                <a:latin typeface="微软雅黑 Light" panose="020B0502040204020203" pitchFamily="34" charset="-122"/>
                <a:sym typeface="+mn-ea"/>
              </a:rPr>
              <a:t>五、对自己创作个性的初步认识</a:t>
            </a:r>
          </a:p>
          <a:p>
            <a:pPr algn="just">
              <a:lnSpc>
                <a:spcPct val="120000"/>
              </a:lnSpc>
            </a:pPr>
            <a:r>
              <a:rPr sz="2000" dirty="0" err="1">
                <a:latin typeface="微软雅黑 Light" panose="020B0502040204020203" pitchFamily="34" charset="-122"/>
              </a:rPr>
              <a:t>演员的创作个性、创作气质，包含演员自身的形象特点、戏路、可塑性、创作能力等</a:t>
            </a:r>
            <a:r>
              <a:rPr sz="2000" dirty="0">
                <a:latin typeface="微软雅黑 Light" panose="020B0502040204020203" pitchFamily="34" charset="-122"/>
              </a:rPr>
              <a:t>。</a:t>
            </a:r>
          </a:p>
          <a:p>
            <a:pPr algn="just">
              <a:lnSpc>
                <a:spcPct val="120000"/>
              </a:lnSpc>
            </a:pPr>
            <a:r>
              <a:rPr sz="2000" dirty="0">
                <a:latin typeface="微软雅黑 Light" panose="020B0502040204020203" pitchFamily="34" charset="-122"/>
              </a:rPr>
              <a:t>表演是一门实践性极强的艺术，同时演员的表演带有极大的主观性，其成果是需要客观认定的。这个客观就是观众，是有着丰富生活经验和人生经历的、具有艺术审美能力的观众。</a:t>
            </a:r>
          </a:p>
          <a:p>
            <a:pPr algn="just">
              <a:lnSpc>
                <a:spcPct val="120000"/>
              </a:lnSpc>
            </a:pPr>
            <a:r>
              <a:rPr sz="2000" dirty="0">
                <a:latin typeface="微软雅黑 Light" panose="020B0502040204020203" pitchFamily="34" charset="-122"/>
              </a:rPr>
              <a:t>导演对演员的选择，只是对演员的创作能力与个性的认识，但演员最终的创作成功与否，仍需由观众去认定。有时，演员的外形、性格会影响他的创作个性与戏路，但经过自己的努力与积极探索，可能又会有新的局面产生。</a:t>
            </a:r>
          </a:p>
          <a:p>
            <a:pPr algn="just">
              <a:lnSpc>
                <a:spcPct val="120000"/>
              </a:lnSpc>
            </a:pPr>
            <a:r>
              <a:rPr lang="zh-CN" sz="2000" dirty="0">
                <a:latin typeface="微软雅黑 Light" panose="020B0502040204020203" pitchFamily="34" charset="-122"/>
              </a:rPr>
              <a:t>案例：</a:t>
            </a:r>
            <a:r>
              <a:rPr sz="2000" dirty="0">
                <a:latin typeface="微软雅黑 Light" panose="020B0502040204020203" pitchFamily="34" charset="-122"/>
              </a:rPr>
              <a:t>石挥不算漂亮的外貌，按说演靓丽的男旦角色秋海棠是有困难的，但他居然演得十分精彩并在当年轰动了剧坛，赢得了观众；京城学生出身的演员富大龙，本人的文雅气质和《天狗》中的复员军人李天狗的憨朴似有天壤之别，但他把这个顶天立地的男人演得有分寸，真诚、质朴，一口地道的山西方言与当地演员的群体默契配合，显示出他宽厚的气质容量、汲取生活的能量和极致的生活化表演的精湛技艺。</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266065"/>
            <a:ext cx="10515600" cy="1143635"/>
          </a:xfrm>
        </p:spPr>
        <p:txBody>
          <a:bodyPr>
            <a:normAutofit/>
          </a:bodyPr>
          <a:lstStyle/>
          <a:p>
            <a:r>
              <a:rPr lang="zh-CN" altLang="en-US" sz="3600"/>
              <a:t>第三节	做一名合格的影视演员</a:t>
            </a:r>
          </a:p>
        </p:txBody>
      </p:sp>
      <p:sp>
        <p:nvSpPr>
          <p:cNvPr id="3" name="文本占位符 2"/>
          <p:cNvSpPr>
            <a:spLocks noGrp="1"/>
          </p:cNvSpPr>
          <p:nvPr>
            <p:ph type="body" orient="vert" idx="1"/>
          </p:nvPr>
        </p:nvSpPr>
        <p:spPr>
          <a:xfrm>
            <a:off x="757555" y="1464310"/>
            <a:ext cx="11368405" cy="5215890"/>
          </a:xfrm>
        </p:spPr>
        <p:txBody>
          <a:bodyPr vert="horz">
            <a:normAutofit/>
          </a:bodyPr>
          <a:lstStyle/>
          <a:p>
            <a:pPr>
              <a:lnSpc>
                <a:spcPct val="160000"/>
              </a:lnSpc>
            </a:pPr>
            <a:r>
              <a:rPr sz="2000">
                <a:latin typeface="微软雅黑 Light" panose="020B0502040204020203" pitchFamily="34" charset="-122"/>
                <a:cs typeface="微软雅黑 Light" panose="020B0502040204020203" pitchFamily="34" charset="-122"/>
              </a:rPr>
              <a:t>“思想</a:t>
            </a:r>
            <a:r>
              <a:rPr sz="2000">
                <a:latin typeface="黑体" panose="02010609060101010101" charset="-122"/>
                <a:ea typeface="黑体" panose="02010609060101010101" charset="-122"/>
                <a:cs typeface="微软雅黑 Light" panose="020B0502040204020203" pitchFamily="34" charset="-122"/>
              </a:rPr>
              <a:t>˙</a:t>
            </a:r>
            <a:r>
              <a:rPr sz="2000">
                <a:latin typeface="微软雅黑 Light" panose="020B0502040204020203" pitchFamily="34" charset="-122"/>
                <a:cs typeface="微软雅黑 Light" panose="020B0502040204020203" pitchFamily="34" charset="-122"/>
              </a:rPr>
              <a:t>生活</a:t>
            </a:r>
            <a:r>
              <a:rPr sz="2000">
                <a:latin typeface="黑体" panose="02010609060101010101" charset="-122"/>
                <a:ea typeface="黑体" panose="02010609060101010101" charset="-122"/>
                <a:cs typeface="微软雅黑 Light" panose="020B0502040204020203" pitchFamily="34" charset="-122"/>
              </a:rPr>
              <a:t>˙</a:t>
            </a:r>
            <a:r>
              <a:rPr sz="2000">
                <a:latin typeface="微软雅黑 Light" panose="020B0502040204020203" pitchFamily="34" charset="-122"/>
                <a:cs typeface="微软雅黑 Light" panose="020B0502040204020203" pitchFamily="34" charset="-122"/>
              </a:rPr>
              <a:t>技巧”，是我们经常谈到的作为一名演员要不断修炼的不可缺一的要素。</a:t>
            </a:r>
          </a:p>
          <a:p>
            <a:pPr>
              <a:lnSpc>
                <a:spcPct val="160000"/>
              </a:lnSpc>
            </a:pPr>
            <a:r>
              <a:rPr sz="2000">
                <a:latin typeface="微软雅黑 Light" panose="020B0502040204020203" pitchFamily="34" charset="-122"/>
                <a:cs typeface="微软雅黑 Light" panose="020B0502040204020203" pitchFamily="34" charset="-122"/>
              </a:rPr>
              <a:t>一名合格的演员，首先应具有先天的形体与声音条件，按一般的标准来说，要求五官端正，身材匀称，口齿清楚，声音洪亮</a:t>
            </a:r>
            <a:r>
              <a:rPr lang="zh-CN" sz="2000">
                <a:latin typeface="微软雅黑 Light" panose="020B0502040204020203" pitchFamily="34" charset="-122"/>
                <a:cs typeface="微软雅黑 Light" panose="020B0502040204020203" pitchFamily="34" charset="-122"/>
              </a:rPr>
              <a:t>；</a:t>
            </a:r>
            <a:endParaRPr sz="2000">
              <a:latin typeface="微软雅黑 Light" panose="020B0502040204020203" pitchFamily="34" charset="-122"/>
              <a:cs typeface="微软雅黑 Light" panose="020B0502040204020203" pitchFamily="34" charset="-122"/>
            </a:endParaRPr>
          </a:p>
          <a:p>
            <a:pPr>
              <a:lnSpc>
                <a:spcPct val="160000"/>
              </a:lnSpc>
            </a:pPr>
            <a:r>
              <a:rPr sz="2000">
                <a:latin typeface="微软雅黑 Light" panose="020B0502040204020203" pitchFamily="34" charset="-122"/>
                <a:cs typeface="微软雅黑 Light" panose="020B0502040204020203" pitchFamily="34" charset="-122"/>
              </a:rPr>
              <a:t>经过进一步的接触了解，还要从他的谈吐中看出生活阅历所形成的气质、生活素养、思想精神、文化修养。在良好的基础条件上，再经过严格的专业技巧训练，使思想、生活与技巧都有所提高，这样才有可能成为一名合格的影视演员。</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1140440" cy="5365750"/>
          </a:xfrm>
        </p:spPr>
        <p:txBody>
          <a:bodyPr vert="horz">
            <a:noAutofit/>
          </a:bodyPr>
          <a:lstStyle/>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研究“一棵菜”、“全台一盘棋”课题。</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解释人物总谱与角色远景。</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读《记忆深处的老人艺》一书，看老演员的创作态度及对年轻观众的心理影响。</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结合实际演出，揣摩每一场在细节处理上的不同。</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坚持写演出日记（札记）。</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简单分析自己的创作个性。</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626100" y="2827020"/>
            <a:ext cx="6500495" cy="1445260"/>
          </a:xfrm>
          <a:prstGeom prst="rect">
            <a:avLst/>
          </a:prstGeom>
          <a:noFill/>
        </p:spPr>
        <p:txBody>
          <a:bodyPr wrap="square" rtlCol="0">
            <a:spAutoFit/>
          </a:bodyPr>
          <a:lstStyle/>
          <a:p>
            <a:pPr algn="just"/>
            <a:r>
              <a:rPr lang="zh-CN" altLang="en-US" sz="4400" dirty="0">
                <a:solidFill>
                  <a:srgbClr val="413B39"/>
                </a:solidFill>
                <a:latin typeface="微软雅黑 Light" panose="020B0502040204020203" pitchFamily="34" charset="-122"/>
                <a:ea typeface="微软雅黑 Light" panose="020B0502040204020203" pitchFamily="34" charset="-122"/>
                <a:sym typeface="+mn-ea"/>
              </a:rPr>
              <a:t>影视人物形象创作</a:t>
            </a:r>
            <a:r>
              <a:rPr lang="en-US" altLang="zh-CN" sz="4400" dirty="0">
                <a:solidFill>
                  <a:srgbClr val="413B39"/>
                </a:solidFill>
                <a:latin typeface="微软雅黑 Light" panose="020B0502040204020203" pitchFamily="34" charset="-122"/>
                <a:ea typeface="微软雅黑 Light" panose="020B0502040204020203" pitchFamily="34" charset="-122"/>
                <a:sym typeface="+mn-ea"/>
              </a:rPr>
              <a:t>——</a:t>
            </a:r>
            <a:r>
              <a:rPr lang="zh-CN" altLang="en-US" sz="4400" dirty="0">
                <a:solidFill>
                  <a:srgbClr val="413B39"/>
                </a:solidFill>
                <a:latin typeface="微软雅黑 Light" panose="020B0502040204020203" pitchFamily="34" charset="-122"/>
                <a:ea typeface="微软雅黑 Light" panose="020B0502040204020203" pitchFamily="34" charset="-122"/>
                <a:sym typeface="+mn-ea"/>
              </a:rPr>
              <a:t>完整人物的形象塑造（下）</a:t>
            </a:r>
            <a:endParaRPr lang="zh-CN" altLang="en-US" sz="4400" dirty="0">
              <a:solidFill>
                <a:srgbClr val="413B39"/>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第五章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95630" y="78740"/>
            <a:ext cx="11525250" cy="1612265"/>
          </a:xfrm>
        </p:spPr>
        <p:txBody>
          <a:bodyPr/>
          <a:lstStyle/>
          <a:p>
            <a:pPr algn="just"/>
            <a:r>
              <a:rPr lang="zh-CN" altLang="en-US" sz="3600"/>
              <a:t>第五章  </a:t>
            </a:r>
            <a:r>
              <a:rPr lang="zh-CN" altLang="en-US" sz="3600" dirty="0">
                <a:solidFill>
                  <a:srgbClr val="413B39"/>
                </a:solidFill>
                <a:latin typeface="微软雅黑 Light" panose="020B0502040204020203" pitchFamily="34" charset="-122"/>
                <a:sym typeface="+mn-ea"/>
              </a:rPr>
              <a:t>影视人物形象创作</a:t>
            </a:r>
            <a:r>
              <a:rPr lang="en-US" altLang="zh-CN" sz="3600" dirty="0">
                <a:solidFill>
                  <a:srgbClr val="413B39"/>
                </a:solidFill>
                <a:latin typeface="微软雅黑 Light" panose="020B0502040204020203" pitchFamily="34" charset="-122"/>
                <a:sym typeface="+mn-ea"/>
              </a:rPr>
              <a:t>——</a:t>
            </a:r>
            <a:r>
              <a:rPr lang="zh-CN" altLang="en-US" sz="3600" dirty="0">
                <a:solidFill>
                  <a:srgbClr val="413B39"/>
                </a:solidFill>
                <a:latin typeface="微软雅黑 Light" panose="020B0502040204020203" pitchFamily="34" charset="-122"/>
                <a:sym typeface="+mn-ea"/>
              </a:rPr>
              <a:t>完整人物的形象塑造（下）</a:t>
            </a:r>
          </a:p>
        </p:txBody>
      </p:sp>
      <p:sp>
        <p:nvSpPr>
          <p:cNvPr id="5" name="文本占位符 4"/>
          <p:cNvSpPr>
            <a:spLocks noGrp="1"/>
          </p:cNvSpPr>
          <p:nvPr>
            <p:ph type="body" orient="vert" idx="1"/>
          </p:nvPr>
        </p:nvSpPr>
        <p:spPr>
          <a:xfrm>
            <a:off x="70485" y="1292225"/>
            <a:ext cx="12145010" cy="5591810"/>
          </a:xfrm>
        </p:spPr>
        <p:txBody>
          <a:bodyPr/>
          <a:lstStyle/>
          <a:p>
            <a:pPr marL="0" indent="0">
              <a:buNone/>
            </a:pPr>
            <a:r>
              <a:rPr lang="zh-CN" altLang="en-US"/>
              <a:t>写在前面</a:t>
            </a:r>
          </a:p>
        </p:txBody>
      </p:sp>
      <p:grpSp>
        <p:nvGrpSpPr>
          <p:cNvPr id="18" name="Group 23"/>
          <p:cNvGrpSpPr/>
          <p:nvPr/>
        </p:nvGrpSpPr>
        <p:grpSpPr bwMode="auto">
          <a:xfrm>
            <a:off x="435928" y="2095231"/>
            <a:ext cx="1738312" cy="1737982"/>
            <a:chOff x="3446463" y="2957513"/>
            <a:chExt cx="1271587" cy="1271587"/>
          </a:xfrm>
        </p:grpSpPr>
        <p:sp>
          <p:nvSpPr>
            <p:cNvPr id="22"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Calibri" panose="020F0502020204030204"/>
                <a:ea typeface="+mn-ea"/>
                <a:cs typeface="+mn-cs"/>
              </a:endParaRPr>
            </a:p>
          </p:txBody>
        </p:sp>
        <p:sp>
          <p:nvSpPr>
            <p:cNvPr id="2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Group 24"/>
          <p:cNvGrpSpPr/>
          <p:nvPr/>
        </p:nvGrpSpPr>
        <p:grpSpPr bwMode="auto">
          <a:xfrm>
            <a:off x="2537460" y="2081896"/>
            <a:ext cx="1736725" cy="1737982"/>
            <a:chOff x="3446463" y="2957513"/>
            <a:chExt cx="1271587" cy="1271587"/>
          </a:xfrm>
        </p:grpSpPr>
        <p:sp>
          <p:nvSpPr>
            <p:cNvPr id="37"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Calibri" panose="020F0502020204030204"/>
                <a:ea typeface="+mn-ea"/>
                <a:cs typeface="+mn-cs"/>
              </a:endParaRPr>
            </a:p>
          </p:txBody>
        </p:sp>
        <p:sp>
          <p:nvSpPr>
            <p:cNvPr id="3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Group 30"/>
          <p:cNvGrpSpPr/>
          <p:nvPr/>
        </p:nvGrpSpPr>
        <p:grpSpPr bwMode="auto">
          <a:xfrm>
            <a:off x="4780598" y="2099983"/>
            <a:ext cx="1738312" cy="1738312"/>
            <a:chOff x="3446463" y="2957272"/>
            <a:chExt cx="1271587" cy="1271828"/>
          </a:xfrm>
        </p:grpSpPr>
        <p:sp>
          <p:nvSpPr>
            <p:cNvPr id="42"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6" name="Group 36"/>
          <p:cNvGrpSpPr/>
          <p:nvPr/>
        </p:nvGrpSpPr>
        <p:grpSpPr bwMode="auto">
          <a:xfrm>
            <a:off x="8520430" y="2086013"/>
            <a:ext cx="1738313" cy="1738312"/>
            <a:chOff x="3446463" y="2957272"/>
            <a:chExt cx="1271587" cy="1271828"/>
          </a:xfrm>
        </p:grpSpPr>
        <p:sp>
          <p:nvSpPr>
            <p:cNvPr id="47"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TextBox 7"/>
          <p:cNvSpPr txBox="1">
            <a:spLocks noChangeArrowheads="1"/>
          </p:cNvSpPr>
          <p:nvPr/>
        </p:nvSpPr>
        <p:spPr bwMode="auto">
          <a:xfrm flipH="1">
            <a:off x="168275" y="4124325"/>
            <a:ext cx="2089785" cy="1809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2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教学要求：</a:t>
            </a:r>
          </a:p>
          <a:p>
            <a:pPr lvl="0" algn="just">
              <a:lnSpc>
                <a:spcPct val="10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掌握电影、电视剧表演要领，了解镜头前的表演特性，锻炼自己在影视表演创作中塑造完整的性格化人物形象的能力。</a:t>
            </a:r>
          </a:p>
        </p:txBody>
      </p:sp>
      <p:sp>
        <p:nvSpPr>
          <p:cNvPr id="52" name="TextBox 7"/>
          <p:cNvSpPr txBox="1">
            <a:spLocks noChangeArrowheads="1"/>
          </p:cNvSpPr>
          <p:nvPr/>
        </p:nvSpPr>
        <p:spPr bwMode="auto">
          <a:xfrm flipH="1">
            <a:off x="2531745" y="4180840"/>
            <a:ext cx="1853565" cy="194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教学内容：</a:t>
            </a:r>
          </a:p>
          <a:p>
            <a:pPr lvl="0" indent="0" algn="just">
              <a:lnSpc>
                <a:spcPct val="10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以镜头实践教学为主，回顾前三阶段的镜头实习兼讲述一些影视作品的创作实例，完成</a:t>
            </a:r>
            <a:r>
              <a:rPr lang="en-US" altLang="zh-CN"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90</a:t>
            </a: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分钟的数码电影（或</a:t>
            </a:r>
            <a:r>
              <a:rPr lang="en-US" altLang="zh-CN"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90</a:t>
            </a: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分钟的上、下集电视剧）。</a:t>
            </a:r>
          </a:p>
        </p:txBody>
      </p:sp>
      <p:sp>
        <p:nvSpPr>
          <p:cNvPr id="53" name="TextBox 7"/>
          <p:cNvSpPr txBox="1">
            <a:spLocks noChangeArrowheads="1"/>
          </p:cNvSpPr>
          <p:nvPr/>
        </p:nvSpPr>
        <p:spPr bwMode="auto">
          <a:xfrm flipH="1">
            <a:off x="4606925" y="4180840"/>
            <a:ext cx="2075180" cy="176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文字作业：</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１．表演创作札记，领略影视表演与舞台表演的异同；</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２．剧本案头分析；</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３．撰写分镜头工作剧本；</a:t>
            </a:r>
          </a:p>
          <a:p>
            <a:pPr lvl="0" indent="0" algn="just">
              <a:lnSpc>
                <a:spcPct val="90000"/>
              </a:lnSpc>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４．角色创作总结。</a:t>
            </a:r>
          </a:p>
        </p:txBody>
      </p:sp>
      <p:sp>
        <p:nvSpPr>
          <p:cNvPr id="54" name="TextBox 7"/>
          <p:cNvSpPr txBox="1">
            <a:spLocks noChangeArrowheads="1"/>
          </p:cNvSpPr>
          <p:nvPr/>
        </p:nvSpPr>
        <p:spPr bwMode="auto">
          <a:xfrm flipH="1">
            <a:off x="6903720" y="4180840"/>
            <a:ext cx="5217160" cy="194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教程说明：</a:t>
            </a:r>
          </a:p>
          <a:p>
            <a:pPr lvl="0" algn="l">
              <a:lnSpc>
                <a:spcPct val="10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影视人物的创作阶段，是影视表演学习的重要教学阶段。考虑到影视拍摄的特性与成本的昂贵，因此，作品的拍摄必然要与生产和发行挂钩。此阶段更为重视对影视表演规律性的认识，总结前几个阶段的镜头实践，讲述一些影视作品的创作实例，领悟镜头表演。可以分镜头实景拍摄上一阶段的舞台剧创作，适当地引入影视公司的生产方式，让学生有更多的镜头表演的实践机会。</a:t>
            </a:r>
          </a:p>
        </p:txBody>
      </p:sp>
      <p:sp>
        <p:nvSpPr>
          <p:cNvPr id="56" name="任意多边形 55"/>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 calcmode="lin" valueType="num">
                                      <p:cBhvr>
                                        <p:cTn id="16" dur="500" fill="hold"/>
                                        <p:tgtEl>
                                          <p:spTgt spid="36"/>
                                        </p:tgtEl>
                                        <p:attrNameLst>
                                          <p:attrName>style.rotation</p:attrName>
                                        </p:attrNameLst>
                                      </p:cBhvr>
                                      <p:tavLst>
                                        <p:tav tm="0">
                                          <p:val>
                                            <p:fltVal val="360"/>
                                          </p:val>
                                        </p:tav>
                                        <p:tav tm="100000">
                                          <p:val>
                                            <p:fltVal val="0"/>
                                          </p:val>
                                        </p:tav>
                                      </p:tavLst>
                                    </p:anim>
                                    <p:animEffect transition="in" filter="fade">
                                      <p:cBhvr>
                                        <p:cTn id="17" dur="500"/>
                                        <p:tgtEl>
                                          <p:spTgt spid="3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 calcmode="lin" valueType="num">
                                      <p:cBhvr>
                                        <p:cTn id="23" dur="500" fill="hold"/>
                                        <p:tgtEl>
                                          <p:spTgt spid="41"/>
                                        </p:tgtEl>
                                        <p:attrNameLst>
                                          <p:attrName>style.rotation</p:attrName>
                                        </p:attrNameLst>
                                      </p:cBhvr>
                                      <p:tavLst>
                                        <p:tav tm="0">
                                          <p:val>
                                            <p:fltVal val="360"/>
                                          </p:val>
                                        </p:tav>
                                        <p:tav tm="100000">
                                          <p:val>
                                            <p:fltVal val="0"/>
                                          </p:val>
                                        </p:tav>
                                      </p:tavLst>
                                    </p:anim>
                                    <p:animEffect transition="in" filter="fade">
                                      <p:cBhvr>
                                        <p:cTn id="24" dur="500"/>
                                        <p:tgtEl>
                                          <p:spTgt spid="4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1000"/>
                                        <p:tgtEl>
                                          <p:spTgt spid="51"/>
                                        </p:tgtEl>
                                      </p:cBhvr>
                                    </p:animEffect>
                                    <p:anim calcmode="lin" valueType="num">
                                      <p:cBhvr>
                                        <p:cTn id="36" dur="1000" fill="hold"/>
                                        <p:tgtEl>
                                          <p:spTgt spid="51"/>
                                        </p:tgtEl>
                                        <p:attrNameLst>
                                          <p:attrName>ppt_x</p:attrName>
                                        </p:attrNameLst>
                                      </p:cBhvr>
                                      <p:tavLst>
                                        <p:tav tm="0">
                                          <p:val>
                                            <p:strVal val="#ppt_x"/>
                                          </p:val>
                                        </p:tav>
                                        <p:tav tm="100000">
                                          <p:val>
                                            <p:strVal val="#ppt_x"/>
                                          </p:val>
                                        </p:tav>
                                      </p:tavLst>
                                    </p:anim>
                                    <p:anim calcmode="lin" valueType="num">
                                      <p:cBhvr>
                                        <p:cTn id="37" dur="1000" fill="hold"/>
                                        <p:tgtEl>
                                          <p:spTgt spid="5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176000" cy="1325880"/>
          </a:xfrm>
        </p:spPr>
        <p:txBody>
          <a:bodyPr/>
          <a:lstStyle/>
          <a:p>
            <a:pPr algn="just"/>
            <a:r>
              <a:rPr lang="zh-CN" altLang="en-US" sz="3600"/>
              <a:t>第一节 影视表演创作最初的案头工作</a:t>
            </a:r>
          </a:p>
        </p:txBody>
      </p:sp>
      <p:sp>
        <p:nvSpPr>
          <p:cNvPr id="3" name="文本占位符 2"/>
          <p:cNvSpPr>
            <a:spLocks noGrp="1"/>
          </p:cNvSpPr>
          <p:nvPr>
            <p:ph type="body" orient="vert" idx="1"/>
          </p:nvPr>
        </p:nvSpPr>
        <p:spPr>
          <a:xfrm>
            <a:off x="709295" y="1153795"/>
            <a:ext cx="11400790" cy="5644515"/>
          </a:xfrm>
        </p:spPr>
        <p:txBody>
          <a:bodyPr vert="horz">
            <a:noAutofit/>
          </a:bodyPr>
          <a:lstStyle/>
          <a:p>
            <a:pPr marL="0" indent="0" algn="just">
              <a:lnSpc>
                <a:spcPct val="140000"/>
              </a:lnSpc>
              <a:buNone/>
            </a:pPr>
            <a:r>
              <a:rPr lang="zh-CN" altLang="en-US" dirty="0">
                <a:latin typeface="微软雅黑 Light" panose="020B0502040204020203" pitchFamily="34" charset="-122"/>
              </a:rPr>
              <a:t>一、认真阅读文学剧本，这是进行创作的第一步</a:t>
            </a:r>
          </a:p>
          <a:p>
            <a:pPr algn="just">
              <a:lnSpc>
                <a:spcPct val="110000"/>
              </a:lnSpc>
            </a:pPr>
            <a:r>
              <a:rPr sz="2000" dirty="0">
                <a:latin typeface="微软雅黑 Light" panose="020B0502040204020203" pitchFamily="34" charset="-122"/>
              </a:rPr>
              <a:t>影视文学剧本和话剧剧本有所不同。一般来说，电影剧本的人物语言相对于话剧剧本，分量大大减小，但剧本中会有对人物与场景的更多的描述。分镜头剧本，也可称为电影分镜头导演工作台本。</a:t>
            </a:r>
          </a:p>
          <a:p>
            <a:pPr algn="just">
              <a:lnSpc>
                <a:spcPct val="110000"/>
              </a:lnSpc>
            </a:pPr>
            <a:r>
              <a:rPr sz="2000" dirty="0">
                <a:latin typeface="微软雅黑 Light" panose="020B0502040204020203" pitchFamily="34" charset="-122"/>
              </a:rPr>
              <a:t>近年来，随着电视连续剧的大量生产，创作周期不断缩短，文学剧本已经省略或把文学剧本与分镜头剧本合二为一，名为“工作台本”的现象普遍存在。</a:t>
            </a:r>
          </a:p>
          <a:p>
            <a:pPr algn="just">
              <a:lnSpc>
                <a:spcPct val="110000"/>
              </a:lnSpc>
            </a:pPr>
            <a:r>
              <a:rPr sz="2000" b="1" dirty="0">
                <a:latin typeface="微软雅黑 Light" panose="020B0502040204020203" pitchFamily="34" charset="-122"/>
              </a:rPr>
              <a:t>“蒙太奇”</a:t>
            </a:r>
            <a:r>
              <a:rPr sz="2000" dirty="0">
                <a:latin typeface="微软雅黑 Light" panose="020B0502040204020203" pitchFamily="34" charset="-122"/>
              </a:rPr>
              <a:t>这一电影专业术语，概括地说，即电影镜头的组接和电影艺术的独特的构成。蒙太奇是电影艺术表现的基本手段，是电影美学的重要元素，形成电影艺术的特性之一。蒙太奇贯穿电影创作从剧本构思到最后剪辑组合完成的全过程。演员的表演处理是在导演对影片整体的蒙太奇思维之下进行的。这是影视表演与舞台戏剧表演最大的不同之处。</a:t>
            </a:r>
          </a:p>
          <a:p>
            <a:pPr algn="just">
              <a:lnSpc>
                <a:spcPct val="110000"/>
              </a:lnSpc>
            </a:pPr>
            <a:r>
              <a:rPr sz="2000" dirty="0">
                <a:latin typeface="微软雅黑 Light" panose="020B0502040204020203" pitchFamily="34" charset="-122"/>
              </a:rPr>
              <a:t>爱森斯坦的蒙太奇理论是他对世界电影艺术的一大贡献。他认为蒙太奇是电影最有力的表现手段。他说：“在戏剧中我最喜欢舞台调度。舞台调度这个字眼的狭义是：舞台人物在相互作用中的时间和空间因素的组合……</a:t>
            </a:r>
            <a:r>
              <a:rPr sz="2000" dirty="0" err="1">
                <a:latin typeface="微软雅黑 Light" panose="020B0502040204020203" pitchFamily="34" charset="-122"/>
              </a:rPr>
              <a:t>当舞台调度从戏剧进入电影而再体现为镜头调度（对于镜头调度不仅应理解为镜头的内部配置，而且还应理解为镜头之间的相互配置</a:t>
            </a:r>
            <a:r>
              <a:rPr sz="2000" dirty="0">
                <a:latin typeface="微软雅黑 Light" panose="020B0502040204020203" pitchFamily="34" charset="-122"/>
              </a:rPr>
              <a:t>），</a:t>
            </a:r>
            <a:r>
              <a:rPr sz="2000" dirty="0" err="1">
                <a:latin typeface="微软雅黑 Light" panose="020B0502040204020203" pitchFamily="34" charset="-122"/>
              </a:rPr>
              <a:t>这样一来，舞台调度就进入了新的领域</a:t>
            </a:r>
            <a:r>
              <a:rPr sz="2000" dirty="0">
                <a:latin typeface="微软雅黑 Light" panose="020B0502040204020203" pitchFamily="34" charset="-122"/>
              </a:rPr>
              <a:t>———</a:t>
            </a:r>
            <a:r>
              <a:rPr sz="2000" dirty="0" err="1">
                <a:latin typeface="微软雅黑 Light" panose="020B0502040204020203" pitchFamily="34" charset="-122"/>
              </a:rPr>
              <a:t>蒙太奇</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092200"/>
            <a:ext cx="11392535" cy="5729605"/>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一、认真阅读文学剧本，这是进行创作的第一步</a:t>
            </a:r>
            <a:endParaRPr lang="zh-CN" altLang="en-US" dirty="0">
              <a:latin typeface="微软雅黑 Light" panose="020B0502040204020203" pitchFamily="34" charset="-122"/>
            </a:endParaRPr>
          </a:p>
          <a:p>
            <a:pPr algn="just">
              <a:lnSpc>
                <a:spcPct val="90000"/>
              </a:lnSpc>
            </a:pPr>
            <a:r>
              <a:rPr sz="2000" dirty="0">
                <a:latin typeface="微软雅黑 Light" panose="020B0502040204020203" pitchFamily="34" charset="-122"/>
              </a:rPr>
              <a:t>在影视表演中，完整的人物塑造和话剧一样，首先就是影视表演创作也应坚持最初的案头工作。案头工作一般都是从阅读剧本与熟悉人物、建立人物“心象”开始的。即在剧本分析理性指导的基础上，从生活中索取素材，发挥创作想象，转入感性的行动，这是自我化身于角色最初的阶段</a:t>
            </a:r>
            <a:r>
              <a:rPr lang="zh-CN" sz="2000" dirty="0">
                <a:latin typeface="微软雅黑 Light" panose="020B0502040204020203" pitchFamily="34" charset="-122"/>
              </a:rPr>
              <a:t>。</a:t>
            </a:r>
            <a:endParaRPr sz="2000" dirty="0">
              <a:latin typeface="微软雅黑 Light" panose="020B0502040204020203" pitchFamily="34" charset="-122"/>
            </a:endParaRPr>
          </a:p>
          <a:p>
            <a:pPr algn="just">
              <a:lnSpc>
                <a:spcPct val="90000"/>
              </a:lnSpc>
            </a:pPr>
            <a:r>
              <a:rPr sz="2000" dirty="0">
                <a:latin typeface="微软雅黑 Light" panose="020B0502040204020203" pitchFamily="34" charset="-122"/>
              </a:rPr>
              <a:t>正确的、必要的案头工作则是保证演员顺利、圆满地完成创作的必要过程。案头工作是演员从全剧的整体出发，着手分析剧本和研究角色的准备阶段，是演员对剧本加深理解的重要工作过程。</a:t>
            </a:r>
          </a:p>
          <a:p>
            <a:pPr algn="just">
              <a:lnSpc>
                <a:spcPct val="90000"/>
              </a:lnSpc>
            </a:pPr>
            <a:r>
              <a:rPr sz="2000" dirty="0" err="1">
                <a:latin typeface="微软雅黑 Light" panose="020B0502040204020203" pitchFamily="34" charset="-122"/>
              </a:rPr>
              <a:t>创作是从第一次阅读剧本开始的。初读剧本可获得整体的印象和最初的形象感受，唤起创作想象</a:t>
            </a:r>
            <a:r>
              <a:rPr sz="2000" dirty="0">
                <a:latin typeface="微软雅黑 Light" panose="020B0502040204020203" pitchFamily="34" charset="-122"/>
              </a:rPr>
              <a:t>。</a:t>
            </a:r>
          </a:p>
          <a:p>
            <a:pPr algn="just">
              <a:lnSpc>
                <a:spcPct val="90000"/>
              </a:lnSpc>
            </a:pPr>
            <a:r>
              <a:rPr sz="2000" dirty="0">
                <a:latin typeface="微软雅黑 Light" panose="020B0502040204020203" pitchFamily="34" charset="-122"/>
              </a:rPr>
              <a:t>“阅读即将拍摄的文学剧本的第一次印象，往往会成为今后工作的一个十分重要的关键。对任何一个人来说，每个剧本只可能有一次‘初次印象’。”</a:t>
            </a:r>
          </a:p>
          <a:p>
            <a:pPr algn="just">
              <a:lnSpc>
                <a:spcPct val="90000"/>
              </a:lnSpc>
            </a:pPr>
            <a:r>
              <a:rPr lang="zh-CN" sz="2000" b="1" dirty="0">
                <a:latin typeface="微软雅黑 Light" panose="020B0502040204020203" pitchFamily="34" charset="-122"/>
              </a:rPr>
              <a:t>案头工作</a:t>
            </a:r>
            <a:r>
              <a:rPr lang="zh-CN" sz="2000" dirty="0">
                <a:latin typeface="微软雅黑 Light" panose="020B0502040204020203" pitchFamily="34" charset="-122"/>
              </a:rPr>
              <a:t>包括：</a:t>
            </a:r>
            <a:r>
              <a:rPr sz="2000" dirty="0" err="1">
                <a:latin typeface="微软雅黑 Light" panose="020B0502040204020203" pitchFamily="34" charset="-122"/>
              </a:rPr>
              <a:t>静下心来阅读</a:t>
            </a:r>
            <a:r>
              <a:rPr lang="zh-CN" sz="2000" dirty="0">
                <a:latin typeface="微软雅黑 Light" panose="020B0502040204020203" pitchFamily="34" charset="-122"/>
              </a:rPr>
              <a:t>剧本</a:t>
            </a:r>
            <a:r>
              <a:rPr sz="2000" dirty="0">
                <a:latin typeface="微软雅黑 Light" panose="020B0502040204020203" pitchFamily="34" charset="-122"/>
              </a:rPr>
              <a:t>，</a:t>
            </a:r>
            <a:r>
              <a:rPr sz="2000" dirty="0" err="1">
                <a:latin typeface="微软雅黑 Light" panose="020B0502040204020203" pitchFamily="34" charset="-122"/>
              </a:rPr>
              <a:t>弄清时代背景，确立主题思想，研究剧本风格；分场细读，划分剧本的段落，理清事件，寻找人物在每一个事件中的态度和出场的任务等</a:t>
            </a:r>
            <a:r>
              <a:rPr lang="zh-CN" sz="2000" dirty="0">
                <a:latin typeface="微软雅黑 Light" panose="020B0502040204020203" pitchFamily="34" charset="-122"/>
              </a:rPr>
              <a:t>；</a:t>
            </a:r>
            <a:r>
              <a:rPr sz="2000" dirty="0" err="1">
                <a:latin typeface="微软雅黑 Light" panose="020B0502040204020203" pitchFamily="34" charset="-122"/>
              </a:rPr>
              <a:t>进一步分析人物的性格特点，确立角色的基调和总谱，写人物小传，弄清来龙去脉</a:t>
            </a:r>
            <a:r>
              <a:rPr lang="zh-CN" sz="2000" dirty="0">
                <a:latin typeface="微软雅黑 Light" panose="020B0502040204020203" pitchFamily="34" charset="-122"/>
              </a:rPr>
              <a:t>；</a:t>
            </a:r>
            <a:r>
              <a:rPr sz="2000" dirty="0" err="1">
                <a:latin typeface="微软雅黑 Light" panose="020B0502040204020203" pitchFamily="34" charset="-122"/>
              </a:rPr>
              <a:t>阅读辅助资料，从而形成角色整体的艺术构思，寻找相应的表现方法</a:t>
            </a:r>
            <a:r>
              <a:rPr sz="2000" dirty="0">
                <a:latin typeface="微软雅黑 Light" panose="020B0502040204020203" pitchFamily="34" charset="-122"/>
              </a:rPr>
              <a:t>。</a:t>
            </a:r>
          </a:p>
          <a:p>
            <a:pPr algn="just">
              <a:lnSpc>
                <a:spcPct val="90000"/>
              </a:lnSpc>
            </a:pPr>
            <a:r>
              <a:rPr sz="2000" dirty="0" err="1">
                <a:latin typeface="微软雅黑 Light" panose="020B0502040204020203" pitchFamily="34" charset="-122"/>
              </a:rPr>
              <a:t>影视创作，不仅要分析文学剧本，还要研究分镜头剧本，对导演的镜头的分切、蒙太奇的处理意图要做到心中有数</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1112901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二、熟悉人物生活与人物“心象”的建立</a:t>
            </a:r>
          </a:p>
          <a:p>
            <a:pPr algn="just">
              <a:lnSpc>
                <a:spcPct val="100000"/>
              </a:lnSpc>
            </a:pPr>
            <a:r>
              <a:rPr sz="2000" dirty="0">
                <a:latin typeface="微软雅黑 Light" panose="020B0502040204020203" pitchFamily="34" charset="-122"/>
              </a:rPr>
              <a:t>熟悉人物的生活，建立人物的</a:t>
            </a:r>
            <a:r>
              <a:rPr sz="2000" b="1" dirty="0">
                <a:latin typeface="微软雅黑 Light" panose="020B0502040204020203" pitchFamily="34" charset="-122"/>
              </a:rPr>
              <a:t>“</a:t>
            </a:r>
            <a:r>
              <a:rPr sz="2000" b="1" dirty="0" err="1">
                <a:latin typeface="微软雅黑 Light" panose="020B0502040204020203" pitchFamily="34" charset="-122"/>
              </a:rPr>
              <a:t>心象</a:t>
            </a:r>
            <a:r>
              <a:rPr sz="2000" b="1" dirty="0">
                <a:latin typeface="微软雅黑 Light" panose="020B0502040204020203" pitchFamily="34" charset="-122"/>
              </a:rPr>
              <a:t>”，</a:t>
            </a:r>
            <a:r>
              <a:rPr sz="2000" dirty="0" err="1">
                <a:latin typeface="微软雅黑 Light" panose="020B0502040204020203" pitchFamily="34" charset="-122"/>
              </a:rPr>
              <a:t>是在熟悉生活、体验生活、理解社会、理解人生的基础上完成的</a:t>
            </a:r>
            <a:r>
              <a:rPr sz="2000" dirty="0">
                <a:latin typeface="微软雅黑 Light" panose="020B0502040204020203" pitchFamily="34" charset="-122"/>
              </a:rPr>
              <a:t>。</a:t>
            </a:r>
          </a:p>
          <a:p>
            <a:pPr algn="just">
              <a:lnSpc>
                <a:spcPct val="100000"/>
              </a:lnSpc>
            </a:pPr>
            <a:r>
              <a:rPr sz="2000" dirty="0" err="1">
                <a:latin typeface="微软雅黑 Light" panose="020B0502040204020203" pitchFamily="34" charset="-122"/>
              </a:rPr>
              <a:t>演员要养成习惯，多观察、多体验。当演员接受某一个角色之后，要在脑海中尽快找到与这个人物相同的、相类似的生活原型</a:t>
            </a:r>
            <a:r>
              <a:rPr sz="2000" dirty="0">
                <a:latin typeface="微软雅黑 Light" panose="020B0502040204020203" pitchFamily="34" charset="-122"/>
              </a:rPr>
              <a:t>。</a:t>
            </a:r>
          </a:p>
          <a:p>
            <a:pPr algn="just">
              <a:lnSpc>
                <a:spcPct val="100000"/>
              </a:lnSpc>
            </a:pPr>
            <a:r>
              <a:rPr sz="2000" dirty="0" err="1">
                <a:latin typeface="微软雅黑 Light" panose="020B0502040204020203" pitchFamily="34" charset="-122"/>
              </a:rPr>
              <a:t>演员到生活中去观察体验，有自己常年的积累</a:t>
            </a:r>
            <a:r>
              <a:rPr lang="zh-CN" sz="2000" dirty="0">
                <a:latin typeface="微软雅黑 Light" panose="020B0502040204020203" pitchFamily="34" charset="-122"/>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李双双</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红色娘子军</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牧马人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老兵新传</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大宅门</a:t>
            </a:r>
            <a:r>
              <a:rPr sz="2000" dirty="0">
                <a:latin typeface="微软雅黑 Light" panose="020B0502040204020203" pitchFamily="34" charset="-122"/>
                <a:sym typeface="+mn-ea"/>
              </a:rPr>
              <a:t>》</a:t>
            </a:r>
            <a:r>
              <a:rPr lang="zh-CN" sz="2000" dirty="0">
                <a:latin typeface="微软雅黑 Light" panose="020B0502040204020203" pitchFamily="34" charset="-122"/>
              </a:rPr>
              <a:t>）</a:t>
            </a:r>
            <a:r>
              <a:rPr sz="2000" dirty="0">
                <a:latin typeface="微软雅黑 Light" panose="020B0502040204020203" pitchFamily="34" charset="-122"/>
              </a:rPr>
              <a:t>，</a:t>
            </a:r>
            <a:r>
              <a:rPr sz="2000" dirty="0" err="1">
                <a:latin typeface="微软雅黑 Light" panose="020B0502040204020203" pitchFamily="34" charset="-122"/>
              </a:rPr>
              <a:t>也有演员接到某个角色后到人物的类似生活中去体验</a:t>
            </a:r>
            <a:r>
              <a:rPr lang="zh-CN" sz="2000" dirty="0">
                <a:latin typeface="微软雅黑 Light" panose="020B0502040204020203" pitchFamily="34" charset="-122"/>
              </a:rPr>
              <a:t>（野山》《二嫫》《秋菊打官司》《横空出世》《美丽的大脚》《惊蛰》《张思德》）</a:t>
            </a:r>
            <a:r>
              <a:rPr sz="2000" dirty="0">
                <a:latin typeface="微软雅黑 Light" panose="020B0502040204020203" pitchFamily="34" charset="-122"/>
              </a:rPr>
              <a:t>。</a:t>
            </a:r>
          </a:p>
          <a:p>
            <a:pPr algn="just">
              <a:lnSpc>
                <a:spcPct val="100000"/>
              </a:lnSpc>
            </a:pPr>
            <a:r>
              <a:rPr sz="2000" dirty="0">
                <a:latin typeface="微软雅黑 Light" panose="020B0502040204020203" pitchFamily="34" charset="-122"/>
              </a:rPr>
              <a:t>演员在分析剧本、体验生活之后，会形成对人物的一种内心的视像。实际上，这个“心象”的建立，应该是和演员自身的内外部条件相吻合的，或是经过努力的创造可以达到的。</a:t>
            </a:r>
          </a:p>
          <a:p>
            <a:pPr algn="just">
              <a:lnSpc>
                <a:spcPct val="100000"/>
              </a:lnSpc>
            </a:pPr>
            <a:r>
              <a:rPr sz="2000" dirty="0">
                <a:latin typeface="微软雅黑 Light" panose="020B0502040204020203" pitchFamily="34" charset="-122"/>
              </a:rPr>
              <a:t>“</a:t>
            </a:r>
            <a:r>
              <a:rPr sz="2000" dirty="0" err="1">
                <a:latin typeface="微软雅黑 Light" panose="020B0502040204020203" pitchFamily="34" charset="-122"/>
              </a:rPr>
              <a:t>心象”的建立对于角色的塑造起到关键的作用</a:t>
            </a:r>
            <a:r>
              <a:rPr sz="2000" dirty="0">
                <a:latin typeface="微软雅黑 Light" panose="020B0502040204020203" pitchFamily="34" charset="-122"/>
              </a:rPr>
              <a:t>。</a:t>
            </a:r>
            <a:r>
              <a:rPr lang="zh-CN" sz="2000" dirty="0">
                <a:latin typeface="微软雅黑 Light" panose="020B0502040204020203" pitchFamily="34" charset="-122"/>
              </a:rPr>
              <a:t>（</a:t>
            </a:r>
            <a:r>
              <a:rPr sz="2000" dirty="0" err="1">
                <a:latin typeface="微软雅黑 Light" panose="020B0502040204020203" pitchFamily="34" charset="-122"/>
                <a:sym typeface="+mn-ea"/>
              </a:rPr>
              <a:t>我要演这个角色，将来会是什么样的？体现在银幕上（镜头里）我将怎么去演，怎样努力才能达到</a:t>
            </a:r>
            <a:r>
              <a:rPr sz="2000" dirty="0">
                <a:latin typeface="微软雅黑 Light" panose="020B0502040204020203" pitchFamily="34" charset="-122"/>
                <a:sym typeface="+mn-ea"/>
              </a:rPr>
              <a:t>？</a:t>
            </a:r>
            <a:r>
              <a:rPr lang="zh-CN" sz="2000" dirty="0">
                <a:latin typeface="微软雅黑 Light" panose="020B0502040204020203" pitchFamily="34" charset="-122"/>
              </a:rPr>
              <a:t>）</a:t>
            </a:r>
          </a:p>
          <a:p>
            <a:pPr algn="just">
              <a:lnSpc>
                <a:spcPct val="10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874903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二、熟悉人物生活与人物“心象”的建立</a:t>
            </a:r>
          </a:p>
          <a:p>
            <a:pPr algn="just">
              <a:lnSpc>
                <a:spcPct val="100000"/>
              </a:lnSpc>
              <a:buFont typeface="Wingdings" panose="05000000000000000000" pitchFamily="2" charset="2"/>
              <a:buChar char="u"/>
            </a:pPr>
            <a:r>
              <a:rPr lang="zh-CN" sz="2000" dirty="0">
                <a:latin typeface="微软雅黑 Light" panose="020B0502040204020203" pitchFamily="34" charset="-122"/>
              </a:rPr>
              <a:t>案例：</a:t>
            </a:r>
          </a:p>
          <a:p>
            <a:pPr algn="just">
              <a:lnSpc>
                <a:spcPct val="100000"/>
              </a:lnSpc>
              <a:buFont typeface="Wingdings" panose="05000000000000000000" charset="0"/>
              <a:buChar char="Ø"/>
            </a:pPr>
            <a:r>
              <a:rPr lang="zh-CN" sz="2000" dirty="0">
                <a:latin typeface="楷体" panose="02010609060101010101" charset="-122"/>
                <a:ea typeface="楷体" panose="02010609060101010101" charset="-122"/>
                <a:cs typeface="楷体" panose="02010609060101010101" charset="-122"/>
              </a:rPr>
              <a:t>“从许许多多的生动事例，使我渐渐明白了：生活中有千千万万和琼花共命运的人，但不可能找到我原来凭空设想的那样的连长。生活是复杂的，人的性格也是丰富而多面的。琼花正是这许许多多海南劳动妇女的典型。演员到生活中去体验，不是机械地模拟生活，套用生活，而是要把生活中每个人不同的性格特征综合起来，集中地体现在琼花身上。”</a:t>
            </a:r>
            <a:r>
              <a:rPr lang="en-US" altLang="zh-CN" sz="2000" dirty="0">
                <a:latin typeface="楷体" panose="02010609060101010101" charset="-122"/>
                <a:ea typeface="楷体" panose="02010609060101010101" charset="-122"/>
                <a:cs typeface="楷体" panose="02010609060101010101" charset="-122"/>
              </a:rPr>
              <a:t>——</a:t>
            </a:r>
            <a:r>
              <a:rPr lang="zh-CN" sz="2000" dirty="0">
                <a:latin typeface="楷体" panose="02010609060101010101" charset="-122"/>
                <a:ea typeface="楷体" panose="02010609060101010101" charset="-122"/>
                <a:cs typeface="楷体" panose="02010609060101010101" charset="-122"/>
                <a:sym typeface="+mn-ea"/>
              </a:rPr>
              <a:t>祝希娟（在影片《红色娘子军》中扮演吴琼花）</a:t>
            </a:r>
          </a:p>
          <a:p>
            <a:pPr algn="just">
              <a:lnSpc>
                <a:spcPct val="100000"/>
              </a:lnSpc>
              <a:buFont typeface="Wingdings" panose="05000000000000000000" charset="0"/>
              <a:buChar char="Ø"/>
            </a:pPr>
            <a:r>
              <a:rPr lang="zh-CN" sz="2000" dirty="0">
                <a:latin typeface="楷体" panose="02010609060101010101" charset="-122"/>
                <a:ea typeface="楷体" panose="02010609060101010101" charset="-122"/>
                <a:cs typeface="楷体" panose="02010609060101010101" charset="-122"/>
              </a:rPr>
              <a:t>“就我而言，扮演张美丽，更多的是靠生活的感悟。开始走进张美丽时，我一直在寻找她的状态，这是我迫切需要解决的问题。因为就状态而言，我和她之间的距离是最大的，成功、幸福、快乐、痛苦，所有这些人类共有的情感问题，我和她的理解、要求几乎是天壤之别。……对她理解了，你就能准确地表现出来，你从根本上否定这些，怎么能瞒得了那大大的银幕呢？……于是我想到了那个最老实，也是最有效的办法，体验生活。”</a:t>
            </a:r>
            <a:r>
              <a:rPr lang="en-US" altLang="zh-CN" sz="2000" dirty="0">
                <a:latin typeface="楷体" panose="02010609060101010101" charset="-122"/>
                <a:ea typeface="楷体" panose="02010609060101010101" charset="-122"/>
                <a:cs typeface="楷体" panose="02010609060101010101" charset="-122"/>
              </a:rPr>
              <a:t>——</a:t>
            </a:r>
            <a:r>
              <a:rPr lang="zh-CN" sz="2000" dirty="0">
                <a:latin typeface="楷体" panose="02010609060101010101" charset="-122"/>
                <a:ea typeface="楷体" panose="02010609060101010101" charset="-122"/>
                <a:cs typeface="楷体" panose="02010609060101010101" charset="-122"/>
                <a:sym typeface="+mn-ea"/>
              </a:rPr>
              <a:t>倪萍（在《美丽的大脚》中饰演张美丽，获得“金鸡奖”最佳女演员）</a:t>
            </a:r>
            <a:endParaRPr lang="zh-CN" sz="2000" dirty="0">
              <a:latin typeface="楷体" panose="02010609060101010101" charset="-122"/>
              <a:ea typeface="楷体" panose="02010609060101010101" charset="-122"/>
              <a:cs typeface="楷体" panose="02010609060101010101"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55" name="image87.png"/>
          <p:cNvPicPr>
            <a:picLocks noChangeAspect="1"/>
          </p:cNvPicPr>
          <p:nvPr/>
        </p:nvPicPr>
        <p:blipFill>
          <a:blip r:embed="rId3" cstate="print"/>
          <a:stretch>
            <a:fillRect/>
          </a:stretch>
        </p:blipFill>
        <p:spPr>
          <a:xfrm>
            <a:off x="9503410" y="320040"/>
            <a:ext cx="2688590" cy="2214880"/>
          </a:xfrm>
          <a:prstGeom prst="rect">
            <a:avLst/>
          </a:prstGeom>
        </p:spPr>
      </p:pic>
      <p:pic>
        <p:nvPicPr>
          <p:cNvPr id="157" name="image88.png"/>
          <p:cNvPicPr>
            <a:picLocks noChangeAspect="1"/>
          </p:cNvPicPr>
          <p:nvPr/>
        </p:nvPicPr>
        <p:blipFill>
          <a:blip r:embed="rId4" cstate="print"/>
          <a:stretch>
            <a:fillRect/>
          </a:stretch>
        </p:blipFill>
        <p:spPr>
          <a:xfrm>
            <a:off x="9503410" y="2622550"/>
            <a:ext cx="2687955" cy="356044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7836535"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二、熟悉人物生活与人物“心象”的建立</a:t>
            </a:r>
          </a:p>
          <a:p>
            <a:pPr algn="just">
              <a:lnSpc>
                <a:spcPct val="100000"/>
              </a:lnSpc>
            </a:pPr>
            <a:r>
              <a:rPr lang="zh-CN" sz="2000" dirty="0">
                <a:latin typeface="微软雅黑 Light" panose="020B0502040204020203" pitchFamily="34" charset="-122"/>
              </a:rPr>
              <a:t>演员体验生活，是对生活原生态的一个形象化、典型化的准创作过程。</a:t>
            </a:r>
          </a:p>
          <a:p>
            <a:pPr algn="just">
              <a:lnSpc>
                <a:spcPct val="100000"/>
              </a:lnSpc>
            </a:pPr>
            <a:r>
              <a:rPr lang="zh-CN" sz="2000" dirty="0">
                <a:latin typeface="微软雅黑 Light" panose="020B0502040204020203" pitchFamily="34" charset="-122"/>
              </a:rPr>
              <a:t>另一种情况是摄制组已建组，其他成员已配齐，就等演员开机了（或早已开机），这对演员来说是极大的考验。</a:t>
            </a:r>
          </a:p>
          <a:p>
            <a:pPr algn="just">
              <a:lnSpc>
                <a:spcPct val="100000"/>
              </a:lnSpc>
            </a:pPr>
            <a:r>
              <a:rPr lang="zh-CN" sz="2000" dirty="0">
                <a:latin typeface="微软雅黑 Light" panose="020B0502040204020203" pitchFamily="34" charset="-122"/>
              </a:rPr>
              <a:t>谢园演影片《孩子王》，宋春丽演影片《九香》，富大龙演影片《天狗》等都是如此。他们都获得了创作的成功，这就更显示出演员平日生活积累的重要。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59" name="image89.png"/>
          <p:cNvPicPr>
            <a:picLocks noChangeAspect="1"/>
          </p:cNvPicPr>
          <p:nvPr/>
        </p:nvPicPr>
        <p:blipFill>
          <a:blip r:embed="rId3" cstate="print"/>
          <a:stretch>
            <a:fillRect/>
          </a:stretch>
        </p:blipFill>
        <p:spPr>
          <a:xfrm>
            <a:off x="8985885" y="1377950"/>
            <a:ext cx="3206115" cy="37287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11071225" cy="5562600"/>
          </a:xfrm>
        </p:spPr>
        <p:txBody>
          <a:bodyPr vert="horz">
            <a:noAutofit/>
          </a:bodyPr>
          <a:lstStyle/>
          <a:p>
            <a:pPr marL="0" indent="0" algn="just">
              <a:lnSpc>
                <a:spcPct val="130000"/>
              </a:lnSpc>
              <a:buNone/>
            </a:pPr>
            <a:r>
              <a:rPr lang="zh-CN" altLang="en-US">
                <a:latin typeface="微软雅黑 Light" panose="020B0502040204020203" pitchFamily="34" charset="-122"/>
                <a:sym typeface="+mn-ea"/>
              </a:rPr>
              <a:t>三、逼真、微相、断续性、一次性、适应性、后期配音</a:t>
            </a:r>
          </a:p>
          <a:p>
            <a:pPr algn="just" fontAlgn="auto">
              <a:lnSpc>
                <a:spcPct val="130000"/>
              </a:lnSpc>
            </a:pPr>
            <a:r>
              <a:rPr lang="zh-CN" sz="2000" b="1">
                <a:latin typeface="微软雅黑 Light" panose="020B0502040204020203" pitchFamily="34" charset="-122"/>
              </a:rPr>
              <a:t>逼真  </a:t>
            </a:r>
            <a:r>
              <a:rPr lang="zh-CN" sz="2000">
                <a:latin typeface="微软雅黑 Light" panose="020B0502040204020203" pitchFamily="34" charset="-122"/>
              </a:rPr>
              <a:t>影视拍摄的真实背景（城市街道、楼台亭阁、远山近水、烈日当空、风雪交加等，镜头里真实的内外环境），要求演员表演不允许有舞台的假定性（实际的拍摄现场存在着比舞台更多的假定性，只是都存在于观众看不见的镜头之外），要求演员的表演与拍摄的真实背景逼真地融合在一起，剧中两个人物的近距离对话，在舞台上完全是双方的真实交流，在对方的相互给予中进行，而电影的分镜头拍摄，镜头的逼近，演员常常只得面对摄影机、面对照明灯具，与假定的对手进行无对象的交流，同时又要表现出逼真的感受，眼睛里要传达出丰富复杂的逼真情感。</a:t>
            </a:r>
          </a:p>
          <a:p>
            <a:pPr marL="0" indent="0" algn="just">
              <a:lnSpc>
                <a:spcPct val="110000"/>
              </a:lnSpc>
              <a:buNone/>
            </a:pPr>
            <a:endParaRPr lang="zh-CN" sz="200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11072495"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三、逼真、微相、断续性、一次性、适应性、后期配音</a:t>
            </a:r>
          </a:p>
          <a:p>
            <a:pPr algn="just" fontAlgn="auto">
              <a:lnSpc>
                <a:spcPct val="130000"/>
              </a:lnSpc>
            </a:pPr>
            <a:r>
              <a:rPr lang="zh-CN" sz="2000" b="1" dirty="0">
                <a:latin typeface="微软雅黑 Light" panose="020B0502040204020203" pitchFamily="34" charset="-122"/>
              </a:rPr>
              <a:t>“微相”</a:t>
            </a:r>
            <a:r>
              <a:rPr lang="zh-CN" sz="2000" dirty="0">
                <a:latin typeface="微软雅黑 Light" panose="020B0502040204020203" pitchFamily="34" charset="-122"/>
              </a:rPr>
              <a:t>  “微相”是电影表演的一种特殊表现手段。“微相”出自匈牙利电影理论家贝拉·巴拉兹语，他认为“电影特写不仅使人的脸部在空间上同我们更加接近，而且使他超越空间，进入另外一个境界，即心灵的领域———‘微相学’的世界”。电影镜头的技术功能，镜头的特写，能把生活中的物体放大若干倍呈现在观众面前。所以电影表演可以说是“显微镜、透视镜下的表演”，演员不仅在外貌上要逼真，表演不能露一点痕迹，在人物的内心世界也必须充实、丰富。演员应以细腻的面部表情，表露出丰富的内心体验和复杂的心理感受。否则，内心的空白会在“微相”中让观众一览无余。</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sym typeface="+mn-ea"/>
              </a:rPr>
              <a:t>第三节	做一名合格的影视演员</a:t>
            </a:r>
          </a:p>
        </p:txBody>
      </p:sp>
      <p:sp>
        <p:nvSpPr>
          <p:cNvPr id="3" name="文本占位符 2"/>
          <p:cNvSpPr>
            <a:spLocks noGrp="1"/>
          </p:cNvSpPr>
          <p:nvPr>
            <p:ph type="body" orient="vert" idx="1"/>
          </p:nvPr>
        </p:nvSpPr>
        <p:spPr>
          <a:xfrm>
            <a:off x="740410" y="1508369"/>
            <a:ext cx="11379835" cy="5171831"/>
          </a:xfrm>
        </p:spPr>
        <p:txBody>
          <a:bodyPr vert="horz">
            <a:noAutofit/>
          </a:bodyPr>
          <a:lstStyle/>
          <a:p>
            <a:pPr marL="0" indent="0">
              <a:lnSpc>
                <a:spcPct val="110000"/>
              </a:lnSpc>
              <a:buNone/>
            </a:pPr>
            <a:r>
              <a:rPr lang="zh-CN" altLang="en-US" dirty="0">
                <a:latin typeface="微软雅黑 Light" panose="020B0502040204020203" pitchFamily="34" charset="-122"/>
                <a:cs typeface="微软雅黑 Light" panose="020B0502040204020203" pitchFamily="34" charset="-122"/>
                <a:sym typeface="+mn-ea"/>
              </a:rPr>
              <a:t>一、思想</a:t>
            </a:r>
            <a:r>
              <a:rPr lang="en-US" altLang="zh-CN" dirty="0">
                <a:latin typeface="微软雅黑 Light" panose="020B0502040204020203" pitchFamily="34" charset="-122"/>
                <a:cs typeface="微软雅黑 Light" panose="020B0502040204020203" pitchFamily="34" charset="-122"/>
                <a:sym typeface="+mn-ea"/>
              </a:rPr>
              <a:t>——</a:t>
            </a:r>
            <a:r>
              <a:rPr lang="zh-CN" altLang="en-US" dirty="0">
                <a:latin typeface="微软雅黑 Light" panose="020B0502040204020203" pitchFamily="34" charset="-122"/>
                <a:cs typeface="微软雅黑 Light" panose="020B0502040204020203" pitchFamily="34" charset="-122"/>
                <a:sym typeface="+mn-ea"/>
              </a:rPr>
              <a:t>加强自身的思想修养</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为了使自己塑造的人物形象具有审美价值，使观众获得思想的启迪和情感的震撼，使他们对生活有新的认识和感受，要求演员具有较高的思想素质；</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“清清白白做人，老老实实演戏”；</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只有具备较高的思想修养与较好的精神境界，具有正确的人生观、世界观，演员才能在创作中很好地理解作品，解释与评价人物，也才能对生活中的各种社会现象给予正确的认识，赋予艺术形象以准确的、独特的理解和解释；</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演员具有较高的思想修养与较好的精神境界也表现为演员自身在现实社会生活中的激情和热情，这是演员以较好的心态，投入创作状态的思想和心理基础。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8809355" cy="5562600"/>
          </a:xfrm>
        </p:spPr>
        <p:txBody>
          <a:bodyPr vert="horz">
            <a:noAutofit/>
          </a:bodyPr>
          <a:lstStyle/>
          <a:p>
            <a:pPr marL="0" indent="0" algn="just">
              <a:lnSpc>
                <a:spcPct val="130000"/>
              </a:lnSpc>
              <a:buNone/>
            </a:pPr>
            <a:r>
              <a:rPr lang="zh-CN" altLang="en-US">
                <a:latin typeface="微软雅黑 Light" panose="020B0502040204020203" pitchFamily="34" charset="-122"/>
                <a:sym typeface="+mn-ea"/>
              </a:rPr>
              <a:t>三、逼真、微相、断续性、一次性、适应性、后期配音</a:t>
            </a:r>
          </a:p>
          <a:p>
            <a:pPr algn="just" fontAlgn="auto">
              <a:lnSpc>
                <a:spcPct val="130000"/>
              </a:lnSpc>
            </a:pPr>
            <a:r>
              <a:rPr lang="zh-CN" sz="2000" b="1">
                <a:latin typeface="微软雅黑 Light" panose="020B0502040204020203" pitchFamily="34" charset="-122"/>
              </a:rPr>
              <a:t>断续性</a:t>
            </a:r>
            <a:r>
              <a:rPr lang="zh-CN" sz="2000">
                <a:latin typeface="微软雅黑 Light" panose="020B0502040204020203" pitchFamily="34" charset="-122"/>
              </a:rPr>
              <a:t>  影视拍摄现场的工作特点，是以镜头为单位的“开拍</a:t>
            </a:r>
            <a:r>
              <a:rPr lang="zh-CN" sz="2000">
                <a:latin typeface="微软雅黑" panose="020B0503020204020204" pitchFamily="34" charset="-122"/>
                <a:ea typeface="微软雅黑" panose="020B0503020204020204" pitchFamily="34" charset="-122"/>
              </a:rPr>
              <a:t>⇒</a:t>
            </a:r>
            <a:r>
              <a:rPr lang="zh-CN" sz="2000">
                <a:latin typeface="微软雅黑 Light" panose="020B0502040204020203" pitchFamily="34" charset="-122"/>
              </a:rPr>
              <a:t>停止”。一场戏，多角度、多机位的拍摄，也是断续地多次拍摄才能完成。一般来说，一部影片基本上是由七八百个镜头与几十个场景组成的，并经过数月的时间才能拍摄完成。演员在长时间的、分散的、断续的场景拍摄中，完成情绪连贯、情感衔接的人物塑造是有难度的。而舞台表演是在相对较短的两三个小时内，按剧情场次进展，顺序连续地、完整地在舞台上进行，表演时情绪容易连贯地进入规定情境。影视拍摄由于以场景为大的单元段落进行，更增加了表演的断续性。（例：</a:t>
            </a:r>
            <a:r>
              <a:rPr lang="zh-CN" sz="2000">
                <a:latin typeface="微软雅黑 Light" panose="020B0502040204020203" pitchFamily="34" charset="-122"/>
                <a:sym typeface="+mn-ea"/>
              </a:rPr>
              <a:t>《红色娘子军》的拍摄过程</a:t>
            </a:r>
            <a:r>
              <a:rPr lang="zh-CN" sz="200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61" name="image90.png"/>
          <p:cNvPicPr>
            <a:picLocks noChangeAspect="1"/>
          </p:cNvPicPr>
          <p:nvPr/>
        </p:nvPicPr>
        <p:blipFill>
          <a:blip r:embed="rId3" cstate="print"/>
          <a:stretch>
            <a:fillRect/>
          </a:stretch>
        </p:blipFill>
        <p:spPr>
          <a:xfrm>
            <a:off x="9754870" y="0"/>
            <a:ext cx="2437130" cy="3261995"/>
          </a:xfrm>
          <a:prstGeom prst="rect">
            <a:avLst/>
          </a:prstGeom>
        </p:spPr>
      </p:pic>
      <p:pic>
        <p:nvPicPr>
          <p:cNvPr id="163" name="image91.png"/>
          <p:cNvPicPr>
            <a:picLocks noChangeAspect="1"/>
          </p:cNvPicPr>
          <p:nvPr/>
        </p:nvPicPr>
        <p:blipFill>
          <a:blip r:embed="rId4" cstate="print"/>
          <a:stretch>
            <a:fillRect/>
          </a:stretch>
        </p:blipFill>
        <p:spPr>
          <a:xfrm>
            <a:off x="9754235" y="3261995"/>
            <a:ext cx="2437765" cy="276288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dissolve">
                                      <p:cBhvr>
                                        <p:cTn id="7" dur="500"/>
                                        <p:tgtEl>
                                          <p:spTgt spid="16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3"/>
                                        </p:tgtEl>
                                        <p:attrNameLst>
                                          <p:attrName>style.visibility</p:attrName>
                                        </p:attrNameLst>
                                      </p:cBhvr>
                                      <p:to>
                                        <p:strVal val="visible"/>
                                      </p:to>
                                    </p:set>
                                    <p:animEffect transition="in" filter="dissolve">
                                      <p:cBhvr>
                                        <p:cTn id="12"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11152505" cy="5562600"/>
          </a:xfrm>
        </p:spPr>
        <p:txBody>
          <a:bodyPr vert="horz">
            <a:noAutofit/>
          </a:bodyPr>
          <a:lstStyle/>
          <a:p>
            <a:pPr marL="0" indent="0" algn="just">
              <a:lnSpc>
                <a:spcPct val="130000"/>
              </a:lnSpc>
              <a:buNone/>
            </a:pPr>
            <a:r>
              <a:rPr lang="zh-CN" altLang="en-US">
                <a:latin typeface="微软雅黑 Light" panose="020B0502040204020203" pitchFamily="34" charset="-122"/>
                <a:sym typeface="+mn-ea"/>
              </a:rPr>
              <a:t>三、逼真、微相、断续性、一次性、适应性、后期配音</a:t>
            </a:r>
          </a:p>
          <a:p>
            <a:pPr algn="just">
              <a:lnSpc>
                <a:spcPct val="140000"/>
              </a:lnSpc>
            </a:pPr>
            <a:r>
              <a:rPr lang="zh-CN" sz="2000" b="1">
                <a:latin typeface="微软雅黑 Light" panose="020B0502040204020203" pitchFamily="34" charset="-122"/>
              </a:rPr>
              <a:t>一次性</a:t>
            </a:r>
            <a:r>
              <a:rPr lang="zh-CN" sz="2000">
                <a:latin typeface="微软雅黑 Light" panose="020B0502040204020203" pitchFamily="34" charset="-122"/>
              </a:rPr>
              <a:t>  “一次性”的成功是电影表演的一个重要标准。当一个镜头拍完，这段戏的创作也就结束了，即便事后有了新的体验与表现手段，也无法补充了。因此说电影是遗憾的艺术。这要求演员磨砺自己的创造工具，在各种条件下，永远要求自己（相对达到）一次性成功。即使因为某种原因一个镜头重拍了无数次，尤其是激情高、难度大的戏（镜头），对于演员来说，也总要一次性成功。因为观众所看到的，仅仅只是其中的一次。</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11131550" cy="5562600"/>
          </a:xfrm>
        </p:spPr>
        <p:txBody>
          <a:bodyPr vert="horz">
            <a:noAutofit/>
          </a:bodyPr>
          <a:lstStyle/>
          <a:p>
            <a:pPr marL="0" indent="0" algn="just">
              <a:lnSpc>
                <a:spcPct val="130000"/>
              </a:lnSpc>
              <a:buNone/>
            </a:pPr>
            <a:r>
              <a:rPr lang="zh-CN" altLang="en-US">
                <a:latin typeface="微软雅黑 Light" panose="020B0502040204020203" pitchFamily="34" charset="-122"/>
                <a:sym typeface="+mn-ea"/>
              </a:rPr>
              <a:t>三、逼真、微相、断续性、一次性、适应性、后期配音</a:t>
            </a:r>
          </a:p>
          <a:p>
            <a:pPr algn="just" fontAlgn="auto">
              <a:lnSpc>
                <a:spcPct val="130000"/>
              </a:lnSpc>
            </a:pPr>
            <a:r>
              <a:rPr lang="zh-CN" sz="2000" b="1"/>
              <a:t>适应性</a:t>
            </a:r>
            <a:r>
              <a:rPr lang="zh-CN" sz="2000"/>
              <a:t>  这是影视表演创作区别于舞台表演的又一个重要特点。培养演员的适应力，是演员学习表演的一个重要环节。在舞台表演中，对规定情境的判断感受，与合作对手的交流适应，以及应对突然出现的各种意外情况（事故），保证演出的顺利进行，都需要演员有适应能力。这一切都是在导演的反复排练中逐渐完成的。而影视表演更多的是演员自己的准备，自己的“练”，很难或根本不会有舞台剧的排练过程，而只是拍摄现场的导演临场要求下的即兴发挥，有时演员自己准备的很多细致的表演方案，到拍摄现场根本不能实现，或与导演想的完全不一致，这就要求演员尽快改变原来的设想，适应现场条件，消化吸收导演的艺术构思并达到导演的要求，才能完成拍摄。</a:t>
            </a:r>
          </a:p>
          <a:p>
            <a:pPr algn="just">
              <a:lnSpc>
                <a:spcPct val="100000"/>
              </a:lnSpc>
            </a:pPr>
            <a:endParaRPr lang="zh-CN" sz="200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第一节 影视表演创作最初的案头工作</a:t>
            </a:r>
            <a:endParaRPr lang="zh-CN" altLang="en-US" sz="3600"/>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lang="zh-CN" altLang="en-US">
                <a:latin typeface="微软雅黑 Light" panose="020B0502040204020203" pitchFamily="34" charset="-122"/>
                <a:sym typeface="+mn-ea"/>
              </a:rPr>
              <a:t>三、逼真、微相、断续性、一次性、适应性、后期配音</a:t>
            </a:r>
          </a:p>
          <a:p>
            <a:pPr algn="just" fontAlgn="auto">
              <a:lnSpc>
                <a:spcPct val="130000"/>
              </a:lnSpc>
            </a:pPr>
            <a:r>
              <a:rPr lang="zh-CN" sz="2000" b="1">
                <a:latin typeface="微软雅黑 Light" panose="020B0502040204020203" pitchFamily="34" charset="-122"/>
              </a:rPr>
              <a:t>后期配音</a:t>
            </a:r>
            <a:r>
              <a:rPr lang="zh-CN" sz="2000">
                <a:latin typeface="微软雅黑 Light" panose="020B0502040204020203" pitchFamily="34" charset="-122"/>
              </a:rPr>
              <a:t>  电影表演语言和话剧表演语言的不同是由电影与话剧不同的审美要求和创作方式决定的。舞台表演，演员在假定性的舞台环境中追求表演的真实感，语言的放声是必要的，连贯性的完整表演创作，也体现在演员的台词永远是在表演中不可割裂地与人物行动一起完成。而电影表演，演员在极其逼真的生活实感的环境中追求表演的真实，语言必须是生活化的，电影生产也因为种种技术原因，有时无法完成同期录音，人物的语言则要到后期在录音棚里完成。演员不仅要解决对口型等技术问题，还要对着话筒找回当时拍摄每一场戏的人物感觉，从言语上再次完成对“这一个”人物的塑造（译制片或给其他演员配音，更要认真地对剧本与某个角色进行细致完整的分析，才能进行人物语言的再创造）。</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对照阅读影片《林则徐》的文学剧本与分镜头剧本，分析影片中赵丹对林则徐的人物把握。</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你平日是怎样观察生活、积累生活的？记观察笔记吗？还在做观察人物练习吗？</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了解影视表演的特性，并以自身的影视拍摄创作实例说明。</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6555" y="365125"/>
            <a:ext cx="11815445" cy="1143635"/>
          </a:xfrm>
        </p:spPr>
        <p:txBody>
          <a:bodyPr>
            <a:noAutofit/>
          </a:bodyPr>
          <a:lstStyle/>
          <a:p>
            <a:pPr algn="just"/>
            <a:r>
              <a:rPr lang="zh-CN" altLang="en-US" sz="3600">
                <a:sym typeface="+mn-ea"/>
              </a:rPr>
              <a:t>第二节 表演可塑性和演员对自我在创作中的开拓与再认识</a:t>
            </a:r>
          </a:p>
        </p:txBody>
      </p:sp>
      <p:sp>
        <p:nvSpPr>
          <p:cNvPr id="3" name="文本占位符 2"/>
          <p:cNvSpPr>
            <a:spLocks noGrp="1"/>
          </p:cNvSpPr>
          <p:nvPr>
            <p:ph type="body" orient="vert" idx="1"/>
          </p:nvPr>
        </p:nvSpPr>
        <p:spPr>
          <a:xfrm>
            <a:off x="755015" y="1259205"/>
            <a:ext cx="928751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一、可塑性的开拓与对自我创作的再认识</a:t>
            </a:r>
          </a:p>
          <a:p>
            <a:pPr algn="just">
              <a:lnSpc>
                <a:spcPct val="80000"/>
              </a:lnSpc>
            </a:pPr>
            <a:r>
              <a:rPr lang="zh-CN" sz="2000" dirty="0">
                <a:latin typeface="微软雅黑 Light" panose="020B0502040204020203" pitchFamily="34" charset="-122"/>
              </a:rPr>
              <a:t>由于演员自身内外部条件的差异和不同角色内外部条件的要求，任何演员在创作过程中都会有可塑性和局限性</a:t>
            </a:r>
            <a:r>
              <a:rPr lang="en-US" altLang="zh-CN" sz="2000" dirty="0">
                <a:latin typeface="微软雅黑 Light" panose="020B0502040204020203" pitchFamily="34" charset="-122"/>
              </a:rPr>
              <a:t>VS.增强表演的适应性，开拓表演的可塑性，完成性格化人物塑造，是每个演员的终极目标。</a:t>
            </a:r>
          </a:p>
          <a:p>
            <a:pPr algn="just">
              <a:lnSpc>
                <a:spcPct val="80000"/>
              </a:lnSpc>
            </a:pPr>
            <a:r>
              <a:rPr lang="zh-CN" altLang="en-US" sz="2000" dirty="0">
                <a:latin typeface="微软雅黑 Light" panose="020B0502040204020203" pitchFamily="34" charset="-122"/>
                <a:sym typeface="+mn-ea"/>
              </a:rPr>
              <a:t>演员的可塑性要时刻为机遇而准备。</a:t>
            </a:r>
            <a:endParaRPr lang="zh-CN" altLang="en-US" sz="2000" dirty="0">
              <a:latin typeface="微软雅黑 Light" panose="020B0502040204020203" pitchFamily="34" charset="-122"/>
            </a:endParaRPr>
          </a:p>
          <a:p>
            <a:pPr algn="just">
              <a:lnSpc>
                <a:spcPct val="80000"/>
              </a:lnSpc>
            </a:pPr>
            <a:r>
              <a:rPr lang="zh-CN" altLang="en-US" sz="2000" dirty="0">
                <a:latin typeface="微软雅黑 Light" panose="020B0502040204020203" pitchFamily="34" charset="-122"/>
              </a:rPr>
              <a:t>案例：</a:t>
            </a:r>
          </a:p>
          <a:p>
            <a:pPr algn="just">
              <a:lnSpc>
                <a:spcPct val="80000"/>
              </a:lnSpc>
              <a:buFont typeface="Wingdings" panose="05000000000000000000" charset="0"/>
              <a:buChar char="ü"/>
            </a:pPr>
            <a:r>
              <a:rPr lang="zh-CN" altLang="en-US" sz="2000" dirty="0">
                <a:latin typeface="微软雅黑 Light" panose="020B0502040204020203" pitchFamily="34" charset="-122"/>
              </a:rPr>
              <a:t>斯琴高娃，从《归心似箭》中</a:t>
            </a:r>
            <a:r>
              <a:rPr lang="zh-CN" altLang="en-US" sz="2000" dirty="0">
                <a:latin typeface="微软雅黑 Light" panose="020B0502040204020203" pitchFamily="34" charset="-122"/>
                <a:sym typeface="+mn-ea"/>
              </a:rPr>
              <a:t>温柔、温顺的</a:t>
            </a:r>
            <a:r>
              <a:rPr lang="zh-CN" altLang="en-US" sz="2000" dirty="0">
                <a:latin typeface="微软雅黑 Light" panose="020B0502040204020203" pitchFamily="34" charset="-122"/>
              </a:rPr>
              <a:t>玉贞到《骆驼祥子》里的虎妞；</a:t>
            </a:r>
          </a:p>
          <a:p>
            <a:pPr algn="just">
              <a:lnSpc>
                <a:spcPct val="80000"/>
              </a:lnSpc>
              <a:buFont typeface="Wingdings" panose="05000000000000000000" charset="0"/>
              <a:buChar char="ü"/>
            </a:pPr>
            <a:r>
              <a:rPr lang="zh-CN" altLang="en-US" sz="2000" dirty="0">
                <a:latin typeface="微软雅黑 Light" panose="020B0502040204020203" pitchFamily="34" charset="-122"/>
              </a:rPr>
              <a:t>孙道临：从《大团圆》《民主青年进行曲》《乌鸦与麻雀》中的知识分子到《渡江侦察记》的李连长、《南岛风云》《永不消逝的电波》等片中的军人；</a:t>
            </a:r>
          </a:p>
          <a:p>
            <a:pPr algn="just">
              <a:lnSpc>
                <a:spcPct val="80000"/>
              </a:lnSpc>
              <a:buFont typeface="Wingdings" panose="05000000000000000000" charset="0"/>
              <a:buChar char="ü"/>
            </a:pPr>
            <a:r>
              <a:rPr lang="zh-CN" altLang="en-US" sz="2000" dirty="0">
                <a:latin typeface="微软雅黑 Light" panose="020B0502040204020203" pitchFamily="34" charset="-122"/>
              </a:rPr>
              <a:t>陈宝国：《神鞭》中的“玻璃球”；</a:t>
            </a:r>
          </a:p>
          <a:p>
            <a:pPr algn="just">
              <a:lnSpc>
                <a:spcPct val="80000"/>
              </a:lnSpc>
              <a:buFont typeface="Wingdings" panose="05000000000000000000" charset="0"/>
              <a:buChar char="ü"/>
            </a:pPr>
            <a:r>
              <a:rPr lang="zh-CN" altLang="en-US" sz="2000" dirty="0">
                <a:latin typeface="微软雅黑 Light" panose="020B0502040204020203" pitchFamily="34" charset="-122"/>
              </a:rPr>
              <a:t>上官云珠：《南岛风云》中的符若华；</a:t>
            </a:r>
          </a:p>
          <a:p>
            <a:pPr algn="just">
              <a:lnSpc>
                <a:spcPct val="80000"/>
              </a:lnSpc>
              <a:buFont typeface="Wingdings" panose="05000000000000000000" charset="0"/>
              <a:buChar char="ü"/>
            </a:pPr>
            <a:r>
              <a:rPr lang="zh-CN" altLang="en-US" sz="2000" dirty="0">
                <a:latin typeface="微软雅黑 Light" panose="020B0502040204020203" pitchFamily="34" charset="-122"/>
              </a:rPr>
              <a:t>巩俐：《秋菊打官司》中的秋菊；</a:t>
            </a:r>
          </a:p>
          <a:p>
            <a:pPr algn="just">
              <a:lnSpc>
                <a:spcPct val="80000"/>
              </a:lnSpc>
              <a:buFont typeface="Wingdings" panose="05000000000000000000" charset="0"/>
              <a:buChar char="ü"/>
            </a:pPr>
            <a:r>
              <a:rPr lang="zh-CN" altLang="en-US" sz="2000" dirty="0">
                <a:latin typeface="微软雅黑 Light" panose="020B0502040204020203" pitchFamily="34" charset="-122"/>
              </a:rPr>
              <a:t>陈道明、王志文、李雪健、李幼斌、孙红雷等也都塑造过与平常性格反差极大的角色。</a:t>
            </a:r>
          </a:p>
          <a:p>
            <a:pPr algn="just">
              <a:lnSpc>
                <a:spcPct val="80000"/>
              </a:lnSpc>
              <a:buFont typeface="Wingdings" panose="05000000000000000000" charset="0"/>
              <a:buChar char="ü"/>
            </a:pPr>
            <a:r>
              <a:rPr lang="zh-CN" altLang="en-US" sz="2000" dirty="0">
                <a:latin typeface="微软雅黑 Light" panose="020B0502040204020203" pitchFamily="34" charset="-122"/>
              </a:rPr>
              <a:t>美国演员达斯汀·霍夫曼创作过多种不同类型的人物，有评论说，“没有一个演员能像霍夫曼这样大胆，敢于扮演不同类型的角色。”</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65" name="image92.png"/>
          <p:cNvPicPr>
            <a:picLocks noChangeAspect="1"/>
          </p:cNvPicPr>
          <p:nvPr/>
        </p:nvPicPr>
        <p:blipFill>
          <a:blip r:embed="rId3" cstate="print"/>
          <a:stretch>
            <a:fillRect/>
          </a:stretch>
        </p:blipFill>
        <p:spPr>
          <a:xfrm>
            <a:off x="11097895" y="1165225"/>
            <a:ext cx="1094105" cy="1492250"/>
          </a:xfrm>
          <a:prstGeom prst="rect">
            <a:avLst/>
          </a:prstGeom>
        </p:spPr>
      </p:pic>
      <p:pic>
        <p:nvPicPr>
          <p:cNvPr id="167" name="image93.png"/>
          <p:cNvPicPr>
            <a:picLocks noChangeAspect="1"/>
          </p:cNvPicPr>
          <p:nvPr/>
        </p:nvPicPr>
        <p:blipFill>
          <a:blip r:embed="rId4" cstate="print"/>
          <a:stretch>
            <a:fillRect/>
          </a:stretch>
        </p:blipFill>
        <p:spPr>
          <a:xfrm>
            <a:off x="9874250" y="2657475"/>
            <a:ext cx="1231265" cy="1113155"/>
          </a:xfrm>
          <a:prstGeom prst="rect">
            <a:avLst/>
          </a:prstGeom>
        </p:spPr>
      </p:pic>
      <p:pic>
        <p:nvPicPr>
          <p:cNvPr id="169" name="image94.png"/>
          <p:cNvPicPr>
            <a:picLocks noChangeAspect="1"/>
          </p:cNvPicPr>
          <p:nvPr/>
        </p:nvPicPr>
        <p:blipFill>
          <a:blip r:embed="rId5" cstate="print"/>
          <a:stretch>
            <a:fillRect/>
          </a:stretch>
        </p:blipFill>
        <p:spPr>
          <a:xfrm>
            <a:off x="11098530" y="5045075"/>
            <a:ext cx="1093470" cy="1016000"/>
          </a:xfrm>
          <a:prstGeom prst="rect">
            <a:avLst/>
          </a:prstGeom>
        </p:spPr>
      </p:pic>
      <p:pic>
        <p:nvPicPr>
          <p:cNvPr id="171" name="image95.png"/>
          <p:cNvPicPr>
            <a:picLocks noChangeAspect="1"/>
          </p:cNvPicPr>
          <p:nvPr/>
        </p:nvPicPr>
        <p:blipFill>
          <a:blip r:embed="rId6" cstate="print"/>
          <a:stretch>
            <a:fillRect/>
          </a:stretch>
        </p:blipFill>
        <p:spPr>
          <a:xfrm>
            <a:off x="9947275" y="5045710"/>
            <a:ext cx="1158240" cy="1019810"/>
          </a:xfrm>
          <a:prstGeom prst="rect">
            <a:avLst/>
          </a:prstGeom>
        </p:spPr>
      </p:pic>
      <p:pic>
        <p:nvPicPr>
          <p:cNvPr id="173" name="image96.png"/>
          <p:cNvPicPr>
            <a:picLocks noChangeAspect="1"/>
          </p:cNvPicPr>
          <p:nvPr/>
        </p:nvPicPr>
        <p:blipFill>
          <a:blip r:embed="rId7" cstate="print"/>
          <a:stretch>
            <a:fillRect/>
          </a:stretch>
        </p:blipFill>
        <p:spPr>
          <a:xfrm>
            <a:off x="11098530" y="3770630"/>
            <a:ext cx="1086485" cy="127508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dissolve">
                                      <p:cBhvr>
                                        <p:cTn id="7" dur="500"/>
                                        <p:tgtEl>
                                          <p:spTgt spid="16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7"/>
                                        </p:tgtEl>
                                        <p:attrNameLst>
                                          <p:attrName>style.visibility</p:attrName>
                                        </p:attrNameLst>
                                      </p:cBhvr>
                                      <p:to>
                                        <p:strVal val="visible"/>
                                      </p:to>
                                    </p:set>
                                    <p:animEffect transition="in" filter="dissolve">
                                      <p:cBhvr>
                                        <p:cTn id="12" dur="500"/>
                                        <p:tgtEl>
                                          <p:spTgt spid="16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73"/>
                                        </p:tgtEl>
                                        <p:attrNameLst>
                                          <p:attrName>style.visibility</p:attrName>
                                        </p:attrNameLst>
                                      </p:cBhvr>
                                      <p:to>
                                        <p:strVal val="visible"/>
                                      </p:to>
                                    </p:set>
                                    <p:animEffect transition="in" filter="dissolve">
                                      <p:cBhvr>
                                        <p:cTn id="17" dur="500"/>
                                        <p:tgtEl>
                                          <p:spTgt spid="173"/>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1"/>
                                        </p:tgtEl>
                                        <p:attrNameLst>
                                          <p:attrName>style.visibility</p:attrName>
                                        </p:attrNameLst>
                                      </p:cBhvr>
                                      <p:to>
                                        <p:strVal val="visible"/>
                                      </p:to>
                                    </p:set>
                                    <p:animEffect transition="in" filter="dissolve">
                                      <p:cBhvr>
                                        <p:cTn id="22" dur="500"/>
                                        <p:tgtEl>
                                          <p:spTgt spid="17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69"/>
                                        </p:tgtEl>
                                        <p:attrNameLst>
                                          <p:attrName>style.visibility</p:attrName>
                                        </p:attrNameLst>
                                      </p:cBhvr>
                                      <p:to>
                                        <p:strVal val="visible"/>
                                      </p:to>
                                    </p:set>
                                    <p:animEffect transition="in" filter="dissolve">
                                      <p:cBhvr>
                                        <p:cTn id="27"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6555" y="365125"/>
            <a:ext cx="11815445" cy="1143635"/>
          </a:xfrm>
        </p:spPr>
        <p:txBody>
          <a:bodyPr>
            <a:noAutofit/>
          </a:bodyPr>
          <a:lstStyle/>
          <a:p>
            <a:pPr algn="just"/>
            <a:r>
              <a:rPr lang="zh-CN" altLang="en-US" sz="3600">
                <a:sym typeface="+mn-ea"/>
              </a:rPr>
              <a:t>第二节 表演可塑性和演员对自我在创作中的开拓与再认识</a:t>
            </a:r>
          </a:p>
        </p:txBody>
      </p:sp>
      <p:sp>
        <p:nvSpPr>
          <p:cNvPr id="3" name="文本占位符 2"/>
          <p:cNvSpPr>
            <a:spLocks noGrp="1"/>
          </p:cNvSpPr>
          <p:nvPr>
            <p:ph type="body" orient="vert" idx="1"/>
          </p:nvPr>
        </p:nvSpPr>
        <p:spPr>
          <a:xfrm>
            <a:off x="755015" y="1259205"/>
            <a:ext cx="7681595"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一、可塑性的开拓与对自我创作的再认识</a:t>
            </a:r>
          </a:p>
          <a:p>
            <a:pPr algn="just">
              <a:lnSpc>
                <a:spcPct val="90000"/>
              </a:lnSpc>
            </a:pPr>
            <a:r>
              <a:rPr sz="2000" dirty="0" err="1">
                <a:latin typeface="微软雅黑 Light" panose="020B0502040204020203" pitchFamily="34" charset="-122"/>
              </a:rPr>
              <a:t>演员中，不同类型的创作很多</a:t>
            </a:r>
            <a:r>
              <a:rPr lang="zh-CN" sz="2000" dirty="0">
                <a:latin typeface="微软雅黑 Light" panose="020B0502040204020203" pitchFamily="34" charset="-122"/>
              </a:rPr>
              <a:t>，如</a:t>
            </a:r>
            <a:r>
              <a:rPr sz="2000" dirty="0" err="1">
                <a:latin typeface="微软雅黑 Light" panose="020B0502040204020203" pitchFamily="34" charset="-122"/>
              </a:rPr>
              <a:t>本色的、类型的、性格的</a:t>
            </a:r>
            <a:r>
              <a:rPr lang="zh-CN" sz="2000" dirty="0">
                <a:latin typeface="微软雅黑 Light" panose="020B0502040204020203" pitchFamily="34" charset="-122"/>
              </a:rPr>
              <a:t>等，</a:t>
            </a:r>
            <a:r>
              <a:rPr sz="2000" dirty="0" err="1">
                <a:latin typeface="微软雅黑 Light" panose="020B0502040204020203" pitchFamily="34" charset="-122"/>
              </a:rPr>
              <a:t>优秀的表演创作都可以达到人物的性格化，没有高低之分</a:t>
            </a:r>
            <a:r>
              <a:rPr sz="2000" dirty="0">
                <a:latin typeface="微软雅黑 Light" panose="020B0502040204020203" pitchFamily="34" charset="-122"/>
              </a:rPr>
              <a:t>。</a:t>
            </a:r>
          </a:p>
          <a:p>
            <a:pPr algn="just">
              <a:lnSpc>
                <a:spcPct val="90000"/>
              </a:lnSpc>
            </a:pPr>
            <a:r>
              <a:rPr sz="2000" dirty="0" err="1">
                <a:latin typeface="微软雅黑 Light" panose="020B0502040204020203" pitchFamily="34" charset="-122"/>
              </a:rPr>
              <a:t>作为演员，一定要努力开掘自己的可塑性去尝试不同的角色，在表演实践中认识和发现自己的表演潜能</a:t>
            </a:r>
            <a:r>
              <a:rPr sz="2000" dirty="0">
                <a:latin typeface="微软雅黑 Light" panose="020B0502040204020203" pitchFamily="34" charset="-122"/>
              </a:rPr>
              <a:t>。</a:t>
            </a:r>
          </a:p>
          <a:p>
            <a:pPr algn="just">
              <a:lnSpc>
                <a:spcPct val="90000"/>
              </a:lnSpc>
              <a:buFont typeface="Wingdings" panose="05000000000000000000" pitchFamily="2" charset="2"/>
              <a:buChar char="u"/>
            </a:pPr>
            <a:r>
              <a:rPr lang="zh-CN" sz="2000" dirty="0">
                <a:latin typeface="微软雅黑 Light" panose="020B0502040204020203" pitchFamily="34" charset="-122"/>
                <a:sym typeface="+mn-ea"/>
              </a:rPr>
              <a:t>案例：</a:t>
            </a:r>
          </a:p>
          <a:p>
            <a:pPr algn="just">
              <a:lnSpc>
                <a:spcPct val="90000"/>
              </a:lnSpc>
              <a:buFont typeface="Wingdings" panose="05000000000000000000" charset="0"/>
              <a:buChar char="ü"/>
            </a:pPr>
            <a:r>
              <a:rPr sz="2000" dirty="0" err="1">
                <a:latin typeface="微软雅黑 Light" panose="020B0502040204020203" pitchFamily="34" charset="-122"/>
                <a:sym typeface="+mn-ea"/>
              </a:rPr>
              <a:t>既有类型的也有性格的创作特点</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在创作中</a:t>
            </a:r>
            <a:r>
              <a:rPr sz="2000" dirty="0" err="1">
                <a:latin typeface="微软雅黑 Light" panose="020B0502040204020203" pitchFamily="34" charset="-122"/>
              </a:rPr>
              <a:t>既有开拓，也有对自我的再认识</a:t>
            </a:r>
            <a:r>
              <a:rPr lang="zh-CN" sz="2000" dirty="0">
                <a:latin typeface="微软雅黑 Light" panose="020B0502040204020203" pitchFamily="34" charset="-122"/>
              </a:rPr>
              <a:t>的演员李幼斌、孙红雷。</a:t>
            </a:r>
          </a:p>
          <a:p>
            <a:pPr algn="just">
              <a:lnSpc>
                <a:spcPct val="90000"/>
              </a:lnSpc>
              <a:buFont typeface="Wingdings" panose="05000000000000000000" charset="0"/>
              <a:buChar char="ü"/>
            </a:pPr>
            <a:r>
              <a:rPr lang="zh-CN" sz="2000" dirty="0">
                <a:latin typeface="微软雅黑 Light" panose="020B0502040204020203" pitchFamily="34" charset="-122"/>
                <a:sym typeface="+mn-ea"/>
              </a:rPr>
              <a:t>李幼斌</a:t>
            </a:r>
            <a:r>
              <a:rPr lang="zh-CN" sz="2000" dirty="0">
                <a:latin typeface="微软雅黑 Light" panose="020B0502040204020203" pitchFamily="34" charset="-122"/>
              </a:rPr>
              <a:t>以“我不想重复”婉拒与李云龙类似的角色。</a:t>
            </a:r>
          </a:p>
          <a:p>
            <a:pPr algn="just">
              <a:lnSpc>
                <a:spcPct val="90000"/>
              </a:lnSpc>
              <a:buFont typeface="Wingdings" panose="05000000000000000000" charset="0"/>
              <a:buChar char="ü"/>
            </a:pPr>
            <a:r>
              <a:rPr lang="zh-CN" sz="2000" dirty="0">
                <a:latin typeface="微软雅黑 Light" panose="020B0502040204020203" pitchFamily="34" charset="-122"/>
              </a:rPr>
              <a:t>“演员有不同的思维、思想、经历、爱好、特长、兴趣，一个角色若理解不了，就不会演好，也就不会去接受，反之，既然能理解这个人物，挑战又从何谈起呢？所以，我不可能因为某种角色没演过就跃跃欲试。演不了的角色，我不能接。演员就要拿自己的个人条件来演戏，因此是有极限的，不可能冲出极限演绎人物。”</a:t>
            </a:r>
            <a:r>
              <a:rPr lang="en-US" altLang="zh-CN" sz="2000" dirty="0">
                <a:latin typeface="微软雅黑 Light" panose="020B0502040204020203" pitchFamily="34" charset="-122"/>
              </a:rPr>
              <a:t>——</a:t>
            </a:r>
            <a:r>
              <a:rPr lang="zh-CN" sz="2000" dirty="0">
                <a:latin typeface="微软雅黑 Light" panose="020B0502040204020203" pitchFamily="34" charset="-122"/>
                <a:sym typeface="+mn-ea"/>
              </a:rPr>
              <a:t>李幼斌</a:t>
            </a:r>
            <a:endParaRPr lang="zh-CN" sz="2000" dirty="0">
              <a:latin typeface="微软雅黑 Light" panose="020B0502040204020203" pitchFamily="34" charset="-122"/>
            </a:endParaRPr>
          </a:p>
          <a:p>
            <a:pPr algn="just">
              <a:lnSpc>
                <a:spcPct val="9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75" name="image97.png"/>
          <p:cNvPicPr>
            <a:picLocks noChangeAspect="1"/>
          </p:cNvPicPr>
          <p:nvPr/>
        </p:nvPicPr>
        <p:blipFill>
          <a:blip r:embed="rId3" cstate="print"/>
          <a:stretch>
            <a:fillRect/>
          </a:stretch>
        </p:blipFill>
        <p:spPr>
          <a:xfrm>
            <a:off x="8756650" y="1153160"/>
            <a:ext cx="1271905" cy="1486535"/>
          </a:xfrm>
          <a:prstGeom prst="rect">
            <a:avLst/>
          </a:prstGeom>
          <a:ln>
            <a:solidFill>
              <a:schemeClr val="accent1"/>
            </a:solidFill>
          </a:ln>
        </p:spPr>
      </p:pic>
      <p:pic>
        <p:nvPicPr>
          <p:cNvPr id="177" name="image98.png"/>
          <p:cNvPicPr>
            <a:picLocks noChangeAspect="1"/>
          </p:cNvPicPr>
          <p:nvPr/>
        </p:nvPicPr>
        <p:blipFill>
          <a:blip r:embed="rId4" cstate="print"/>
          <a:stretch>
            <a:fillRect/>
          </a:stretch>
        </p:blipFill>
        <p:spPr>
          <a:xfrm>
            <a:off x="10028555" y="1153160"/>
            <a:ext cx="2163445" cy="1486535"/>
          </a:xfrm>
          <a:prstGeom prst="rect">
            <a:avLst/>
          </a:prstGeom>
        </p:spPr>
      </p:pic>
      <p:pic>
        <p:nvPicPr>
          <p:cNvPr id="179" name="image99.png"/>
          <p:cNvPicPr>
            <a:picLocks noChangeAspect="1"/>
          </p:cNvPicPr>
          <p:nvPr/>
        </p:nvPicPr>
        <p:blipFill>
          <a:blip r:embed="rId5" cstate="print"/>
          <a:stretch>
            <a:fillRect/>
          </a:stretch>
        </p:blipFill>
        <p:spPr>
          <a:xfrm>
            <a:off x="8756015" y="4361815"/>
            <a:ext cx="3435985" cy="1903095"/>
          </a:xfrm>
          <a:prstGeom prst="rect">
            <a:avLst/>
          </a:prstGeom>
        </p:spPr>
      </p:pic>
      <p:pic>
        <p:nvPicPr>
          <p:cNvPr id="181" name="image100.png"/>
          <p:cNvPicPr>
            <a:picLocks noChangeAspect="1"/>
          </p:cNvPicPr>
          <p:nvPr/>
        </p:nvPicPr>
        <p:blipFill>
          <a:blip r:embed="rId6" cstate="print"/>
          <a:stretch>
            <a:fillRect/>
          </a:stretch>
        </p:blipFill>
        <p:spPr>
          <a:xfrm>
            <a:off x="9404985" y="2639695"/>
            <a:ext cx="2007870" cy="17221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500" fill="hold">
                                          <p:stCondLst>
                                            <p:cond delay="0"/>
                                          </p:stCondLst>
                                        </p:cTn>
                                        <p:tgtEl>
                                          <p:spTgt spid="175"/>
                                        </p:tgtEl>
                                        <p:attrNameLst>
                                          <p:attrName>style.visibility</p:attrName>
                                        </p:attrNameLst>
                                      </p:cBhvr>
                                      <p:to>
                                        <p:strVal val="visible"/>
                                      </p:to>
                                    </p:set>
                                    <p:animEffect transition="in" filter="box(in)">
                                      <p:cBhvr>
                                        <p:cTn id="7" dur="500"/>
                                        <p:tgtEl>
                                          <p:spTgt spid="17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500" fill="hold">
                                          <p:stCondLst>
                                            <p:cond delay="0"/>
                                          </p:stCondLst>
                                        </p:cTn>
                                        <p:tgtEl>
                                          <p:spTgt spid="177"/>
                                        </p:tgtEl>
                                        <p:attrNameLst>
                                          <p:attrName>style.visibility</p:attrName>
                                        </p:attrNameLst>
                                      </p:cBhvr>
                                      <p:to>
                                        <p:strVal val="visible"/>
                                      </p:to>
                                    </p:set>
                                    <p:animEffect transition="in" filter="box(in)">
                                      <p:cBhvr>
                                        <p:cTn id="12" dur="500"/>
                                        <p:tgtEl>
                                          <p:spTgt spid="17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500" fill="hold">
                                          <p:stCondLst>
                                            <p:cond delay="0"/>
                                          </p:stCondLst>
                                        </p:cTn>
                                        <p:tgtEl>
                                          <p:spTgt spid="181"/>
                                        </p:tgtEl>
                                        <p:attrNameLst>
                                          <p:attrName>style.visibility</p:attrName>
                                        </p:attrNameLst>
                                      </p:cBhvr>
                                      <p:to>
                                        <p:strVal val="visible"/>
                                      </p:to>
                                    </p:set>
                                    <p:animEffect transition="in" filter="box(in)">
                                      <p:cBhvr>
                                        <p:cTn id="17" dur="500"/>
                                        <p:tgtEl>
                                          <p:spTgt spid="181"/>
                                        </p:tgtEl>
                                      </p:cBhvr>
                                    </p:animEffect>
                                  </p:childTnLst>
                                </p:cTn>
                              </p:par>
                            </p:childTnLst>
                          </p:cTn>
                        </p:par>
                        <p:par>
                          <p:cTn id="18" fill="hold">
                            <p:stCondLst>
                              <p:cond delay="500"/>
                            </p:stCondLst>
                            <p:childTnLst>
                              <p:par>
                                <p:cTn id="19" presetID="4" presetClass="entr" presetSubtype="16" fill="hold" nodeType="afterEffect">
                                  <p:stCondLst>
                                    <p:cond delay="0"/>
                                  </p:stCondLst>
                                  <p:childTnLst>
                                    <p:set>
                                      <p:cBhvr>
                                        <p:cTn id="20" dur="500" fill="hold">
                                          <p:stCondLst>
                                            <p:cond delay="0"/>
                                          </p:stCondLst>
                                        </p:cTn>
                                        <p:tgtEl>
                                          <p:spTgt spid="179"/>
                                        </p:tgtEl>
                                        <p:attrNameLst>
                                          <p:attrName>style.visibility</p:attrName>
                                        </p:attrNameLst>
                                      </p:cBhvr>
                                      <p:to>
                                        <p:strVal val="visible"/>
                                      </p:to>
                                    </p:set>
                                    <p:animEffect transition="in" filter="box(in)">
                                      <p:cBhvr>
                                        <p:cTn id="21"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6555" y="365125"/>
            <a:ext cx="11815445" cy="1143635"/>
          </a:xfrm>
        </p:spPr>
        <p:txBody>
          <a:bodyPr>
            <a:noAutofit/>
          </a:bodyPr>
          <a:lstStyle/>
          <a:p>
            <a:pPr algn="just"/>
            <a:r>
              <a:rPr lang="zh-CN" altLang="en-US" sz="3600">
                <a:sym typeface="+mn-ea"/>
              </a:rPr>
              <a:t>第二节 表演可塑性和演员对自我在创作中的开拓与再认识</a:t>
            </a:r>
          </a:p>
        </p:txBody>
      </p:sp>
      <p:sp>
        <p:nvSpPr>
          <p:cNvPr id="3" name="文本占位符 2"/>
          <p:cNvSpPr>
            <a:spLocks noGrp="1"/>
          </p:cNvSpPr>
          <p:nvPr>
            <p:ph type="body" orient="vert" idx="1"/>
          </p:nvPr>
        </p:nvSpPr>
        <p:spPr>
          <a:xfrm>
            <a:off x="755015" y="1259205"/>
            <a:ext cx="9177655"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二、镜头的“微相”对表演可塑性的限制</a:t>
            </a:r>
          </a:p>
          <a:p>
            <a:pPr algn="just">
              <a:lnSpc>
                <a:spcPct val="100000"/>
              </a:lnSpc>
            </a:pPr>
            <a:r>
              <a:rPr sz="2000" dirty="0" err="1">
                <a:latin typeface="微软雅黑 Light" panose="020B0502040204020203" pitchFamily="34" charset="-122"/>
              </a:rPr>
              <a:t>电影表演中的演员可塑性问题由于镜头的“微相”功能，受到</a:t>
            </a:r>
            <a:r>
              <a:rPr lang="zh-CN" sz="2000" dirty="0">
                <a:latin typeface="微软雅黑 Light" panose="020B0502040204020203" pitchFamily="34" charset="-122"/>
              </a:rPr>
              <a:t>一</a:t>
            </a:r>
            <a:r>
              <a:rPr sz="2000" dirty="0" err="1">
                <a:latin typeface="微软雅黑 Light" panose="020B0502040204020203" pitchFamily="34" charset="-122"/>
              </a:rPr>
              <a:t>定程度的限制</a:t>
            </a:r>
            <a:r>
              <a:rPr lang="zh-CN" sz="2000" dirty="0">
                <a:latin typeface="微软雅黑 Light" panose="020B0502040204020203" pitchFamily="34" charset="-122"/>
              </a:rPr>
              <a:t>，</a:t>
            </a:r>
            <a:r>
              <a:rPr sz="2000" dirty="0" err="1">
                <a:latin typeface="微软雅黑 Light" panose="020B0502040204020203" pitchFamily="34" charset="-122"/>
              </a:rPr>
              <a:t>主要是由镜头反映现实的逼真与观众审美的认可来决定的。它主要表现在对演员的形象气质与年龄特征的严格要求上</a:t>
            </a:r>
            <a:r>
              <a:rPr sz="2000" dirty="0">
                <a:latin typeface="微软雅黑 Light" panose="020B0502040204020203" pitchFamily="34" charset="-122"/>
              </a:rPr>
              <a:t>。</a:t>
            </a:r>
            <a:r>
              <a:rPr lang="zh-CN" sz="2000" dirty="0">
                <a:latin typeface="微软雅黑 Light" panose="020B0502040204020203" pitchFamily="34" charset="-122"/>
              </a:rPr>
              <a:t>（</a:t>
            </a:r>
            <a:r>
              <a:rPr lang="zh-CN" sz="2000" dirty="0">
                <a:latin typeface="微软雅黑 Light" panose="020B0502040204020203" pitchFamily="34" charset="-122"/>
                <a:sym typeface="+mn-ea"/>
              </a:rPr>
              <a:t>例：</a:t>
            </a:r>
            <a:r>
              <a:rPr sz="2000" dirty="0" err="1">
                <a:latin typeface="微软雅黑 Light" panose="020B0502040204020203" pitchFamily="34" charset="-122"/>
                <a:sym typeface="+mn-ea"/>
              </a:rPr>
              <a:t>演员金山在舞台上成功地演出保尔·柯察金</a:t>
            </a:r>
            <a:r>
              <a:rPr lang="en-US" sz="2000" dirty="0" err="1">
                <a:latin typeface="微软雅黑 Light" panose="020B0502040204020203" pitchFamily="34" charset="-122"/>
                <a:sym typeface="+mn-ea"/>
              </a:rPr>
              <a:t>VS.</a:t>
            </a:r>
            <a:r>
              <a:rPr sz="2000" dirty="0" err="1">
                <a:latin typeface="微软雅黑 Light" panose="020B0502040204020203" pitchFamily="34" charset="-122"/>
                <a:sym typeface="+mn-ea"/>
              </a:rPr>
              <a:t>著名演员项堃、王丹凤主演《玉色蝴蝶</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康泰、谢芳主演《第二次握手</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让观众评说“</a:t>
            </a:r>
            <a:r>
              <a:rPr sz="2000" dirty="0" err="1">
                <a:latin typeface="微软雅黑 Light" panose="020B0502040204020203" pitchFamily="34" charset="-122"/>
                <a:sym typeface="+mn-ea"/>
              </a:rPr>
              <a:t>装嫩</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不为观众所接受和认可</a:t>
            </a:r>
            <a:r>
              <a:rPr sz="2000" dirty="0">
                <a:latin typeface="微软雅黑 Light" panose="020B0502040204020203" pitchFamily="34" charset="-122"/>
                <a:sym typeface="+mn-ea"/>
              </a:rPr>
              <a:t>。</a:t>
            </a:r>
            <a:r>
              <a:rPr lang="zh-CN" sz="2000" dirty="0">
                <a:latin typeface="微软雅黑 Light" panose="020B0502040204020203" pitchFamily="34" charset="-122"/>
              </a:rPr>
              <a:t>）</a:t>
            </a:r>
          </a:p>
          <a:p>
            <a:pPr algn="just">
              <a:lnSpc>
                <a:spcPct val="100000"/>
              </a:lnSpc>
            </a:pPr>
            <a:r>
              <a:rPr sz="2000" dirty="0">
                <a:latin typeface="微软雅黑 Light" panose="020B0502040204020203" pitchFamily="34" charset="-122"/>
              </a:rPr>
              <a:t>演员的演技固然重要，但在镜头前，演员的年龄相对来说要符合角色的年龄特征。镜头的“微相”功能会把演员脸上的细微皱纹暴露无遗，这是用演技遮掩不住的。</a:t>
            </a:r>
          </a:p>
          <a:p>
            <a:pPr algn="just">
              <a:lnSpc>
                <a:spcPct val="100000"/>
              </a:lnSpc>
            </a:pPr>
            <a:r>
              <a:rPr sz="2000" dirty="0" err="1">
                <a:latin typeface="楷体" panose="02010609060101010101" pitchFamily="49" charset="-122"/>
                <a:ea typeface="楷体" panose="02010609060101010101" pitchFamily="49" charset="-122"/>
              </a:rPr>
              <a:t>谢晋导演</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大演小（年岁大的演员演年岁小的角色</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演技再好也解决不了美学问题</a:t>
            </a:r>
            <a:r>
              <a:rPr sz="2000" dirty="0">
                <a:latin typeface="楷体" panose="02010609060101010101" pitchFamily="49" charset="-122"/>
                <a:ea typeface="楷体" panose="02010609060101010101" pitchFamily="49" charset="-122"/>
              </a:rPr>
              <a:t>。”</a:t>
            </a:r>
          </a:p>
          <a:p>
            <a:pPr algn="just">
              <a:lnSpc>
                <a:spcPct val="100000"/>
              </a:lnSpc>
            </a:pPr>
            <a:r>
              <a:rPr sz="2000" dirty="0">
                <a:latin typeface="微软雅黑 Light" panose="020B0502040204020203" pitchFamily="34" charset="-122"/>
              </a:rPr>
              <a:t>镜头的“微相”作用，对习惯于发挥舞台表演审美的演员会有一定程度的限制，但有表演功力的演员则会运用镜头的“微相”功能，更好地展示镜头前的表演。</a:t>
            </a:r>
          </a:p>
          <a:p>
            <a:pPr algn="just">
              <a:lnSpc>
                <a:spcPct val="100000"/>
              </a:lnSpc>
            </a:pPr>
            <a:r>
              <a:rPr sz="2000" dirty="0" err="1">
                <a:latin typeface="楷体" panose="02010609060101010101" pitchFamily="49" charset="-122"/>
                <a:ea typeface="楷体" panose="02010609060101010101" pitchFamily="49" charset="-122"/>
              </a:rPr>
              <a:t>贝拉·巴拉兹</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在影片里，一个微小的动作可以表现一种深厚的情感，心灵的悲剧可以从一皱眉之间表达出来</a:t>
            </a:r>
            <a:r>
              <a:rPr sz="2000" dirty="0">
                <a:latin typeface="楷体" panose="02010609060101010101" pitchFamily="49" charset="-122"/>
                <a:ea typeface="楷体" panose="02010609060101010101" pitchFamily="49"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83" name="image101.png"/>
          <p:cNvPicPr>
            <a:picLocks noChangeAspect="1"/>
          </p:cNvPicPr>
          <p:nvPr/>
        </p:nvPicPr>
        <p:blipFill>
          <a:blip r:embed="rId3" cstate="print"/>
          <a:stretch>
            <a:fillRect/>
          </a:stretch>
        </p:blipFill>
        <p:spPr>
          <a:xfrm>
            <a:off x="9932670" y="1090295"/>
            <a:ext cx="2257425" cy="2846705"/>
          </a:xfrm>
          <a:prstGeom prst="rect">
            <a:avLst/>
          </a:prstGeom>
        </p:spPr>
      </p:pic>
      <p:pic>
        <p:nvPicPr>
          <p:cNvPr id="185" name="image102.png"/>
          <p:cNvPicPr>
            <a:picLocks noChangeAspect="1"/>
          </p:cNvPicPr>
          <p:nvPr/>
        </p:nvPicPr>
        <p:blipFill>
          <a:blip r:embed="rId4" cstate="print"/>
          <a:stretch>
            <a:fillRect/>
          </a:stretch>
        </p:blipFill>
        <p:spPr>
          <a:xfrm>
            <a:off x="9933940" y="3937000"/>
            <a:ext cx="2258060" cy="182245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6555" y="365125"/>
            <a:ext cx="11815445" cy="1143635"/>
          </a:xfrm>
        </p:spPr>
        <p:txBody>
          <a:bodyPr>
            <a:noAutofit/>
          </a:bodyPr>
          <a:lstStyle/>
          <a:p>
            <a:pPr algn="just"/>
            <a:r>
              <a:rPr lang="zh-CN" altLang="en-US" sz="3600">
                <a:sym typeface="+mn-ea"/>
              </a:rPr>
              <a:t>第二节 表演可塑性和演员对自我在创作中的开拓与再认识</a:t>
            </a:r>
          </a:p>
        </p:txBody>
      </p:sp>
      <p:sp>
        <p:nvSpPr>
          <p:cNvPr id="3" name="文本占位符 2"/>
          <p:cNvSpPr>
            <a:spLocks noGrp="1"/>
          </p:cNvSpPr>
          <p:nvPr>
            <p:ph type="body" orient="vert" idx="1"/>
          </p:nvPr>
        </p:nvSpPr>
        <p:spPr>
          <a:xfrm>
            <a:off x="755015" y="1259205"/>
            <a:ext cx="11158855" cy="5387975"/>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三、本色、类型、性格的创作</a:t>
            </a:r>
          </a:p>
          <a:p>
            <a:pPr algn="just">
              <a:lnSpc>
                <a:spcPct val="130000"/>
              </a:lnSpc>
            </a:pPr>
            <a:r>
              <a:rPr sz="2000" dirty="0" err="1">
                <a:latin typeface="微软雅黑 Light" panose="020B0502040204020203" pitchFamily="34" charset="-122"/>
              </a:rPr>
              <a:t>有学者把演员的表演创作归类划分为本色、类型与性格三种</a:t>
            </a:r>
            <a:r>
              <a:rPr sz="2000" dirty="0">
                <a:latin typeface="微软雅黑 Light" panose="020B0502040204020203" pitchFamily="34" charset="-122"/>
              </a:rPr>
              <a:t>。</a:t>
            </a:r>
            <a:endParaRPr sz="2000" b="1" dirty="0">
              <a:latin typeface="微软雅黑 Light" panose="020B0502040204020203" pitchFamily="34" charset="-122"/>
            </a:endParaRPr>
          </a:p>
          <a:p>
            <a:pPr algn="just">
              <a:lnSpc>
                <a:spcPct val="130000"/>
              </a:lnSpc>
            </a:pPr>
            <a:r>
              <a:rPr sz="2000" b="1" dirty="0">
                <a:latin typeface="微软雅黑 Light" panose="020B0502040204020203" pitchFamily="34" charset="-122"/>
              </a:rPr>
              <a:t>本色表演</a:t>
            </a:r>
            <a:r>
              <a:rPr sz="2000" dirty="0">
                <a:latin typeface="微软雅黑 Light" panose="020B0502040204020203" pitchFamily="34" charset="-122"/>
              </a:rPr>
              <a:t>是演员仅以他的本色进行表演，即主要是用他的外形、气质魅力塑造人物。他所扮演的人物也均接近他本人在角色的规定情境中生活，演什么角色好像都是他自己。</a:t>
            </a:r>
          </a:p>
          <a:p>
            <a:pPr algn="just">
              <a:lnSpc>
                <a:spcPct val="130000"/>
              </a:lnSpc>
            </a:pPr>
            <a:r>
              <a:rPr sz="2000" dirty="0">
                <a:latin typeface="微软雅黑 Light" panose="020B0502040204020203" pitchFamily="34" charset="-122"/>
              </a:rPr>
              <a:t>“演员在电影中改变外形的可能性，比在戏剧中受到大得多的限制。”“演员的成功，除了他们的个人才能以外，首先是由于和角色的吻合，由于剧本的材料和演员的一切资质相吻合。”“一个演员永远只能扮演他自己这一角色，当他饰演某个人物时，首先是从摆脱不属于他自身的东西开始的，但也从不加进他自身并不存在的东西。任何演员除了表演自己而外，不可能表现别的东西。”</a:t>
            </a:r>
            <a:r>
              <a:rPr lang="zh-CN" sz="2000" dirty="0">
                <a:latin typeface="微软雅黑 Light" panose="020B0502040204020203" pitchFamily="34" charset="-122"/>
              </a:rPr>
              <a:t>（</a:t>
            </a:r>
            <a:r>
              <a:rPr sz="2000" dirty="0" err="1">
                <a:latin typeface="微软雅黑 Light" panose="020B0502040204020203" pitchFamily="34" charset="-122"/>
                <a:sym typeface="+mn-ea"/>
              </a:rPr>
              <a:t>电影理论家邵牧君《为本色表演正名</a:t>
            </a:r>
            <a:r>
              <a:rPr sz="2000" dirty="0">
                <a:latin typeface="微软雅黑 Light" panose="020B0502040204020203" pitchFamily="34" charset="-122"/>
                <a:sym typeface="+mn-ea"/>
              </a:rPr>
              <a:t>》</a:t>
            </a:r>
            <a:r>
              <a:rPr lang="zh-CN" sz="2000" dirty="0">
                <a:latin typeface="微软雅黑 Light" panose="020B0502040204020203" pitchFamily="34" charset="-122"/>
              </a:rPr>
              <a:t>）</a:t>
            </a: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6555" y="365125"/>
            <a:ext cx="11815445" cy="1143635"/>
          </a:xfrm>
        </p:spPr>
        <p:txBody>
          <a:bodyPr>
            <a:noAutofit/>
          </a:bodyPr>
          <a:lstStyle/>
          <a:p>
            <a:pPr algn="just"/>
            <a:r>
              <a:rPr lang="zh-CN" altLang="en-US" sz="3600">
                <a:sym typeface="+mn-ea"/>
              </a:rPr>
              <a:t>第二节 表演可塑性和演员对自我在创作中的开拓与再认识</a:t>
            </a:r>
          </a:p>
        </p:txBody>
      </p:sp>
      <p:sp>
        <p:nvSpPr>
          <p:cNvPr id="3" name="文本占位符 2"/>
          <p:cNvSpPr>
            <a:spLocks noGrp="1"/>
          </p:cNvSpPr>
          <p:nvPr>
            <p:ph type="body" orient="vert" idx="1"/>
          </p:nvPr>
        </p:nvSpPr>
        <p:spPr>
          <a:xfrm>
            <a:off x="755015" y="1419225"/>
            <a:ext cx="10735310" cy="5227955"/>
          </a:xfrm>
        </p:spPr>
        <p:txBody>
          <a:bodyPr vert="horz">
            <a:noAutofit/>
          </a:bodyPr>
          <a:lstStyle/>
          <a:p>
            <a:pPr marL="0" indent="0" algn="just">
              <a:lnSpc>
                <a:spcPct val="90000"/>
              </a:lnSpc>
              <a:buNone/>
            </a:pPr>
            <a:r>
              <a:rPr lang="zh-CN" altLang="en-US" dirty="0">
                <a:latin typeface="微软雅黑 Light" panose="020B0502040204020203" pitchFamily="34" charset="-122"/>
                <a:sym typeface="+mn-ea"/>
              </a:rPr>
              <a:t>三、本色、类型、性格的创作</a:t>
            </a:r>
          </a:p>
          <a:p>
            <a:pPr algn="just" fontAlgn="auto">
              <a:lnSpc>
                <a:spcPct val="130000"/>
              </a:lnSpc>
            </a:pPr>
            <a:r>
              <a:rPr sz="2000" dirty="0">
                <a:latin typeface="微软雅黑 Light" panose="020B0502040204020203" pitchFamily="34" charset="-122"/>
              </a:rPr>
              <a:t>类型表演，是演员的系列人物创作都是近乎一种类型的人物。演员也认定这是他的表演优势所在，如鱼得水，而不愿再演出其他类型的人物。类型化表演，即以类型化的角色为基础，寻找在外形和气质风度上与之相一致的人来扮演，以达到演员即是角色、角色即是演员的效果（</a:t>
            </a:r>
            <a:r>
              <a:rPr lang="zh-CN" sz="2000" dirty="0">
                <a:latin typeface="微软雅黑 Light" panose="020B0502040204020203" pitchFamily="34" charset="-122"/>
              </a:rPr>
              <a:t>例：</a:t>
            </a:r>
            <a:r>
              <a:rPr sz="2000" dirty="0" err="1">
                <a:latin typeface="微软雅黑 Light" panose="020B0502040204020203" pitchFamily="34" charset="-122"/>
              </a:rPr>
              <a:t>陈佩斯与朱时茂的小品《主角与配角</a:t>
            </a:r>
            <a:r>
              <a:rPr sz="2000" dirty="0">
                <a:latin typeface="微软雅黑 Light" panose="020B0502040204020203" pitchFamily="34" charset="-122"/>
              </a:rPr>
              <a:t>》《</a:t>
            </a:r>
            <a:r>
              <a:rPr sz="2000" dirty="0" err="1">
                <a:latin typeface="微软雅黑 Light" panose="020B0502040204020203" pitchFamily="34" charset="-122"/>
              </a:rPr>
              <a:t>警察与小偷</a:t>
            </a:r>
            <a:r>
              <a:rPr sz="2000" dirty="0">
                <a:latin typeface="微软雅黑 Light" panose="020B0502040204020203" pitchFamily="34" charset="-122"/>
              </a:rPr>
              <a:t>》）。</a:t>
            </a:r>
          </a:p>
          <a:p>
            <a:pPr algn="just" fontAlgn="auto">
              <a:lnSpc>
                <a:spcPct val="130000"/>
              </a:lnSpc>
            </a:pPr>
            <a:r>
              <a:rPr sz="2000" dirty="0" err="1">
                <a:latin typeface="微软雅黑 Light" panose="020B0502040204020203" pitchFamily="34" charset="-122"/>
              </a:rPr>
              <a:t>性格表演，是演员的创作幅度很大，戏路宽，什么角色都敢于演，并能做到装龙像龙，装虎像虎</a:t>
            </a:r>
            <a:r>
              <a:rPr sz="2000" dirty="0">
                <a:latin typeface="微软雅黑 Light" panose="020B0502040204020203" pitchFamily="34" charset="-122"/>
              </a:rPr>
              <a:t>。</a:t>
            </a:r>
          </a:p>
          <a:p>
            <a:pPr algn="just" fontAlgn="auto">
              <a:lnSpc>
                <a:spcPct val="130000"/>
              </a:lnSpc>
            </a:pPr>
            <a:r>
              <a:rPr sz="2000" dirty="0">
                <a:latin typeface="微软雅黑 Light" panose="020B0502040204020203" pitchFamily="34" charset="-122"/>
              </a:rPr>
              <a:t>国外著名演员葛里高利·派克近乎本色，劳伦斯·奥列佛与卡尔斯·劳顿近乎性格；我国著名演员崔嵬近乎本色，孙道临近乎类型，赵丹、石挥和谢添近乎性格。</a:t>
            </a:r>
          </a:p>
          <a:p>
            <a:pPr algn="just">
              <a:lnSpc>
                <a:spcPct val="9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sym typeface="+mn-ea"/>
              </a:rPr>
              <a:t>第三节	做一名合格的影视演员</a:t>
            </a:r>
          </a:p>
        </p:txBody>
      </p:sp>
      <p:sp>
        <p:nvSpPr>
          <p:cNvPr id="3" name="文本占位符 2"/>
          <p:cNvSpPr>
            <a:spLocks noGrp="1"/>
          </p:cNvSpPr>
          <p:nvPr>
            <p:ph type="body" orient="vert" idx="1"/>
          </p:nvPr>
        </p:nvSpPr>
        <p:spPr>
          <a:xfrm>
            <a:off x="781050" y="1421130"/>
            <a:ext cx="11095355" cy="5127625"/>
          </a:xfrm>
        </p:spPr>
        <p:txBody>
          <a:bodyPr vert="horz">
            <a:noAutofit/>
          </a:bodyPr>
          <a:lstStyle/>
          <a:p>
            <a:pPr marL="0" indent="0">
              <a:lnSpc>
                <a:spcPct val="110000"/>
              </a:lnSpc>
              <a:buNone/>
            </a:pPr>
            <a:r>
              <a:rPr dirty="0" err="1">
                <a:latin typeface="微软雅黑 Light" panose="020B0502040204020203" pitchFamily="34" charset="-122"/>
                <a:cs typeface="微软雅黑 Light" panose="020B0502040204020203" pitchFamily="34" charset="-122"/>
                <a:sym typeface="+mn-ea"/>
              </a:rPr>
              <a:t>二、生活</a:t>
            </a:r>
            <a:r>
              <a:rPr lang="en-US" altLang="zh-CN" dirty="0">
                <a:latin typeface="微软雅黑 Light" panose="020B0502040204020203" pitchFamily="34" charset="-122"/>
                <a:cs typeface="微软雅黑 Light" panose="020B0502040204020203" pitchFamily="34" charset="-122"/>
                <a:sym typeface="+mn-ea"/>
              </a:rPr>
              <a:t>——</a:t>
            </a:r>
            <a:r>
              <a:rPr dirty="0" err="1">
                <a:latin typeface="微软雅黑 Light" panose="020B0502040204020203" pitchFamily="34" charset="-122"/>
                <a:cs typeface="微软雅黑 Light" panose="020B0502040204020203" pitchFamily="34" charset="-122"/>
                <a:sym typeface="+mn-ea"/>
              </a:rPr>
              <a:t>汲取深厚的生活素养</a:t>
            </a:r>
            <a:endParaRPr dirty="0">
              <a:latin typeface="微软雅黑 Light" panose="020B0502040204020203" pitchFamily="34" charset="-122"/>
              <a:cs typeface="微软雅黑 Light" panose="020B0502040204020203" pitchFamily="34" charset="-122"/>
              <a:sym typeface="+mn-ea"/>
            </a:endParaRP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社会生活是一切文学艺术创作的源泉，表演艺术同样需要演员自己对社会生活的认识和体验作为创作的基础；</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艺术创作有两种：</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一种是第一次的创作，如作家、画家等，他们把自己对生活的感受、对事物的态度用文字、线条、色彩表达出来，感染读者；</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而表演艺术及导演等是第二次（二度）创作，二度创作是在第一种创作基础上的创作，但同样离不开演员自身对生活的理解和体验。这就需要演员有分析剧本和表达剧本的能力，这两种能力都要求演员本身具有丰厚的生活积累和艺术修养；</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要把理解生活放在深入生活的首位，只有“理解了的东西才能更深刻地感觉它”。要把观察生活看成深入生活的重要一环，积累丰富的表演创作素材，丰富自己的创作库藏；</a:t>
            </a:r>
          </a:p>
          <a:p>
            <a:pPr>
              <a:lnSpc>
                <a:spcPct val="110000"/>
              </a:lnSpc>
            </a:pPr>
            <a:r>
              <a:rPr lang="zh-CN" altLang="en-US" sz="2000" dirty="0">
                <a:latin typeface="微软雅黑 Light" panose="020B0502040204020203" pitchFamily="34" charset="-122"/>
                <a:cs typeface="微软雅黑 Light" panose="020B0502040204020203" pitchFamily="34" charset="-122"/>
                <a:sym typeface="+mn-ea"/>
              </a:rPr>
              <a:t>生活是表演艺术创作的源泉。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76555" y="365125"/>
            <a:ext cx="11815445" cy="1143635"/>
          </a:xfrm>
        </p:spPr>
        <p:txBody>
          <a:bodyPr>
            <a:noAutofit/>
          </a:bodyPr>
          <a:lstStyle/>
          <a:p>
            <a:pPr algn="just"/>
            <a:r>
              <a:rPr lang="zh-CN" altLang="en-US" sz="3600">
                <a:sym typeface="+mn-ea"/>
              </a:rPr>
              <a:t>第二节 表演可塑性和演员对自我在创作中的开拓与再认识</a:t>
            </a:r>
          </a:p>
        </p:txBody>
      </p:sp>
      <p:sp>
        <p:nvSpPr>
          <p:cNvPr id="3" name="文本占位符 2"/>
          <p:cNvSpPr>
            <a:spLocks noGrp="1"/>
          </p:cNvSpPr>
          <p:nvPr>
            <p:ph type="body" orient="vert" idx="1"/>
          </p:nvPr>
        </p:nvSpPr>
        <p:spPr>
          <a:xfrm>
            <a:off x="755015" y="1332230"/>
            <a:ext cx="6964045" cy="5314950"/>
          </a:xfrm>
        </p:spPr>
        <p:txBody>
          <a:bodyPr vert="horz">
            <a:noAutofit/>
          </a:bodyPr>
          <a:lstStyle/>
          <a:p>
            <a:pPr marL="0" indent="0" algn="just">
              <a:lnSpc>
                <a:spcPct val="90000"/>
              </a:lnSpc>
              <a:buNone/>
            </a:pPr>
            <a:r>
              <a:rPr lang="zh-CN" altLang="en-US" dirty="0">
                <a:latin typeface="微软雅黑 Light" panose="020B0502040204020203" pitchFamily="34" charset="-122"/>
                <a:sym typeface="+mn-ea"/>
              </a:rPr>
              <a:t>三、本色、类型、性格的创作</a:t>
            </a:r>
            <a:endParaRPr sz="2000" dirty="0">
              <a:latin typeface="微软雅黑 Light" panose="020B0502040204020203" pitchFamily="34" charset="-122"/>
            </a:endParaRPr>
          </a:p>
          <a:p>
            <a:pPr algn="just" fontAlgn="auto">
              <a:lnSpc>
                <a:spcPct val="100000"/>
              </a:lnSpc>
            </a:pPr>
            <a:r>
              <a:rPr lang="zh-CN" sz="2000" dirty="0">
                <a:latin typeface="微软雅黑 Light" panose="020B0502040204020203" pitchFamily="34" charset="-122"/>
              </a:rPr>
              <a:t>这种划分</a:t>
            </a:r>
            <a:r>
              <a:rPr sz="2000" dirty="0" err="1">
                <a:latin typeface="微软雅黑 Light" panose="020B0502040204020203" pitchFamily="34" charset="-122"/>
              </a:rPr>
              <a:t>现象</a:t>
            </a:r>
            <a:r>
              <a:rPr lang="zh-CN" sz="2000" dirty="0">
                <a:latin typeface="微软雅黑 Light" panose="020B0502040204020203" pitchFamily="34" charset="-122"/>
              </a:rPr>
              <a:t>本质上</a:t>
            </a:r>
            <a:r>
              <a:rPr sz="2000" dirty="0" err="1">
                <a:latin typeface="微软雅黑 Light" panose="020B0502040204020203" pitchFamily="34" charset="-122"/>
              </a:rPr>
              <a:t>是一个表演可塑性的开拓问题</a:t>
            </a:r>
            <a:r>
              <a:rPr sz="2000" dirty="0">
                <a:latin typeface="微软雅黑 Light" panose="020B0502040204020203" pitchFamily="34" charset="-122"/>
              </a:rPr>
              <a:t>。</a:t>
            </a:r>
          </a:p>
          <a:p>
            <a:pPr algn="just" fontAlgn="auto">
              <a:lnSpc>
                <a:spcPct val="100000"/>
              </a:lnSpc>
              <a:buFont typeface="Wingdings" panose="05000000000000000000" pitchFamily="2" charset="2"/>
              <a:buChar char="u"/>
            </a:pPr>
            <a:r>
              <a:rPr lang="zh-CN" sz="2000" dirty="0">
                <a:latin typeface="微软雅黑 Light" panose="020B0502040204020203" pitchFamily="34" charset="-122"/>
              </a:rPr>
              <a:t>案例：</a:t>
            </a:r>
          </a:p>
          <a:p>
            <a:pPr algn="just" fontAlgn="auto">
              <a:lnSpc>
                <a:spcPct val="100000"/>
              </a:lnSpc>
              <a:buFont typeface="Wingdings" panose="05000000000000000000" charset="0"/>
              <a:buChar char="ü"/>
            </a:pPr>
            <a:r>
              <a:rPr lang="zh-CN" sz="2000" dirty="0">
                <a:latin typeface="微软雅黑 Light" panose="020B0502040204020203" pitchFamily="34" charset="-122"/>
              </a:rPr>
              <a:t>达斯汀·霍夫曼摆脱个人</a:t>
            </a:r>
            <a:r>
              <a:rPr lang="zh-CN" sz="2000" dirty="0">
                <a:latin typeface="微软雅黑 Light" panose="020B0502040204020203" pitchFamily="34" charset="-122"/>
                <a:sym typeface="+mn-ea"/>
              </a:rPr>
              <a:t>外形（矮小、大鼻头等）限制</a:t>
            </a:r>
            <a:r>
              <a:rPr lang="zh-CN" sz="2000" dirty="0">
                <a:latin typeface="微软雅黑 Light" panose="020B0502040204020203" pitchFamily="34" charset="-122"/>
              </a:rPr>
              <a:t>，以浑厚的艺术功力和娴熟的表演技巧，塑造了从外形到个性千变万化、不同类型气质的系列银幕形象。</a:t>
            </a:r>
          </a:p>
          <a:p>
            <a:pPr algn="just" fontAlgn="auto">
              <a:lnSpc>
                <a:spcPct val="100000"/>
              </a:lnSpc>
              <a:buFont typeface="Wingdings" panose="05000000000000000000" charset="0"/>
              <a:buChar char="ü"/>
            </a:pPr>
            <a:r>
              <a:rPr lang="zh-CN" sz="2000" dirty="0">
                <a:latin typeface="微软雅黑 Light" panose="020B0502040204020203" pitchFamily="34" charset="-122"/>
              </a:rPr>
              <a:t>演员赵君由于外形气质憨朴，曾一度演的全是一路戏。当时他说：“我拍了这几年的片子，全在农村、兵营，就没有进过城。”后来，随着年岁增长，演技纯熟，戏路也有所扩展，因此所扮演的角色也不再局限于同一种类型了。</a:t>
            </a:r>
          </a:p>
          <a:p>
            <a:pPr algn="just" fontAlgn="auto">
              <a:lnSpc>
                <a:spcPct val="100000"/>
              </a:lnSpc>
              <a:buFont typeface="Arial" panose="020B0604020202020204" pitchFamily="34" charset="0"/>
              <a:buChar char="•"/>
            </a:pPr>
            <a:r>
              <a:rPr lang="zh-CN" sz="2000" dirty="0">
                <a:latin typeface="微软雅黑 Light" panose="020B0502040204020203" pitchFamily="34" charset="-122"/>
              </a:rPr>
              <a:t>影视作品中的人物性格具有多样性、丰富性，不同于戏剧表演创作的独特的一次性（不同于舞台表演可由无数剧团同演一部戏，众多演员同演一个角色）。只要能鲜明、生动、完整地刻画出“这一个”，从表演美学角度和银幕形象的社会价值来讲，都是一个成功的性格化创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87" name="image103.png"/>
          <p:cNvPicPr>
            <a:picLocks noChangeAspect="1"/>
          </p:cNvPicPr>
          <p:nvPr/>
        </p:nvPicPr>
        <p:blipFill>
          <a:blip r:embed="rId3" cstate="print"/>
          <a:stretch>
            <a:fillRect/>
          </a:stretch>
        </p:blipFill>
        <p:spPr>
          <a:xfrm>
            <a:off x="7719060" y="1114425"/>
            <a:ext cx="2418715" cy="2686050"/>
          </a:xfrm>
          <a:prstGeom prst="rect">
            <a:avLst/>
          </a:prstGeom>
        </p:spPr>
      </p:pic>
      <p:pic>
        <p:nvPicPr>
          <p:cNvPr id="189" name="image104.png"/>
          <p:cNvPicPr>
            <a:picLocks noChangeAspect="1"/>
          </p:cNvPicPr>
          <p:nvPr/>
        </p:nvPicPr>
        <p:blipFill>
          <a:blip r:embed="rId4" cstate="print"/>
          <a:stretch>
            <a:fillRect/>
          </a:stretch>
        </p:blipFill>
        <p:spPr>
          <a:xfrm>
            <a:off x="10137775" y="3610610"/>
            <a:ext cx="2054225" cy="255905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怎样认识自己在影视创作中的可塑性与局限性，以及开拓的可能性？</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谈谈自己在“微相”前的表演感受并举具体事例说明。</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请试举出两个在影视表演中达到性格化创作的表演人物并阐述说明。</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第三节 人物基调的把握与角色外部动作设计</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一、人物基调与多性格色彩创作</a:t>
            </a:r>
          </a:p>
          <a:p>
            <a:pPr algn="just" fontAlgn="auto">
              <a:lnSpc>
                <a:spcPct val="130000"/>
              </a:lnSpc>
            </a:pPr>
            <a:r>
              <a:rPr lang="zh-CN" sz="2000" b="1" dirty="0">
                <a:latin typeface="微软雅黑 Light" panose="020B0502040204020203" pitchFamily="34" charset="-122"/>
              </a:rPr>
              <a:t>人物基调</a:t>
            </a:r>
            <a:r>
              <a:rPr lang="zh-CN" sz="2000" dirty="0">
                <a:latin typeface="微软雅黑 Light" panose="020B0502040204020203" pitchFamily="34" charset="-122"/>
              </a:rPr>
              <a:t>，是指“这一个”人物区别于其他剧中人物的所作所为的结论性看法，是演员通过创作自身展现的人物行为，得到观众认可与共识的对人物的总体印象。</a:t>
            </a:r>
          </a:p>
          <a:p>
            <a:pPr algn="just" fontAlgn="auto">
              <a:lnSpc>
                <a:spcPct val="130000"/>
              </a:lnSpc>
            </a:pPr>
            <a:r>
              <a:rPr lang="zh-CN" sz="2000" dirty="0">
                <a:latin typeface="微软雅黑 Light" panose="020B0502040204020203" pitchFamily="34" charset="-122"/>
              </a:rPr>
              <a:t>基调的性格内涵不是单一的，而应该是丰富多彩的。</a:t>
            </a:r>
          </a:p>
          <a:p>
            <a:pPr algn="just" fontAlgn="auto">
              <a:lnSpc>
                <a:spcPct val="130000"/>
              </a:lnSpc>
            </a:pPr>
            <a:r>
              <a:rPr lang="zh-CN" sz="2000" dirty="0">
                <a:latin typeface="微软雅黑 Light" panose="020B0502040204020203" pitchFamily="34" charset="-122"/>
              </a:rPr>
              <a:t>如《神女》中主人公卑贱地出卖肉体和高尚的母爱的双重人格；《董存瑞》中主人公的倔犟质朴与聪明机智并存；《上甘岭》中连长张忠发在坑道阻击战中的英勇顽强、视死如归和对小松鼠的生命的珍爱；《老兵新传》中战长河的憨厚率直、敢冲敢闯和静心夜读、虚心求教性格的统一。</a:t>
            </a:r>
          </a:p>
          <a:p>
            <a:pPr algn="just" fontAlgn="auto">
              <a:lnSpc>
                <a:spcPct val="130000"/>
              </a:lnSpc>
            </a:pPr>
            <a:r>
              <a:rPr lang="zh-CN" sz="2000" dirty="0">
                <a:latin typeface="微软雅黑 Light" panose="020B0502040204020203" pitchFamily="34" charset="-122"/>
              </a:rPr>
              <a:t>演员塑造形象要鲜明、生动、独特，要塑造“典型环境中的典型性格”。</a:t>
            </a:r>
          </a:p>
          <a:p>
            <a:pPr algn="just" fontAlgn="auto">
              <a:lnSpc>
                <a:spcPct val="13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第三节 人物基调的把握与角色外部动作设计</a:t>
            </a:r>
          </a:p>
        </p:txBody>
      </p:sp>
      <p:sp>
        <p:nvSpPr>
          <p:cNvPr id="3" name="文本占位符 2"/>
          <p:cNvSpPr>
            <a:spLocks noGrp="1"/>
          </p:cNvSpPr>
          <p:nvPr>
            <p:ph type="body" orient="vert" idx="1"/>
          </p:nvPr>
        </p:nvSpPr>
        <p:spPr>
          <a:xfrm>
            <a:off x="755015" y="1259205"/>
            <a:ext cx="839089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一、人物基调与多性格色彩创作</a:t>
            </a:r>
          </a:p>
          <a:p>
            <a:pPr algn="just" fontAlgn="auto">
              <a:lnSpc>
                <a:spcPct val="130000"/>
              </a:lnSpc>
            </a:pPr>
            <a:r>
              <a:rPr lang="zh-CN" sz="2000" b="1" dirty="0">
                <a:latin typeface="微软雅黑 Light" panose="020B0502040204020203" pitchFamily="34" charset="-122"/>
                <a:sym typeface="+mn-ea"/>
              </a:rPr>
              <a:t>在典型环境中塑造的典型性格的案例：</a:t>
            </a:r>
          </a:p>
          <a:p>
            <a:pPr algn="just" fontAlgn="auto">
              <a:lnSpc>
                <a:spcPct val="130000"/>
              </a:lnSpc>
            </a:pPr>
            <a:r>
              <a:rPr lang="zh-CN" sz="2000" dirty="0">
                <a:latin typeface="微软雅黑 Light" panose="020B0502040204020203" pitchFamily="34" charset="-122"/>
              </a:rPr>
              <a:t>阮玲玉在《神女》中饰演的妓女、张良在《董存瑞》中饰演的董存瑞、高保成在《上甘岭》中饰演的张忠发、崔嵬在《老兵新传》中饰演的战长河、谢芳在《青春之歌》中饰演的林道静、张瑞芳、仲星火在《李双双》中饰演的双双与喜旺、潘虹在《人到中年》中饰演的陆文婷、刘子枫在《黑炮事件》中饰演的赵书信、刘佩琦在《离开雷锋的日子》中饰演的乔安山，李幼斌、李雪健在《横空出世》中饰演的陆光达与冯石、倪萍在《美丽的大脚》中饰演的张美丽、吴军在《张思德》中饰演的张思德、富大龙在《天狗》中饰演的天狗、李幼斌在《亮剑》中饰演的李云龙、王宝强在《士兵突击》中饰演的许三多、孙红雷在《潜伏》中饰演的余则成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191" name="image105.png"/>
          <p:cNvPicPr>
            <a:picLocks noChangeAspect="1"/>
          </p:cNvPicPr>
          <p:nvPr/>
        </p:nvPicPr>
        <p:blipFill>
          <a:blip r:embed="rId3" cstate="print"/>
          <a:stretch>
            <a:fillRect/>
          </a:stretch>
        </p:blipFill>
        <p:spPr>
          <a:xfrm>
            <a:off x="9674860" y="1036320"/>
            <a:ext cx="2517140" cy="3134995"/>
          </a:xfrm>
          <a:prstGeom prst="rect">
            <a:avLst/>
          </a:prstGeom>
        </p:spPr>
      </p:pic>
      <p:pic>
        <p:nvPicPr>
          <p:cNvPr id="193" name="image106.png"/>
          <p:cNvPicPr>
            <a:picLocks noChangeAspect="1"/>
          </p:cNvPicPr>
          <p:nvPr/>
        </p:nvPicPr>
        <p:blipFill>
          <a:blip r:embed="rId4" cstate="print"/>
          <a:stretch>
            <a:fillRect/>
          </a:stretch>
        </p:blipFill>
        <p:spPr>
          <a:xfrm>
            <a:off x="9674860" y="4171315"/>
            <a:ext cx="2517140" cy="18923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000" fill="hold">
                                          <p:stCondLst>
                                            <p:cond delay="0"/>
                                          </p:stCondLst>
                                        </p:cTn>
                                        <p:tgtEl>
                                          <p:spTgt spid="191"/>
                                        </p:tgtEl>
                                        <p:attrNameLst>
                                          <p:attrName>style.visibility</p:attrName>
                                        </p:attrNameLst>
                                      </p:cBhvr>
                                      <p:to>
                                        <p:strVal val="visible"/>
                                      </p:to>
                                    </p:set>
                                    <p:animEffect transition="in" filter="wedge">
                                      <p:cBhvr>
                                        <p:cTn id="7" dur="1000"/>
                                        <p:tgtEl>
                                          <p:spTgt spid="191"/>
                                        </p:tgtEl>
                                      </p:cBhvr>
                                    </p:animEffect>
                                  </p:childTnLst>
                                </p:cTn>
                              </p:par>
                            </p:childTnLst>
                          </p:cTn>
                        </p:par>
                        <p:par>
                          <p:cTn id="8" fill="hold">
                            <p:stCondLst>
                              <p:cond delay="1000"/>
                            </p:stCondLst>
                            <p:childTnLst>
                              <p:par>
                                <p:cTn id="9" presetID="20" presetClass="entr" presetSubtype="0" fill="hold" nodeType="afterEffect">
                                  <p:stCondLst>
                                    <p:cond delay="0"/>
                                  </p:stCondLst>
                                  <p:childTnLst>
                                    <p:set>
                                      <p:cBhvr>
                                        <p:cTn id="10" dur="1000" fill="hold">
                                          <p:stCondLst>
                                            <p:cond delay="0"/>
                                          </p:stCondLst>
                                        </p:cTn>
                                        <p:tgtEl>
                                          <p:spTgt spid="193"/>
                                        </p:tgtEl>
                                        <p:attrNameLst>
                                          <p:attrName>style.visibility</p:attrName>
                                        </p:attrNameLst>
                                      </p:cBhvr>
                                      <p:to>
                                        <p:strVal val="visible"/>
                                      </p:to>
                                    </p:set>
                                    <p:animEffect transition="in" filter="wedge">
                                      <p:cBhvr>
                                        <p:cTn id="11" dur="10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第三节 人物基调的把握与角色外部动作设计</a:t>
            </a:r>
          </a:p>
        </p:txBody>
      </p:sp>
      <p:sp>
        <p:nvSpPr>
          <p:cNvPr id="3" name="文本占位符 2"/>
          <p:cNvSpPr>
            <a:spLocks noGrp="1"/>
          </p:cNvSpPr>
          <p:nvPr>
            <p:ph type="body" orient="vert" idx="1"/>
          </p:nvPr>
        </p:nvSpPr>
        <p:spPr>
          <a:xfrm>
            <a:off x="755015" y="1259205"/>
            <a:ext cx="1132713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一、人物基调与多性格色彩创作</a:t>
            </a:r>
          </a:p>
          <a:p>
            <a:pPr algn="just" fontAlgn="auto">
              <a:lnSpc>
                <a:spcPct val="100000"/>
              </a:lnSpc>
            </a:pPr>
            <a:r>
              <a:rPr lang="zh-CN" sz="2000" dirty="0">
                <a:latin typeface="微软雅黑 Light" panose="020B0502040204020203" pitchFamily="34" charset="-122"/>
                <a:sym typeface="+mn-ea"/>
              </a:rPr>
              <a:t>黑格尔在其《美学》中对艺术典型形象的和谐统一的三条要求是：</a:t>
            </a:r>
            <a:r>
              <a:rPr lang="zh-CN" sz="2000" b="1" dirty="0">
                <a:latin typeface="微软雅黑 Light" panose="020B0502040204020203" pitchFamily="34" charset="-122"/>
                <a:sym typeface="+mn-ea"/>
              </a:rPr>
              <a:t>一是性格“质”的规定性；二是性格表现的丰富性；三是情致的始终如一。</a:t>
            </a:r>
          </a:p>
          <a:p>
            <a:pPr algn="just" fontAlgn="auto">
              <a:lnSpc>
                <a:spcPct val="100000"/>
              </a:lnSpc>
            </a:pPr>
            <a:r>
              <a:rPr lang="zh-CN" sz="2000" dirty="0">
                <a:latin typeface="微软雅黑 Light" panose="020B0502040204020203" pitchFamily="34" charset="-122"/>
                <a:sym typeface="+mn-ea"/>
              </a:rPr>
              <a:t>所谓</a:t>
            </a:r>
            <a:r>
              <a:rPr lang="zh-CN" sz="2000" b="1" dirty="0">
                <a:latin typeface="微软雅黑 Light" panose="020B0502040204020203" pitchFamily="34" charset="-122"/>
                <a:sym typeface="+mn-ea"/>
              </a:rPr>
              <a:t>典型</a:t>
            </a:r>
            <a:r>
              <a:rPr lang="zh-CN" sz="2000" dirty="0">
                <a:latin typeface="微软雅黑 Light" panose="020B0502040204020203" pitchFamily="34" charset="-122"/>
                <a:sym typeface="+mn-ea"/>
              </a:rPr>
              <a:t>，亦可以理解为众多的具有独特性的“这一个”，要和一般的、类似的区分开。这必须要把握人物的基调。</a:t>
            </a:r>
          </a:p>
          <a:p>
            <a:pPr algn="just" fontAlgn="auto">
              <a:lnSpc>
                <a:spcPct val="100000"/>
              </a:lnSpc>
            </a:pPr>
            <a:r>
              <a:rPr lang="zh-CN" sz="2000" dirty="0">
                <a:latin typeface="微软雅黑 Light" panose="020B0502040204020203" pitchFamily="34" charset="-122"/>
                <a:sym typeface="+mn-ea"/>
              </a:rPr>
              <a:t>人物的基调就是人物性格与气质的基本特征和色彩，是角色的思想情感、生活情调、生活节奏集中的表现。演员塑造一系列角色，均要在理解角色的基础上，对人物进行心理分析后，把握人物基调进行创作。</a:t>
            </a:r>
          </a:p>
          <a:p>
            <a:pPr algn="just" fontAlgn="auto">
              <a:lnSpc>
                <a:spcPct val="100000"/>
              </a:lnSpc>
            </a:pPr>
            <a:r>
              <a:rPr lang="zh-CN" sz="2000" dirty="0">
                <a:latin typeface="微软雅黑 Light" panose="020B0502040204020203" pitchFamily="34" charset="-122"/>
                <a:sym typeface="+mn-ea"/>
              </a:rPr>
              <a:t>影视表演的特性是，人物基调不是在排练中逐渐把握，而应该是在影片开拍之前，演员就要以心中有数、对角色有统一的形象性认识来驾驭现场的纷乱和切割式拍摄。</a:t>
            </a:r>
          </a:p>
          <a:p>
            <a:pPr algn="just" fontAlgn="auto">
              <a:lnSpc>
                <a:spcPct val="100000"/>
              </a:lnSpc>
            </a:pPr>
            <a:r>
              <a:rPr lang="zh-CN" sz="2000" dirty="0">
                <a:latin typeface="微软雅黑 Light" panose="020B0502040204020203" pitchFamily="34" charset="-122"/>
                <a:sym typeface="+mn-ea"/>
              </a:rPr>
              <a:t>性格的多彩是指演员在把握人物基调，塑造出人物的主要性格特征之后，还能让观众看到人物性格的另一面或是多侧面，这样塑造出来的人物性格就显得丰富多彩。（《上甘岭》中，坑道里连长带头和战士们抓松鼠；《张思德》中，闷汉张思德深夜给毛泽东提意见且侃侃而谈；《袁隆平》中那个一心一意搞科研的袁隆平，居然闯入篮球赛场拉出爱他的姑娘向她求婚……都十分真实生动地刻画了人物，丰富了人物性格。）</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第三节 人物基调的把握与角色外部动作设计</a:t>
            </a:r>
          </a:p>
        </p:txBody>
      </p:sp>
      <p:sp>
        <p:nvSpPr>
          <p:cNvPr id="3" name="文本占位符 2"/>
          <p:cNvSpPr>
            <a:spLocks noGrp="1"/>
          </p:cNvSpPr>
          <p:nvPr>
            <p:ph type="body" orient="vert" idx="1"/>
          </p:nvPr>
        </p:nvSpPr>
        <p:spPr>
          <a:xfrm>
            <a:off x="755015" y="1259205"/>
            <a:ext cx="9497060" cy="5562600"/>
          </a:xfrm>
        </p:spPr>
        <p:txBody>
          <a:bodyPr vert="horz">
            <a:noAutofit/>
          </a:bodyPr>
          <a:lstStyle/>
          <a:p>
            <a:pPr marL="0" indent="0" algn="just">
              <a:lnSpc>
                <a:spcPct val="130000"/>
              </a:lnSpc>
              <a:buNone/>
            </a:pPr>
            <a:r>
              <a:rPr lang="zh-CN" altLang="en-US" dirty="0">
                <a:latin typeface="微软雅黑 Light" panose="020B0502040204020203" pitchFamily="34" charset="-122"/>
                <a:sym typeface="+mn-ea"/>
              </a:rPr>
              <a:t>二、整体感与表演中动作细节的运用</a:t>
            </a:r>
          </a:p>
          <a:p>
            <a:pPr algn="just">
              <a:lnSpc>
                <a:spcPct val="80000"/>
              </a:lnSpc>
            </a:pPr>
            <a:r>
              <a:rPr lang="zh-CN" sz="2000" b="1" dirty="0">
                <a:latin typeface="微软雅黑 Light" panose="020B0502040204020203" pitchFamily="34" charset="-122"/>
                <a:sym typeface="+mn-ea"/>
              </a:rPr>
              <a:t>角色必须要有外部的动作设计，就是要“动于衷而行于外”。</a:t>
            </a:r>
            <a:r>
              <a:rPr lang="en-US" altLang="zh-CN" sz="2000" dirty="0">
                <a:solidFill>
                  <a:srgbClr val="FF0000"/>
                </a:solidFill>
                <a:latin typeface="微软雅黑 Light" panose="020B0502040204020203" pitchFamily="34" charset="-122"/>
                <a:sym typeface="+mn-ea"/>
              </a:rPr>
              <a:t>√</a:t>
            </a:r>
            <a:endParaRPr lang="zh-CN" sz="2000" dirty="0">
              <a:latin typeface="微软雅黑 Light" panose="020B0502040204020203" pitchFamily="34" charset="-122"/>
              <a:sym typeface="+mn-ea"/>
            </a:endParaRPr>
          </a:p>
          <a:p>
            <a:pPr algn="just">
              <a:lnSpc>
                <a:spcPct val="80000"/>
              </a:lnSpc>
            </a:pP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影视表演是感觉的艺术，无需设计。</a:t>
            </a:r>
            <a:r>
              <a:rPr lang="en-US" altLang="zh-CN" sz="2000" dirty="0">
                <a:latin typeface="微软雅黑 Light" panose="020B0502040204020203" pitchFamily="34" charset="-122"/>
                <a:sym typeface="+mn-ea"/>
              </a:rPr>
              <a:t>”</a:t>
            </a:r>
            <a:r>
              <a:rPr lang="zh-CN" altLang="en-US" sz="2000" dirty="0">
                <a:solidFill>
                  <a:srgbClr val="FF0000"/>
                </a:solidFill>
                <a:latin typeface="微软雅黑 Light" panose="020B0502040204020203" pitchFamily="34" charset="-122"/>
                <a:sym typeface="+mn-ea"/>
              </a:rPr>
              <a:t>×</a:t>
            </a:r>
          </a:p>
          <a:p>
            <a:pPr algn="just">
              <a:lnSpc>
                <a:spcPct val="80000"/>
              </a:lnSpc>
            </a:pPr>
            <a:r>
              <a:rPr lang="en-US" altLang="zh-CN" sz="2000" dirty="0">
                <a:latin typeface="微软雅黑 Light" panose="020B0502040204020203" pitchFamily="34" charset="-122"/>
                <a:sym typeface="+mn-ea"/>
              </a:rPr>
              <a:t>“</a:t>
            </a:r>
            <a:r>
              <a:rPr lang="zh-CN" altLang="en-US" sz="2000" dirty="0">
                <a:latin typeface="微软雅黑 Light" panose="020B0502040204020203" pitchFamily="34" charset="-122"/>
                <a:sym typeface="+mn-ea"/>
              </a:rPr>
              <a:t>电影表演只是感觉的表演，当代电影是直觉的表演，进行表演设计是可笑的，案头工作也是可有可无的。</a:t>
            </a:r>
            <a:r>
              <a:rPr lang="en-US" altLang="zh-CN" sz="2000" dirty="0">
                <a:latin typeface="微软雅黑 Light" panose="020B0502040204020203" pitchFamily="34" charset="-122"/>
                <a:sym typeface="+mn-ea"/>
              </a:rPr>
              <a:t>”</a:t>
            </a:r>
            <a:r>
              <a:rPr lang="zh-CN" altLang="en-US" sz="2000" dirty="0">
                <a:solidFill>
                  <a:srgbClr val="FF0000"/>
                </a:solidFill>
                <a:latin typeface="微软雅黑 Light" panose="020B0502040204020203" pitchFamily="34" charset="-122"/>
                <a:sym typeface="+mn-ea"/>
              </a:rPr>
              <a:t>×</a:t>
            </a:r>
          </a:p>
          <a:p>
            <a:pPr algn="just">
              <a:lnSpc>
                <a:spcPct val="80000"/>
              </a:lnSpc>
            </a:pPr>
            <a:r>
              <a:rPr lang="zh-CN" altLang="en-US" sz="2000" dirty="0">
                <a:solidFill>
                  <a:schemeClr val="tx1"/>
                </a:solidFill>
                <a:latin typeface="微软雅黑 Light" panose="020B0502040204020203" pitchFamily="34" charset="-122"/>
                <a:sym typeface="+mn-ea"/>
              </a:rPr>
              <a:t>正面案例：石挥的《太太万岁》，张莹在《董存瑞》中的连长，赵丽蓉、葛优（在《过年》中对</a:t>
            </a:r>
            <a:r>
              <a:rPr lang="en-US" altLang="zh-CN" sz="2000" dirty="0">
                <a:solidFill>
                  <a:schemeClr val="tx1"/>
                </a:solidFill>
                <a:latin typeface="微软雅黑 Light" panose="020B0502040204020203" pitchFamily="34" charset="-122"/>
                <a:sym typeface="+mn-ea"/>
              </a:rPr>
              <a:t>“</a:t>
            </a:r>
            <a:r>
              <a:rPr lang="zh-CN" altLang="en-US" sz="2000" dirty="0">
                <a:solidFill>
                  <a:schemeClr val="tx1"/>
                </a:solidFill>
                <a:latin typeface="微软雅黑 Light" panose="020B0502040204020203" pitchFamily="34" charset="-122"/>
                <a:sym typeface="+mn-ea"/>
              </a:rPr>
              <a:t>握手</a:t>
            </a:r>
            <a:r>
              <a:rPr lang="en-US" altLang="zh-CN" sz="2000" dirty="0">
                <a:solidFill>
                  <a:schemeClr val="tx1"/>
                </a:solidFill>
                <a:latin typeface="微软雅黑 Light" panose="020B0502040204020203" pitchFamily="34" charset="-122"/>
                <a:sym typeface="+mn-ea"/>
              </a:rPr>
              <a:t>”</a:t>
            </a:r>
            <a:r>
              <a:rPr lang="zh-CN" altLang="en-US" sz="2000" dirty="0">
                <a:solidFill>
                  <a:schemeClr val="tx1"/>
                </a:solidFill>
                <a:latin typeface="微软雅黑 Light" panose="020B0502040204020203" pitchFamily="34" charset="-122"/>
                <a:sym typeface="+mn-ea"/>
              </a:rPr>
              <a:t>的设计）、丁嘉丽的《过年》，宋春丽、王学圻的《相伴永远》等在表演中有丰富的鲜明的外部动作设计；</a:t>
            </a:r>
          </a:p>
          <a:p>
            <a:pPr algn="just">
              <a:lnSpc>
                <a:spcPct val="80000"/>
              </a:lnSpc>
            </a:pPr>
            <a:r>
              <a:rPr lang="zh-CN" altLang="en-US" sz="2000" dirty="0">
                <a:solidFill>
                  <a:schemeClr val="tx1"/>
                </a:solidFill>
                <a:latin typeface="微软雅黑 Light" panose="020B0502040204020203" pitchFamily="34" charset="-122"/>
                <a:sym typeface="+mn-ea"/>
              </a:rPr>
              <a:t>张辉：“舞台表演和影视拍摄，演员对于细节的创作是有所不同的。由于受两种艺术在表现形式上不同的影响，细节创造在舞台和电影中也各有所侧重。在舞台上，细节是对情感、欲望、性格的强调和放大。它要由演员用可见的、有表现力的外部动作来完成，常常是对生活的时空进行夸大。而电影中的细节，却是由摄影机镜头的选择来完成的。在一部影片中，大的行动和情节是导演和编剧早就为我们做好了的。演员所要做的，就是如何为导演在每一个单元中提供最完美的、生动的、真实的细节。</a:t>
            </a:r>
            <a:r>
              <a:rPr lang="en-US" altLang="zh-CN" sz="2000" dirty="0">
                <a:solidFill>
                  <a:schemeClr val="tx1"/>
                </a:solidFill>
                <a:latin typeface="微软雅黑 Light" panose="020B0502040204020203" pitchFamily="34" charset="-122"/>
                <a:sym typeface="+mn-ea"/>
              </a:rPr>
              <a:t>“</a:t>
            </a:r>
          </a:p>
          <a:p>
            <a:pPr algn="just">
              <a:lnSpc>
                <a:spcPct val="80000"/>
              </a:lnSpc>
            </a:pPr>
            <a:r>
              <a:rPr lang="en-US" altLang="zh-CN" sz="2000" dirty="0">
                <a:solidFill>
                  <a:schemeClr val="tx1"/>
                </a:solidFill>
                <a:latin typeface="微软雅黑 Light" panose="020B0502040204020203" pitchFamily="34" charset="-122"/>
                <a:sym typeface="+mn-ea"/>
              </a:rPr>
              <a:t>德国演员奥洛夫斯基</a:t>
            </a:r>
            <a:r>
              <a:rPr lang="zh-CN" altLang="en-US" sz="2000" dirty="0">
                <a:solidFill>
                  <a:schemeClr val="tx1"/>
                </a:solidFill>
                <a:latin typeface="微软雅黑 Light" panose="020B0502040204020203" pitchFamily="34" charset="-122"/>
                <a:sym typeface="+mn-ea"/>
              </a:rPr>
              <a:t>在</a:t>
            </a:r>
            <a:r>
              <a:rPr lang="en-US" altLang="zh-CN" sz="2000" dirty="0">
                <a:solidFill>
                  <a:schemeClr val="tx1"/>
                </a:solidFill>
                <a:latin typeface="微软雅黑 Light" panose="020B0502040204020203" pitchFamily="34" charset="-122"/>
                <a:sym typeface="+mn-ea"/>
              </a:rPr>
              <a:t>拍摄《黑炮事件》</a:t>
            </a:r>
            <a:r>
              <a:rPr lang="zh-CN" altLang="en-US" sz="2000" dirty="0">
                <a:solidFill>
                  <a:schemeClr val="tx1"/>
                </a:solidFill>
                <a:latin typeface="微软雅黑 Light" panose="020B0502040204020203" pitchFamily="34" charset="-122"/>
                <a:sym typeface="+mn-ea"/>
              </a:rPr>
              <a:t>时，</a:t>
            </a:r>
            <a:r>
              <a:rPr lang="en-US" altLang="zh-CN" sz="2000" dirty="0">
                <a:solidFill>
                  <a:schemeClr val="tx1"/>
                </a:solidFill>
                <a:latin typeface="微软雅黑 Light" panose="020B0502040204020203" pitchFamily="34" charset="-122"/>
                <a:sym typeface="+mn-ea"/>
              </a:rPr>
              <a:t>对导演黄建新说：“我在一场戏里表演是否准确可信，由我负责；而人物的总体形象是否站得起来，由你负责。”</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10102850" y="-3810"/>
            <a:ext cx="2089150" cy="1585595"/>
          </a:xfrm>
          <a:prstGeom prst="rect">
            <a:avLst/>
          </a:prstGeom>
        </p:spPr>
      </p:pic>
      <p:pic>
        <p:nvPicPr>
          <p:cNvPr id="5" name="图片 4"/>
          <p:cNvPicPr>
            <a:picLocks noChangeAspect="1"/>
          </p:cNvPicPr>
          <p:nvPr/>
        </p:nvPicPr>
        <p:blipFill>
          <a:blip r:embed="rId4"/>
          <a:stretch>
            <a:fillRect/>
          </a:stretch>
        </p:blipFill>
        <p:spPr>
          <a:xfrm>
            <a:off x="10252075" y="1581785"/>
            <a:ext cx="1939925" cy="226568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试举出两个在影视表演创作中多色彩塑造人物性格的实例并阐述说明。</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试举出两个在影视表演创作中用细节表现塑造人物性格特征的例子，并阐述说明。</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第四节 现实主义表演方法的多元化与多样性</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algn="just">
              <a:lnSpc>
                <a:spcPct val="130000"/>
              </a:lnSpc>
            </a:pPr>
            <a:r>
              <a:rPr lang="zh-CN" altLang="en-US" sz="2000" b="1" dirty="0">
                <a:latin typeface="微软雅黑 Light" panose="020B0502040204020203" pitchFamily="34" charset="-122"/>
                <a:sym typeface="+mn-ea"/>
              </a:rPr>
              <a:t>生活化</a:t>
            </a:r>
            <a:r>
              <a:rPr lang="en-US" altLang="zh-CN" sz="2000" b="1" dirty="0">
                <a:latin typeface="微软雅黑 Light" panose="020B0502040204020203" pitchFamily="34" charset="-122"/>
                <a:sym typeface="+mn-ea"/>
              </a:rPr>
              <a:t>≠</a:t>
            </a:r>
            <a:r>
              <a:rPr lang="zh-CN" altLang="en-US" sz="2000" b="1" dirty="0">
                <a:latin typeface="微软雅黑 Light" panose="020B0502040204020203" pitchFamily="34" charset="-122"/>
                <a:sym typeface="+mn-ea"/>
              </a:rPr>
              <a:t>单一化：</a:t>
            </a:r>
            <a:r>
              <a:rPr lang="zh-CN" altLang="en-US" sz="2000" dirty="0">
                <a:latin typeface="微软雅黑 Light" panose="020B0502040204020203" pitchFamily="34" charset="-122"/>
                <a:sym typeface="+mn-ea"/>
              </a:rPr>
              <a:t>在进行影视表演训练时，通常强调表演要真实、自然、生活化，教师让学生不要有演戏的痕迹，要以生活的常态来检验表演。但生活化不能仅用“生活常态”、“生活写实”来概括，还要有符合生活常理的不同风格特点的表演。不能把“生活化表演”局限得很单一。“生活化”有把生活化为艺术的含义。影视表演也应是多元化的风格、多样性的并存。这需要有一个兼容并蓄的审美标准。</a:t>
            </a:r>
          </a:p>
          <a:p>
            <a:pPr algn="just">
              <a:lnSpc>
                <a:spcPct val="130000"/>
              </a:lnSpc>
            </a:pPr>
            <a:r>
              <a:rPr lang="zh-CN" altLang="en-US" sz="2000" dirty="0">
                <a:latin typeface="微软雅黑 Light" panose="020B0502040204020203" pitchFamily="34" charset="-122"/>
                <a:sym typeface="+mn-ea"/>
              </a:rPr>
              <a:t>任何风格流派的形成，都是艺术家在一定历史时期，从不同的审美理想的角度在艺术中反映现实的方式的总和。表演也不例外。</a:t>
            </a:r>
          </a:p>
          <a:p>
            <a:pPr algn="just">
              <a:lnSpc>
                <a:spcPct val="130000"/>
              </a:lnSpc>
            </a:pPr>
            <a:r>
              <a:rPr lang="zh-CN" altLang="en-US" sz="2000" dirty="0">
                <a:latin typeface="微软雅黑 Light" panose="020B0502040204020203" pitchFamily="34" charset="-122"/>
                <a:sym typeface="+mn-ea"/>
              </a:rPr>
              <a:t>电影表演作为一种视听的造型元素，难以脱离一部影片的总体风格而单独存在。风格样式多元化的发展，要求演员以极大的适应性，在表演艺术的多样性比较中完善自己、丰富自己。演员应以更多的表现手段、更高的技艺，与不同风格流派的导演进行合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第四节 现实主义表演方法的多元化与多样性</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dirty="0" err="1">
                <a:latin typeface="微软雅黑 Light" panose="020B0502040204020203" pitchFamily="34" charset="-122"/>
                <a:sym typeface="+mn-ea"/>
              </a:rPr>
              <a:t>一、以剧本内容结构为依据的选择</a:t>
            </a:r>
            <a:endParaRPr dirty="0">
              <a:latin typeface="微软雅黑 Light" panose="020B0502040204020203" pitchFamily="34" charset="-122"/>
              <a:sym typeface="+mn-ea"/>
            </a:endParaRPr>
          </a:p>
          <a:p>
            <a:pPr algn="just">
              <a:lnSpc>
                <a:spcPct val="130000"/>
              </a:lnSpc>
            </a:pPr>
            <a:r>
              <a:rPr sz="2000" dirty="0">
                <a:latin typeface="微软雅黑 Light" panose="020B0502040204020203" pitchFamily="34" charset="-122"/>
                <a:sym typeface="+mn-ea"/>
              </a:rPr>
              <a:t>经典戏剧改编的电影强调戏剧结构语言的严谨性，强烈的戏剧冲突与铿锵凝练的人物语言，要求演员具备深厚的文学功底，掌握娴熟的语言技巧；</a:t>
            </a:r>
          </a:p>
          <a:p>
            <a:pPr algn="just">
              <a:lnSpc>
                <a:spcPct val="130000"/>
              </a:lnSpc>
            </a:pPr>
            <a:r>
              <a:rPr sz="2000" dirty="0">
                <a:latin typeface="微软雅黑 Light" panose="020B0502040204020203" pitchFamily="34" charset="-122"/>
                <a:sym typeface="+mn-ea"/>
              </a:rPr>
              <a:t>散文、诗等结构形式的多样化的剧本，强调画面的视觉展现，时空自由的意识流手法使表演分割、零散，倾向内心，要求演员表演更加具有生活化的形态，带有更多的即兴性；</a:t>
            </a:r>
          </a:p>
          <a:p>
            <a:pPr algn="just">
              <a:lnSpc>
                <a:spcPct val="130000"/>
              </a:lnSpc>
            </a:pPr>
            <a:r>
              <a:rPr sz="2000" dirty="0">
                <a:latin typeface="微软雅黑 Light" panose="020B0502040204020203" pitchFamily="34" charset="-122"/>
                <a:sym typeface="+mn-ea"/>
              </a:rPr>
              <a:t>喜剧电影风格样式多种多样，如抒情喜剧、情景喜剧、性格喜剧、讽刺喜剧、荒诞喜剧等，更需要演员本身具有幽默诙谐的创作素质及表演的节奏感。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第四节 现实主义表演方法的多元化与多样性</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dirty="0" err="1">
                <a:latin typeface="微软雅黑 Light" panose="020B0502040204020203" pitchFamily="34" charset="-122"/>
                <a:sym typeface="+mn-ea"/>
              </a:rPr>
              <a:t>二、以导演创作风格为依据的处理</a:t>
            </a:r>
            <a:endParaRPr dirty="0">
              <a:latin typeface="微软雅黑 Light" panose="020B0502040204020203" pitchFamily="34" charset="-122"/>
              <a:sym typeface="+mn-ea"/>
            </a:endParaRPr>
          </a:p>
          <a:p>
            <a:pPr algn="just">
              <a:lnSpc>
                <a:spcPct val="130000"/>
              </a:lnSpc>
            </a:pPr>
            <a:r>
              <a:rPr sz="2000" b="1" dirty="0" err="1">
                <a:latin typeface="微软雅黑 Light" panose="020B0502040204020203" pitchFamily="34" charset="-122"/>
                <a:sym typeface="+mn-ea"/>
              </a:rPr>
              <a:t>导演的创作风格会贯穿在影片的整体艺术构思之中</a:t>
            </a:r>
            <a:r>
              <a:rPr sz="2000" b="1" dirty="0">
                <a:latin typeface="微软雅黑 Light" panose="020B0502040204020203" pitchFamily="34" charset="-122"/>
                <a:sym typeface="+mn-ea"/>
              </a:rPr>
              <a:t>。</a:t>
            </a:r>
          </a:p>
          <a:p>
            <a:pPr algn="just">
              <a:lnSpc>
                <a:spcPct val="130000"/>
              </a:lnSpc>
            </a:pPr>
            <a:r>
              <a:rPr lang="zh-CN" sz="2000" b="1" dirty="0">
                <a:latin typeface="微软雅黑 Light" panose="020B0502040204020203" pitchFamily="34" charset="-122"/>
                <a:sym typeface="+mn-ea"/>
              </a:rPr>
              <a:t>导演：</a:t>
            </a:r>
          </a:p>
          <a:p>
            <a:pPr algn="just">
              <a:lnSpc>
                <a:spcPct val="130000"/>
              </a:lnSpc>
              <a:buFont typeface="Wingdings" panose="05000000000000000000" charset="0"/>
              <a:buChar char="ü"/>
            </a:pPr>
            <a:r>
              <a:rPr lang="en-US" sz="2000" dirty="0">
                <a:latin typeface="微软雅黑 Light" panose="020B0502040204020203" pitchFamily="34" charset="-122"/>
                <a:sym typeface="+mn-ea"/>
              </a:rPr>
              <a:t>20</a:t>
            </a:r>
            <a:r>
              <a:rPr sz="2000" dirty="0">
                <a:latin typeface="微软雅黑 Light" panose="020B0502040204020203" pitchFamily="34" charset="-122"/>
                <a:sym typeface="+mn-ea"/>
              </a:rPr>
              <a:t>世纪三四十年代的蔡楚生、孙瑜、费穆、郑君里，五六十年代的水华、谢晋、谢铁骊、王炎，</a:t>
            </a:r>
            <a:r>
              <a:rPr lang="en-US" sz="2000" dirty="0">
                <a:latin typeface="微软雅黑 Light" panose="020B0502040204020203" pitchFamily="34" charset="-122"/>
                <a:sym typeface="+mn-ea"/>
              </a:rPr>
              <a:t>80</a:t>
            </a:r>
            <a:r>
              <a:rPr sz="2000" dirty="0">
                <a:latin typeface="微软雅黑 Light" panose="020B0502040204020203" pitchFamily="34" charset="-122"/>
                <a:sym typeface="+mn-ea"/>
              </a:rPr>
              <a:t>年代的吴贻弓、谢飞、黄蜀芹、黄健中、吴天明，</a:t>
            </a:r>
            <a:r>
              <a:rPr lang="en-US" sz="2000" dirty="0">
                <a:latin typeface="微软雅黑 Light" panose="020B0502040204020203" pitchFamily="34" charset="-122"/>
                <a:sym typeface="+mn-ea"/>
              </a:rPr>
              <a:t>90</a:t>
            </a:r>
            <a:r>
              <a:rPr sz="2000" dirty="0">
                <a:latin typeface="微软雅黑 Light" panose="020B0502040204020203" pitchFamily="34" charset="-122"/>
                <a:sym typeface="+mn-ea"/>
              </a:rPr>
              <a:t>年代前后的陈凯歌、张艺谋、张建亚、黄建新、霍建起、陈国星、冯小宁、冯小刚以及王小帅、贾樟柯、王全安等，都在不同时期的作品中形成了自己的导演风格</a:t>
            </a:r>
          </a:p>
          <a:p>
            <a:pPr algn="just">
              <a:lnSpc>
                <a:spcPct val="130000"/>
              </a:lnSpc>
            </a:pPr>
            <a:r>
              <a:rPr lang="zh-CN" sz="2000" b="1" dirty="0">
                <a:latin typeface="微软雅黑 Light" panose="020B0502040204020203" pitchFamily="34" charset="-122"/>
                <a:sym typeface="+mn-ea"/>
              </a:rPr>
              <a:t>电影：</a:t>
            </a:r>
          </a:p>
          <a:p>
            <a:pPr algn="just">
              <a:lnSpc>
                <a:spcPct val="130000"/>
              </a:lnSpc>
              <a:buFont typeface="Wingdings" panose="05000000000000000000" charset="0"/>
              <a:buChar char="ü"/>
            </a:pP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一个和八个</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黄土地》中影像美学造型的出现</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三毛从军记</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王先生之欲火焚身</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举起手来</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车逝》等另辟蹊径的拍摄方法</a:t>
            </a:r>
            <a:r>
              <a:rPr sz="2000" dirty="0">
                <a:latin typeface="微软雅黑 Light" panose="020B0502040204020203" pitchFamily="34" charset="-122"/>
                <a:sym typeface="+mn-ea"/>
              </a:rPr>
              <a:t>；《人·鬼·情》的黑丝绒效果；黄建新的《站直啰，别趴下》系列影片的新写实；王全安的《惊蛰》的原生活形态等，都考验着演员表演的适应性，演员也因此形成自己新的表演风格。</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235585"/>
            <a:ext cx="10515600" cy="1164590"/>
          </a:xfrm>
        </p:spPr>
        <p:txBody>
          <a:bodyPr>
            <a:normAutofit/>
          </a:bodyPr>
          <a:lstStyle/>
          <a:p>
            <a:r>
              <a:rPr lang="zh-CN" altLang="en-US" sz="3600">
                <a:sym typeface="+mn-ea"/>
              </a:rPr>
              <a:t>第三节	做一名合格的影视演员</a:t>
            </a:r>
          </a:p>
        </p:txBody>
      </p:sp>
      <p:sp>
        <p:nvSpPr>
          <p:cNvPr id="3" name="文本占位符 2"/>
          <p:cNvSpPr>
            <a:spLocks noGrp="1"/>
          </p:cNvSpPr>
          <p:nvPr>
            <p:ph type="body" orient="vert" idx="1"/>
          </p:nvPr>
        </p:nvSpPr>
        <p:spPr>
          <a:xfrm>
            <a:off x="757555" y="1346835"/>
            <a:ext cx="11089005" cy="5450205"/>
          </a:xfrm>
        </p:spPr>
        <p:txBody>
          <a:bodyPr vert="horz">
            <a:noAutofit/>
          </a:bodyPr>
          <a:lstStyle/>
          <a:p>
            <a:pPr marL="0" indent="0">
              <a:lnSpc>
                <a:spcPct val="100000"/>
              </a:lnSpc>
              <a:buNone/>
            </a:pPr>
            <a:r>
              <a:rPr dirty="0" err="1">
                <a:latin typeface="微软雅黑 Light" panose="020B0502040204020203" pitchFamily="34" charset="-122"/>
                <a:cs typeface="微软雅黑 Light" panose="020B0502040204020203" pitchFamily="34" charset="-122"/>
                <a:sym typeface="+mn-ea"/>
              </a:rPr>
              <a:t>三、技巧</a:t>
            </a:r>
            <a:r>
              <a:rPr lang="en-US" altLang="zh-CN" dirty="0">
                <a:latin typeface="微软雅黑 Light" panose="020B0502040204020203" pitchFamily="34" charset="-122"/>
                <a:cs typeface="微软雅黑 Light" panose="020B0502040204020203" pitchFamily="34" charset="-122"/>
                <a:sym typeface="+mn-ea"/>
              </a:rPr>
              <a:t>——</a:t>
            </a:r>
            <a:r>
              <a:rPr dirty="0" err="1">
                <a:latin typeface="微软雅黑 Light" panose="020B0502040204020203" pitchFamily="34" charset="-122"/>
                <a:cs typeface="微软雅黑 Light" panose="020B0502040204020203" pitchFamily="34" charset="-122"/>
                <a:sym typeface="+mn-ea"/>
              </a:rPr>
              <a:t>锻炼精湛的专业技巧</a:t>
            </a:r>
            <a:endParaRPr dirty="0">
              <a:latin typeface="微软雅黑 Light" panose="020B0502040204020203" pitchFamily="34" charset="-122"/>
              <a:cs typeface="微软雅黑 Light" panose="020B0502040204020203" pitchFamily="34" charset="-122"/>
              <a:sym typeface="+mn-ea"/>
            </a:endParaRPr>
          </a:p>
          <a:p>
            <a:pPr indent="0">
              <a:lnSpc>
                <a:spcPct val="110000"/>
              </a:lnSpc>
              <a:buNone/>
            </a:pPr>
            <a:r>
              <a:rPr lang="zh-CN" altLang="en-US" sz="2000" b="1" dirty="0">
                <a:latin typeface="微软雅黑 Light" panose="020B0502040204020203" pitchFamily="34" charset="-122"/>
                <a:cs typeface="微软雅黑 Light" panose="020B0502040204020203" pitchFamily="34" charset="-122"/>
                <a:sym typeface="+mn-ea"/>
              </a:rPr>
              <a:t>演员创作素质的“七力”：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1</a:t>
            </a:r>
            <a:r>
              <a:rPr lang="zh-CN" altLang="en-US" sz="1800" dirty="0">
                <a:latin typeface="微软雅黑 Light" panose="020B0502040204020203" pitchFamily="34" charset="-122"/>
                <a:cs typeface="微软雅黑 Light" panose="020B0502040204020203" pitchFamily="34" charset="-122"/>
                <a:sym typeface="+mn-ea"/>
              </a:rPr>
              <a:t>）敏锐而又细致的观察力；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2</a:t>
            </a:r>
            <a:r>
              <a:rPr lang="zh-CN" altLang="en-US" sz="1800" dirty="0">
                <a:latin typeface="微软雅黑 Light" panose="020B0502040204020203" pitchFamily="34" charset="-122"/>
                <a:cs typeface="微软雅黑 Light" panose="020B0502040204020203" pitchFamily="34" charset="-122"/>
                <a:sym typeface="+mn-ea"/>
              </a:rPr>
              <a:t>）积极而又稳定的注意力；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3</a:t>
            </a:r>
            <a:r>
              <a:rPr lang="zh-CN" altLang="en-US" sz="1800" dirty="0">
                <a:latin typeface="微软雅黑 Light" panose="020B0502040204020203" pitchFamily="34" charset="-122"/>
                <a:cs typeface="微软雅黑 Light" panose="020B0502040204020203" pitchFamily="34" charset="-122"/>
                <a:sym typeface="+mn-ea"/>
              </a:rPr>
              <a:t>）丰富而又活跃的想象力；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4</a:t>
            </a:r>
            <a:r>
              <a:rPr lang="zh-CN" altLang="en-US" sz="1800" dirty="0">
                <a:latin typeface="微软雅黑 Light" panose="020B0502040204020203" pitchFamily="34" charset="-122"/>
                <a:cs typeface="微软雅黑 Light" panose="020B0502040204020203" pitchFamily="34" charset="-122"/>
                <a:sym typeface="+mn-ea"/>
              </a:rPr>
              <a:t>）敏锐而又真挚的感受力；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5</a:t>
            </a:r>
            <a:r>
              <a:rPr lang="zh-CN" altLang="en-US" sz="1800" dirty="0">
                <a:latin typeface="微软雅黑 Light" panose="020B0502040204020203" pitchFamily="34" charset="-122"/>
                <a:cs typeface="微软雅黑 Light" panose="020B0502040204020203" pitchFamily="34" charset="-122"/>
                <a:sym typeface="+mn-ea"/>
              </a:rPr>
              <a:t>）真实、准确而又合理的判断与思考力；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6</a:t>
            </a:r>
            <a:r>
              <a:rPr lang="zh-CN" altLang="en-US" sz="1800" dirty="0">
                <a:latin typeface="微软雅黑 Light" panose="020B0502040204020203" pitchFamily="34" charset="-122"/>
                <a:cs typeface="微软雅黑 Light" panose="020B0502040204020203" pitchFamily="34" charset="-122"/>
                <a:sym typeface="+mn-ea"/>
              </a:rPr>
              <a:t>）灵敏而又细腻的适应力；</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7</a:t>
            </a:r>
            <a:r>
              <a:rPr lang="zh-CN" altLang="en-US" sz="1800" dirty="0">
                <a:latin typeface="微软雅黑 Light" panose="020B0502040204020203" pitchFamily="34" charset="-122"/>
                <a:cs typeface="微软雅黑 Light" panose="020B0502040204020203" pitchFamily="34" charset="-122"/>
                <a:sym typeface="+mn-ea"/>
              </a:rPr>
              <a:t>）鲜明的形体与语言的表现力。</a:t>
            </a:r>
          </a:p>
          <a:p>
            <a:pPr indent="0">
              <a:lnSpc>
                <a:spcPct val="110000"/>
              </a:lnSpc>
              <a:buNone/>
            </a:pPr>
            <a:r>
              <a:rPr lang="zh-CN" altLang="en-US" sz="1800" b="1" dirty="0">
                <a:latin typeface="微软雅黑 Light" panose="020B0502040204020203" pitchFamily="34" charset="-122"/>
                <a:cs typeface="微软雅黑 Light" panose="020B0502040204020203" pitchFamily="34" charset="-122"/>
                <a:sym typeface="+mn-ea"/>
              </a:rPr>
              <a:t>“</a:t>
            </a:r>
            <a:r>
              <a:rPr lang="zh-CN" altLang="en-US" sz="2000" b="1" dirty="0">
                <a:latin typeface="微软雅黑 Light" panose="020B0502040204020203" pitchFamily="34" charset="-122"/>
                <a:cs typeface="微软雅黑 Light" panose="020B0502040204020203" pitchFamily="34" charset="-122"/>
                <a:sym typeface="+mn-ea"/>
              </a:rPr>
              <a:t>四感”：</a:t>
            </a:r>
            <a:endParaRPr lang="zh-CN" altLang="en-US" sz="1800" b="1" dirty="0">
              <a:latin typeface="微软雅黑 Light" panose="020B0502040204020203" pitchFamily="34" charset="-122"/>
              <a:cs typeface="微软雅黑 Light" panose="020B0502040204020203" pitchFamily="34" charset="-122"/>
              <a:sym typeface="+mn-ea"/>
            </a:endParaRP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1</a:t>
            </a:r>
            <a:r>
              <a:rPr lang="zh-CN" altLang="en-US" sz="1800" dirty="0">
                <a:latin typeface="微软雅黑 Light" panose="020B0502040204020203" pitchFamily="34" charset="-122"/>
                <a:cs typeface="微软雅黑 Light" panose="020B0502040204020203" pitchFamily="34" charset="-122"/>
                <a:sym typeface="+mn-ea"/>
              </a:rPr>
              <a:t>）真挚的信念与适度的真实感；</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2</a:t>
            </a:r>
            <a:r>
              <a:rPr lang="zh-CN" altLang="en-US" sz="1800" dirty="0">
                <a:latin typeface="微软雅黑 Light" panose="020B0502040204020203" pitchFamily="34" charset="-122"/>
                <a:cs typeface="微软雅黑 Light" panose="020B0502040204020203" pitchFamily="34" charset="-122"/>
                <a:sym typeface="+mn-ea"/>
              </a:rPr>
              <a:t>）善于捕捉人物特征的形象感；</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3</a:t>
            </a:r>
            <a:r>
              <a:rPr lang="zh-CN" altLang="en-US" sz="1800" dirty="0">
                <a:latin typeface="微软雅黑 Light" panose="020B0502040204020203" pitchFamily="34" charset="-122"/>
                <a:cs typeface="微软雅黑 Light" panose="020B0502040204020203" pitchFamily="34" charset="-122"/>
                <a:sym typeface="+mn-ea"/>
              </a:rPr>
              <a:t>）具有喜剧情境的幽默感；</a:t>
            </a:r>
          </a:p>
          <a:p>
            <a:pPr marL="457200" lvl="1" indent="0">
              <a:lnSpc>
                <a:spcPct val="110000"/>
              </a:lnSpc>
              <a:buNone/>
            </a:pPr>
            <a:r>
              <a:rPr lang="zh-CN" altLang="en-US" sz="1800" dirty="0">
                <a:latin typeface="微软雅黑 Light" panose="020B0502040204020203" pitchFamily="34" charset="-122"/>
                <a:cs typeface="微软雅黑 Light" panose="020B0502040204020203" pitchFamily="34" charset="-122"/>
                <a:sym typeface="+mn-ea"/>
              </a:rPr>
              <a:t>（</a:t>
            </a:r>
            <a:r>
              <a:rPr lang="en-US" altLang="zh-CN" sz="1800" dirty="0">
                <a:latin typeface="微软雅黑 Light" panose="020B0502040204020203" pitchFamily="34" charset="-122"/>
                <a:cs typeface="微软雅黑 Light" panose="020B0502040204020203" pitchFamily="34" charset="-122"/>
                <a:sym typeface="+mn-ea"/>
              </a:rPr>
              <a:t>4</a:t>
            </a:r>
            <a:r>
              <a:rPr lang="zh-CN" altLang="en-US" sz="1800" dirty="0">
                <a:latin typeface="微软雅黑 Light" panose="020B0502040204020203" pitchFamily="34" charset="-122"/>
                <a:cs typeface="微软雅黑 Light" panose="020B0502040204020203" pitchFamily="34" charset="-122"/>
                <a:sym typeface="+mn-ea"/>
              </a:rPr>
              <a:t>）具有适应行动发展所需的节奏感。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第四节 现实主义表演方法的多元化与多样性</a:t>
            </a:r>
          </a:p>
        </p:txBody>
      </p:sp>
      <p:sp>
        <p:nvSpPr>
          <p:cNvPr id="3" name="文本占位符 2"/>
          <p:cNvSpPr>
            <a:spLocks noGrp="1"/>
          </p:cNvSpPr>
          <p:nvPr>
            <p:ph type="body" orient="vert" idx="1"/>
          </p:nvPr>
        </p:nvSpPr>
        <p:spPr>
          <a:xfrm>
            <a:off x="695325" y="1247140"/>
            <a:ext cx="11363325" cy="5527675"/>
          </a:xfrm>
        </p:spPr>
        <p:txBody>
          <a:bodyPr vert="horz">
            <a:noAutofit/>
          </a:bodyPr>
          <a:lstStyle/>
          <a:p>
            <a:pPr marL="0" indent="0" algn="just">
              <a:lnSpc>
                <a:spcPct val="130000"/>
              </a:lnSpc>
              <a:buNone/>
            </a:pPr>
            <a:r>
              <a:rPr dirty="0" err="1">
                <a:latin typeface="微软雅黑 Light" panose="020B0502040204020203" pitchFamily="34" charset="-122"/>
                <a:sym typeface="+mn-ea"/>
              </a:rPr>
              <a:t>三、表演创作的兼容性与风格探索</a:t>
            </a:r>
            <a:endParaRPr dirty="0">
              <a:latin typeface="微软雅黑 Light" panose="020B0502040204020203" pitchFamily="34" charset="-122"/>
              <a:sym typeface="+mn-ea"/>
            </a:endParaRPr>
          </a:p>
          <a:p>
            <a:pPr algn="just">
              <a:lnSpc>
                <a:spcPct val="100000"/>
              </a:lnSpc>
            </a:pPr>
            <a:r>
              <a:rPr lang="zh-CN" sz="2000" dirty="0">
                <a:latin typeface="微软雅黑 Light" panose="020B0502040204020203" pitchFamily="34" charset="-122"/>
                <a:sym typeface="+mn-ea"/>
              </a:rPr>
              <a:t>演员的</a:t>
            </a:r>
            <a:r>
              <a:rPr sz="2000" dirty="0">
                <a:latin typeface="微软雅黑 Light" panose="020B0502040204020203" pitchFamily="34" charset="-122"/>
                <a:sym typeface="+mn-ea"/>
              </a:rPr>
              <a:t>表演在镜头前是可以调整的，电影表演具有极强的兼容性。不管来自何种表演形态，只要能适应镜头前的表演，能按导演的影片风格要求进行人物塑造，都属影视表演的类型。只要能够塑造出鲜明生动的个性化的人物，散发出表演艺术的魅力，都是优秀的表演。</a:t>
            </a:r>
          </a:p>
          <a:p>
            <a:pPr algn="just">
              <a:lnSpc>
                <a:spcPct val="100000"/>
              </a:lnSpc>
            </a:pPr>
            <a:r>
              <a:rPr sz="2000" dirty="0" err="1">
                <a:latin typeface="微软雅黑 Light" panose="020B0502040204020203" pitchFamily="34" charset="-122"/>
                <a:sym typeface="+mn-ea"/>
              </a:rPr>
              <a:t>话剧演员</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戏曲演员、歌舞演员、相声小品曲艺演员</a:t>
            </a:r>
            <a:r>
              <a:rPr lang="zh-CN" sz="2000" dirty="0">
                <a:latin typeface="微软雅黑 Light" panose="020B0502040204020203" pitchFamily="34" charset="-122"/>
                <a:sym typeface="+mn-ea"/>
              </a:rPr>
              <a:t>等</a:t>
            </a:r>
            <a:r>
              <a:rPr sz="2000" dirty="0" err="1">
                <a:latin typeface="微软雅黑 Light" panose="020B0502040204020203" pitchFamily="34" charset="-122"/>
                <a:sym typeface="+mn-ea"/>
              </a:rPr>
              <a:t>进入影视表演行列</a:t>
            </a:r>
            <a:r>
              <a:rPr lang="zh-CN" sz="2000" dirty="0">
                <a:latin typeface="微软雅黑 Light" panose="020B0502040204020203" pitchFamily="34" charset="-122"/>
                <a:sym typeface="+mn-ea"/>
              </a:rPr>
              <a:t>，取得了突出的成绩：</a:t>
            </a:r>
          </a:p>
          <a:p>
            <a:pPr algn="just">
              <a:lnSpc>
                <a:spcPct val="100000"/>
              </a:lnSpc>
            </a:pPr>
            <a:r>
              <a:rPr lang="zh-CN" sz="2000" dirty="0">
                <a:latin typeface="微软雅黑 Light" panose="020B0502040204020203" pitchFamily="34" charset="-122"/>
                <a:sym typeface="+mn-ea"/>
              </a:rPr>
              <a:t>杨丽坤的《五朵金花》、赵丽蓉的《过年》、牛振华的《脸对脸，背靠背》、潘予的《安居》、金雅琴的《我们俩》、王宝强的《盲井》、冯巩的《没事偷着乐》、黄宏的《</a:t>
            </a:r>
            <a:r>
              <a:rPr lang="en-US" altLang="zh-CN" sz="2000" dirty="0">
                <a:latin typeface="微软雅黑 Light" panose="020B0502040204020203" pitchFamily="34" charset="-122"/>
                <a:sym typeface="+mn-ea"/>
              </a:rPr>
              <a:t>25</a:t>
            </a:r>
            <a:r>
              <a:rPr lang="zh-CN" sz="2000" dirty="0">
                <a:latin typeface="微软雅黑 Light" panose="020B0502040204020203" pitchFamily="34" charset="-122"/>
                <a:sym typeface="+mn-ea"/>
              </a:rPr>
              <a:t>个孩子一个爹》等。</a:t>
            </a:r>
          </a:p>
          <a:p>
            <a:pPr algn="just">
              <a:lnSpc>
                <a:spcPct val="100000"/>
              </a:lnSpc>
            </a:pPr>
            <a:r>
              <a:rPr lang="zh-CN" sz="2000" b="1" dirty="0">
                <a:latin typeface="微软雅黑 Light" panose="020B0502040204020203" pitchFamily="34" charset="-122"/>
                <a:sym typeface="+mn-ea"/>
              </a:rPr>
              <a:t>影视表演风格的探索：</a:t>
            </a:r>
          </a:p>
          <a:p>
            <a:pPr algn="just">
              <a:lnSpc>
                <a:spcPct val="100000"/>
              </a:lnSpc>
            </a:pPr>
            <a:r>
              <a:rPr lang="zh-CN" sz="2000" dirty="0">
                <a:latin typeface="微软雅黑 Light" panose="020B0502040204020203" pitchFamily="34" charset="-122"/>
                <a:sym typeface="+mn-ea"/>
              </a:rPr>
              <a:t>刘子枫在《黑炮事件》中的“模糊表演”；陈佩斯的《瞧这一家子》《夕照街》到“父与子”喜剧系列；魏宗万的《三毛从军记》，郭达、潘长江的《举起手来》及赵丽蓉、丁嘉丽等的《孝子贤孙伺候着》的荒诞喜剧追求；朱旭在《小巷名流》中的苦涩幽默；巩俐的《秋菊打官司》、艾丽亚的《二嫫》、倪萍的《美丽的大脚》、余男的《惊蛰》、富大龙的《天狗》的表演极致生活化；黄渤在《疯狂的石头》后的系列影片也有了自己的喜剧风格，这些都是一种表演风格的追求。</a:t>
            </a:r>
          </a:p>
          <a:p>
            <a:pPr algn="just">
              <a:lnSpc>
                <a:spcPct val="100000"/>
              </a:lnSpc>
            </a:pPr>
            <a:r>
              <a:rPr lang="zh-CN" sz="2000" dirty="0">
                <a:latin typeface="楷体" panose="02010609060101010101" pitchFamily="49" charset="-122"/>
                <a:ea typeface="楷体" panose="02010609060101010101" pitchFamily="49" charset="-122"/>
                <a:sym typeface="+mn-ea"/>
              </a:rPr>
              <a:t>谢晋：“现在的风格样式不是太多而是太少。”</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以两部影片为例，举出在不同风格的影片表演创作中人物性格塑造外在形式的特色。</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第五节 在影视多元素的有机融合中完成性格化创作</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dirty="0" err="1">
                <a:latin typeface="微软雅黑 Light" panose="020B0502040204020203" pitchFamily="34" charset="-122"/>
                <a:sym typeface="+mn-ea"/>
              </a:rPr>
              <a:t>一、以“导演中心”多元素的组合</a:t>
            </a:r>
            <a:endParaRPr dirty="0">
              <a:latin typeface="微软雅黑 Light" panose="020B0502040204020203" pitchFamily="34" charset="-122"/>
              <a:sym typeface="+mn-ea"/>
            </a:endParaRPr>
          </a:p>
          <a:p>
            <a:pPr algn="just">
              <a:lnSpc>
                <a:spcPct val="130000"/>
              </a:lnSpc>
            </a:pPr>
            <a:r>
              <a:rPr sz="2000" dirty="0" err="1">
                <a:latin typeface="微软雅黑 Light" panose="020B0502040204020203" pitchFamily="34" charset="-122"/>
                <a:sym typeface="+mn-ea"/>
              </a:rPr>
              <a:t>导演是影片艺术创作的领导人和摄制组的负责人。电影是在现代科技高度发展基础上产生的一门综合艺术，导演是集体创作的核心</a:t>
            </a:r>
            <a:r>
              <a:rPr sz="2000" dirty="0">
                <a:latin typeface="微软雅黑 Light" panose="020B0502040204020203" pitchFamily="34" charset="-122"/>
                <a:sym typeface="+mn-ea"/>
              </a:rPr>
              <a:t>。</a:t>
            </a:r>
          </a:p>
          <a:p>
            <a:pPr algn="just">
              <a:lnSpc>
                <a:spcPct val="130000"/>
              </a:lnSpc>
            </a:pPr>
            <a:r>
              <a:rPr sz="2000" b="1" dirty="0">
                <a:latin typeface="微软雅黑 Light" panose="020B0502040204020203" pitchFamily="34" charset="-122"/>
                <a:sym typeface="+mn-ea"/>
              </a:rPr>
              <a:t>导演的任务</a:t>
            </a:r>
            <a:r>
              <a:rPr sz="2000" dirty="0">
                <a:latin typeface="微软雅黑 Light" panose="020B0502040204020203" pitchFamily="34" charset="-122"/>
                <a:sym typeface="+mn-ea"/>
              </a:rPr>
              <a:t>：接受剧本后，安排影片的筹备工作，组织主要创作人员，研究有关资料，分析剧本，选演员，选外景，进行案头工作，创作分镜头剧本或导演台本，写作导演阐述统一主创的认识，按制片部门生产摄制计划，领导现场拍摄和后期制作。</a:t>
            </a:r>
          </a:p>
          <a:p>
            <a:pPr algn="just">
              <a:lnSpc>
                <a:spcPct val="130000"/>
              </a:lnSpc>
            </a:pPr>
            <a:r>
              <a:rPr sz="2000" dirty="0" err="1">
                <a:latin typeface="微软雅黑 Light" panose="020B0502040204020203" pitchFamily="34" charset="-122"/>
                <a:sym typeface="+mn-ea"/>
              </a:rPr>
              <a:t>导演掌握艺术创作的领导权和指挥权，以及针对不同意见保留最后的裁决权</a:t>
            </a:r>
            <a:r>
              <a:rPr sz="2000" dirty="0">
                <a:latin typeface="微软雅黑 Light" panose="020B0502040204020203" pitchFamily="34" charset="-122"/>
                <a:sym typeface="+mn-ea"/>
              </a:rPr>
              <a:t>。</a:t>
            </a:r>
          </a:p>
          <a:p>
            <a:pPr algn="just">
              <a:lnSpc>
                <a:spcPct val="130000"/>
              </a:lnSpc>
            </a:pP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导演中心”可以保证影片的艺术风格、样式的完整统一，保证艺术质量</a:t>
            </a:r>
            <a:r>
              <a:rPr sz="2000" dirty="0">
                <a:latin typeface="微软雅黑 Light" panose="020B0502040204020203" pitchFamily="34" charset="-122"/>
                <a:sym typeface="+mn-ea"/>
              </a:rPr>
              <a:t>。</a:t>
            </a:r>
          </a:p>
          <a:p>
            <a:pPr algn="just">
              <a:lnSpc>
                <a:spcPct val="130000"/>
              </a:lnSpc>
            </a:pPr>
            <a:r>
              <a:rPr sz="2000" dirty="0" err="1">
                <a:latin typeface="微软雅黑 Light" panose="020B0502040204020203" pitchFamily="34" charset="-122"/>
                <a:sym typeface="+mn-ea"/>
              </a:rPr>
              <a:t>导演控制和指挥着摄制组的编、导、表、摄、美、录的全面造型元素。表演只是多种造型元素中的一种最活跃的元素</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第五节 在影视多元素的有机融合中完成性格化创作</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dirty="0" err="1">
                <a:latin typeface="微软雅黑 Light" panose="020B0502040204020203" pitchFamily="34" charset="-122"/>
                <a:sym typeface="+mn-ea"/>
              </a:rPr>
              <a:t>二、影视表演中的性格化的多重因素</a:t>
            </a:r>
            <a:endParaRPr dirty="0">
              <a:latin typeface="微软雅黑 Light" panose="020B0502040204020203" pitchFamily="34" charset="-122"/>
              <a:sym typeface="+mn-ea"/>
            </a:endParaRPr>
          </a:p>
          <a:p>
            <a:pPr algn="just" fontAlgn="auto">
              <a:lnSpc>
                <a:spcPct val="130000"/>
              </a:lnSpc>
            </a:pPr>
            <a:r>
              <a:rPr sz="2000" dirty="0">
                <a:latin typeface="微软雅黑 Light" panose="020B0502040204020203" pitchFamily="34" charset="-122"/>
                <a:sym typeface="+mn-ea"/>
              </a:rPr>
              <a:t>性格化创作，是话剧舞台上演员所追求的理想境界，也是演员在影视表演艺术创作中努力追求的终极目标。它是演员在深入理解剧本提供的足以揭示人物思想深度和性格特色的剧作基础上，从内心探索和把握人物的精神气质、思想情感，既要把握的性格基调，又要注意到人物性格的复杂多面色彩的外在表露，从而找到人物特有的眼神、姿态、步伐、语调等，让观众看到的是一个鲜明生动、真实可信的“活”人。</a:t>
            </a:r>
          </a:p>
          <a:p>
            <a:pPr algn="just" fontAlgn="auto">
              <a:lnSpc>
                <a:spcPct val="130000"/>
              </a:lnSpc>
            </a:pPr>
            <a:r>
              <a:rPr sz="2000" dirty="0">
                <a:latin typeface="微软雅黑 Light" panose="020B0502040204020203" pitchFamily="34" charset="-122"/>
                <a:sym typeface="+mn-ea"/>
              </a:rPr>
              <a:t>影视表演中的性格化创作，除了演员自身对人物的准确把握与表演技能优势的发挥外，常常要依靠在综合造型中，抓住不同的典型细节，起到画龙点睛的作用。</a:t>
            </a:r>
          </a:p>
          <a:p>
            <a:pPr algn="just">
              <a:lnSpc>
                <a:spcPct val="130000"/>
              </a:lnSpc>
              <a:buFont typeface="Wingdings" panose="05000000000000000000" pitchFamily="2" charset="2"/>
              <a:buChar char="u"/>
            </a:pPr>
            <a:r>
              <a:rPr lang="zh-CN" sz="2000" dirty="0">
                <a:latin typeface="微软雅黑 Light" panose="020B0502040204020203" pitchFamily="34" charset="-122"/>
                <a:sym typeface="+mn-ea"/>
              </a:rPr>
              <a:t>例：</a:t>
            </a:r>
            <a:r>
              <a:rPr sz="2000" dirty="0" err="1">
                <a:latin typeface="微软雅黑 Light" panose="020B0502040204020203" pitchFamily="34" charset="-122"/>
                <a:sym typeface="+mn-ea"/>
              </a:rPr>
              <a:t>崔嵬在《老兵新传》中塑造的战长河</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赵丹在《乌鸦与麻雀》中饰演的小市民</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施建岚在《天云山传奇》中塑造的林晴岚</a:t>
            </a:r>
            <a:r>
              <a:rPr lang="en-US"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第五节 在影视多元素的有机融合中完成性格化创作</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30000"/>
              </a:lnSpc>
              <a:buNone/>
            </a:pPr>
            <a:r>
              <a:rPr dirty="0" err="1">
                <a:latin typeface="微软雅黑 Light" panose="020B0502040204020203" pitchFamily="34" charset="-122"/>
                <a:sym typeface="+mn-ea"/>
              </a:rPr>
              <a:t>二、影视表演中的性格化的多重因素</a:t>
            </a:r>
            <a:endParaRPr dirty="0">
              <a:latin typeface="微软雅黑 Light" panose="020B0502040204020203" pitchFamily="34" charset="-122"/>
              <a:sym typeface="+mn-ea"/>
            </a:endParaRPr>
          </a:p>
          <a:p>
            <a:pPr algn="just" fontAlgn="auto">
              <a:lnSpc>
                <a:spcPct val="100000"/>
              </a:lnSpc>
            </a:pPr>
            <a:r>
              <a:rPr lang="zh-CN" sz="2000" dirty="0">
                <a:latin typeface="微软雅黑 Light" panose="020B0502040204020203" pitchFamily="34" charset="-122"/>
                <a:sym typeface="+mn-ea"/>
              </a:rPr>
              <a:t>例：</a:t>
            </a:r>
            <a:r>
              <a:rPr sz="2000" dirty="0">
                <a:latin typeface="微软雅黑 Light" panose="020B0502040204020203" pitchFamily="34" charset="-122"/>
                <a:sym typeface="+mn-ea"/>
              </a:rPr>
              <a:t>《瑞典女皇》的“零度”表演，演员的一种外在体态的“静”，与环境和其他因素的“动”形成对比，反而把人物此时此刻复杂的欲哭无泪的心理状态很好地表现出来了。</a:t>
            </a:r>
          </a:p>
          <a:p>
            <a:pPr algn="just" fontAlgn="auto">
              <a:lnSpc>
                <a:spcPct val="100000"/>
              </a:lnSpc>
            </a:pPr>
            <a:r>
              <a:rPr lang="zh-CN" sz="2000" dirty="0">
                <a:latin typeface="微软雅黑 Light" panose="020B0502040204020203" pitchFamily="34" charset="-122"/>
                <a:sym typeface="+mn-ea"/>
              </a:rPr>
              <a:t>例：</a:t>
            </a:r>
            <a:r>
              <a:rPr sz="2000" dirty="0">
                <a:latin typeface="微软雅黑 Light" panose="020B0502040204020203" pitchFamily="34" charset="-122"/>
                <a:sym typeface="+mn-ea"/>
              </a:rPr>
              <a:t>《翠堤春晓》中，波蒂步入音乐会准备与情敌决斗，她急匆匆地赶到音乐会观众大厅，看见观众被施特劳斯与女歌唱家完美的音乐所陶醉、征服，突然感觉自己无法把他们分开，决定放弃。这是人物情感带有强烈复杂变化的瞬间，对完成人物性格化创作有着重要的作用。导演处理人物此时此刻的一动不动，以镜头从特写到大远景的十个直跳镜位，在人物与环境的关系中来展示人物情感强烈复杂的变化。</a:t>
            </a:r>
          </a:p>
          <a:p>
            <a:pPr algn="just" fontAlgn="auto">
              <a:lnSpc>
                <a:spcPct val="100000"/>
              </a:lnSpc>
              <a:buFont typeface="Wingdings" panose="05000000000000000000" pitchFamily="2" charset="2"/>
              <a:buChar char="u"/>
            </a:pPr>
            <a:r>
              <a:rPr lang="zh-CN" sz="2000" dirty="0">
                <a:latin typeface="微软雅黑 Light" panose="020B0502040204020203" pitchFamily="34" charset="-122"/>
                <a:sym typeface="+mn-ea"/>
              </a:rPr>
              <a:t>例：</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我的父亲母亲</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中</a:t>
            </a:r>
            <a:r>
              <a:rPr sz="2000" dirty="0" err="1">
                <a:latin typeface="微软雅黑 Light" panose="020B0502040204020203" pitchFamily="34" charset="-122"/>
                <a:sym typeface="+mn-ea"/>
              </a:rPr>
              <a:t>章子怡在田野中的奔跑</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张思德》中吴军在黄土高原上的漫长奔跑</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黑眼睛》中陶虹在田径运动场地的奔跑，都给观众带来一种人物性格的展现，是舞台表演所无法达到的</a:t>
            </a:r>
            <a:r>
              <a:rPr sz="2000" dirty="0">
                <a:latin typeface="微软雅黑 Light" panose="020B0502040204020203" pitchFamily="34" charset="-122"/>
                <a:sym typeface="+mn-ea"/>
              </a:rPr>
              <a:t>。</a:t>
            </a:r>
          </a:p>
          <a:p>
            <a:pPr algn="just">
              <a:lnSpc>
                <a:spcPct val="100000"/>
              </a:lnSpc>
              <a:buClrTx/>
              <a:buSzTx/>
              <a:buFont typeface="Wingdings" panose="05000000000000000000" pitchFamily="2" charset="2"/>
              <a:buChar char="u"/>
            </a:pPr>
            <a:r>
              <a:rPr lang="zh-CN" sz="2000" dirty="0">
                <a:latin typeface="微软雅黑 Light" panose="020B0502040204020203" pitchFamily="34" charset="-122"/>
                <a:sym typeface="+mn-ea"/>
              </a:rPr>
              <a:t>例：苏联名片《战舰波将金号》《我们来自碦朗施塔德》等运用蒙太奇、音响来刻画人物性格。</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举例说明影片中的各种造型元素如何配合在一起烘托出演员的表演创作。</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以一部影片为例，分析表演以外的造型手段与表演一起刻画人物性格的处理。</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第六节 影视作品处理表演的要素</a:t>
            </a:r>
          </a:p>
        </p:txBody>
      </p:sp>
      <p:sp>
        <p:nvSpPr>
          <p:cNvPr id="3" name="文本占位符 2"/>
          <p:cNvSpPr>
            <a:spLocks noGrp="1"/>
          </p:cNvSpPr>
          <p:nvPr>
            <p:ph type="body" orient="vert" idx="1"/>
          </p:nvPr>
        </p:nvSpPr>
        <p:spPr>
          <a:xfrm>
            <a:off x="755014" y="1259205"/>
            <a:ext cx="11384057" cy="5562600"/>
          </a:xfrm>
        </p:spPr>
        <p:txBody>
          <a:bodyPr vert="horz">
            <a:noAutofit/>
          </a:bodyPr>
          <a:lstStyle/>
          <a:p>
            <a:pPr marL="0" indent="0" algn="just">
              <a:lnSpc>
                <a:spcPct val="120000"/>
              </a:lnSpc>
              <a:buNone/>
            </a:pPr>
            <a:r>
              <a:rPr sz="2000" dirty="0" err="1">
                <a:latin typeface="微软雅黑 Light" panose="020B0502040204020203" pitchFamily="34" charset="-122"/>
                <a:sym typeface="+mn-ea"/>
              </a:rPr>
              <a:t>一部影视作品的表演成功需具备以下几点</a:t>
            </a:r>
            <a:r>
              <a:rPr sz="2000" dirty="0">
                <a:latin typeface="微软雅黑 Light" panose="020B0502040204020203" pitchFamily="34" charset="-122"/>
                <a:sym typeface="+mn-ea"/>
              </a:rPr>
              <a:t>：</a:t>
            </a:r>
          </a:p>
          <a:p>
            <a:pPr marL="0" indent="0" algn="just">
              <a:lnSpc>
                <a:spcPct val="120000"/>
              </a:lnSpc>
              <a:buNone/>
            </a:pPr>
            <a:r>
              <a:rPr dirty="0" err="1">
                <a:latin typeface="微软雅黑 Light" panose="020B0502040204020203" pitchFamily="34" charset="-122"/>
                <a:sym typeface="+mn-ea"/>
              </a:rPr>
              <a:t>一、导演恰当地选择了演员</a:t>
            </a:r>
            <a:endParaRPr dirty="0">
              <a:latin typeface="微软雅黑 Light" panose="020B0502040204020203" pitchFamily="34" charset="-122"/>
              <a:sym typeface="+mn-ea"/>
            </a:endParaRPr>
          </a:p>
          <a:p>
            <a:pPr algn="just">
              <a:lnSpc>
                <a:spcPct val="120000"/>
              </a:lnSpc>
            </a:pPr>
            <a:r>
              <a:rPr sz="2000" dirty="0">
                <a:latin typeface="微软雅黑 Light" panose="020B0502040204020203" pitchFamily="34" charset="-122"/>
                <a:sym typeface="+mn-ea"/>
              </a:rPr>
              <a:t>导演在对作品进行整体构思时，应把剧本中的人物形象与他平日脑海中储存的对演员群体的了解，从形象、气质上综合考虑，排队选择，最后达到所选择的主要演员与剧中的主要人物贴近、重合直至完全融合。</a:t>
            </a:r>
          </a:p>
          <a:p>
            <a:pPr algn="just">
              <a:lnSpc>
                <a:spcPct val="120000"/>
              </a:lnSpc>
            </a:pPr>
            <a:r>
              <a:rPr sz="2000" dirty="0" err="1">
                <a:latin typeface="微软雅黑 Light" panose="020B0502040204020203" pitchFamily="34" charset="-122"/>
                <a:sym typeface="+mn-ea"/>
              </a:rPr>
              <a:t>这里包含</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演员本身所固有的外形气质类型特点；演员可以发挥的内外部表演创作技巧；导演对演员创作中生理体态的调整要求（增减体重：如德尼罗演《愤怒的公牛》增重，林芳兵演《杨贵妃》增重，王铁成演《周恩来》减肥，唐国强演《长征》减肥，蒋雯丽演《立春》增重等），</a:t>
            </a:r>
            <a:r>
              <a:rPr sz="2000" dirty="0" err="1">
                <a:latin typeface="微软雅黑 Light" panose="020B0502040204020203" pitchFamily="34" charset="-122"/>
                <a:sym typeface="+mn-ea"/>
              </a:rPr>
              <a:t>以及其他方面（如开车、骑马等）的技能要求</a:t>
            </a:r>
            <a:r>
              <a:rPr sz="2000" dirty="0">
                <a:latin typeface="微软雅黑 Light" panose="020B0502040204020203" pitchFamily="34" charset="-122"/>
                <a:sym typeface="+mn-ea"/>
              </a:rPr>
              <a:t>。</a:t>
            </a:r>
          </a:p>
          <a:p>
            <a:pPr algn="just">
              <a:lnSpc>
                <a:spcPct val="120000"/>
              </a:lnSpc>
            </a:pPr>
            <a:r>
              <a:rPr sz="2000" dirty="0">
                <a:latin typeface="微软雅黑 Light" panose="020B0502040204020203" pitchFamily="34" charset="-122"/>
                <a:sym typeface="+mn-ea"/>
              </a:rPr>
              <a:t>一些影视佳作的问世，常是因导演具有选择与判定演员潜质的慧眼，看准了演员与某个角色的天然和谐及演员的可塑性，才给未来作品的创作奠定了成功的基础。例如：崔嵬当年选择谢芳演出《青春之歌》中的林道静，谢晋选择祝希娟演出《红色娘子军》中的吴琼花，张艺谋选择巩俐演出《红高粱》中的“我奶奶”，选章子怡演出《我的父亲母亲》</a:t>
            </a:r>
            <a:r>
              <a:rPr lang="en-US"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01" name="image110.png"/>
          <p:cNvPicPr>
            <a:picLocks noChangeAspect="1"/>
          </p:cNvPicPr>
          <p:nvPr/>
        </p:nvPicPr>
        <p:blipFill>
          <a:blip r:embed="rId3" cstate="print"/>
          <a:stretch>
            <a:fillRect/>
          </a:stretch>
        </p:blipFill>
        <p:spPr>
          <a:xfrm>
            <a:off x="10391458" y="-317"/>
            <a:ext cx="1800225" cy="227012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第六节 影视作品处理表演的要素</a:t>
            </a:r>
          </a:p>
        </p:txBody>
      </p:sp>
      <p:sp>
        <p:nvSpPr>
          <p:cNvPr id="3" name="文本占位符 2"/>
          <p:cNvSpPr>
            <a:spLocks noGrp="1"/>
          </p:cNvSpPr>
          <p:nvPr>
            <p:ph type="body" orient="vert" idx="1"/>
          </p:nvPr>
        </p:nvSpPr>
        <p:spPr>
          <a:xfrm>
            <a:off x="755014" y="1259205"/>
            <a:ext cx="11425263" cy="5562600"/>
          </a:xfrm>
        </p:spPr>
        <p:txBody>
          <a:bodyPr vert="horz">
            <a:noAutofit/>
          </a:bodyPr>
          <a:lstStyle/>
          <a:p>
            <a:pPr marL="0" indent="0" algn="just">
              <a:lnSpc>
                <a:spcPct val="120000"/>
              </a:lnSpc>
              <a:buNone/>
            </a:pPr>
            <a:r>
              <a:rPr dirty="0" err="1">
                <a:latin typeface="微软雅黑 Light" panose="020B0502040204020203" pitchFamily="34" charset="-122"/>
                <a:sym typeface="+mn-ea"/>
              </a:rPr>
              <a:t>二、演员创作优势的发挥</a:t>
            </a:r>
            <a:endParaRPr dirty="0">
              <a:latin typeface="微软雅黑 Light" panose="020B0502040204020203" pitchFamily="34" charset="-122"/>
              <a:sym typeface="+mn-ea"/>
            </a:endParaRPr>
          </a:p>
          <a:p>
            <a:pPr algn="just">
              <a:lnSpc>
                <a:spcPct val="120000"/>
              </a:lnSpc>
            </a:pPr>
            <a:r>
              <a:rPr sz="2000" dirty="0">
                <a:latin typeface="微软雅黑 Light" panose="020B0502040204020203" pitchFamily="34" charset="-122"/>
                <a:sym typeface="+mn-ea"/>
              </a:rPr>
              <a:t>演员只有理解了角色，在角色创作过程中对自身进行调整，从心理情感体验进入角色，从外貌把握、体现角色，并以自身固有的某些特点丰富、补充角色，才能发挥所长，给角色增添光彩。</a:t>
            </a:r>
          </a:p>
          <a:p>
            <a:pPr algn="just">
              <a:lnSpc>
                <a:spcPct val="120000"/>
              </a:lnSpc>
            </a:pPr>
            <a:r>
              <a:rPr sz="2000" dirty="0" err="1">
                <a:latin typeface="微软雅黑 Light" panose="020B0502040204020203" pitchFamily="34" charset="-122"/>
                <a:sym typeface="+mn-ea"/>
              </a:rPr>
              <a:t>例：高宝成的《上甘岭</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郭振清的《平原游击队</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张良的《董存瑞</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崔嵬的《老兵新传</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李仁堂的《青松岭</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李雪健与李幼斌的《横空出世</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王宝强在《天下无贼》中饰演的傻根儿与《士兵突击》中饰演的许三多</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章子怡</a:t>
            </a:r>
            <a:r>
              <a:rPr lang="zh-CN" sz="2000" dirty="0">
                <a:latin typeface="微软雅黑 Light" panose="020B0502040204020203" pitchFamily="34" charset="-122"/>
                <a:sym typeface="+mn-ea"/>
              </a:rPr>
              <a:t>的</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我的父亲母亲</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卧虎藏龙</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十面埋伏》等影片</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gn="just">
              <a:lnSpc>
                <a:spcPct val="120000"/>
              </a:lnSpc>
            </a:pPr>
            <a:r>
              <a:rPr lang="zh-CN" sz="2000" dirty="0">
                <a:latin typeface="微软雅黑 Light" panose="020B0502040204020203" pitchFamily="34" charset="-122"/>
                <a:sym typeface="+mn-ea"/>
              </a:rPr>
              <a:t>演员</a:t>
            </a:r>
            <a:r>
              <a:rPr sz="2000" dirty="0">
                <a:latin typeface="微软雅黑 Light" panose="020B0502040204020203" pitchFamily="34" charset="-122"/>
                <a:sym typeface="+mn-ea"/>
              </a:rPr>
              <a:t>很好地发挥了各自不同的创作优势，如对所扮演角色生活的熟悉，或以自己的生活经历丰富了人物性格的细节处理，或在形象气质上与人物达到最佳的重合，当然，其中也必然融入演员自身艰苦的创造性劳动。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03" name="image111.png"/>
          <p:cNvPicPr>
            <a:picLocks noChangeAspect="1"/>
          </p:cNvPicPr>
          <p:nvPr/>
        </p:nvPicPr>
        <p:blipFill>
          <a:blip r:embed="rId3" cstate="print"/>
          <a:stretch>
            <a:fillRect/>
          </a:stretch>
        </p:blipFill>
        <p:spPr>
          <a:xfrm>
            <a:off x="9130665" y="-3810"/>
            <a:ext cx="3061335" cy="194945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第六节 影视作品处理表演的要素</a:t>
            </a:r>
          </a:p>
        </p:txBody>
      </p:sp>
      <p:sp>
        <p:nvSpPr>
          <p:cNvPr id="3" name="文本占位符 2"/>
          <p:cNvSpPr>
            <a:spLocks noGrp="1"/>
          </p:cNvSpPr>
          <p:nvPr>
            <p:ph type="body" orient="vert" idx="1"/>
          </p:nvPr>
        </p:nvSpPr>
        <p:spPr>
          <a:xfrm>
            <a:off x="755015" y="1259205"/>
            <a:ext cx="11071860" cy="5562600"/>
          </a:xfrm>
        </p:spPr>
        <p:txBody>
          <a:bodyPr vert="horz">
            <a:noAutofit/>
          </a:bodyPr>
          <a:lstStyle/>
          <a:p>
            <a:pPr marL="0" indent="0" algn="just">
              <a:lnSpc>
                <a:spcPct val="120000"/>
              </a:lnSpc>
              <a:buNone/>
            </a:pPr>
            <a:r>
              <a:rPr dirty="0" err="1">
                <a:latin typeface="微软雅黑 Light" panose="020B0502040204020203" pitchFamily="34" charset="-122"/>
                <a:sym typeface="+mn-ea"/>
              </a:rPr>
              <a:t>三、导演处理表演的成功</a:t>
            </a:r>
            <a:endParaRPr dirty="0">
              <a:latin typeface="微软雅黑 Light" panose="020B0502040204020203" pitchFamily="34" charset="-122"/>
              <a:sym typeface="+mn-ea"/>
            </a:endParaRPr>
          </a:p>
          <a:p>
            <a:pPr algn="just">
              <a:lnSpc>
                <a:spcPct val="120000"/>
              </a:lnSpc>
            </a:pPr>
            <a:r>
              <a:rPr sz="2000" dirty="0">
                <a:latin typeface="微软雅黑 Light" panose="020B0502040204020203" pitchFamily="34" charset="-122"/>
                <a:sym typeface="+mn-ea"/>
              </a:rPr>
              <a:t>好的处理，应尽量减少“做戏”的艺术痕迹，导演要排除严肃刻板的“</a:t>
            </a:r>
            <a:r>
              <a:rPr sz="2000" dirty="0" err="1">
                <a:latin typeface="微软雅黑 Light" panose="020B0502040204020203" pitchFamily="34" charset="-122"/>
                <a:sym typeface="+mn-ea"/>
              </a:rPr>
              <a:t>演戏感</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呈现出一种朴素随意性的纪实表演</a:t>
            </a:r>
            <a:r>
              <a:rPr sz="2000" dirty="0">
                <a:latin typeface="微软雅黑 Light" panose="020B0502040204020203" pitchFamily="34" charset="-122"/>
                <a:sym typeface="+mn-ea"/>
              </a:rPr>
              <a:t>。</a:t>
            </a:r>
          </a:p>
          <a:p>
            <a:pPr algn="just">
              <a:lnSpc>
                <a:spcPct val="120000"/>
              </a:lnSpc>
            </a:pPr>
            <a:r>
              <a:rPr sz="2000" dirty="0">
                <a:latin typeface="微软雅黑 Light" panose="020B0502040204020203" pitchFamily="34" charset="-122"/>
                <a:sym typeface="+mn-ea"/>
              </a:rPr>
              <a:t>所谓纪实，是指一种表演形态，并非不要戏剧性，而是不要戏剧表演的艺术夸张程式，也不是原生活形态的照搬，而是生活美和艺术美的和谐统一。</a:t>
            </a:r>
          </a:p>
          <a:p>
            <a:pPr algn="just">
              <a:lnSpc>
                <a:spcPct val="120000"/>
              </a:lnSpc>
            </a:pPr>
            <a:r>
              <a:rPr sz="2000" dirty="0">
                <a:latin typeface="微软雅黑 Light" panose="020B0502040204020203" pitchFamily="34" charset="-122"/>
                <a:sym typeface="+mn-ea"/>
              </a:rPr>
              <a:t>导演不要为了追求严肃的艺术，让演员的一举一动在“理性”控制下塑造“性格”而导致呆板和拘谨，使演员有一种束缚感。导演应信任演员，给演员创作以点拨、诱导，赋予其一种宽松的创作范围。</a:t>
            </a:r>
          </a:p>
          <a:p>
            <a:pPr algn="just">
              <a:lnSpc>
                <a:spcPct val="120000"/>
              </a:lnSpc>
            </a:pPr>
            <a:r>
              <a:rPr sz="2000" dirty="0">
                <a:latin typeface="微软雅黑 Light" panose="020B0502040204020203" pitchFamily="34" charset="-122"/>
                <a:sym typeface="+mn-ea"/>
              </a:rPr>
              <a:t>既懂得表演创作的规律，能严格地要求演员，又能调动演员的创作热情，并在现场十分爱护演员的创作情感空间使其不受干扰，是影视导演处理表演、指导演员十分重要的前提。</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试着以导演的角度，以一部影片为例给班里的每位同学安排角色，并讲出这样安排的理由。</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从自己学习表演的过程，分析自己的外形气质与表演创作的特点。</a:t>
            </a:r>
          </a:p>
          <a:p>
            <a:pPr marL="457200" indent="-457200" fontAlgn="auto">
              <a:lnSpc>
                <a:spcPct val="120000"/>
              </a:lnSpc>
              <a:buFont typeface="+mj-lt"/>
              <a:buAutoNum type="arabicPeriod"/>
            </a:pPr>
            <a:r>
              <a:rPr lang="zh-CN" altLang="en-US" sz="2400" dirty="0">
                <a:latin typeface="微软雅黑 Light" panose="020B0502040204020203" pitchFamily="34" charset="-122"/>
                <a:cs typeface="微软雅黑 Light" panose="020B0502040204020203" pitchFamily="34" charset="-122"/>
              </a:rPr>
              <a:t>读与谢晋合作的几位演员谈谢晋在现场如何指导演员的创作体会。</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38200" y="182880"/>
            <a:ext cx="10515600" cy="1325563"/>
          </a:xfrm>
        </p:spPr>
        <p:txBody>
          <a:bodyPr/>
          <a:lstStyle/>
          <a:p>
            <a:r>
              <a:rPr lang="zh-CN" altLang="en-US" sz="4000"/>
              <a:t>思考与练习题</a:t>
            </a:r>
          </a:p>
        </p:txBody>
      </p:sp>
      <p:sp>
        <p:nvSpPr>
          <p:cNvPr id="4" name="文本占位符 3"/>
          <p:cNvSpPr>
            <a:spLocks noGrp="1"/>
          </p:cNvSpPr>
          <p:nvPr>
            <p:ph type="body" orient="vert" idx="1"/>
          </p:nvPr>
        </p:nvSpPr>
        <p:spPr>
          <a:xfrm>
            <a:off x="838200" y="1825625"/>
            <a:ext cx="10963910" cy="4351655"/>
          </a:xfrm>
        </p:spPr>
        <p:txBody>
          <a:bodyPr vert="horz"/>
          <a:lstStyle/>
          <a:p>
            <a:pPr marL="514350" indent="-514350">
              <a:lnSpc>
                <a:spcPct val="130000"/>
              </a:lnSpc>
              <a:buAutoNum type="arabicPeriod"/>
            </a:pPr>
            <a:r>
              <a:rPr lang="zh-CN" altLang="en-US" dirty="0"/>
              <a:t>解释表演艺术的三位一体和影视表演的特点。</a:t>
            </a:r>
          </a:p>
          <a:p>
            <a:pPr marL="514350" indent="-514350">
              <a:lnSpc>
                <a:spcPct val="130000"/>
              </a:lnSpc>
              <a:buAutoNum type="arabicPeriod"/>
            </a:pPr>
            <a:r>
              <a:rPr lang="zh-CN" altLang="en-US" dirty="0"/>
              <a:t>简述影视表演与戏剧表演的异同。</a:t>
            </a:r>
          </a:p>
          <a:p>
            <a:pPr marL="514350" indent="-514350" algn="l">
              <a:lnSpc>
                <a:spcPct val="130000"/>
              </a:lnSpc>
              <a:buClrTx/>
              <a:buSzTx/>
              <a:buAutoNum type="arabicPeriod"/>
            </a:pPr>
            <a:r>
              <a:rPr lang="zh-CN" altLang="en-US" dirty="0"/>
              <a:t>阐述做一名合格演员的要求，解释演员专业素质的“七力”和“四感”。</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第七节 电影表演评论与表演审美</a:t>
            </a:r>
          </a:p>
        </p:txBody>
      </p:sp>
      <p:sp>
        <p:nvSpPr>
          <p:cNvPr id="3" name="文本占位符 2"/>
          <p:cNvSpPr>
            <a:spLocks noGrp="1"/>
          </p:cNvSpPr>
          <p:nvPr>
            <p:ph type="body" orient="vert" idx="1"/>
          </p:nvPr>
        </p:nvSpPr>
        <p:spPr>
          <a:xfrm>
            <a:off x="755015" y="1259205"/>
            <a:ext cx="8738235" cy="5366385"/>
          </a:xfrm>
        </p:spPr>
        <p:txBody>
          <a:bodyPr vert="horz">
            <a:noAutofit/>
          </a:bodyPr>
          <a:lstStyle/>
          <a:p>
            <a:pPr marL="0" indent="0" algn="just">
              <a:lnSpc>
                <a:spcPct val="120000"/>
              </a:lnSpc>
              <a:buNone/>
            </a:pPr>
            <a:r>
              <a:rPr dirty="0" err="1">
                <a:latin typeface="微软雅黑 Light" panose="020B0502040204020203" pitchFamily="34" charset="-122"/>
                <a:sym typeface="+mn-ea"/>
              </a:rPr>
              <a:t>一、综合元素下的表演影像</a:t>
            </a:r>
            <a:endParaRPr dirty="0">
              <a:latin typeface="微软雅黑 Light" panose="020B0502040204020203" pitchFamily="34" charset="-122"/>
              <a:sym typeface="+mn-ea"/>
            </a:endParaRPr>
          </a:p>
          <a:p>
            <a:pPr algn="just">
              <a:lnSpc>
                <a:spcPct val="120000"/>
              </a:lnSpc>
            </a:pPr>
            <a:r>
              <a:rPr sz="2000" dirty="0">
                <a:latin typeface="微软雅黑 Light" panose="020B0502040204020203" pitchFamily="34" charset="-122"/>
                <a:sym typeface="+mn-ea"/>
              </a:rPr>
              <a:t>首先，从美学层面把握作品整体的社会意义、价值、人物的典型性、时代感等，分析表演创作的重要作用。从美学角度评价、分析、指导表演的内涵，对创作者（演员）统观全局，提高艺术思考、艺术品位有着积极的意义。</a:t>
            </a:r>
            <a:endParaRPr lang="zh-CN" sz="2000" dirty="0">
              <a:latin typeface="微软雅黑 Light" panose="020B0502040204020203" pitchFamily="34" charset="-122"/>
              <a:sym typeface="+mn-ea"/>
            </a:endParaRPr>
          </a:p>
          <a:p>
            <a:pPr algn="just">
              <a:lnSpc>
                <a:spcPct val="120000"/>
              </a:lnSpc>
              <a:buFont typeface="Wingdings" panose="05000000000000000000" pitchFamily="2" charset="2"/>
              <a:buChar char="u"/>
            </a:pPr>
            <a:r>
              <a:rPr lang="zh-CN" sz="2000" dirty="0">
                <a:latin typeface="微软雅黑 Light" panose="020B0502040204020203" pitchFamily="34" charset="-122"/>
                <a:sym typeface="+mn-ea"/>
              </a:rPr>
              <a:t>例：</a:t>
            </a:r>
            <a:r>
              <a:rPr sz="2000" dirty="0" err="1">
                <a:latin typeface="微软雅黑 Light" panose="020B0502040204020203" pitchFamily="34" charset="-122"/>
                <a:sym typeface="+mn-ea"/>
              </a:rPr>
              <a:t>女性形象的时代社会典型性</a:t>
            </a:r>
            <a:r>
              <a:rPr lang="en-US" alt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神女</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阮玲玉</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白毛女</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田华</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人到中年</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潘虹</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秋菊打官司</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巩俐）等</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又如《黑炮事件</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刘子枫）塑造的“赵书信性格</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焦裕禄</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李雪健</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周恩来</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王铁成</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横空出世</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李雪健、李幼斌</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张思德</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吴军</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铁人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吴刚</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第一书记</a:t>
            </a:r>
            <a:r>
              <a:rPr sz="2000" dirty="0">
                <a:latin typeface="微软雅黑 Light" panose="020B0502040204020203" pitchFamily="34" charset="-122"/>
                <a:sym typeface="+mn-ea"/>
              </a:rPr>
              <a:t>》（杨立新）等对共产党人的塑造，都不仅是一般的“</a:t>
            </a:r>
            <a:r>
              <a:rPr sz="2000" dirty="0" err="1">
                <a:latin typeface="微软雅黑 Light" panose="020B0502040204020203" pitchFamily="34" charset="-122"/>
                <a:sym typeface="+mn-ea"/>
              </a:rPr>
              <a:t>戏保人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还包含了其他因素（社会因素、政治因素</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05" name="image112.png"/>
          <p:cNvPicPr>
            <a:picLocks noChangeAspect="1"/>
          </p:cNvPicPr>
          <p:nvPr/>
        </p:nvPicPr>
        <p:blipFill>
          <a:blip r:embed="rId3" cstate="print"/>
          <a:stretch>
            <a:fillRect/>
          </a:stretch>
        </p:blipFill>
        <p:spPr>
          <a:xfrm>
            <a:off x="9625965" y="0"/>
            <a:ext cx="2566035" cy="2811780"/>
          </a:xfrm>
          <a:prstGeom prst="rect">
            <a:avLst/>
          </a:prstGeom>
        </p:spPr>
      </p:pic>
      <p:pic>
        <p:nvPicPr>
          <p:cNvPr id="207" name="image113.png"/>
          <p:cNvPicPr>
            <a:picLocks noChangeAspect="1"/>
          </p:cNvPicPr>
          <p:nvPr/>
        </p:nvPicPr>
        <p:blipFill>
          <a:blip r:embed="rId4" cstate="print"/>
          <a:stretch>
            <a:fillRect/>
          </a:stretch>
        </p:blipFill>
        <p:spPr>
          <a:xfrm>
            <a:off x="9625965" y="2811780"/>
            <a:ext cx="2566035" cy="196596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第七节 电影表演评论与表演审美</a:t>
            </a:r>
          </a:p>
        </p:txBody>
      </p:sp>
      <p:sp>
        <p:nvSpPr>
          <p:cNvPr id="3" name="文本占位符 2"/>
          <p:cNvSpPr>
            <a:spLocks noGrp="1"/>
          </p:cNvSpPr>
          <p:nvPr>
            <p:ph type="body" orient="vert" idx="1"/>
          </p:nvPr>
        </p:nvSpPr>
        <p:spPr>
          <a:xfrm>
            <a:off x="755015" y="1259205"/>
            <a:ext cx="11351895" cy="5366385"/>
          </a:xfrm>
        </p:spPr>
        <p:txBody>
          <a:bodyPr vert="horz">
            <a:noAutofit/>
          </a:bodyPr>
          <a:lstStyle/>
          <a:p>
            <a:pPr marL="0" indent="0" algn="just">
              <a:lnSpc>
                <a:spcPct val="120000"/>
              </a:lnSpc>
              <a:buNone/>
            </a:pPr>
            <a:r>
              <a:rPr lang="en-GB" dirty="0">
                <a:latin typeface="微软雅黑 Light" panose="020B0502040204020203" pitchFamily="34" charset="-122"/>
                <a:sym typeface="+mn-ea"/>
              </a:rPr>
              <a:t>一、综合元素下的表演影像</a:t>
            </a:r>
          </a:p>
          <a:p>
            <a:pPr algn="just">
              <a:lnSpc>
                <a:spcPct val="120000"/>
              </a:lnSpc>
            </a:pPr>
            <a:r>
              <a:rPr sz="2000" dirty="0">
                <a:latin typeface="微软雅黑 Light" panose="020B0502040204020203" pitchFamily="34" charset="-122"/>
                <a:sym typeface="+mn-ea"/>
              </a:rPr>
              <a:t>在认识电影本性与表演特性后，演员该怎样以自身为工具与材料进行影视作品创作，这是演员将文学形象转化为可见的视觉影像的表演实践应用型理论，是电影表演基础的“人、口、刀、尺”的技巧，也是演员以自身的动作与情感塑造出一系列不同银幕形象的技巧。</a:t>
            </a:r>
          </a:p>
          <a:p>
            <a:pPr algn="just">
              <a:lnSpc>
                <a:spcPct val="120000"/>
              </a:lnSpc>
            </a:pPr>
            <a:r>
              <a:rPr sz="2000" dirty="0">
                <a:latin typeface="微软雅黑 Light" panose="020B0502040204020203" pitchFamily="34" charset="-122"/>
                <a:sym typeface="+mn-ea"/>
              </a:rPr>
              <a:t>一个角色的创造，美学价值、社会意义虽颇为重要，但若没有演员自我与角色的有机融合，产生十分可信、感人的银幕形象，也达不到一定的艺术审美高度。所以，演员要特别重视这个感性的自我化身于角色（融合过程）的技巧。</a:t>
            </a:r>
          </a:p>
          <a:p>
            <a:pPr algn="just">
              <a:lnSpc>
                <a:spcPct val="120000"/>
              </a:lnSpc>
            </a:pPr>
            <a:r>
              <a:rPr sz="2000" dirty="0" err="1">
                <a:latin typeface="微软雅黑 Light" panose="020B0502040204020203" pitchFamily="34" charset="-122"/>
                <a:sym typeface="+mn-ea"/>
              </a:rPr>
              <a:t>审美问题应和各个阶段的教学内容同步。在表演学习和表演创作上，都应有一种学术探讨的气氛，展开学术争论，进行文艺批评</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3910" y="182880"/>
            <a:ext cx="11022965" cy="1325880"/>
          </a:xfrm>
        </p:spPr>
        <p:txBody>
          <a:bodyPr/>
          <a:lstStyle/>
          <a:p>
            <a:pPr algn="just"/>
            <a:r>
              <a:rPr lang="zh-CN" altLang="en-US" sz="3600">
                <a:sym typeface="+mn-ea"/>
              </a:rPr>
              <a:t>第七节 电影表演评论与表演审美</a:t>
            </a:r>
          </a:p>
        </p:txBody>
      </p:sp>
      <p:sp>
        <p:nvSpPr>
          <p:cNvPr id="3" name="文本占位符 2"/>
          <p:cNvSpPr>
            <a:spLocks noGrp="1"/>
          </p:cNvSpPr>
          <p:nvPr>
            <p:ph type="body" orient="vert" idx="1"/>
          </p:nvPr>
        </p:nvSpPr>
        <p:spPr>
          <a:xfrm>
            <a:off x="755015" y="1259205"/>
            <a:ext cx="11351895" cy="5366385"/>
          </a:xfrm>
        </p:spPr>
        <p:txBody>
          <a:bodyPr vert="horz">
            <a:noAutofit/>
          </a:bodyPr>
          <a:lstStyle/>
          <a:p>
            <a:pPr marL="0" indent="0" algn="just">
              <a:lnSpc>
                <a:spcPct val="120000"/>
              </a:lnSpc>
              <a:buNone/>
            </a:pPr>
            <a:r>
              <a:rPr dirty="0" err="1">
                <a:latin typeface="微软雅黑 Light" panose="020B0502040204020203" pitchFamily="34" charset="-122"/>
                <a:sym typeface="+mn-ea"/>
              </a:rPr>
              <a:t>二、特写（微相）镜头的研究</a:t>
            </a:r>
            <a:endParaRPr dirty="0">
              <a:latin typeface="微软雅黑 Light" panose="020B0502040204020203" pitchFamily="34" charset="-122"/>
              <a:sym typeface="+mn-ea"/>
            </a:endParaRPr>
          </a:p>
          <a:p>
            <a:pPr algn="just">
              <a:lnSpc>
                <a:spcPct val="120000"/>
              </a:lnSpc>
            </a:pPr>
            <a:r>
              <a:rPr sz="2000" dirty="0">
                <a:latin typeface="微软雅黑 Light" panose="020B0502040204020203" pitchFamily="34" charset="-122"/>
                <a:sym typeface="+mn-ea"/>
              </a:rPr>
              <a:t>匈牙利电影理论家贝拉·巴拉兹的《电影美学》一书中论述，以“微相”表演为核心，引出与戏剧表演相比，电影表演的朴素化、电影明星的本色魅力等电影美学观</a:t>
            </a:r>
            <a:r>
              <a:rPr lang="en-US" sz="2000" dirty="0">
                <a:latin typeface="微软雅黑 Light" panose="020B0502040204020203" pitchFamily="34" charset="-122"/>
                <a:sym typeface="+mn-ea"/>
              </a:rPr>
              <a:t>——</a:t>
            </a:r>
            <a:r>
              <a:rPr sz="2000" dirty="0" err="1">
                <a:latin typeface="微软雅黑 Light" panose="020B0502040204020203" pitchFamily="34" charset="-122"/>
                <a:sym typeface="+mn-ea"/>
              </a:rPr>
              <a:t>研究镜头表演的重要理论依据</a:t>
            </a:r>
            <a:r>
              <a:rPr sz="2000" dirty="0">
                <a:latin typeface="微软雅黑 Light" panose="020B0502040204020203" pitchFamily="34" charset="-122"/>
                <a:sym typeface="+mn-ea"/>
              </a:rPr>
              <a:t>。</a:t>
            </a:r>
          </a:p>
          <a:p>
            <a:pPr algn="just">
              <a:lnSpc>
                <a:spcPct val="120000"/>
              </a:lnSpc>
            </a:pPr>
            <a:r>
              <a:rPr sz="2000" dirty="0" err="1">
                <a:latin typeface="微软雅黑 Light" panose="020B0502040204020203" pitchFamily="34" charset="-122"/>
                <a:sym typeface="+mn-ea"/>
              </a:rPr>
              <a:t>导演谢晋</a:t>
            </a:r>
            <a:r>
              <a:rPr lang="zh-CN" sz="2000" dirty="0">
                <a:latin typeface="微软雅黑 Light" panose="020B0502040204020203" pitchFamily="34" charset="-122"/>
                <a:sym typeface="+mn-ea"/>
              </a:rPr>
              <a:t>指出，</a:t>
            </a:r>
            <a:r>
              <a:rPr sz="2000" dirty="0">
                <a:latin typeface="微软雅黑 Light" panose="020B0502040204020203" pitchFamily="34" charset="-122"/>
                <a:sym typeface="+mn-ea"/>
              </a:rPr>
              <a:t>电影表演中的“微相”表演，是电影表演区别于舞台表演的重要表现手段。“脸部表情，这是电影学院培养电影演员非常重要的一课。”“脸部体现是很重要的，要把表演好的片段搜集起来，编成一本本的片子，有扮老头、妇女、少女的表演，让学生不断地看。”</a:t>
            </a:r>
          </a:p>
          <a:p>
            <a:pPr algn="just">
              <a:lnSpc>
                <a:spcPct val="120000"/>
              </a:lnSpc>
            </a:pPr>
            <a:r>
              <a:rPr sz="2000" dirty="0" err="1">
                <a:latin typeface="微软雅黑 Light" panose="020B0502040204020203" pitchFamily="34" charset="-122"/>
                <a:sym typeface="+mn-ea"/>
              </a:rPr>
              <a:t>在教学中，必须设立镜头表演评析课，研究脸部情感的体现技巧</a:t>
            </a:r>
            <a:r>
              <a:rPr sz="2000" dirty="0">
                <a:latin typeface="微软雅黑 Light" panose="020B0502040204020203" pitchFamily="34" charset="-122"/>
                <a:sym typeface="+mn-ea"/>
              </a:rPr>
              <a:t>。</a:t>
            </a:r>
          </a:p>
          <a:p>
            <a:pPr algn="just">
              <a:lnSpc>
                <a:spcPct val="120000"/>
              </a:lnSpc>
            </a:pPr>
            <a:r>
              <a:rPr sz="2000" dirty="0" err="1">
                <a:latin typeface="微软雅黑 Light" panose="020B0502040204020203" pitchFamily="34" charset="-122"/>
                <a:sym typeface="+mn-ea"/>
              </a:rPr>
              <a:t>镜头手段表演教学是学习表演的重要一课</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认识真正的表演评论对提高表演艺术水平的重要性。</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通过对一部优秀影片的拉片过程，看特写镜头在其中的作用，分析演员的特写表演处理。</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620385" y="3018790"/>
            <a:ext cx="6500495" cy="829945"/>
          </a:xfrm>
          <a:prstGeom prst="rect">
            <a:avLst/>
          </a:prstGeom>
          <a:noFill/>
        </p:spPr>
        <p:txBody>
          <a:bodyPr wrap="square" rtlCol="0">
            <a:spAutoFit/>
          </a:bodyPr>
          <a:lstStyle/>
          <a:p>
            <a:pPr algn="just"/>
            <a:r>
              <a:rPr sz="4800" dirty="0">
                <a:solidFill>
                  <a:srgbClr val="413B39"/>
                </a:solidFill>
                <a:latin typeface="微软雅黑 Light" panose="020B0502040204020203" pitchFamily="34" charset="-122"/>
                <a:ea typeface="微软雅黑 Light" panose="020B0502040204020203" pitchFamily="34" charset="-122"/>
                <a:sym typeface="+mn-ea"/>
              </a:rPr>
              <a:t>影视表演理论专题研究</a:t>
            </a: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第六章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595630" y="78740"/>
            <a:ext cx="11525250" cy="1612265"/>
          </a:xfrm>
        </p:spPr>
        <p:txBody>
          <a:bodyPr/>
          <a:lstStyle/>
          <a:p>
            <a:pPr algn="just"/>
            <a:r>
              <a:rPr lang="zh-CN" altLang="en-US" sz="3600"/>
              <a:t>第六章  </a:t>
            </a:r>
            <a:r>
              <a:rPr lang="zh-CN" altLang="en-US" sz="3600">
                <a:sym typeface="+mn-ea"/>
              </a:rPr>
              <a:t>影视表演理论专题研究</a:t>
            </a:r>
          </a:p>
        </p:txBody>
      </p:sp>
      <p:sp>
        <p:nvSpPr>
          <p:cNvPr id="5" name="文本占位符 4"/>
          <p:cNvSpPr>
            <a:spLocks noGrp="1"/>
          </p:cNvSpPr>
          <p:nvPr>
            <p:ph type="body" orient="vert" idx="1"/>
          </p:nvPr>
        </p:nvSpPr>
        <p:spPr>
          <a:xfrm>
            <a:off x="70485" y="1292225"/>
            <a:ext cx="12145010" cy="5591810"/>
          </a:xfrm>
        </p:spPr>
        <p:txBody>
          <a:bodyPr/>
          <a:lstStyle/>
          <a:p>
            <a:pPr marL="0" indent="0">
              <a:buNone/>
            </a:pPr>
            <a:r>
              <a:rPr lang="zh-CN" altLang="en-US"/>
              <a:t>写在前面</a:t>
            </a:r>
          </a:p>
        </p:txBody>
      </p:sp>
      <p:grpSp>
        <p:nvGrpSpPr>
          <p:cNvPr id="18" name="Group 23"/>
          <p:cNvGrpSpPr/>
          <p:nvPr/>
        </p:nvGrpSpPr>
        <p:grpSpPr bwMode="auto">
          <a:xfrm>
            <a:off x="435928" y="2095231"/>
            <a:ext cx="1738312" cy="1737982"/>
            <a:chOff x="3446463" y="2957513"/>
            <a:chExt cx="1271587" cy="1271587"/>
          </a:xfrm>
        </p:grpSpPr>
        <p:sp>
          <p:nvSpPr>
            <p:cNvPr id="22"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2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Group 24"/>
          <p:cNvGrpSpPr/>
          <p:nvPr/>
        </p:nvGrpSpPr>
        <p:grpSpPr bwMode="auto">
          <a:xfrm>
            <a:off x="2537460" y="2081896"/>
            <a:ext cx="1736725" cy="1737982"/>
            <a:chOff x="3446463" y="2957513"/>
            <a:chExt cx="1271587" cy="1271587"/>
          </a:xfrm>
        </p:grpSpPr>
        <p:sp>
          <p:nvSpPr>
            <p:cNvPr id="37"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3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Group 30"/>
          <p:cNvGrpSpPr/>
          <p:nvPr/>
        </p:nvGrpSpPr>
        <p:grpSpPr bwMode="auto">
          <a:xfrm>
            <a:off x="4780598" y="2099983"/>
            <a:ext cx="1738312" cy="1738312"/>
            <a:chOff x="3446463" y="2957272"/>
            <a:chExt cx="1271587" cy="1271828"/>
          </a:xfrm>
        </p:grpSpPr>
        <p:sp>
          <p:nvSpPr>
            <p:cNvPr id="42"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6" name="Group 36"/>
          <p:cNvGrpSpPr/>
          <p:nvPr/>
        </p:nvGrpSpPr>
        <p:grpSpPr bwMode="auto">
          <a:xfrm>
            <a:off x="8659495" y="2093633"/>
            <a:ext cx="1738313" cy="1738312"/>
            <a:chOff x="3446463" y="2957272"/>
            <a:chExt cx="1271587" cy="1271828"/>
          </a:xfrm>
        </p:grpSpPr>
        <p:sp>
          <p:nvSpPr>
            <p:cNvPr id="47"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TextBox 7"/>
          <p:cNvSpPr txBox="1">
            <a:spLocks noChangeArrowheads="1"/>
          </p:cNvSpPr>
          <p:nvPr/>
        </p:nvSpPr>
        <p:spPr bwMode="auto">
          <a:xfrm flipH="1">
            <a:off x="168275" y="4124325"/>
            <a:ext cx="2089785" cy="1070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2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教学要求：</a:t>
            </a:r>
          </a:p>
          <a:p>
            <a:pPr lvl="0" algn="just">
              <a:lnSpc>
                <a:spcPct val="100000"/>
              </a:lnSpc>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在影视表演实践的基础上，巩固和深化理论方面的教学成果。</a:t>
            </a:r>
          </a:p>
        </p:txBody>
      </p:sp>
      <p:sp>
        <p:nvSpPr>
          <p:cNvPr id="52" name="TextBox 7"/>
          <p:cNvSpPr txBox="1">
            <a:spLocks noChangeArrowheads="1"/>
          </p:cNvSpPr>
          <p:nvPr/>
        </p:nvSpPr>
        <p:spPr bwMode="auto">
          <a:xfrm flipH="1">
            <a:off x="2479675" y="4180840"/>
            <a:ext cx="1905635" cy="169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教学内容：</a:t>
            </a:r>
          </a:p>
          <a:p>
            <a:pPr lvl="0" algn="just">
              <a:lnSpc>
                <a:spcPct val="100000"/>
              </a:lnSpc>
              <a:buClrTx/>
              <a:buSzTx/>
              <a:buFontTx/>
              <a:buNone/>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以介绍和讲授影视表演理论和表演艺术大师的研究为主，结合影视表演实践，撰写专业论文或有质量的专业学习总结。</a:t>
            </a:r>
          </a:p>
        </p:txBody>
      </p:sp>
      <p:sp>
        <p:nvSpPr>
          <p:cNvPr id="53" name="TextBox 7"/>
          <p:cNvSpPr txBox="1">
            <a:spLocks noChangeArrowheads="1"/>
          </p:cNvSpPr>
          <p:nvPr/>
        </p:nvSpPr>
        <p:spPr bwMode="auto">
          <a:xfrm flipH="1">
            <a:off x="4514850" y="4180840"/>
            <a:ext cx="3022600" cy="1944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文字作业：</a:t>
            </a:r>
          </a:p>
          <a:p>
            <a:pPr marL="342900" lvl="0" indent="-342900" algn="just">
              <a:lnSpc>
                <a:spcPct val="100000"/>
              </a:lnSpc>
              <a:buClrTx/>
              <a:buSzTx/>
              <a:buFontTx/>
              <a:buAutoNum type="arabicPeriod"/>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表演理论学习札记（重新认识自我，总结自己学习创作道路上的起步与正确表演方法取得的收获与不足）；</a:t>
            </a:r>
          </a:p>
          <a:p>
            <a:pPr marL="342900" lvl="0" indent="-342900" algn="just">
              <a:lnSpc>
                <a:spcPct val="100000"/>
              </a:lnSpc>
              <a:buClrTx/>
              <a:buSzTx/>
              <a:buFontTx/>
              <a:buAutoNum type="arabicPeriod"/>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对某位表演艺术大师的研究心得；</a:t>
            </a:r>
          </a:p>
          <a:p>
            <a:pPr marL="342900" lvl="0" indent="-342900" algn="just">
              <a:lnSpc>
                <a:spcPct val="100000"/>
              </a:lnSpc>
              <a:buClrTx/>
              <a:buSzTx/>
              <a:buFontTx/>
              <a:buAutoNum type="arabicPeriod"/>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专业学习总结（或专业论文）。</a:t>
            </a:r>
          </a:p>
        </p:txBody>
      </p:sp>
      <p:sp>
        <p:nvSpPr>
          <p:cNvPr id="54" name="TextBox 7"/>
          <p:cNvSpPr txBox="1">
            <a:spLocks noChangeArrowheads="1"/>
          </p:cNvSpPr>
          <p:nvPr/>
        </p:nvSpPr>
        <p:spPr bwMode="auto">
          <a:xfrm flipH="1">
            <a:off x="7666990" y="4180840"/>
            <a:ext cx="4453890" cy="1205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教程说明：</a:t>
            </a:r>
          </a:p>
          <a:p>
            <a:pPr lvl="0" algn="just">
              <a:lnSpc>
                <a:spcPct val="100000"/>
              </a:lnSpc>
              <a:buClrTx/>
              <a:buSzTx/>
              <a:buFontTx/>
              <a:defRPr/>
            </a:pPr>
            <a:r>
              <a:rPr lang="zh-CN" altLang="en-US" sz="1600" dirty="0">
                <a:solidFill>
                  <a:srgbClr val="444444"/>
                </a:solidFill>
                <a:latin typeface="微软雅黑 Light" panose="020B0502040204020203" pitchFamily="34" charset="-122"/>
                <a:ea typeface="微软雅黑 Light" panose="020B0502040204020203" pitchFamily="34" charset="-122"/>
                <a:cs typeface="Sitka Display" panose="02000505000000020004" charset="0"/>
              </a:rPr>
              <a:t>在经历前几个阶段（单元）的学习实践与理论探究的基础上，更广泛地吸取不同流派、观点的表演理论知识，结合自己影视表演实践的总结，进一步探索影视表演中的性格化创作。</a:t>
            </a:r>
          </a:p>
        </p:txBody>
      </p:sp>
      <p:sp>
        <p:nvSpPr>
          <p:cNvPr id="56" name="任意多边形 55"/>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 calcmode="lin" valueType="num">
                                      <p:cBhvr>
                                        <p:cTn id="16" dur="500" fill="hold"/>
                                        <p:tgtEl>
                                          <p:spTgt spid="36"/>
                                        </p:tgtEl>
                                        <p:attrNameLst>
                                          <p:attrName>style.rotation</p:attrName>
                                        </p:attrNameLst>
                                      </p:cBhvr>
                                      <p:tavLst>
                                        <p:tav tm="0">
                                          <p:val>
                                            <p:fltVal val="360"/>
                                          </p:val>
                                        </p:tav>
                                        <p:tav tm="100000">
                                          <p:val>
                                            <p:fltVal val="0"/>
                                          </p:val>
                                        </p:tav>
                                      </p:tavLst>
                                    </p:anim>
                                    <p:animEffect transition="in" filter="fade">
                                      <p:cBhvr>
                                        <p:cTn id="17" dur="500"/>
                                        <p:tgtEl>
                                          <p:spTgt spid="3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 calcmode="lin" valueType="num">
                                      <p:cBhvr>
                                        <p:cTn id="23" dur="500" fill="hold"/>
                                        <p:tgtEl>
                                          <p:spTgt spid="41"/>
                                        </p:tgtEl>
                                        <p:attrNameLst>
                                          <p:attrName>style.rotation</p:attrName>
                                        </p:attrNameLst>
                                      </p:cBhvr>
                                      <p:tavLst>
                                        <p:tav tm="0">
                                          <p:val>
                                            <p:fltVal val="360"/>
                                          </p:val>
                                        </p:tav>
                                        <p:tav tm="100000">
                                          <p:val>
                                            <p:fltVal val="0"/>
                                          </p:val>
                                        </p:tav>
                                      </p:tavLst>
                                    </p:anim>
                                    <p:animEffect transition="in" filter="fade">
                                      <p:cBhvr>
                                        <p:cTn id="24" dur="500"/>
                                        <p:tgtEl>
                                          <p:spTgt spid="4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1000"/>
                                        <p:tgtEl>
                                          <p:spTgt spid="51"/>
                                        </p:tgtEl>
                                      </p:cBhvr>
                                    </p:animEffect>
                                    <p:anim calcmode="lin" valueType="num">
                                      <p:cBhvr>
                                        <p:cTn id="36" dur="1000" fill="hold"/>
                                        <p:tgtEl>
                                          <p:spTgt spid="51"/>
                                        </p:tgtEl>
                                        <p:attrNameLst>
                                          <p:attrName>ppt_x</p:attrName>
                                        </p:attrNameLst>
                                      </p:cBhvr>
                                      <p:tavLst>
                                        <p:tav tm="0">
                                          <p:val>
                                            <p:strVal val="#ppt_x"/>
                                          </p:val>
                                        </p:tav>
                                        <p:tav tm="100000">
                                          <p:val>
                                            <p:strVal val="#ppt_x"/>
                                          </p:val>
                                        </p:tav>
                                      </p:tavLst>
                                    </p:anim>
                                    <p:anim calcmode="lin" valueType="num">
                                      <p:cBhvr>
                                        <p:cTn id="37" dur="1000" fill="hold"/>
                                        <p:tgtEl>
                                          <p:spTgt spid="5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2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nvPr>
        </p:nvSpPr>
        <p:spPr>
          <a:xfrm>
            <a:off x="725805" y="1459865"/>
            <a:ext cx="11384280" cy="5338445"/>
          </a:xfrm>
        </p:spPr>
        <p:txBody>
          <a:bodyPr vert="horz">
            <a:noAutofit/>
          </a:bodyPr>
          <a:lstStyle/>
          <a:p>
            <a:pPr algn="just">
              <a:lnSpc>
                <a:spcPct val="140000"/>
              </a:lnSpc>
            </a:pPr>
            <a:r>
              <a:rPr sz="2000" dirty="0" err="1">
                <a:latin typeface="微软雅黑 Light" panose="020B0502040204020203" pitchFamily="34" charset="-122"/>
                <a:sym typeface="+mn-ea"/>
              </a:rPr>
              <a:t>早期电影表演研究者</a:t>
            </a:r>
            <a:r>
              <a:rPr lang="zh-CN" sz="2000" dirty="0">
                <a:latin typeface="微软雅黑 Light" panose="020B0502040204020203" pitchFamily="34" charset="-122"/>
                <a:sym typeface="+mn-ea"/>
              </a:rPr>
              <a:t>：</a:t>
            </a:r>
            <a:r>
              <a:rPr sz="2000" dirty="0" err="1">
                <a:solidFill>
                  <a:srgbClr val="FF0000"/>
                </a:solidFill>
                <a:latin typeface="微软雅黑 Light" panose="020B0502040204020203" pitchFamily="34" charset="-122"/>
              </a:rPr>
              <a:t>梅里爱</a:t>
            </a:r>
            <a:r>
              <a:rPr lang="zh-CN" sz="2000" dirty="0">
                <a:latin typeface="微软雅黑 Light" panose="020B0502040204020203" pitchFamily="34" charset="-122"/>
              </a:rPr>
              <a:t>（</a:t>
            </a:r>
            <a:r>
              <a:rPr sz="2000" dirty="0" err="1">
                <a:latin typeface="微软雅黑 Light" panose="020B0502040204020203" pitchFamily="34" charset="-122"/>
                <a:sym typeface="+mn-ea"/>
              </a:rPr>
              <a:t>把戏剧因素引入电影</a:t>
            </a:r>
            <a:r>
              <a:rPr lang="zh-CN" sz="2000" dirty="0">
                <a:latin typeface="微软雅黑 Light" panose="020B0502040204020203" pitchFamily="34" charset="-122"/>
              </a:rPr>
              <a:t>）、</a:t>
            </a:r>
            <a:r>
              <a:rPr sz="2000" dirty="0" err="1">
                <a:latin typeface="微软雅黑 Light" panose="020B0502040204020203" pitchFamily="34" charset="-122"/>
              </a:rPr>
              <a:t>美国的</a:t>
            </a:r>
            <a:r>
              <a:rPr sz="2000" dirty="0" err="1">
                <a:solidFill>
                  <a:srgbClr val="FF0000"/>
                </a:solidFill>
                <a:latin typeface="微软雅黑 Light" panose="020B0502040204020203" pitchFamily="34" charset="-122"/>
              </a:rPr>
              <a:t>格里菲斯</a:t>
            </a:r>
            <a:r>
              <a:rPr sz="2000" dirty="0" err="1">
                <a:latin typeface="微软雅黑 Light" panose="020B0502040204020203" pitchFamily="34" charset="-122"/>
              </a:rPr>
              <a:t>、</a:t>
            </a:r>
            <a:r>
              <a:rPr sz="2000" dirty="0" err="1">
                <a:solidFill>
                  <a:srgbClr val="FF0000"/>
                </a:solidFill>
                <a:latin typeface="微软雅黑 Light" panose="020B0502040204020203" pitchFamily="34" charset="-122"/>
              </a:rPr>
              <a:t>麦克·塞纳特</a:t>
            </a:r>
            <a:r>
              <a:rPr sz="2000" dirty="0" err="1">
                <a:latin typeface="微软雅黑 Light" panose="020B0502040204020203" pitchFamily="34" charset="-122"/>
              </a:rPr>
              <a:t>与前苏联的</a:t>
            </a:r>
            <a:r>
              <a:rPr sz="2000" dirty="0" err="1">
                <a:solidFill>
                  <a:srgbClr val="FF0000"/>
                </a:solidFill>
                <a:latin typeface="微软雅黑 Light" panose="020B0502040204020203" pitchFamily="34" charset="-122"/>
              </a:rPr>
              <a:t>柯静莱夫</a:t>
            </a:r>
            <a:r>
              <a:rPr sz="2000" dirty="0" err="1">
                <a:latin typeface="微软雅黑 Light" panose="020B0502040204020203" pitchFamily="34" charset="-122"/>
              </a:rPr>
              <a:t>、</a:t>
            </a:r>
            <a:r>
              <a:rPr sz="2000" dirty="0" err="1">
                <a:solidFill>
                  <a:srgbClr val="FF0000"/>
                </a:solidFill>
                <a:latin typeface="微软雅黑 Light" panose="020B0502040204020203" pitchFamily="34" charset="-122"/>
              </a:rPr>
              <a:t>格拉西莫夫</a:t>
            </a:r>
            <a:r>
              <a:rPr sz="2000" dirty="0" err="1">
                <a:latin typeface="微软雅黑 Light" panose="020B0502040204020203" pitchFamily="34" charset="-122"/>
              </a:rPr>
              <a:t>的</a:t>
            </a:r>
            <a:r>
              <a:rPr sz="2000" dirty="0" err="1">
                <a:solidFill>
                  <a:srgbClr val="FF0000"/>
                </a:solidFill>
                <a:latin typeface="微软雅黑 Light" panose="020B0502040204020203" pitchFamily="34" charset="-122"/>
              </a:rPr>
              <a:t>“奇异演员养成所</a:t>
            </a:r>
            <a:r>
              <a:rPr sz="2000" dirty="0">
                <a:solidFill>
                  <a:srgbClr val="FF0000"/>
                </a:solidFill>
                <a:latin typeface="微软雅黑 Light" panose="020B0502040204020203" pitchFamily="34" charset="-122"/>
              </a:rPr>
              <a:t>”</a:t>
            </a:r>
            <a:r>
              <a:rPr sz="2000" dirty="0">
                <a:latin typeface="微软雅黑 Light" panose="020B0502040204020203" pitchFamily="34" charset="-122"/>
              </a:rPr>
              <a:t>。</a:t>
            </a:r>
          </a:p>
          <a:p>
            <a:pPr algn="just">
              <a:lnSpc>
                <a:spcPct val="140000"/>
              </a:lnSpc>
            </a:pPr>
            <a:r>
              <a:rPr sz="2000" dirty="0">
                <a:latin typeface="微软雅黑 Light" panose="020B0502040204020203" pitchFamily="34" charset="-122"/>
              </a:rPr>
              <a:t>电影在几十年的创作探索中，不断形成新的派别，每个电影学派对表演元素的运用也都有各自的主张，戏剧表演理论正是在演员的电影实践中渗入各个创作群体，而各种（流派）学派在创作实践中又相互吸引，并发展、完善自身。</a:t>
            </a:r>
          </a:p>
          <a:p>
            <a:pPr algn="just">
              <a:lnSpc>
                <a:spcPct val="140000"/>
              </a:lnSpc>
            </a:pPr>
            <a:r>
              <a:rPr sz="2000" dirty="0">
                <a:latin typeface="微软雅黑 Light" panose="020B0502040204020203" pitchFamily="34" charset="-122"/>
              </a:rPr>
              <a:t>首先要明确，一个学派的形成和确认大体有两种情况：一是从学派形成的开始便有着它的系统理论主张和宣言，并且自我标定，又为历史认定；一种是它始终也没有构建学派的宣言，但它的理论和实践都表明它是一个学派，并且被历史所确认。</a:t>
            </a:r>
          </a:p>
          <a:p>
            <a:pPr algn="just">
              <a:lnSpc>
                <a:spcPct val="140000"/>
              </a:lnSpc>
            </a:pPr>
            <a:r>
              <a:rPr sz="2000" b="1" dirty="0">
                <a:latin typeface="微软雅黑 Light" panose="020B0502040204020203" pitchFamily="34" charset="-122"/>
              </a:rPr>
              <a:t>任何学派应具备以下几个条件：</a:t>
            </a:r>
            <a:r>
              <a:rPr sz="2000" dirty="0">
                <a:latin typeface="微软雅黑 Light" panose="020B0502040204020203" pitchFamily="34" charset="-122"/>
              </a:rPr>
              <a:t>１．必须具有自己的</a:t>
            </a:r>
            <a:r>
              <a:rPr sz="2000" dirty="0">
                <a:solidFill>
                  <a:srgbClr val="FF0000"/>
                </a:solidFill>
                <a:latin typeface="微软雅黑 Light" panose="020B0502040204020203" pitchFamily="34" charset="-122"/>
              </a:rPr>
              <a:t>理论学说</a:t>
            </a:r>
            <a:r>
              <a:rPr sz="2000" dirty="0">
                <a:latin typeface="微软雅黑 Light" panose="020B0502040204020203" pitchFamily="34" charset="-122"/>
              </a:rPr>
              <a:t>；２．要拥有学派及学派周围的</a:t>
            </a:r>
            <a:r>
              <a:rPr sz="2000" dirty="0">
                <a:solidFill>
                  <a:srgbClr val="FF0000"/>
                </a:solidFill>
                <a:latin typeface="微软雅黑 Light" panose="020B0502040204020203" pitchFamily="34" charset="-122"/>
              </a:rPr>
              <a:t>艺术家群体</a:t>
            </a:r>
            <a:r>
              <a:rPr sz="2000" dirty="0">
                <a:latin typeface="微软雅黑 Light" panose="020B0502040204020203" pitchFamily="34" charset="-122"/>
              </a:rPr>
              <a:t>；３．有按照它的理论学说而创作的</a:t>
            </a:r>
            <a:r>
              <a:rPr sz="2000" dirty="0">
                <a:solidFill>
                  <a:srgbClr val="FF0000"/>
                </a:solidFill>
                <a:latin typeface="微软雅黑 Light" panose="020B0502040204020203" pitchFamily="34" charset="-122"/>
              </a:rPr>
              <a:t>艺术作品</a:t>
            </a:r>
            <a:r>
              <a:rPr sz="2000" dirty="0">
                <a:latin typeface="微软雅黑 Light" panose="020B0502040204020203" pitchFamily="34" charset="-122"/>
              </a:rPr>
              <a:t>，有赖以展示其理论独创性的</a:t>
            </a:r>
            <a:r>
              <a:rPr sz="2000" dirty="0">
                <a:solidFill>
                  <a:srgbClr val="FF0000"/>
                </a:solidFill>
                <a:latin typeface="微软雅黑 Light" panose="020B0502040204020203" pitchFamily="34" charset="-122"/>
              </a:rPr>
              <a:t>艺术实践</a:t>
            </a:r>
            <a:r>
              <a:rPr sz="2000" dirty="0">
                <a:latin typeface="微软雅黑 Light" panose="020B0502040204020203" pitchFamily="34" charset="-122"/>
              </a:rPr>
              <a:t>；４．在其艺术实践中形成了它的</a:t>
            </a:r>
            <a:r>
              <a:rPr sz="2000" dirty="0">
                <a:solidFill>
                  <a:srgbClr val="FF0000"/>
                </a:solidFill>
                <a:latin typeface="微软雅黑 Light" panose="020B0502040204020203" pitchFamily="34" charset="-122"/>
              </a:rPr>
              <a:t>演剧体系和方法</a:t>
            </a:r>
            <a:r>
              <a:rPr sz="2000" dirty="0">
                <a:solidFill>
                  <a:schemeClr val="tx1"/>
                </a:solidFill>
                <a:latin typeface="微软雅黑 Light" panose="020B0502040204020203" pitchFamily="34" charset="-122"/>
              </a:rPr>
              <a:t>，具有比较稳定的</a:t>
            </a:r>
            <a:r>
              <a:rPr sz="2000" dirty="0">
                <a:solidFill>
                  <a:srgbClr val="FF0000"/>
                </a:solidFill>
                <a:latin typeface="微软雅黑 Light" panose="020B0502040204020203" pitchFamily="34" charset="-122"/>
              </a:rPr>
              <a:t>艺术风格</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nvPr>
        </p:nvSpPr>
        <p:spPr>
          <a:xfrm>
            <a:off x="725805" y="1245235"/>
            <a:ext cx="7271385" cy="5553075"/>
          </a:xfrm>
        </p:spPr>
        <p:txBody>
          <a:bodyPr vert="horz">
            <a:noAutofit/>
          </a:bodyPr>
          <a:lstStyle/>
          <a:p>
            <a:pPr marL="0" indent="0" algn="just">
              <a:lnSpc>
                <a:spcPct val="140000"/>
              </a:lnSpc>
              <a:buNone/>
            </a:pPr>
            <a:r>
              <a:rPr dirty="0">
                <a:latin typeface="微软雅黑 Light" panose="020B0502040204020203" pitchFamily="34" charset="-122"/>
                <a:sym typeface="+mn-ea"/>
              </a:rPr>
              <a:t>一、（</a:t>
            </a:r>
            <a:r>
              <a:rPr dirty="0" err="1">
                <a:latin typeface="微软雅黑 Light" panose="020B0502040204020203" pitchFamily="34" charset="-122"/>
                <a:sym typeface="+mn-ea"/>
              </a:rPr>
              <a:t>俄）斯坦尼斯拉夫斯基</a:t>
            </a:r>
            <a:endParaRPr dirty="0">
              <a:latin typeface="微软雅黑 Light" panose="020B0502040204020203" pitchFamily="34" charset="-122"/>
              <a:sym typeface="+mn-ea"/>
            </a:endParaRPr>
          </a:p>
          <a:p>
            <a:pPr marL="0" indent="0" algn="just">
              <a:lnSpc>
                <a:spcPct val="150000"/>
              </a:lnSpc>
              <a:buNone/>
            </a:pPr>
            <a:r>
              <a:rPr sz="2000" b="1" dirty="0">
                <a:latin typeface="微软雅黑 Light" panose="020B0502040204020203" pitchFamily="34" charset="-122"/>
              </a:rPr>
              <a:t>１</a:t>
            </a:r>
            <a:r>
              <a:rPr lang="en-US" sz="2000" b="1" dirty="0">
                <a:latin typeface="微软雅黑 Light" panose="020B0502040204020203" pitchFamily="34" charset="-122"/>
              </a:rPr>
              <a:t>.</a:t>
            </a:r>
            <a:r>
              <a:rPr sz="2000" b="1" dirty="0">
                <a:latin typeface="微软雅黑 Light" panose="020B0502040204020203" pitchFamily="34" charset="-122"/>
              </a:rPr>
              <a:t>斯坦尼斯拉夫斯基体系概述</a:t>
            </a:r>
          </a:p>
          <a:p>
            <a:pPr algn="just">
              <a:lnSpc>
                <a:spcPct val="150000"/>
              </a:lnSpc>
            </a:pPr>
            <a:r>
              <a:rPr sz="2000" b="1" dirty="0">
                <a:solidFill>
                  <a:srgbClr val="FF0000"/>
                </a:solidFill>
                <a:latin typeface="微软雅黑 Light" panose="020B0502040204020203" pitchFamily="34" charset="-122"/>
              </a:rPr>
              <a:t>斯坦尼斯拉夫斯基</a:t>
            </a:r>
            <a:r>
              <a:rPr sz="2000" dirty="0">
                <a:latin typeface="微软雅黑 Light" panose="020B0502040204020203" pitchFamily="34" charset="-122"/>
              </a:rPr>
              <a:t>（</a:t>
            </a:r>
            <a:r>
              <a:rPr lang="en-US" sz="2000" dirty="0">
                <a:latin typeface="微软雅黑 Light" panose="020B0502040204020203" pitchFamily="34" charset="-122"/>
              </a:rPr>
              <a:t>1863</a:t>
            </a:r>
            <a:r>
              <a:rPr sz="2000" dirty="0">
                <a:latin typeface="微软雅黑 Light" panose="020B0502040204020203" pitchFamily="34" charset="-122"/>
              </a:rPr>
              <a:t>～</a:t>
            </a:r>
            <a:r>
              <a:rPr lang="en-US" sz="2000" dirty="0">
                <a:latin typeface="微软雅黑 Light" panose="020B0502040204020203" pitchFamily="34" charset="-122"/>
              </a:rPr>
              <a:t>1938</a:t>
            </a:r>
            <a:r>
              <a:rPr sz="2000" dirty="0">
                <a:latin typeface="微软雅黑 Light" panose="020B0502040204020203" pitchFamily="34" charset="-122"/>
              </a:rPr>
              <a:t>）体系是现实主义演剧体系的主要派别。该体系继承了西欧和俄罗斯的现实主义戏剧艺术传统，积累了斯坦尼斯拉夫斯基本人丰富的导表演经验，着重阐明演员为创造角色形象所必须掌握的内外部表演技巧以及获得这些表演技巧所应遵循的方法和道路。</a:t>
            </a:r>
          </a:p>
          <a:p>
            <a:pPr algn="just">
              <a:lnSpc>
                <a:spcPct val="150000"/>
              </a:lnSpc>
            </a:pPr>
            <a:r>
              <a:rPr sz="2000" dirty="0">
                <a:latin typeface="微软雅黑 Light" panose="020B0502040204020203" pitchFamily="34" charset="-122"/>
              </a:rPr>
              <a:t>斯坦尼斯拉夫斯基强调演员对角色的体验，该体系常被概括为</a:t>
            </a:r>
            <a:r>
              <a:rPr sz="2000" b="1" dirty="0">
                <a:solidFill>
                  <a:srgbClr val="FF0000"/>
                </a:solidFill>
                <a:latin typeface="微软雅黑 Light" panose="020B0502040204020203" pitchFamily="34" charset="-122"/>
              </a:rPr>
              <a:t>“</a:t>
            </a:r>
            <a:r>
              <a:rPr sz="2000" b="1" dirty="0" err="1">
                <a:solidFill>
                  <a:srgbClr val="FF0000"/>
                </a:solidFill>
                <a:latin typeface="微软雅黑 Light" panose="020B0502040204020203" pitchFamily="34" charset="-122"/>
              </a:rPr>
              <a:t>体验艺术</a:t>
            </a:r>
            <a:r>
              <a:rPr sz="2000" b="1" dirty="0">
                <a:solidFill>
                  <a:srgbClr val="FF0000"/>
                </a:solidFill>
                <a:latin typeface="微软雅黑 Light" panose="020B0502040204020203" pitchFamily="34" charset="-122"/>
              </a:rPr>
              <a:t>”</a:t>
            </a:r>
            <a:r>
              <a:rPr sz="2000" dirty="0">
                <a:latin typeface="微软雅黑 Light" panose="020B0502040204020203" pitchFamily="34" charset="-122"/>
              </a:rPr>
              <a:t>，</a:t>
            </a:r>
            <a:r>
              <a:rPr sz="2000" dirty="0" err="1">
                <a:latin typeface="微软雅黑 Light" panose="020B0502040204020203" pitchFamily="34" charset="-122"/>
              </a:rPr>
              <a:t>也有将体系核心概括为“在体验基础上演员对形象的再体现</a:t>
            </a:r>
            <a:r>
              <a:rPr sz="2000" dirty="0">
                <a:latin typeface="微软雅黑 Light" panose="020B0502040204020203" pitchFamily="34" charset="-122"/>
              </a:rPr>
              <a:t>”</a:t>
            </a:r>
            <a:r>
              <a:rPr lang="zh-CN" sz="2000" dirty="0">
                <a:latin typeface="微软雅黑 Light" panose="020B0502040204020203" pitchFamily="34" charset="-122"/>
              </a:rPr>
              <a:t>，其</a:t>
            </a:r>
            <a:r>
              <a:rPr sz="2000" dirty="0" err="1">
                <a:latin typeface="微软雅黑 Light" panose="020B0502040204020203" pitchFamily="34" charset="-122"/>
              </a:rPr>
              <a:t>晚年提出了接近角色进行创造的</a:t>
            </a:r>
            <a:r>
              <a:rPr sz="2000" b="1" dirty="0" err="1">
                <a:solidFill>
                  <a:srgbClr val="FF0000"/>
                </a:solidFill>
                <a:latin typeface="微软雅黑 Light" panose="020B0502040204020203" pitchFamily="34" charset="-122"/>
              </a:rPr>
              <a:t>“形体动作方法</a:t>
            </a:r>
            <a:r>
              <a:rPr sz="2000" b="1" dirty="0">
                <a:solidFill>
                  <a:srgbClr val="FF0000"/>
                </a:solidFill>
                <a:latin typeface="微软雅黑 Light" panose="020B0502040204020203" pitchFamily="34" charset="-122"/>
              </a:rPr>
              <a:t>”</a:t>
            </a:r>
            <a:r>
              <a:rPr sz="2000" dirty="0">
                <a:solidFill>
                  <a:schemeClr val="tx1"/>
                </a:solidFill>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09" name="image114.png"/>
          <p:cNvPicPr>
            <a:picLocks noChangeAspect="1"/>
          </p:cNvPicPr>
          <p:nvPr/>
        </p:nvPicPr>
        <p:blipFill>
          <a:blip r:embed="rId3" cstate="print"/>
          <a:stretch>
            <a:fillRect/>
          </a:stretch>
        </p:blipFill>
        <p:spPr>
          <a:xfrm>
            <a:off x="8036560" y="2296160"/>
            <a:ext cx="4155440" cy="311277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nvPr>
        </p:nvSpPr>
        <p:spPr>
          <a:xfrm>
            <a:off x="725805" y="1141095"/>
            <a:ext cx="11384280" cy="5657215"/>
          </a:xfrm>
        </p:spPr>
        <p:txBody>
          <a:bodyPr vert="horz">
            <a:noAutofit/>
          </a:bodyPr>
          <a:lstStyle/>
          <a:p>
            <a:pPr marL="0" indent="0" algn="just">
              <a:lnSpc>
                <a:spcPct val="140000"/>
              </a:lnSpc>
              <a:buNone/>
            </a:pPr>
            <a:r>
              <a:rPr dirty="0">
                <a:latin typeface="微软雅黑 Light" panose="020B0502040204020203" pitchFamily="34" charset="-122"/>
                <a:sym typeface="+mn-ea"/>
              </a:rPr>
              <a:t>一、（</a:t>
            </a:r>
            <a:r>
              <a:rPr dirty="0" err="1">
                <a:latin typeface="微软雅黑 Light" panose="020B0502040204020203" pitchFamily="34" charset="-122"/>
                <a:sym typeface="+mn-ea"/>
              </a:rPr>
              <a:t>俄）斯坦尼斯拉夫斯基</a:t>
            </a:r>
            <a:endParaRPr dirty="0">
              <a:latin typeface="微软雅黑 Light" panose="020B0502040204020203" pitchFamily="34" charset="-122"/>
              <a:sym typeface="+mn-ea"/>
            </a:endParaRPr>
          </a:p>
          <a:p>
            <a:pPr marL="0" indent="0" algn="just">
              <a:lnSpc>
                <a:spcPct val="140000"/>
              </a:lnSpc>
              <a:buNone/>
            </a:pPr>
            <a:r>
              <a:rPr sz="2000" b="1" dirty="0">
                <a:latin typeface="微软雅黑 Light" panose="020B0502040204020203" pitchFamily="34" charset="-122"/>
              </a:rPr>
              <a:t>２</a:t>
            </a:r>
            <a:r>
              <a:rPr lang="en-US" sz="2000" b="1" dirty="0">
                <a:latin typeface="微软雅黑 Light" panose="020B0502040204020203" pitchFamily="34" charset="-122"/>
              </a:rPr>
              <a:t>.</a:t>
            </a:r>
            <a:r>
              <a:rPr sz="2000" b="1" dirty="0">
                <a:latin typeface="微软雅黑 Light" panose="020B0502040204020203" pitchFamily="34" charset="-122"/>
              </a:rPr>
              <a:t>对我国影剧表演创作产生的影响</a:t>
            </a:r>
          </a:p>
          <a:p>
            <a:pPr algn="just">
              <a:lnSpc>
                <a:spcPct val="90000"/>
              </a:lnSpc>
            </a:pPr>
            <a:r>
              <a:rPr sz="2000" dirty="0">
                <a:latin typeface="微软雅黑 Light" panose="020B0502040204020203" pitchFamily="34" charset="-122"/>
              </a:rPr>
              <a:t>早在</a:t>
            </a: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年代，左翼戏剧运动在上海蓬勃发展，戏剧家、导演章泯就运用斯坦尼斯拉夫斯基体系方法进行话剧《娜拉》《</a:t>
            </a:r>
            <a:r>
              <a:rPr sz="2000" dirty="0" err="1">
                <a:latin typeface="微软雅黑 Light" panose="020B0502040204020203" pitchFamily="34" charset="-122"/>
              </a:rPr>
              <a:t>钦差大臣</a:t>
            </a:r>
            <a:r>
              <a:rPr sz="2000" dirty="0">
                <a:latin typeface="微软雅黑 Light" panose="020B0502040204020203" pitchFamily="34" charset="-122"/>
              </a:rPr>
              <a:t>》《</a:t>
            </a:r>
            <a:r>
              <a:rPr sz="2000" dirty="0" err="1">
                <a:latin typeface="微软雅黑 Light" panose="020B0502040204020203" pitchFamily="34" charset="-122"/>
              </a:rPr>
              <a:t>罗密欧与朱丽叶</a:t>
            </a:r>
            <a:r>
              <a:rPr sz="2000" dirty="0">
                <a:latin typeface="微软雅黑 Light" panose="020B0502040204020203" pitchFamily="34" charset="-122"/>
              </a:rPr>
              <a:t>》《</a:t>
            </a:r>
            <a:r>
              <a:rPr sz="2000" dirty="0" err="1">
                <a:latin typeface="微软雅黑 Light" panose="020B0502040204020203" pitchFamily="34" charset="-122"/>
              </a:rPr>
              <a:t>大雷雨》等的排演，在郑君里的著作《角色的诞生</a:t>
            </a:r>
            <a:r>
              <a:rPr sz="2000" dirty="0">
                <a:latin typeface="微软雅黑 Light" panose="020B0502040204020203" pitchFamily="34" charset="-122"/>
              </a:rPr>
              <a:t>》、赵丹的著作《银幕形象创造》中都有讲述。它对我国戏剧表演的现实主义创作发展产生了巨大的影响。</a:t>
            </a:r>
            <a:r>
              <a:rPr lang="en-US" sz="2000" dirty="0">
                <a:latin typeface="微软雅黑 Light" panose="020B0502040204020203" pitchFamily="34" charset="-122"/>
              </a:rPr>
              <a:t>40</a:t>
            </a:r>
            <a:r>
              <a:rPr sz="2000" dirty="0">
                <a:latin typeface="微软雅黑 Light" panose="020B0502040204020203" pitchFamily="34" charset="-122"/>
              </a:rPr>
              <a:t>年代，章泯等人在重庆及延安又以斯坦尼斯拉夫斯基体系的方法对演员进行培训，同时由章泯、郑君里翻译的《演员的自我修养》（</a:t>
            </a:r>
            <a:r>
              <a:rPr sz="2000" dirty="0" err="1">
                <a:latin typeface="微软雅黑 Light" panose="020B0502040204020203" pitchFamily="34" charset="-122"/>
              </a:rPr>
              <a:t>第一部）出版，进一步推动了斯坦尼斯拉夫斯基体系在中国的发展</a:t>
            </a:r>
            <a:r>
              <a:rPr sz="2000" dirty="0">
                <a:latin typeface="微软雅黑 Light" panose="020B0502040204020203" pitchFamily="34" charset="-122"/>
              </a:rPr>
              <a:t>。</a:t>
            </a:r>
          </a:p>
          <a:p>
            <a:pPr algn="just">
              <a:lnSpc>
                <a:spcPct val="90000"/>
              </a:lnSpc>
            </a:pPr>
            <a:r>
              <a:rPr sz="2000" dirty="0">
                <a:latin typeface="微软雅黑 Light" panose="020B0502040204020203" pitchFamily="34" charset="-122"/>
              </a:rPr>
              <a:t>新中国成立后，我国聘请大批苏联专家，在中央戏剧学院、上海戏剧学院、北京电影学院等高等艺术院校及剧院进行斯坦尼斯拉夫斯基体系的教学传播，并排演话剧《一仆二主》《</a:t>
            </a:r>
            <a:r>
              <a:rPr sz="2000" dirty="0" err="1">
                <a:latin typeface="微软雅黑 Light" panose="020B0502040204020203" pitchFamily="34" charset="-122"/>
              </a:rPr>
              <a:t>罗密欧与朱丽叶</a:t>
            </a:r>
            <a:r>
              <a:rPr sz="2000" dirty="0">
                <a:latin typeface="微软雅黑 Light" panose="020B0502040204020203" pitchFamily="34" charset="-122"/>
              </a:rPr>
              <a:t>》《</a:t>
            </a:r>
            <a:r>
              <a:rPr sz="2000" dirty="0" err="1">
                <a:latin typeface="微软雅黑 Light" panose="020B0502040204020203" pitchFamily="34" charset="-122"/>
              </a:rPr>
              <a:t>无事生非</a:t>
            </a:r>
            <a:r>
              <a:rPr sz="2000" dirty="0">
                <a:latin typeface="微软雅黑 Light" panose="020B0502040204020203" pitchFamily="34" charset="-122"/>
              </a:rPr>
              <a:t>》《</a:t>
            </a:r>
            <a:r>
              <a:rPr sz="2000" dirty="0" err="1">
                <a:latin typeface="微软雅黑 Light" panose="020B0502040204020203" pitchFamily="34" charset="-122"/>
              </a:rPr>
              <a:t>布科乔夫及其他的人们</a:t>
            </a:r>
            <a:r>
              <a:rPr sz="2000" dirty="0">
                <a:latin typeface="微软雅黑 Light" panose="020B0502040204020203" pitchFamily="34" charset="-122"/>
              </a:rPr>
              <a:t>》《</a:t>
            </a:r>
            <a:r>
              <a:rPr sz="2000" dirty="0" err="1">
                <a:latin typeface="微软雅黑 Light" panose="020B0502040204020203" pitchFamily="34" charset="-122"/>
              </a:rPr>
              <a:t>仇敌</a:t>
            </a:r>
            <a:r>
              <a:rPr sz="2000" dirty="0">
                <a:latin typeface="微软雅黑 Light" panose="020B0502040204020203" pitchFamily="34" charset="-122"/>
              </a:rPr>
              <a:t>》《</a:t>
            </a:r>
            <a:r>
              <a:rPr sz="2000" dirty="0" err="1">
                <a:latin typeface="微软雅黑 Light" panose="020B0502040204020203" pitchFamily="34" charset="-122"/>
              </a:rPr>
              <a:t>第十二夜</a:t>
            </a:r>
            <a:r>
              <a:rPr sz="2000" dirty="0">
                <a:latin typeface="微软雅黑 Light" panose="020B0502040204020203" pitchFamily="34" charset="-122"/>
              </a:rPr>
              <a:t>》《乐观的悲剧》等。全国各表演团体也均派导演、演员到这些学院进修学习。斯坦尼斯拉夫斯基体系的全集及有关著作在中国连续大量翻译出版，在我国的影剧导表演创作中逐渐形成以斯坦尼斯拉夫斯基体系为主体的现实主义创作方法。</a:t>
            </a:r>
          </a:p>
          <a:p>
            <a:pPr algn="just">
              <a:lnSpc>
                <a:spcPct val="90000"/>
              </a:lnSpc>
            </a:pPr>
            <a:r>
              <a:rPr sz="2000" dirty="0">
                <a:latin typeface="微软雅黑 Light" panose="020B0502040204020203" pitchFamily="34" charset="-122"/>
              </a:rPr>
              <a:t>“文革”期间，以斯坦尼斯拉夫斯基体系为代表的现实主义演剧体系在我国曾一度遭到批判。直至</a:t>
            </a:r>
            <a:r>
              <a:rPr lang="en-US" sz="2000" dirty="0">
                <a:latin typeface="微软雅黑 Light" panose="020B0502040204020203" pitchFamily="34" charset="-122"/>
              </a:rPr>
              <a:t>80</a:t>
            </a:r>
            <a:r>
              <a:rPr sz="2000" dirty="0">
                <a:latin typeface="微软雅黑 Light" panose="020B0502040204020203" pitchFamily="34" charset="-122"/>
              </a:rPr>
              <a:t>年代后，全国艺术院校和剧团又加强了与苏联的影剧创作交流，中央戏剧学院、北京人艺等曾先后邀请苏俄导演排演了《打野鸭》《</a:t>
            </a:r>
            <a:r>
              <a:rPr sz="2000" dirty="0" err="1">
                <a:latin typeface="微软雅黑 Light" panose="020B0502040204020203" pitchFamily="34" charset="-122"/>
              </a:rPr>
              <a:t>海鸥》等剧目探索斯坦尼斯拉夫斯基体系的创作发展</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nvPr>
        </p:nvSpPr>
        <p:spPr>
          <a:xfrm>
            <a:off x="725805" y="1267460"/>
            <a:ext cx="11384280" cy="5455920"/>
          </a:xfrm>
        </p:spPr>
        <p:txBody>
          <a:bodyPr vert="horz">
            <a:noAutofit/>
          </a:bodyPr>
          <a:lstStyle/>
          <a:p>
            <a:pPr marL="0" indent="0" algn="just">
              <a:lnSpc>
                <a:spcPct val="140000"/>
              </a:lnSpc>
              <a:buNone/>
            </a:pPr>
            <a:r>
              <a:rPr dirty="0">
                <a:latin typeface="微软雅黑 Light" panose="020B0502040204020203" pitchFamily="34" charset="-122"/>
                <a:sym typeface="+mn-ea"/>
              </a:rPr>
              <a:t>二、（</a:t>
            </a:r>
            <a:r>
              <a:rPr dirty="0" err="1">
                <a:latin typeface="微软雅黑 Light" panose="020B0502040204020203" pitchFamily="34" charset="-122"/>
                <a:sym typeface="+mn-ea"/>
              </a:rPr>
              <a:t>德）布莱希特</a:t>
            </a:r>
            <a:endParaRPr dirty="0">
              <a:latin typeface="微软雅黑 Light" panose="020B0502040204020203" pitchFamily="34" charset="-122"/>
              <a:sym typeface="+mn-ea"/>
            </a:endParaRPr>
          </a:p>
          <a:p>
            <a:pPr marL="457200" indent="-457200" algn="just">
              <a:lnSpc>
                <a:spcPct val="140000"/>
              </a:lnSpc>
              <a:buAutoNum type="arabicPeriod"/>
            </a:pPr>
            <a:r>
              <a:rPr sz="2000" b="1" dirty="0" err="1">
                <a:latin typeface="微软雅黑 Light" panose="020B0502040204020203" pitchFamily="34" charset="-122"/>
              </a:rPr>
              <a:t>布莱希特与叙事体戏剧</a:t>
            </a:r>
            <a:endParaRPr sz="2000" b="1" dirty="0">
              <a:latin typeface="微软雅黑 Light" panose="020B0502040204020203" pitchFamily="34" charset="-122"/>
            </a:endParaRPr>
          </a:p>
          <a:p>
            <a:pPr algn="just">
              <a:lnSpc>
                <a:spcPct val="140000"/>
              </a:lnSpc>
            </a:pPr>
            <a:r>
              <a:rPr sz="2000" b="1" dirty="0">
                <a:solidFill>
                  <a:srgbClr val="FF0000"/>
                </a:solidFill>
                <a:latin typeface="微软雅黑 Light" panose="020B0502040204020203" pitchFamily="34" charset="-122"/>
              </a:rPr>
              <a:t>布莱希特</a:t>
            </a:r>
            <a:r>
              <a:rPr sz="2000" dirty="0">
                <a:latin typeface="微软雅黑 Light" panose="020B0502040204020203" pitchFamily="34" charset="-122"/>
              </a:rPr>
              <a:t>（</a:t>
            </a:r>
            <a:r>
              <a:rPr lang="en-US" sz="2000" dirty="0">
                <a:latin typeface="微软雅黑 Light" panose="020B0502040204020203" pitchFamily="34" charset="-122"/>
              </a:rPr>
              <a:t>1898</a:t>
            </a:r>
            <a:r>
              <a:rPr sz="2000" dirty="0">
                <a:latin typeface="微软雅黑 Light" panose="020B0502040204020203" pitchFamily="34" charset="-122"/>
              </a:rPr>
              <a:t>～</a:t>
            </a:r>
            <a:r>
              <a:rPr lang="en-US" sz="2000" dirty="0">
                <a:latin typeface="微软雅黑 Light" panose="020B0502040204020203" pitchFamily="34" charset="-122"/>
              </a:rPr>
              <a:t>1956</a:t>
            </a:r>
            <a:r>
              <a:rPr sz="2000" dirty="0">
                <a:latin typeface="微软雅黑 Light" panose="020B0502040204020203" pitchFamily="34" charset="-122"/>
              </a:rPr>
              <a:t>），德国戏剧家，</a:t>
            </a:r>
            <a:r>
              <a:rPr sz="2000" b="1" dirty="0">
                <a:solidFill>
                  <a:srgbClr val="FF0000"/>
                </a:solidFill>
                <a:latin typeface="微软雅黑 Light" panose="020B0502040204020203" pitchFamily="34" charset="-122"/>
              </a:rPr>
              <a:t>叙事体戏剧（史诗剧）</a:t>
            </a:r>
            <a:r>
              <a:rPr sz="2000" dirty="0">
                <a:latin typeface="微软雅黑 Light" panose="020B0502040204020203" pitchFamily="34" charset="-122"/>
              </a:rPr>
              <a:t>的创立人。“叙事体戏剧”主张观众在观赏戏剧演出时，不要只陷入强烈的感情反应之中，而应保持清醒的头脑，要对社会现实进行思考，与演出保持一种</a:t>
            </a:r>
            <a:r>
              <a:rPr sz="2000" b="1" dirty="0">
                <a:solidFill>
                  <a:srgbClr val="FF0000"/>
                </a:solidFill>
                <a:latin typeface="微软雅黑 Light" panose="020B0502040204020203" pitchFamily="34" charset="-122"/>
              </a:rPr>
              <a:t>“间离效果”</a:t>
            </a:r>
            <a:r>
              <a:rPr sz="2000" dirty="0">
                <a:latin typeface="微软雅黑 Light" panose="020B0502040204020203" pitchFamily="34" charset="-122"/>
              </a:rPr>
              <a:t>。它要求演员表演时必须在执著的投入中保持所需的冷静，在感情激荡中保持理智的清醒，在对人物的深刻体验中保持对人物行为的评价意识。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11" name="image115.png"/>
          <p:cNvPicPr>
            <a:picLocks noChangeAspect="1"/>
          </p:cNvPicPr>
          <p:nvPr/>
        </p:nvPicPr>
        <p:blipFill>
          <a:blip r:embed="rId3" cstate="print"/>
          <a:stretch>
            <a:fillRect/>
          </a:stretch>
        </p:blipFill>
        <p:spPr>
          <a:xfrm>
            <a:off x="5158105" y="4339590"/>
            <a:ext cx="2235835" cy="24498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11"/>
                                        </p:tgtEl>
                                        <p:attrNameLst>
                                          <p:attrName>style.visibility</p:attrName>
                                        </p:attrNameLst>
                                      </p:cBhvr>
                                      <p:to>
                                        <p:strVal val="visible"/>
                                      </p:to>
                                    </p:set>
                                    <p:animEffect transition="in" filter="strips(downLeft)">
                                      <p:cBhvr>
                                        <p:cTn id="7"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菱形 16"/>
          <p:cNvSpPr/>
          <p:nvPr/>
        </p:nvSpPr>
        <p:spPr>
          <a:xfrm>
            <a:off x="-255470" y="-370540"/>
            <a:ext cx="3373899" cy="3373899"/>
          </a:xfrm>
          <a:prstGeom prst="diamond">
            <a:avLst/>
          </a:prstGeom>
          <a:solidFill>
            <a:schemeClr val="bg1">
              <a:lumMod val="6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18" name="任意多边形 17"/>
          <p:cNvSpPr/>
          <p:nvPr/>
        </p:nvSpPr>
        <p:spPr>
          <a:xfrm>
            <a:off x="-19878" y="-863758"/>
            <a:ext cx="1287979" cy="2575958"/>
          </a:xfrm>
          <a:custGeom>
            <a:avLst/>
            <a:gdLst>
              <a:gd name="connsiteX0" fmla="*/ 0 w 1287979"/>
              <a:gd name="connsiteY0" fmla="*/ 0 h 2575958"/>
              <a:gd name="connsiteX1" fmla="*/ 1287979 w 1287979"/>
              <a:gd name="connsiteY1" fmla="*/ 1287979 h 2575958"/>
              <a:gd name="connsiteX2" fmla="*/ 0 w 1287979"/>
              <a:gd name="connsiteY2" fmla="*/ 2575958 h 2575958"/>
            </a:gdLst>
            <a:ahLst/>
            <a:cxnLst>
              <a:cxn ang="0">
                <a:pos x="connsiteX0" y="connsiteY0"/>
              </a:cxn>
              <a:cxn ang="0">
                <a:pos x="connsiteX1" y="connsiteY1"/>
              </a:cxn>
              <a:cxn ang="0">
                <a:pos x="connsiteX2" y="connsiteY2"/>
              </a:cxn>
            </a:cxnLst>
            <a:rect l="l" t="t" r="r" b="b"/>
            <a:pathLst>
              <a:path w="1287979" h="2575958">
                <a:moveTo>
                  <a:pt x="0" y="0"/>
                </a:moveTo>
                <a:lnTo>
                  <a:pt x="1287979" y="1287979"/>
                </a:lnTo>
                <a:lnTo>
                  <a:pt x="0" y="2575958"/>
                </a:lnTo>
                <a:close/>
              </a:path>
            </a:pathLst>
          </a:custGeom>
          <a:noFill/>
          <a:ln w="3175">
            <a:solidFill>
              <a:schemeClr val="bg1">
                <a:lumMod val="50000"/>
                <a:alpha val="48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rgbClr val="413B39"/>
              </a:solidFill>
              <a:ea typeface="微软雅黑 Light" panose="020B0502040204020203" pitchFamily="34" charset="-122"/>
            </a:endParaRPr>
          </a:p>
        </p:txBody>
      </p:sp>
      <p:sp>
        <p:nvSpPr>
          <p:cNvPr id="19" name="菱形 18"/>
          <p:cNvSpPr/>
          <p:nvPr/>
        </p:nvSpPr>
        <p:spPr>
          <a:xfrm>
            <a:off x="-256201" y="-68674"/>
            <a:ext cx="3342485" cy="3342485"/>
          </a:xfrm>
          <a:prstGeom prst="diamond">
            <a:avLst/>
          </a:prstGeom>
          <a:noFill/>
          <a:ln w="3175">
            <a:solidFill>
              <a:schemeClr val="bg1">
                <a:lumMod val="50000"/>
                <a:alpha val="4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20" name="文本框 19"/>
          <p:cNvSpPr txBox="1"/>
          <p:nvPr/>
        </p:nvSpPr>
        <p:spPr>
          <a:xfrm>
            <a:off x="5027295" y="1564005"/>
            <a:ext cx="7087119"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4" action="ppaction://hlinksldjump"/>
              </a:rPr>
              <a:t>中国电影表演史概述</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grpSp>
        <p:nvGrpSpPr>
          <p:cNvPr id="21" name="组合 20"/>
          <p:cNvGrpSpPr/>
          <p:nvPr/>
        </p:nvGrpSpPr>
        <p:grpSpPr>
          <a:xfrm>
            <a:off x="4151313" y="1436993"/>
            <a:ext cx="888418" cy="883238"/>
            <a:chOff x="4151313" y="2020084"/>
            <a:chExt cx="888418" cy="883238"/>
          </a:xfrm>
        </p:grpSpPr>
        <p:grpSp>
          <p:nvGrpSpPr>
            <p:cNvPr id="22" name="组合 21"/>
            <p:cNvGrpSpPr/>
            <p:nvPr/>
          </p:nvGrpSpPr>
          <p:grpSpPr>
            <a:xfrm>
              <a:off x="4151313" y="2020084"/>
              <a:ext cx="888418" cy="883238"/>
              <a:chOff x="5641059" y="3248083"/>
              <a:chExt cx="918415" cy="913060"/>
            </a:xfrm>
          </p:grpSpPr>
          <p:sp>
            <p:nvSpPr>
              <p:cNvPr id="31" name="任意多边形 30"/>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2" name="任意多边形 31"/>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3" name="任意多边形 32"/>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4" name="任意多边形 33"/>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23" name="组合 22"/>
            <p:cNvGrpSpPr/>
            <p:nvPr/>
          </p:nvGrpSpPr>
          <p:grpSpPr>
            <a:xfrm>
              <a:off x="4353060" y="2213787"/>
              <a:ext cx="483672" cy="489216"/>
              <a:chOff x="4359930" y="2498290"/>
              <a:chExt cx="1019358" cy="1031042"/>
            </a:xfrm>
          </p:grpSpPr>
          <p:grpSp>
            <p:nvGrpSpPr>
              <p:cNvPr id="25" name="组合 24"/>
              <p:cNvGrpSpPr/>
              <p:nvPr/>
            </p:nvGrpSpPr>
            <p:grpSpPr>
              <a:xfrm>
                <a:off x="4361859" y="2498290"/>
                <a:ext cx="1014596" cy="415536"/>
                <a:chOff x="4361859" y="2498290"/>
                <a:chExt cx="1014596" cy="415536"/>
              </a:xfrm>
            </p:grpSpPr>
            <p:sp>
              <p:nvSpPr>
                <p:cNvPr id="29" name="任意多边形 28"/>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30" name="任意多边形 29"/>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26" name="组合 25"/>
              <p:cNvGrpSpPr/>
              <p:nvPr/>
            </p:nvGrpSpPr>
            <p:grpSpPr>
              <a:xfrm flipV="1">
                <a:off x="4359930" y="3116091"/>
                <a:ext cx="1019358" cy="413241"/>
                <a:chOff x="4359478" y="2503052"/>
                <a:chExt cx="1019358" cy="413241"/>
              </a:xfrm>
            </p:grpSpPr>
            <p:sp>
              <p:nvSpPr>
                <p:cNvPr id="27" name="任意多边形 26"/>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28" name="任意多边形 27"/>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24" name="文本框 23"/>
            <p:cNvSpPr txBox="1"/>
            <p:nvPr/>
          </p:nvSpPr>
          <p:spPr>
            <a:xfrm>
              <a:off x="4244113" y="2241046"/>
              <a:ext cx="687185" cy="429895"/>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07</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grpSp>
        <p:nvGrpSpPr>
          <p:cNvPr id="35" name="组合 34"/>
          <p:cNvGrpSpPr/>
          <p:nvPr/>
        </p:nvGrpSpPr>
        <p:grpSpPr>
          <a:xfrm>
            <a:off x="4151006" y="2604566"/>
            <a:ext cx="888418" cy="883238"/>
            <a:chOff x="4161396" y="3518961"/>
            <a:chExt cx="888418" cy="883238"/>
          </a:xfrm>
        </p:grpSpPr>
        <p:sp>
          <p:nvSpPr>
            <p:cNvPr id="36" name="文本框 35"/>
            <p:cNvSpPr txBox="1"/>
            <p:nvPr/>
          </p:nvSpPr>
          <p:spPr>
            <a:xfrm>
              <a:off x="4253447" y="3741759"/>
              <a:ext cx="687185" cy="429895"/>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08</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nvGrpSpPr>
            <p:cNvPr id="37" name="组合 36"/>
            <p:cNvGrpSpPr/>
            <p:nvPr/>
          </p:nvGrpSpPr>
          <p:grpSpPr>
            <a:xfrm>
              <a:off x="4161396" y="3518961"/>
              <a:ext cx="888418" cy="883238"/>
              <a:chOff x="5641059" y="3248083"/>
              <a:chExt cx="918415" cy="913060"/>
            </a:xfrm>
          </p:grpSpPr>
          <p:sp>
            <p:nvSpPr>
              <p:cNvPr id="45" name="任意多边形 44"/>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6" name="任意多边形 45"/>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7" name="任意多边形 46"/>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8" name="任意多边形 47"/>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38" name="组合 37"/>
            <p:cNvGrpSpPr/>
            <p:nvPr/>
          </p:nvGrpSpPr>
          <p:grpSpPr>
            <a:xfrm>
              <a:off x="4363143" y="3712664"/>
              <a:ext cx="483672" cy="489216"/>
              <a:chOff x="4359930" y="2498290"/>
              <a:chExt cx="1019358" cy="1031042"/>
            </a:xfrm>
          </p:grpSpPr>
          <p:grpSp>
            <p:nvGrpSpPr>
              <p:cNvPr id="39" name="组合 38"/>
              <p:cNvGrpSpPr/>
              <p:nvPr/>
            </p:nvGrpSpPr>
            <p:grpSpPr>
              <a:xfrm>
                <a:off x="4361859" y="2498290"/>
                <a:ext cx="1014596" cy="415536"/>
                <a:chOff x="4361859" y="2498290"/>
                <a:chExt cx="1014596" cy="415536"/>
              </a:xfrm>
            </p:grpSpPr>
            <p:sp>
              <p:nvSpPr>
                <p:cNvPr id="43" name="任意多边形 42"/>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44" name="任意多边形 43"/>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40" name="组合 39"/>
              <p:cNvGrpSpPr/>
              <p:nvPr/>
            </p:nvGrpSpPr>
            <p:grpSpPr>
              <a:xfrm flipV="1">
                <a:off x="4359930" y="3116091"/>
                <a:ext cx="1019358" cy="413241"/>
                <a:chOff x="4359478" y="2503052"/>
                <a:chExt cx="1019358" cy="413241"/>
              </a:xfrm>
            </p:grpSpPr>
            <p:sp>
              <p:nvSpPr>
                <p:cNvPr id="41" name="任意多边形 40"/>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42" name="任意多边形 41"/>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grpSp>
      <p:sp>
        <p:nvSpPr>
          <p:cNvPr id="49" name="文本框 48"/>
          <p:cNvSpPr txBox="1"/>
          <p:nvPr/>
        </p:nvSpPr>
        <p:spPr>
          <a:xfrm>
            <a:off x="5022215" y="2731135"/>
            <a:ext cx="7098549"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5" action="ppaction://hlinksldjump"/>
              </a:rPr>
              <a:t>关于导演的电影表演观</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sp>
        <p:nvSpPr>
          <p:cNvPr id="50" name="文本框 49"/>
          <p:cNvSpPr txBox="1"/>
          <p:nvPr/>
        </p:nvSpPr>
        <p:spPr>
          <a:xfrm>
            <a:off x="5015865" y="3900170"/>
            <a:ext cx="7098549"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6" action="ppaction://hlinksldjump"/>
              </a:rPr>
              <a:t>影视表演教学研究</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grpSp>
        <p:nvGrpSpPr>
          <p:cNvPr id="51" name="组合 50"/>
          <p:cNvGrpSpPr/>
          <p:nvPr/>
        </p:nvGrpSpPr>
        <p:grpSpPr>
          <a:xfrm>
            <a:off x="4149454" y="3773601"/>
            <a:ext cx="888418" cy="883238"/>
            <a:chOff x="4165039" y="5019300"/>
            <a:chExt cx="888418" cy="883238"/>
          </a:xfrm>
        </p:grpSpPr>
        <p:grpSp>
          <p:nvGrpSpPr>
            <p:cNvPr id="52" name="组合 51"/>
            <p:cNvGrpSpPr/>
            <p:nvPr/>
          </p:nvGrpSpPr>
          <p:grpSpPr>
            <a:xfrm>
              <a:off x="4165039" y="5019300"/>
              <a:ext cx="888418" cy="883238"/>
              <a:chOff x="5641059" y="3248083"/>
              <a:chExt cx="918415" cy="913060"/>
            </a:xfrm>
          </p:grpSpPr>
          <p:sp>
            <p:nvSpPr>
              <p:cNvPr id="61" name="任意多边形 60"/>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2" name="任意多边形 61"/>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3" name="任意多边形 62"/>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4" name="任意多边形 63"/>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53" name="组合 52"/>
            <p:cNvGrpSpPr/>
            <p:nvPr/>
          </p:nvGrpSpPr>
          <p:grpSpPr>
            <a:xfrm>
              <a:off x="4366786" y="5213003"/>
              <a:ext cx="483672" cy="489216"/>
              <a:chOff x="4359930" y="2498290"/>
              <a:chExt cx="1019358" cy="1031042"/>
            </a:xfrm>
          </p:grpSpPr>
          <p:grpSp>
            <p:nvGrpSpPr>
              <p:cNvPr id="55" name="组合 54"/>
              <p:cNvGrpSpPr/>
              <p:nvPr/>
            </p:nvGrpSpPr>
            <p:grpSpPr>
              <a:xfrm>
                <a:off x="4361859" y="2498290"/>
                <a:ext cx="1014596" cy="415536"/>
                <a:chOff x="4361859" y="2498290"/>
                <a:chExt cx="1014596" cy="415536"/>
              </a:xfrm>
            </p:grpSpPr>
            <p:sp>
              <p:nvSpPr>
                <p:cNvPr id="59" name="任意多边形 58"/>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60" name="任意多边形 59"/>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56" name="组合 55"/>
              <p:cNvGrpSpPr/>
              <p:nvPr/>
            </p:nvGrpSpPr>
            <p:grpSpPr>
              <a:xfrm flipV="1">
                <a:off x="4359930" y="3116091"/>
                <a:ext cx="1019358" cy="413241"/>
                <a:chOff x="4359478" y="2503052"/>
                <a:chExt cx="1019358" cy="413241"/>
              </a:xfrm>
            </p:grpSpPr>
            <p:sp>
              <p:nvSpPr>
                <p:cNvPr id="57" name="任意多边形 56"/>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58" name="任意多边形 57"/>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54" name="文本框 53"/>
            <p:cNvSpPr txBox="1"/>
            <p:nvPr/>
          </p:nvSpPr>
          <p:spPr>
            <a:xfrm>
              <a:off x="4260965" y="5247421"/>
              <a:ext cx="687185" cy="429895"/>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09</a:t>
              </a:r>
              <a:endParaRPr lang="zh-CN" altLang="en-US" sz="2200" dirty="0">
                <a:solidFill>
                  <a:srgbClr val="413B39"/>
                </a:solidFill>
                <a:latin typeface="微软雅黑 Light" panose="020B0502040204020203" pitchFamily="34" charset="-122"/>
                <a:ea typeface="微软雅黑 Light" panose="020B0502040204020203" pitchFamily="34" charset="-122"/>
              </a:endParaRPr>
            </a:p>
          </p:txBody>
        </p:sp>
      </p:grpSp>
      <p:sp>
        <p:nvSpPr>
          <p:cNvPr id="65" name="文本框 64"/>
          <p:cNvSpPr txBox="1"/>
          <p:nvPr/>
        </p:nvSpPr>
        <p:spPr>
          <a:xfrm>
            <a:off x="894687" y="541842"/>
            <a:ext cx="1107962" cy="1938992"/>
          </a:xfrm>
          <a:prstGeom prst="rect">
            <a:avLst/>
          </a:prstGeom>
          <a:noFill/>
        </p:spPr>
        <p:txBody>
          <a:bodyPr wrap="square" rtlCol="0">
            <a:spAutoFit/>
          </a:bodyPr>
          <a:lstStyle/>
          <a:p>
            <a:pPr algn="ctr"/>
            <a:r>
              <a:rPr lang="zh-CN" altLang="en-US" sz="6000" dirty="0">
                <a:solidFill>
                  <a:srgbClr val="413B39"/>
                </a:solidFill>
                <a:latin typeface="微软雅黑 Light" panose="020B0502040204020203" pitchFamily="34" charset="-122"/>
                <a:ea typeface="微软雅黑 Light" panose="020B0502040204020203" pitchFamily="34" charset="-122"/>
              </a:rPr>
              <a:t>目录</a:t>
            </a:r>
          </a:p>
        </p:txBody>
      </p:sp>
      <p:sp>
        <p:nvSpPr>
          <p:cNvPr id="66" name="文本框 65"/>
          <p:cNvSpPr txBox="1"/>
          <p:nvPr/>
        </p:nvSpPr>
        <p:spPr>
          <a:xfrm>
            <a:off x="5116257" y="5069840"/>
            <a:ext cx="6998157" cy="583565"/>
          </a:xfrm>
          <a:prstGeom prst="rect">
            <a:avLst/>
          </a:prstGeom>
          <a:noFill/>
        </p:spPr>
        <p:txBody>
          <a:bodyPr wrap="square" rtlCol="0">
            <a:spAutoFit/>
          </a:bodyPr>
          <a:lstStyle/>
          <a:p>
            <a:pPr algn="ctr"/>
            <a:r>
              <a:rPr lang="zh-CN" altLang="en-US" sz="3200" dirty="0">
                <a:solidFill>
                  <a:srgbClr val="413B39"/>
                </a:solidFill>
                <a:latin typeface="微软雅黑 Light" panose="020B0502040204020203" pitchFamily="34" charset="-122"/>
                <a:ea typeface="微软雅黑 Light" panose="020B0502040204020203" pitchFamily="34" charset="-122"/>
                <a:hlinkClick r:id="rId7" action="ppaction://hlinksldjump"/>
              </a:rPr>
              <a:t>我国表演艺术家的表演个案分析</a:t>
            </a:r>
            <a:endParaRPr lang="zh-CN" altLang="en-US" sz="3200" dirty="0">
              <a:solidFill>
                <a:srgbClr val="413B39"/>
              </a:solidFill>
              <a:latin typeface="微软雅黑 Light" panose="020B0502040204020203" pitchFamily="34" charset="-122"/>
              <a:ea typeface="微软雅黑 Light" panose="020B0502040204020203" pitchFamily="34" charset="-122"/>
            </a:endParaRPr>
          </a:p>
        </p:txBody>
      </p:sp>
      <p:grpSp>
        <p:nvGrpSpPr>
          <p:cNvPr id="67" name="组合 66"/>
          <p:cNvGrpSpPr/>
          <p:nvPr/>
        </p:nvGrpSpPr>
        <p:grpSpPr>
          <a:xfrm>
            <a:off x="4146118" y="4942882"/>
            <a:ext cx="888418" cy="883238"/>
            <a:chOff x="4165039" y="5019300"/>
            <a:chExt cx="888418" cy="883238"/>
          </a:xfrm>
        </p:grpSpPr>
        <p:grpSp>
          <p:nvGrpSpPr>
            <p:cNvPr id="68" name="组合 67"/>
            <p:cNvGrpSpPr/>
            <p:nvPr/>
          </p:nvGrpSpPr>
          <p:grpSpPr>
            <a:xfrm>
              <a:off x="4165039" y="5019300"/>
              <a:ext cx="888418" cy="883238"/>
              <a:chOff x="5641059" y="3248083"/>
              <a:chExt cx="918415" cy="913060"/>
            </a:xfrm>
          </p:grpSpPr>
          <p:sp>
            <p:nvSpPr>
              <p:cNvPr id="77" name="任意多边形 76"/>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8" name="任意多边形 77"/>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9" name="任意多边形 78"/>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80" name="任意多边形 79"/>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69" name="组合 68"/>
            <p:cNvGrpSpPr/>
            <p:nvPr/>
          </p:nvGrpSpPr>
          <p:grpSpPr>
            <a:xfrm>
              <a:off x="4366786" y="5213003"/>
              <a:ext cx="483672" cy="489216"/>
              <a:chOff x="4359930" y="2498290"/>
              <a:chExt cx="1019358" cy="1031042"/>
            </a:xfrm>
          </p:grpSpPr>
          <p:grpSp>
            <p:nvGrpSpPr>
              <p:cNvPr id="71" name="组合 70"/>
              <p:cNvGrpSpPr/>
              <p:nvPr/>
            </p:nvGrpSpPr>
            <p:grpSpPr>
              <a:xfrm>
                <a:off x="4361859" y="2498290"/>
                <a:ext cx="1014596" cy="415536"/>
                <a:chOff x="4361859" y="2498290"/>
                <a:chExt cx="1014596" cy="415536"/>
              </a:xfrm>
            </p:grpSpPr>
            <p:sp>
              <p:nvSpPr>
                <p:cNvPr id="75" name="任意多边形 74"/>
                <p:cNvSpPr/>
                <p:nvPr/>
              </p:nvSpPr>
              <p:spPr>
                <a:xfrm rot="10800000">
                  <a:off x="4361859" y="2498290"/>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76" name="任意多边形 75"/>
                <p:cNvSpPr/>
                <p:nvPr/>
              </p:nvSpPr>
              <p:spPr>
                <a:xfrm rot="5400000">
                  <a:off x="4963258" y="2500628"/>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grpSp>
            <p:nvGrpSpPr>
              <p:cNvPr id="72" name="组合 71"/>
              <p:cNvGrpSpPr/>
              <p:nvPr/>
            </p:nvGrpSpPr>
            <p:grpSpPr>
              <a:xfrm flipV="1">
                <a:off x="4359930" y="3116091"/>
                <a:ext cx="1019358" cy="413241"/>
                <a:chOff x="4359478" y="2503052"/>
                <a:chExt cx="1019358" cy="413241"/>
              </a:xfrm>
            </p:grpSpPr>
            <p:sp>
              <p:nvSpPr>
                <p:cNvPr id="73" name="任意多边形 72"/>
                <p:cNvSpPr/>
                <p:nvPr/>
              </p:nvSpPr>
              <p:spPr>
                <a:xfrm rot="10800000">
                  <a:off x="4359478" y="2503052"/>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sp>
              <p:nvSpPr>
                <p:cNvPr id="74" name="任意多边形 73"/>
                <p:cNvSpPr/>
                <p:nvPr/>
              </p:nvSpPr>
              <p:spPr>
                <a:xfrm rot="5400000">
                  <a:off x="4965639" y="2503009"/>
                  <a:ext cx="413154" cy="413241"/>
                </a:xfrm>
                <a:custGeom>
                  <a:avLst/>
                  <a:gdLst>
                    <a:gd name="connsiteX0" fmla="*/ 0 w 263309"/>
                    <a:gd name="connsiteY0" fmla="*/ 263309 h 263309"/>
                    <a:gd name="connsiteX1" fmla="*/ 263309 w 263309"/>
                    <a:gd name="connsiteY1" fmla="*/ 0 h 263309"/>
                  </a:gdLst>
                  <a:ahLst/>
                  <a:cxnLst>
                    <a:cxn ang="0">
                      <a:pos x="connsiteX0" y="connsiteY0"/>
                    </a:cxn>
                    <a:cxn ang="0">
                      <a:pos x="connsiteX1" y="connsiteY1"/>
                    </a:cxn>
                  </a:cxnLst>
                  <a:rect l="l" t="t" r="r" b="b"/>
                  <a:pathLst>
                    <a:path w="263309" h="263309">
                      <a:moveTo>
                        <a:pt x="0" y="263309"/>
                      </a:moveTo>
                      <a:lnTo>
                        <a:pt x="263309"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latin typeface="方正兰亭超细黑简体" panose="02000000000000000000" pitchFamily="2" charset="-122"/>
                    <a:ea typeface="方正兰亭超细黑简体" panose="02000000000000000000" pitchFamily="2" charset="-122"/>
                  </a:endParaRPr>
                </a:p>
              </p:txBody>
            </p:sp>
          </p:grpSp>
        </p:grpSp>
        <p:sp>
          <p:nvSpPr>
            <p:cNvPr id="70" name="文本框 69"/>
            <p:cNvSpPr txBox="1"/>
            <p:nvPr/>
          </p:nvSpPr>
          <p:spPr>
            <a:xfrm>
              <a:off x="4260965" y="5247421"/>
              <a:ext cx="687185" cy="429895"/>
            </a:xfrm>
            <a:prstGeom prst="rect">
              <a:avLst/>
            </a:prstGeom>
            <a:noFill/>
            <a:ln>
              <a:noFill/>
            </a:ln>
          </p:spPr>
          <p:txBody>
            <a:bodyPr wrap="square" rtlCol="0">
              <a:spAutoFit/>
            </a:bodyPr>
            <a:lstStyle/>
            <a:p>
              <a:pPr algn="ctr"/>
              <a:r>
                <a:rPr lang="en-US" altLang="zh-CN" sz="2200" dirty="0">
                  <a:solidFill>
                    <a:srgbClr val="413B39"/>
                  </a:solidFill>
                  <a:latin typeface="微软雅黑 Light" panose="020B0502040204020203" pitchFamily="34" charset="-122"/>
                  <a:ea typeface="微软雅黑 Light" panose="020B0502040204020203" pitchFamily="34" charset="-122"/>
                </a:rPr>
                <a:t>10</a:t>
              </a:r>
            </a:p>
          </p:txBody>
        </p:sp>
      </p:grpSp>
      <p:pic>
        <p:nvPicPr>
          <p:cNvPr id="2" name="图片 1" descr="fe76ce11a98449f5a8a8d67f473ce7b2"/>
          <p:cNvPicPr>
            <a:picLocks noChangeAspect="1"/>
          </p:cNvPicPr>
          <p:nvPr>
            <p:custDataLst>
              <p:tags r:id="rId1"/>
            </p:custDataLst>
          </p:nvPr>
        </p:nvPicPr>
        <p:blipFill>
          <a:blip r:embed="rId8"/>
          <a:srcRect l="38100" t="7926" r="38478" b="9037"/>
          <a:stretch>
            <a:fillRect/>
          </a:stretch>
        </p:blipFill>
        <p:spPr>
          <a:xfrm>
            <a:off x="3086735" y="1484630"/>
            <a:ext cx="748030" cy="4387215"/>
          </a:xfrm>
          <a:prstGeom prst="rect">
            <a:avLst/>
          </a:prstGeom>
          <a:effectLst>
            <a:glow rad="63500">
              <a:schemeClr val="accent2">
                <a:satMod val="175000"/>
                <a:alpha val="40000"/>
              </a:schemeClr>
            </a:glow>
            <a:softEdge rad="12700"/>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75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par>
                                <p:cTn id="14" presetID="12" presetClass="entr" presetSubtype="1" fill="hold" grpId="0" nodeType="withEffect">
                                  <p:stCondLst>
                                    <p:cond delay="150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p:tgtEl>
                                          <p:spTgt spid="19"/>
                                        </p:tgtEl>
                                        <p:attrNameLst>
                                          <p:attrName>ppt_y</p:attrName>
                                        </p:attrNameLst>
                                      </p:cBhvr>
                                      <p:tavLst>
                                        <p:tav tm="0">
                                          <p:val>
                                            <p:strVal val="#ppt_y-#ppt_h*1.125000"/>
                                          </p:val>
                                        </p:tav>
                                        <p:tav tm="100000">
                                          <p:val>
                                            <p:strVal val="#ppt_y"/>
                                          </p:val>
                                        </p:tav>
                                      </p:tavLst>
                                    </p:anim>
                                    <p:animEffect transition="in" filter="wipe(down)">
                                      <p:cBhvr>
                                        <p:cTn id="17" dur="750"/>
                                        <p:tgtEl>
                                          <p:spTgt spid="19"/>
                                        </p:tgtEl>
                                      </p:cBhvr>
                                    </p:animEffect>
                                  </p:childTnLst>
                                </p:cTn>
                              </p:par>
                            </p:childTnLst>
                          </p:cTn>
                        </p:par>
                        <p:par>
                          <p:cTn id="18" fill="hold">
                            <p:stCondLst>
                              <p:cond delay="2250"/>
                            </p:stCondLst>
                            <p:childTnLst>
                              <p:par>
                                <p:cTn id="19" presetID="42" presetClass="entr" presetSubtype="0" fill="hold" grpId="0" nodeType="afterEffect">
                                  <p:stCondLst>
                                    <p:cond delay="0"/>
                                  </p:stCondLst>
                                  <p:childTnLst>
                                    <p:set>
                                      <p:cBhvr>
                                        <p:cTn id="20" dur="1" fill="hold">
                                          <p:stCondLst>
                                            <p:cond delay="0"/>
                                          </p:stCondLst>
                                        </p:cTn>
                                        <p:tgtEl>
                                          <p:spTgt spid="65"/>
                                        </p:tgtEl>
                                        <p:attrNameLst>
                                          <p:attrName>style.visibility</p:attrName>
                                        </p:attrNameLst>
                                      </p:cBhvr>
                                      <p:to>
                                        <p:strVal val="visible"/>
                                      </p:to>
                                    </p:set>
                                    <p:animEffect transition="in" filter="fade">
                                      <p:cBhvr>
                                        <p:cTn id="21" dur="500"/>
                                        <p:tgtEl>
                                          <p:spTgt spid="65"/>
                                        </p:tgtEl>
                                      </p:cBhvr>
                                    </p:animEffect>
                                    <p:anim calcmode="lin" valueType="num">
                                      <p:cBhvr>
                                        <p:cTn id="22" dur="500" fill="hold"/>
                                        <p:tgtEl>
                                          <p:spTgt spid="65"/>
                                        </p:tgtEl>
                                        <p:attrNameLst>
                                          <p:attrName>ppt_x</p:attrName>
                                        </p:attrNameLst>
                                      </p:cBhvr>
                                      <p:tavLst>
                                        <p:tav tm="0">
                                          <p:val>
                                            <p:strVal val="#ppt_x"/>
                                          </p:val>
                                        </p:tav>
                                        <p:tav tm="100000">
                                          <p:val>
                                            <p:strVal val="#ppt_x"/>
                                          </p:val>
                                        </p:tav>
                                      </p:tavLst>
                                    </p:anim>
                                    <p:anim calcmode="lin" valueType="num">
                                      <p:cBhvr>
                                        <p:cTn id="23" dur="500" fill="hold"/>
                                        <p:tgtEl>
                                          <p:spTgt spid="65"/>
                                        </p:tgtEl>
                                        <p:attrNameLst>
                                          <p:attrName>ppt_y</p:attrName>
                                        </p:attrNameLst>
                                      </p:cBhvr>
                                      <p:tavLst>
                                        <p:tav tm="0">
                                          <p:val>
                                            <p:strVal val="#ppt_y+.1"/>
                                          </p:val>
                                        </p:tav>
                                        <p:tav tm="100000">
                                          <p:val>
                                            <p:strVal val="#ppt_y"/>
                                          </p:val>
                                        </p:tav>
                                      </p:tavLst>
                                    </p:anim>
                                  </p:childTnLst>
                                </p:cTn>
                              </p:par>
                            </p:childTnLst>
                          </p:cTn>
                        </p:par>
                        <p:par>
                          <p:cTn id="24" fill="hold">
                            <p:stCondLst>
                              <p:cond delay="2750"/>
                            </p:stCondLst>
                            <p:childTnLst>
                              <p:par>
                                <p:cTn id="25" presetID="32" presetClass="emph" presetSubtype="0" fill="hold" nodeType="afterEffect">
                                  <p:stCondLst>
                                    <p:cond delay="0"/>
                                  </p:stCondLst>
                                  <p:childTnLst>
                                    <p:animRot by="120000">
                                      <p:cBhvr>
                                        <p:cTn id="26" dur="100" fill="hold">
                                          <p:stCondLst>
                                            <p:cond delay="0"/>
                                          </p:stCondLst>
                                        </p:cTn>
                                        <p:tgtEl>
                                          <p:spTgt spid="2"/>
                                        </p:tgtEl>
                                        <p:attrNameLst>
                                          <p:attrName>r</p:attrName>
                                        </p:attrNameLst>
                                      </p:cBhvr>
                                    </p:animRot>
                                    <p:animRot by="-240000">
                                      <p:cBhvr>
                                        <p:cTn id="27" dur="200" fill="hold">
                                          <p:stCondLst>
                                            <p:cond delay="200"/>
                                          </p:stCondLst>
                                        </p:cTn>
                                        <p:tgtEl>
                                          <p:spTgt spid="2"/>
                                        </p:tgtEl>
                                        <p:attrNameLst>
                                          <p:attrName>r</p:attrName>
                                        </p:attrNameLst>
                                      </p:cBhvr>
                                    </p:animRot>
                                    <p:animRot by="240000">
                                      <p:cBhvr>
                                        <p:cTn id="28" dur="200" fill="hold">
                                          <p:stCondLst>
                                            <p:cond delay="400"/>
                                          </p:stCondLst>
                                        </p:cTn>
                                        <p:tgtEl>
                                          <p:spTgt spid="2"/>
                                        </p:tgtEl>
                                        <p:attrNameLst>
                                          <p:attrName>r</p:attrName>
                                        </p:attrNameLst>
                                      </p:cBhvr>
                                    </p:animRot>
                                    <p:animRot by="-240000">
                                      <p:cBhvr>
                                        <p:cTn id="29" dur="200" fill="hold">
                                          <p:stCondLst>
                                            <p:cond delay="600"/>
                                          </p:stCondLst>
                                        </p:cTn>
                                        <p:tgtEl>
                                          <p:spTgt spid="2"/>
                                        </p:tgtEl>
                                        <p:attrNameLst>
                                          <p:attrName>r</p:attrName>
                                        </p:attrNameLst>
                                      </p:cBhvr>
                                    </p:animRot>
                                    <p:animRot by="120000">
                                      <p:cBhvr>
                                        <p:cTn id="30" dur="200" fill="hold">
                                          <p:stCondLst>
                                            <p:cond delay="800"/>
                                          </p:stCondLst>
                                        </p:cTn>
                                        <p:tgtEl>
                                          <p:spTgt spid="2"/>
                                        </p:tgtEl>
                                        <p:attrNameLst>
                                          <p:attrName>r</p:attrName>
                                        </p:attrNameLst>
                                      </p:cBhvr>
                                    </p:animRot>
                                  </p:childTnLst>
                                </p:cTn>
                              </p:par>
                            </p:childTnLst>
                          </p:cTn>
                        </p:par>
                        <p:par>
                          <p:cTn id="31" fill="hold">
                            <p:stCondLst>
                              <p:cond delay="3750"/>
                            </p:stCondLst>
                            <p:childTnLst>
                              <p:par>
                                <p:cTn id="32" presetID="31" presetClass="entr" presetSubtype="0"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par>
                          <p:cTn id="38" fill="hold">
                            <p:stCondLst>
                              <p:cond delay="4250"/>
                            </p:stCondLst>
                            <p:childTnLst>
                              <p:par>
                                <p:cTn id="39" presetID="1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p:tgtEl>
                                          <p:spTgt spid="20"/>
                                        </p:tgtEl>
                                        <p:attrNameLst>
                                          <p:attrName>ppt_x</p:attrName>
                                        </p:attrNameLst>
                                      </p:cBhvr>
                                      <p:tavLst>
                                        <p:tav tm="0">
                                          <p:val>
                                            <p:strVal val="#ppt_x-#ppt_w*1.125000"/>
                                          </p:val>
                                        </p:tav>
                                        <p:tav tm="100000">
                                          <p:val>
                                            <p:strVal val="#ppt_x"/>
                                          </p:val>
                                        </p:tav>
                                      </p:tavLst>
                                    </p:anim>
                                    <p:animEffect transition="in" filter="wipe(right)">
                                      <p:cBhvr>
                                        <p:cTn id="42" dur="500"/>
                                        <p:tgtEl>
                                          <p:spTgt spid="20"/>
                                        </p:tgtEl>
                                      </p:cBhvr>
                                    </p:animEffect>
                                  </p:childTnLst>
                                </p:cTn>
                              </p:par>
                            </p:childTnLst>
                          </p:cTn>
                        </p:par>
                        <p:par>
                          <p:cTn id="43" fill="hold">
                            <p:stCondLst>
                              <p:cond delay="4750"/>
                            </p:stCondLst>
                            <p:childTnLst>
                              <p:par>
                                <p:cTn id="44" presetID="31" presetClass="entr" presetSubtype="0" fill="hold"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 calcmode="lin" valueType="num">
                                      <p:cBhvr>
                                        <p:cTn id="48" dur="500" fill="hold"/>
                                        <p:tgtEl>
                                          <p:spTgt spid="35"/>
                                        </p:tgtEl>
                                        <p:attrNameLst>
                                          <p:attrName>style.rotation</p:attrName>
                                        </p:attrNameLst>
                                      </p:cBhvr>
                                      <p:tavLst>
                                        <p:tav tm="0">
                                          <p:val>
                                            <p:fltVal val="90"/>
                                          </p:val>
                                        </p:tav>
                                        <p:tav tm="100000">
                                          <p:val>
                                            <p:fltVal val="0"/>
                                          </p:val>
                                        </p:tav>
                                      </p:tavLst>
                                    </p:anim>
                                    <p:animEffect transition="in" filter="fade">
                                      <p:cBhvr>
                                        <p:cTn id="49" dur="500"/>
                                        <p:tgtEl>
                                          <p:spTgt spid="35"/>
                                        </p:tgtEl>
                                      </p:cBhvr>
                                    </p:animEffect>
                                  </p:childTnLst>
                                </p:cTn>
                              </p:par>
                            </p:childTnLst>
                          </p:cTn>
                        </p:par>
                        <p:par>
                          <p:cTn id="50" fill="hold">
                            <p:stCondLst>
                              <p:cond delay="5250"/>
                            </p:stCondLst>
                            <p:childTnLst>
                              <p:par>
                                <p:cTn id="51" presetID="12" presetClass="entr" presetSubtype="8" fill="hold" grpId="0" nodeType="after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500"/>
                                        <p:tgtEl>
                                          <p:spTgt spid="49"/>
                                        </p:tgtEl>
                                        <p:attrNameLst>
                                          <p:attrName>ppt_x</p:attrName>
                                        </p:attrNameLst>
                                      </p:cBhvr>
                                      <p:tavLst>
                                        <p:tav tm="0">
                                          <p:val>
                                            <p:strVal val="#ppt_x-#ppt_w*1.125000"/>
                                          </p:val>
                                        </p:tav>
                                        <p:tav tm="100000">
                                          <p:val>
                                            <p:strVal val="#ppt_x"/>
                                          </p:val>
                                        </p:tav>
                                      </p:tavLst>
                                    </p:anim>
                                    <p:animEffect transition="in" filter="wipe(right)">
                                      <p:cBhvr>
                                        <p:cTn id="54" dur="500"/>
                                        <p:tgtEl>
                                          <p:spTgt spid="49"/>
                                        </p:tgtEl>
                                      </p:cBhvr>
                                    </p:animEffect>
                                  </p:childTnLst>
                                </p:cTn>
                              </p:par>
                            </p:childTnLst>
                          </p:cTn>
                        </p:par>
                        <p:par>
                          <p:cTn id="55" fill="hold">
                            <p:stCondLst>
                              <p:cond delay="5750"/>
                            </p:stCondLst>
                            <p:childTnLst>
                              <p:par>
                                <p:cTn id="56" presetID="31" presetClass="entr" presetSubtype="0" fill="hold" nodeType="after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 calcmode="lin" valueType="num">
                                      <p:cBhvr>
                                        <p:cTn id="60" dur="500" fill="hold"/>
                                        <p:tgtEl>
                                          <p:spTgt spid="51"/>
                                        </p:tgtEl>
                                        <p:attrNameLst>
                                          <p:attrName>style.rotation</p:attrName>
                                        </p:attrNameLst>
                                      </p:cBhvr>
                                      <p:tavLst>
                                        <p:tav tm="0">
                                          <p:val>
                                            <p:fltVal val="90"/>
                                          </p:val>
                                        </p:tav>
                                        <p:tav tm="100000">
                                          <p:val>
                                            <p:fltVal val="0"/>
                                          </p:val>
                                        </p:tav>
                                      </p:tavLst>
                                    </p:anim>
                                    <p:animEffect transition="in" filter="fade">
                                      <p:cBhvr>
                                        <p:cTn id="61" dur="500"/>
                                        <p:tgtEl>
                                          <p:spTgt spid="51"/>
                                        </p:tgtEl>
                                      </p:cBhvr>
                                    </p:animEffect>
                                  </p:childTnLst>
                                </p:cTn>
                              </p:par>
                            </p:childTnLst>
                          </p:cTn>
                        </p:par>
                        <p:par>
                          <p:cTn id="62" fill="hold">
                            <p:stCondLst>
                              <p:cond delay="6250"/>
                            </p:stCondLst>
                            <p:childTnLst>
                              <p:par>
                                <p:cTn id="63" presetID="12" presetClass="entr" presetSubtype="8"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p:tgtEl>
                                          <p:spTgt spid="50"/>
                                        </p:tgtEl>
                                        <p:attrNameLst>
                                          <p:attrName>ppt_x</p:attrName>
                                        </p:attrNameLst>
                                      </p:cBhvr>
                                      <p:tavLst>
                                        <p:tav tm="0">
                                          <p:val>
                                            <p:strVal val="#ppt_x-#ppt_w*1.125000"/>
                                          </p:val>
                                        </p:tav>
                                        <p:tav tm="100000">
                                          <p:val>
                                            <p:strVal val="#ppt_x"/>
                                          </p:val>
                                        </p:tav>
                                      </p:tavLst>
                                    </p:anim>
                                    <p:animEffect transition="in" filter="wipe(right)">
                                      <p:cBhvr>
                                        <p:cTn id="66" dur="500"/>
                                        <p:tgtEl>
                                          <p:spTgt spid="50"/>
                                        </p:tgtEl>
                                      </p:cBhvr>
                                    </p:animEffect>
                                  </p:childTnLst>
                                </p:cTn>
                              </p:par>
                            </p:childTnLst>
                          </p:cTn>
                        </p:par>
                        <p:par>
                          <p:cTn id="67" fill="hold">
                            <p:stCondLst>
                              <p:cond delay="6750"/>
                            </p:stCondLst>
                            <p:childTnLst>
                              <p:par>
                                <p:cTn id="68" presetID="31" presetClass="entr" presetSubtype="0" fill="hold" nodeType="afterEffect">
                                  <p:stCondLst>
                                    <p:cond delay="0"/>
                                  </p:stCondLst>
                                  <p:childTnLst>
                                    <p:set>
                                      <p:cBhvr>
                                        <p:cTn id="69" dur="1" fill="hold">
                                          <p:stCondLst>
                                            <p:cond delay="0"/>
                                          </p:stCondLst>
                                        </p:cTn>
                                        <p:tgtEl>
                                          <p:spTgt spid="67"/>
                                        </p:tgtEl>
                                        <p:attrNameLst>
                                          <p:attrName>style.visibility</p:attrName>
                                        </p:attrNameLst>
                                      </p:cBhvr>
                                      <p:to>
                                        <p:strVal val="visible"/>
                                      </p:to>
                                    </p:set>
                                    <p:anim calcmode="lin" valueType="num">
                                      <p:cBhvr>
                                        <p:cTn id="70" dur="500" fill="hold"/>
                                        <p:tgtEl>
                                          <p:spTgt spid="67"/>
                                        </p:tgtEl>
                                        <p:attrNameLst>
                                          <p:attrName>ppt_w</p:attrName>
                                        </p:attrNameLst>
                                      </p:cBhvr>
                                      <p:tavLst>
                                        <p:tav tm="0">
                                          <p:val>
                                            <p:fltVal val="0"/>
                                          </p:val>
                                        </p:tav>
                                        <p:tav tm="100000">
                                          <p:val>
                                            <p:strVal val="#ppt_w"/>
                                          </p:val>
                                        </p:tav>
                                      </p:tavLst>
                                    </p:anim>
                                    <p:anim calcmode="lin" valueType="num">
                                      <p:cBhvr>
                                        <p:cTn id="71" dur="500" fill="hold"/>
                                        <p:tgtEl>
                                          <p:spTgt spid="67"/>
                                        </p:tgtEl>
                                        <p:attrNameLst>
                                          <p:attrName>ppt_h</p:attrName>
                                        </p:attrNameLst>
                                      </p:cBhvr>
                                      <p:tavLst>
                                        <p:tav tm="0">
                                          <p:val>
                                            <p:fltVal val="0"/>
                                          </p:val>
                                        </p:tav>
                                        <p:tav tm="100000">
                                          <p:val>
                                            <p:strVal val="#ppt_h"/>
                                          </p:val>
                                        </p:tav>
                                      </p:tavLst>
                                    </p:anim>
                                    <p:anim calcmode="lin" valueType="num">
                                      <p:cBhvr>
                                        <p:cTn id="72" dur="500" fill="hold"/>
                                        <p:tgtEl>
                                          <p:spTgt spid="67"/>
                                        </p:tgtEl>
                                        <p:attrNameLst>
                                          <p:attrName>style.rotation</p:attrName>
                                        </p:attrNameLst>
                                      </p:cBhvr>
                                      <p:tavLst>
                                        <p:tav tm="0">
                                          <p:val>
                                            <p:fltVal val="90"/>
                                          </p:val>
                                        </p:tav>
                                        <p:tav tm="100000">
                                          <p:val>
                                            <p:fltVal val="0"/>
                                          </p:val>
                                        </p:tav>
                                      </p:tavLst>
                                    </p:anim>
                                    <p:animEffect transition="in" filter="fade">
                                      <p:cBhvr>
                                        <p:cTn id="73" dur="500"/>
                                        <p:tgtEl>
                                          <p:spTgt spid="67"/>
                                        </p:tgtEl>
                                      </p:cBhvr>
                                    </p:animEffect>
                                  </p:childTnLst>
                                </p:cTn>
                              </p:par>
                            </p:childTnLst>
                          </p:cTn>
                        </p:par>
                        <p:par>
                          <p:cTn id="74" fill="hold">
                            <p:stCondLst>
                              <p:cond delay="7250"/>
                            </p:stCondLst>
                            <p:childTnLst>
                              <p:par>
                                <p:cTn id="75" presetID="12" presetClass="entr" presetSubtype="8" fill="hold" grpId="0" nodeType="afterEffect">
                                  <p:stCondLst>
                                    <p:cond delay="0"/>
                                  </p:stCondLst>
                                  <p:childTnLst>
                                    <p:set>
                                      <p:cBhvr>
                                        <p:cTn id="76" dur="1" fill="hold">
                                          <p:stCondLst>
                                            <p:cond delay="0"/>
                                          </p:stCondLst>
                                        </p:cTn>
                                        <p:tgtEl>
                                          <p:spTgt spid="66"/>
                                        </p:tgtEl>
                                        <p:attrNameLst>
                                          <p:attrName>style.visibility</p:attrName>
                                        </p:attrNameLst>
                                      </p:cBhvr>
                                      <p:to>
                                        <p:strVal val="visible"/>
                                      </p:to>
                                    </p:set>
                                    <p:anim calcmode="lin" valueType="num">
                                      <p:cBhvr additive="base">
                                        <p:cTn id="77" dur="500"/>
                                        <p:tgtEl>
                                          <p:spTgt spid="66"/>
                                        </p:tgtEl>
                                        <p:attrNameLst>
                                          <p:attrName>ppt_x</p:attrName>
                                        </p:attrNameLst>
                                      </p:cBhvr>
                                      <p:tavLst>
                                        <p:tav tm="0">
                                          <p:val>
                                            <p:strVal val="#ppt_x-#ppt_w*1.125000"/>
                                          </p:val>
                                        </p:tav>
                                        <p:tav tm="100000">
                                          <p:val>
                                            <p:strVal val="#ppt_x"/>
                                          </p:val>
                                        </p:tav>
                                      </p:tavLst>
                                    </p:anim>
                                    <p:animEffect transition="in" filter="wipe(right)">
                                      <p:cBhvr>
                                        <p:cTn id="7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0" grpId="0"/>
      <p:bldP spid="49" grpId="0"/>
      <p:bldP spid="50" grpId="0"/>
      <p:bldP spid="65" grpId="0"/>
      <p:bldP spid="6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717540" y="2827020"/>
            <a:ext cx="5944870" cy="860425"/>
          </a:xfrm>
          <a:prstGeom prst="rect">
            <a:avLst/>
          </a:prstGeom>
          <a:noFill/>
        </p:spPr>
        <p:txBody>
          <a:bodyPr wrap="square" rtlCol="0">
            <a:spAutoFit/>
          </a:bodyPr>
          <a:lstStyle/>
          <a:p>
            <a:pPr algn="ctr"/>
            <a:r>
              <a:rPr lang="zh-CN" altLang="en-US" sz="5000" dirty="0">
                <a:solidFill>
                  <a:srgbClr val="413B39"/>
                </a:solidFill>
                <a:latin typeface="微软雅黑 Light" panose="020B0502040204020203" pitchFamily="34" charset="-122"/>
                <a:ea typeface="微软雅黑 Light" panose="020B0502040204020203" pitchFamily="34" charset="-122"/>
                <a:sym typeface="+mn-ea"/>
              </a:rPr>
              <a:t>表演技巧基础训练</a:t>
            </a:r>
            <a:endParaRPr lang="zh-CN" altLang="en-US" sz="5000" dirty="0">
              <a:solidFill>
                <a:srgbClr val="413B39"/>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2086536" y="317346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第二章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3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nvPr>
        </p:nvSpPr>
        <p:spPr>
          <a:xfrm>
            <a:off x="725805" y="1239520"/>
            <a:ext cx="11384280" cy="5558790"/>
          </a:xfrm>
        </p:spPr>
        <p:txBody>
          <a:bodyPr vert="horz">
            <a:noAutofit/>
          </a:bodyPr>
          <a:lstStyle/>
          <a:p>
            <a:pPr marL="0" indent="0" algn="just">
              <a:lnSpc>
                <a:spcPct val="140000"/>
              </a:lnSpc>
              <a:buNone/>
            </a:pPr>
            <a:r>
              <a:rPr dirty="0">
                <a:latin typeface="微软雅黑 Light" panose="020B0502040204020203" pitchFamily="34" charset="-122"/>
                <a:sym typeface="+mn-ea"/>
              </a:rPr>
              <a:t>二、（</a:t>
            </a:r>
            <a:r>
              <a:rPr dirty="0" err="1">
                <a:latin typeface="微软雅黑 Light" panose="020B0502040204020203" pitchFamily="34" charset="-122"/>
                <a:sym typeface="+mn-ea"/>
              </a:rPr>
              <a:t>德）布莱希特</a:t>
            </a:r>
            <a:endParaRPr dirty="0">
              <a:latin typeface="微软雅黑 Light" panose="020B0502040204020203" pitchFamily="34" charset="-122"/>
              <a:sym typeface="+mn-ea"/>
            </a:endParaRPr>
          </a:p>
          <a:p>
            <a:pPr marL="457200" indent="-457200" algn="just">
              <a:lnSpc>
                <a:spcPct val="140000"/>
              </a:lnSpc>
              <a:buFont typeface="+mj-lt"/>
              <a:buAutoNum type="arabicPeriod" startAt="2"/>
            </a:pPr>
            <a:r>
              <a:rPr sz="2000" b="1" dirty="0" err="1">
                <a:latin typeface="微软雅黑 Light" panose="020B0502040204020203" pitchFamily="34" charset="-122"/>
              </a:rPr>
              <a:t>对我国影剧表演创作产生的影响</a:t>
            </a:r>
            <a:endParaRPr sz="2000" b="1" dirty="0">
              <a:latin typeface="微软雅黑 Light" panose="020B0502040204020203" pitchFamily="34" charset="-122"/>
            </a:endParaRPr>
          </a:p>
          <a:p>
            <a:pPr algn="just">
              <a:lnSpc>
                <a:spcPct val="80000"/>
              </a:lnSpc>
            </a:pPr>
            <a:r>
              <a:rPr sz="2000" dirty="0" err="1">
                <a:latin typeface="微软雅黑 Light" panose="020B0502040204020203" pitchFamily="34" charset="-122"/>
              </a:rPr>
              <a:t>布莱希特的戏剧观以其戏剧革新探索和演出的强烈思想倾向性而自成一派</a:t>
            </a:r>
            <a:r>
              <a:rPr sz="2000" dirty="0">
                <a:latin typeface="微软雅黑 Light" panose="020B0502040204020203" pitchFamily="34" charset="-122"/>
              </a:rPr>
              <a:t>。</a:t>
            </a:r>
          </a:p>
          <a:p>
            <a:pPr algn="just">
              <a:lnSpc>
                <a:spcPct val="80000"/>
              </a:lnSpc>
            </a:pPr>
            <a:r>
              <a:rPr sz="2000" dirty="0">
                <a:latin typeface="微软雅黑 Light" panose="020B0502040204020203" pitchFamily="34" charset="-122"/>
              </a:rPr>
              <a:t>导演黄佐临：“在现代西方各戏剧学派中，最严肃、最具有独特见解的是布莱希特。</a:t>
            </a:r>
            <a:r>
              <a:rPr lang="en-US" sz="2000" dirty="0">
                <a:latin typeface="微软雅黑 Light" panose="020B0502040204020203" pitchFamily="34" charset="-122"/>
              </a:rPr>
              <a:t>1935</a:t>
            </a:r>
            <a:r>
              <a:rPr sz="2000" dirty="0">
                <a:latin typeface="微软雅黑 Light" panose="020B0502040204020203" pitchFamily="34" charset="-122"/>
              </a:rPr>
              <a:t>年他在莫斯科对梅兰芳的表演大为赞赏，给予最高的评价，认为他所朦胧追求的戏剧艺术在中国已发展到极高的水平。”</a:t>
            </a:r>
          </a:p>
          <a:p>
            <a:pPr algn="just">
              <a:lnSpc>
                <a:spcPct val="80000"/>
              </a:lnSpc>
            </a:pPr>
            <a:r>
              <a:rPr sz="2000" dirty="0">
                <a:latin typeface="微软雅黑 Light" panose="020B0502040204020203" pitchFamily="34" charset="-122"/>
              </a:rPr>
              <a:t>“布莱希特戏剧理论的最基本特征是一种主张使演员和角色之间、观众和演员之间、观众和角色之间保持一定距离的戏剧学派。他不要演员和角色合而为一”，“要演员完全变成他所表演的人物，这是一秒钟也不容许的事”。</a:t>
            </a:r>
          </a:p>
          <a:p>
            <a:pPr algn="just">
              <a:lnSpc>
                <a:spcPct val="80000"/>
              </a:lnSpc>
            </a:pPr>
            <a:r>
              <a:rPr sz="2000" dirty="0">
                <a:latin typeface="微软雅黑 Light" panose="020B0502040204020203" pitchFamily="34" charset="-122"/>
              </a:rPr>
              <a:t>“他主张以理智去开人心窍。表演艺术家不要受感情支配，而要支配情感。”“梅兰芳、斯坦尼、布莱希特三者的区别究竟如何？斯坦尼斯拉夫斯基相信第四堵墙，布莱希特要推翻这第四堵墙，而对于梅兰芳，这堵墙根本不存在，用不着推翻。”</a:t>
            </a:r>
          </a:p>
          <a:p>
            <a:pPr algn="just">
              <a:lnSpc>
                <a:spcPct val="80000"/>
              </a:lnSpc>
            </a:pPr>
            <a:r>
              <a:rPr lang="en-US" sz="2000" dirty="0">
                <a:latin typeface="微软雅黑 Light" panose="020B0502040204020203" pitchFamily="34" charset="-122"/>
              </a:rPr>
              <a:t>80</a:t>
            </a:r>
            <a:r>
              <a:rPr sz="2000" dirty="0">
                <a:latin typeface="微软雅黑 Light" panose="020B0502040204020203" pitchFamily="34" charset="-122"/>
              </a:rPr>
              <a:t>年代初，黄佐临在北京排演布莱希特的剧作《伽利略传》，随后在我国戏剧舞台上，表现出一种对舞台表演时空的新的探索，拓宽了我国对现实主义表演方法的认识，对我国的戏剧创作产生了深远的影响。布莱希特的戏剧，如《高加索灰阑记》《</a:t>
            </a:r>
            <a:r>
              <a:rPr sz="2000" dirty="0" err="1">
                <a:latin typeface="微软雅黑 Light" panose="020B0502040204020203" pitchFamily="34" charset="-122"/>
              </a:rPr>
              <a:t>四川好人</a:t>
            </a:r>
            <a:r>
              <a:rPr sz="2000" dirty="0">
                <a:latin typeface="微软雅黑 Light" panose="020B0502040204020203" pitchFamily="34" charset="-122"/>
              </a:rPr>
              <a:t>》《</a:t>
            </a:r>
            <a:r>
              <a:rPr sz="2000" dirty="0" err="1">
                <a:latin typeface="微软雅黑 Light" panose="020B0502040204020203" pitchFamily="34" charset="-122"/>
              </a:rPr>
              <a:t>二次世界大战中的帅克</a:t>
            </a:r>
            <a:r>
              <a:rPr sz="2000" dirty="0">
                <a:latin typeface="微软雅黑 Light" panose="020B0502040204020203" pitchFamily="34" charset="-122"/>
              </a:rPr>
              <a:t>》《</a:t>
            </a:r>
            <a:r>
              <a:rPr sz="2000" dirty="0" err="1">
                <a:latin typeface="微软雅黑 Light" panose="020B0502040204020203" pitchFamily="34" charset="-122"/>
              </a:rPr>
              <a:t>三毛钱歌剧</a:t>
            </a:r>
            <a:r>
              <a:rPr sz="2000" dirty="0">
                <a:latin typeface="微软雅黑 Light" panose="020B0502040204020203" pitchFamily="34" charset="-122"/>
              </a:rPr>
              <a:t>》《</a:t>
            </a:r>
            <a:r>
              <a:rPr sz="2000" dirty="0" err="1">
                <a:latin typeface="微软雅黑 Light" panose="020B0502040204020203" pitchFamily="34" charset="-122"/>
              </a:rPr>
              <a:t>巴黎公社的日子</a:t>
            </a:r>
            <a:r>
              <a:rPr sz="2000" dirty="0">
                <a:latin typeface="微软雅黑 Light" panose="020B0502040204020203" pitchFamily="34" charset="-122"/>
              </a:rPr>
              <a:t>》《</a:t>
            </a:r>
            <a:r>
              <a:rPr sz="2000" dirty="0" err="1">
                <a:latin typeface="微软雅黑 Light" panose="020B0502040204020203" pitchFamily="34" charset="-122"/>
              </a:rPr>
              <a:t>马哈哥尼城的兴衰》等在我国相继演出。丁杨忠等一批学者也对布莱希特的戏剧观做出研究和阐述</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25805" y="1192530"/>
            <a:ext cx="11384280" cy="5344795"/>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三、（</a:t>
            </a:r>
            <a:r>
              <a:rPr dirty="0" err="1">
                <a:latin typeface="微软雅黑 Light" panose="020B0502040204020203" pitchFamily="34" charset="-122"/>
                <a:sym typeface="+mn-ea"/>
              </a:rPr>
              <a:t>法）安·阿尔托</a:t>
            </a:r>
            <a:endParaRPr sz="2000" dirty="0">
              <a:latin typeface="微软雅黑 Light" panose="020B0502040204020203" pitchFamily="34" charset="-122"/>
            </a:endParaRPr>
          </a:p>
          <a:p>
            <a:pPr marL="457200" indent="-457200" algn="just">
              <a:lnSpc>
                <a:spcPct val="140000"/>
              </a:lnSpc>
              <a:buFont typeface="+mj-lt"/>
              <a:buAutoNum type="arabicPeriod"/>
            </a:pPr>
            <a:r>
              <a:rPr sz="2000" b="1" dirty="0" err="1">
                <a:latin typeface="微软雅黑 Light" panose="020B0502040204020203" pitchFamily="34" charset="-122"/>
              </a:rPr>
              <a:t>安·阿尔托与残酷戏剧</a:t>
            </a:r>
            <a:endParaRPr sz="2000" b="1" dirty="0">
              <a:latin typeface="微软雅黑 Light" panose="020B0502040204020203" pitchFamily="34" charset="-122"/>
            </a:endParaRPr>
          </a:p>
          <a:p>
            <a:pPr algn="just">
              <a:lnSpc>
                <a:spcPct val="140000"/>
              </a:lnSpc>
            </a:pPr>
            <a:r>
              <a:rPr sz="2000" b="1" dirty="0">
                <a:solidFill>
                  <a:srgbClr val="FF0000"/>
                </a:solidFill>
                <a:latin typeface="微软雅黑 Light" panose="020B0502040204020203" pitchFamily="34" charset="-122"/>
              </a:rPr>
              <a:t>安·阿尔托</a:t>
            </a:r>
            <a:r>
              <a:rPr sz="2000" dirty="0">
                <a:latin typeface="微软雅黑 Light" panose="020B0502040204020203" pitchFamily="34" charset="-122"/>
              </a:rPr>
              <a:t>（</a:t>
            </a:r>
            <a:r>
              <a:rPr lang="en-US" sz="2000" dirty="0">
                <a:latin typeface="微软雅黑 Light" panose="020B0502040204020203" pitchFamily="34" charset="-122"/>
              </a:rPr>
              <a:t>1896</a:t>
            </a:r>
            <a:r>
              <a:rPr sz="2000" dirty="0">
                <a:latin typeface="微软雅黑 Light" panose="020B0502040204020203" pitchFamily="34" charset="-122"/>
              </a:rPr>
              <a:t>～</a:t>
            </a:r>
            <a:r>
              <a:rPr lang="en-US" sz="2000" dirty="0">
                <a:latin typeface="微软雅黑 Light" panose="020B0502040204020203" pitchFamily="34" charset="-122"/>
              </a:rPr>
              <a:t>1948</a:t>
            </a:r>
            <a:r>
              <a:rPr sz="2000" dirty="0">
                <a:latin typeface="微软雅黑 Light" panose="020B0502040204020203" pitchFamily="34" charset="-122"/>
              </a:rPr>
              <a:t>），法国剧作家、诗人、演员，超现实主义理论家。阿尔托于</a:t>
            </a:r>
            <a:r>
              <a:rPr lang="en-US" sz="2000" dirty="0">
                <a:latin typeface="微软雅黑 Light" panose="020B0502040204020203" pitchFamily="34" charset="-122"/>
              </a:rPr>
              <a:t>1932</a:t>
            </a:r>
            <a:r>
              <a:rPr sz="2000" dirty="0">
                <a:latin typeface="微软雅黑 Light" panose="020B0502040204020203" pitchFamily="34" charset="-122"/>
              </a:rPr>
              <a:t>年发表</a:t>
            </a:r>
            <a:r>
              <a:rPr sz="2000" b="1" dirty="0">
                <a:solidFill>
                  <a:srgbClr val="FF0000"/>
                </a:solidFill>
                <a:latin typeface="微软雅黑 Light" panose="020B0502040204020203" pitchFamily="34" charset="-122"/>
              </a:rPr>
              <a:t>“残酷戏剧”</a:t>
            </a:r>
            <a:r>
              <a:rPr sz="2000" dirty="0">
                <a:latin typeface="微软雅黑 Light" panose="020B0502040204020203" pitchFamily="34" charset="-122"/>
              </a:rPr>
              <a:t>的宣言，是“残酷戏剧”的创立人。</a:t>
            </a:r>
          </a:p>
          <a:p>
            <a:pPr algn="just">
              <a:lnSpc>
                <a:spcPct val="140000"/>
              </a:lnSpc>
            </a:pPr>
            <a:r>
              <a:rPr sz="2000" dirty="0">
                <a:latin typeface="微软雅黑 Light" panose="020B0502040204020203" pitchFamily="34" charset="-122"/>
              </a:rPr>
              <a:t>他企图将古典戏剧取消，认为传统戏剧无法把人的存在的整体性包含在内，传统的对话把一切导向逻辑，因而无法暗示戏剧的神秘性。他主张应该以“全新的、独特的和一反惯例的方式”去运用语言，赋予它神奇而又迷人的能量。阿尔托心中的模式是巴黎的宗教仪式戏剧：戏剧被返璞归真，寻其根源，把所有的戏剧演出元素（哑剧、舞蹈、歌唱、服装、布景、音乐、灯光）融合在一起。</a:t>
            </a:r>
            <a:r>
              <a:rPr lang="en-US" sz="2000" dirty="0">
                <a:latin typeface="微软雅黑 Light" panose="020B0502040204020203" pitchFamily="34" charset="-122"/>
              </a:rPr>
              <a:t>1937</a:t>
            </a:r>
            <a:r>
              <a:rPr sz="2000" dirty="0">
                <a:latin typeface="微软雅黑 Light" panose="020B0502040204020203" pitchFamily="34" charset="-122"/>
              </a:rPr>
              <a:t>年后，阿尔托患精神分裂症日渐严重，</a:t>
            </a:r>
            <a:r>
              <a:rPr lang="en-US" sz="2000" dirty="0">
                <a:latin typeface="微软雅黑 Light" panose="020B0502040204020203" pitchFamily="34" charset="-122"/>
              </a:rPr>
              <a:t>1948</a:t>
            </a:r>
            <a:r>
              <a:rPr sz="2000" dirty="0">
                <a:latin typeface="微软雅黑 Light" panose="020B0502040204020203" pitchFamily="34" charset="-122"/>
              </a:rPr>
              <a:t>年病故，后有</a:t>
            </a:r>
            <a:r>
              <a:rPr lang="en-US" sz="2000" dirty="0">
                <a:latin typeface="微软雅黑 Light" panose="020B0502040204020203" pitchFamily="34" charset="-122"/>
              </a:rPr>
              <a:t>37</a:t>
            </a:r>
            <a:r>
              <a:rPr sz="2000" dirty="0">
                <a:latin typeface="微软雅黑 Light" panose="020B0502040204020203" pitchFamily="34" charset="-122"/>
              </a:rPr>
              <a:t>卷《阿尔托全集》。</a:t>
            </a:r>
          </a:p>
          <a:p>
            <a:pPr algn="just">
              <a:lnSpc>
                <a:spcPct val="140000"/>
              </a:lnSpc>
            </a:pPr>
            <a:r>
              <a:rPr sz="2000" dirty="0" err="1">
                <a:latin typeface="微软雅黑 Light" panose="020B0502040204020203" pitchFamily="34" charset="-122"/>
              </a:rPr>
              <a:t>阿尔托试图将人类的潜意识解放出来，显示人的本质。他的见解对荒诞戏剧和法国新浪潮电影都产生了一定的影响</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25805" y="1256665"/>
            <a:ext cx="11384280" cy="5541645"/>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三、（</a:t>
            </a:r>
            <a:r>
              <a:rPr dirty="0" err="1">
                <a:latin typeface="微软雅黑 Light" panose="020B0502040204020203" pitchFamily="34" charset="-122"/>
                <a:sym typeface="+mn-ea"/>
              </a:rPr>
              <a:t>法）安·阿尔托</a:t>
            </a:r>
            <a:endParaRPr sz="2000" dirty="0">
              <a:latin typeface="微软雅黑 Light" panose="020B0502040204020203" pitchFamily="34" charset="-122"/>
            </a:endParaRPr>
          </a:p>
          <a:p>
            <a:pPr marL="457200" indent="-457200" algn="just">
              <a:lnSpc>
                <a:spcPct val="140000"/>
              </a:lnSpc>
              <a:buFont typeface="+mj-lt"/>
              <a:buAutoNum type="arabicPeriod" startAt="2"/>
            </a:pPr>
            <a:r>
              <a:rPr sz="2000" b="1" dirty="0" err="1">
                <a:latin typeface="微软雅黑 Light" panose="020B0502040204020203" pitchFamily="34" charset="-122"/>
              </a:rPr>
              <a:t>对我国影剧表演创作的影响</a:t>
            </a:r>
            <a:endParaRPr sz="2000" b="1" dirty="0">
              <a:latin typeface="微软雅黑 Light" panose="020B0502040204020203" pitchFamily="34" charset="-122"/>
            </a:endParaRPr>
          </a:p>
          <a:p>
            <a:pPr algn="just" fontAlgn="auto">
              <a:lnSpc>
                <a:spcPct val="14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80</a:t>
            </a:r>
            <a:r>
              <a:rPr sz="2000" dirty="0">
                <a:latin typeface="微软雅黑 Light" panose="020B0502040204020203" pitchFamily="34" charset="-122"/>
              </a:rPr>
              <a:t>年代后，西方电影的借鉴学习，意大利新现实主义、法国新浪潮的电影美学，对我国电影创作的影像纪实带来一定的影响。</a:t>
            </a:r>
          </a:p>
          <a:p>
            <a:pPr algn="just" fontAlgn="auto">
              <a:lnSpc>
                <a:spcPct val="140000"/>
              </a:lnSpc>
            </a:pPr>
            <a:r>
              <a:rPr lang="en-US" sz="2000" dirty="0">
                <a:latin typeface="微软雅黑 Light" panose="020B0502040204020203" pitchFamily="34" charset="-122"/>
              </a:rPr>
              <a:t>1986</a:t>
            </a:r>
            <a:r>
              <a:rPr sz="2000" dirty="0">
                <a:latin typeface="微软雅黑 Light" panose="020B0502040204020203" pitchFamily="34" charset="-122"/>
              </a:rPr>
              <a:t>年，被称为法国新浪潮电影的教母、戛纳电影节终身奖获得者贝尔娜黛特·拉芳受邀到北京电影学院进行教学交流，她大力推崇安·阿尔托的表演观，强调排除创作中的理性干扰。</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25805" y="1239520"/>
            <a:ext cx="11384280" cy="555879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四、（</a:t>
            </a:r>
            <a:r>
              <a:rPr dirty="0" err="1">
                <a:latin typeface="微软雅黑 Light" panose="020B0502040204020203" pitchFamily="34" charset="-122"/>
                <a:sym typeface="+mn-ea"/>
              </a:rPr>
              <a:t>苏）梅耶荷德</a:t>
            </a:r>
            <a:endParaRPr dirty="0">
              <a:latin typeface="微软雅黑 Light" panose="020B0502040204020203" pitchFamily="34" charset="-122"/>
              <a:sym typeface="+mn-ea"/>
            </a:endParaRPr>
          </a:p>
          <a:p>
            <a:pPr marL="457200" indent="-457200" algn="just">
              <a:lnSpc>
                <a:spcPct val="140000"/>
              </a:lnSpc>
              <a:buFont typeface="Arial" panose="020B0604020202020204" pitchFamily="34" charset="0"/>
              <a:buAutoNum type="arabicPeriod"/>
            </a:pPr>
            <a:r>
              <a:rPr sz="2000" b="1" dirty="0" err="1">
                <a:latin typeface="微软雅黑 Light" panose="020B0502040204020203" pitchFamily="34" charset="-122"/>
              </a:rPr>
              <a:t>梅耶荷德与假定戏剧</a:t>
            </a:r>
            <a:endParaRPr sz="2000" b="1" dirty="0">
              <a:latin typeface="微软雅黑 Light" panose="020B0502040204020203" pitchFamily="34" charset="-122"/>
            </a:endParaRPr>
          </a:p>
          <a:p>
            <a:pPr algn="just" fontAlgn="auto">
              <a:lnSpc>
                <a:spcPct val="140000"/>
              </a:lnSpc>
              <a:buFont typeface="Arial" panose="020B0604020202020204" pitchFamily="34" charset="0"/>
              <a:buChar char="•"/>
            </a:pPr>
            <a:r>
              <a:rPr sz="2000" b="1" dirty="0">
                <a:solidFill>
                  <a:srgbClr val="FF0000"/>
                </a:solidFill>
                <a:latin typeface="微软雅黑 Light" panose="020B0502040204020203" pitchFamily="34" charset="-122"/>
              </a:rPr>
              <a:t>梅耶荷德</a:t>
            </a:r>
            <a:r>
              <a:rPr sz="2000" dirty="0">
                <a:latin typeface="微软雅黑 Light" panose="020B0502040204020203" pitchFamily="34" charset="-122"/>
              </a:rPr>
              <a:t>（</a:t>
            </a:r>
            <a:r>
              <a:rPr lang="en-US" sz="2000" dirty="0">
                <a:latin typeface="微软雅黑 Light" panose="020B0502040204020203" pitchFamily="34" charset="-122"/>
              </a:rPr>
              <a:t>1874</a:t>
            </a:r>
            <a:r>
              <a:rPr sz="2000" dirty="0">
                <a:latin typeface="微软雅黑 Light" panose="020B0502040204020203" pitchFamily="34" charset="-122"/>
              </a:rPr>
              <a:t>～</a:t>
            </a:r>
            <a:r>
              <a:rPr lang="en-US" sz="2000" dirty="0">
                <a:latin typeface="微软雅黑 Light" panose="020B0502040204020203" pitchFamily="34" charset="-122"/>
              </a:rPr>
              <a:t>1940</a:t>
            </a:r>
            <a:r>
              <a:rPr sz="2000" dirty="0">
                <a:latin typeface="微软雅黑 Light" panose="020B0502040204020203" pitchFamily="34" charset="-122"/>
              </a:rPr>
              <a:t>），</a:t>
            </a:r>
            <a:r>
              <a:rPr sz="2000" dirty="0" err="1">
                <a:latin typeface="微软雅黑 Light" panose="020B0502040204020203" pitchFamily="34" charset="-122"/>
              </a:rPr>
              <a:t>前苏联戏剧大师，现实主义表现派大师</a:t>
            </a:r>
            <a:r>
              <a:rPr sz="2000" dirty="0">
                <a:latin typeface="微软雅黑 Light" panose="020B0502040204020203" pitchFamily="34" charset="-122"/>
              </a:rPr>
              <a:t>。</a:t>
            </a:r>
          </a:p>
          <a:p>
            <a:pPr algn="just" fontAlgn="auto">
              <a:lnSpc>
                <a:spcPct val="140000"/>
              </a:lnSpc>
              <a:buFont typeface="Arial" panose="020B0604020202020204" pitchFamily="34" charset="0"/>
              <a:buChar char="•"/>
            </a:pPr>
            <a:r>
              <a:rPr sz="2000" dirty="0">
                <a:latin typeface="微软雅黑 Light" panose="020B0502040204020203" pitchFamily="34" charset="-122"/>
              </a:rPr>
              <a:t>梅耶荷德是</a:t>
            </a:r>
            <a:r>
              <a:rPr sz="2000" b="1" dirty="0">
                <a:solidFill>
                  <a:srgbClr val="FF0000"/>
                </a:solidFill>
                <a:latin typeface="微软雅黑 Light" panose="020B0502040204020203" pitchFamily="34" charset="-122"/>
              </a:rPr>
              <a:t>假定戏剧</a:t>
            </a:r>
            <a:r>
              <a:rPr sz="2000" dirty="0">
                <a:latin typeface="微软雅黑 Light" panose="020B0502040204020203" pitchFamily="34" charset="-122"/>
              </a:rPr>
              <a:t>的提倡者，他说，“一切戏剧艺术的最重要的本质是它的假定性本质。”“我是真正的现实主义者，不过我需要鲜明的新形式。”“任何戏剧艺术都是假定性的，假定性的现实主义戏剧———</a:t>
            </a:r>
            <a:r>
              <a:rPr sz="2000" dirty="0" err="1">
                <a:latin typeface="微软雅黑 Light" panose="020B0502040204020203" pitchFamily="34" charset="-122"/>
              </a:rPr>
              <a:t>这就是我们的口号</a:t>
            </a:r>
            <a:r>
              <a:rPr sz="2000" dirty="0">
                <a:latin typeface="微软雅黑 Light" panose="020B0502040204020203" pitchFamily="34" charset="-122"/>
              </a:rPr>
              <a:t>。”</a:t>
            </a:r>
          </a:p>
          <a:p>
            <a:pPr algn="just" fontAlgn="auto">
              <a:lnSpc>
                <a:spcPct val="140000"/>
              </a:lnSpc>
              <a:buFont typeface="Arial" panose="020B0604020202020204" pitchFamily="34" charset="0"/>
              <a:buChar char="•"/>
            </a:pPr>
            <a:r>
              <a:rPr sz="2000" dirty="0">
                <a:latin typeface="微软雅黑 Light" panose="020B0502040204020203" pitchFamily="34" charset="-122"/>
              </a:rPr>
              <a:t>他突破传统戏剧舞台的时空局限，给演员表演以更充分的天地。他反对自然主义的创作，为提高演员的形体表现力，创建了训练演员形体表现力的体系———有机造型术。“有机造型术是训练演员‘材料’的体系，是高强度的和全面的形体训练。演员的创作是一种空间造型形式的创作，他就必须通晓自身力学。”</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7870" y="1222375"/>
            <a:ext cx="11384280" cy="5657215"/>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四、（</a:t>
            </a:r>
            <a:r>
              <a:rPr dirty="0" err="1">
                <a:latin typeface="微软雅黑 Light" panose="020B0502040204020203" pitchFamily="34" charset="-122"/>
                <a:sym typeface="+mn-ea"/>
              </a:rPr>
              <a:t>苏）梅耶荷德</a:t>
            </a:r>
            <a:endParaRPr dirty="0">
              <a:latin typeface="微软雅黑 Light" panose="020B0502040204020203" pitchFamily="34" charset="-122"/>
              <a:sym typeface="+mn-ea"/>
            </a:endParaRPr>
          </a:p>
          <a:p>
            <a:pPr marL="457200" indent="-457200" algn="just">
              <a:lnSpc>
                <a:spcPct val="90000"/>
              </a:lnSpc>
              <a:buFont typeface="+mj-lt"/>
              <a:buAutoNum type="arabicPeriod" startAt="2"/>
            </a:pPr>
            <a:r>
              <a:rPr sz="2000" b="1" dirty="0" err="1">
                <a:latin typeface="微软雅黑 Light" panose="020B0502040204020203" pitchFamily="34" charset="-122"/>
              </a:rPr>
              <a:t>对我国影剧表演创作产生的影响</a:t>
            </a:r>
            <a:endParaRPr sz="2000" b="1" dirty="0">
              <a:latin typeface="微软雅黑 Light" panose="020B0502040204020203" pitchFamily="34" charset="-122"/>
            </a:endParaRPr>
          </a:p>
          <a:p>
            <a:pPr algn="just" fontAlgn="auto">
              <a:lnSpc>
                <a:spcPct val="140000"/>
              </a:lnSpc>
              <a:buFont typeface="Arial" panose="020B0604020202020204" pitchFamily="34" charset="0"/>
              <a:buChar char="•"/>
            </a:pPr>
            <a:r>
              <a:rPr sz="2000" dirty="0" err="1">
                <a:latin typeface="微软雅黑 Light" panose="020B0502040204020203" pitchFamily="34" charset="-122"/>
              </a:rPr>
              <a:t>戏剧理论家章泯在他的毕业论文《梅耶荷德的剧场观</a:t>
            </a:r>
            <a:r>
              <a:rPr sz="2000" dirty="0">
                <a:latin typeface="微软雅黑 Light" panose="020B0502040204020203" pitchFamily="34" charset="-122"/>
              </a:rPr>
              <a:t>》（</a:t>
            </a:r>
            <a:r>
              <a:rPr lang="en-US" sz="2000" dirty="0">
                <a:latin typeface="微软雅黑 Light" panose="020B0502040204020203" pitchFamily="34" charset="-122"/>
              </a:rPr>
              <a:t>1929</a:t>
            </a:r>
            <a:r>
              <a:rPr sz="2000" dirty="0">
                <a:latin typeface="微软雅黑 Light" panose="020B0502040204020203" pitchFamily="34" charset="-122"/>
              </a:rPr>
              <a:t>年）中就将梅耶荷德的戏剧学说介绍到中国。后因苏联的学术之争意识形态化、政治化，而使得我国戏剧界很少提起梅耶荷德，直到</a:t>
            </a:r>
            <a:r>
              <a:rPr lang="en-US" sz="2000" dirty="0">
                <a:latin typeface="微软雅黑 Light" panose="020B0502040204020203" pitchFamily="34" charset="-122"/>
              </a:rPr>
              <a:t>80</a:t>
            </a:r>
            <a:r>
              <a:rPr sz="2000" dirty="0">
                <a:latin typeface="微软雅黑 Light" panose="020B0502040204020203" pitchFamily="34" charset="-122"/>
              </a:rPr>
              <a:t>年代人们再次关注对他的学术成果的研究、探索与继承。这也形成中国</a:t>
            </a:r>
            <a:r>
              <a:rPr lang="en-US" sz="2000" dirty="0">
                <a:latin typeface="微软雅黑 Light" panose="020B0502040204020203" pitchFamily="34" charset="-122"/>
              </a:rPr>
              <a:t>80</a:t>
            </a:r>
            <a:r>
              <a:rPr sz="2000" dirty="0">
                <a:latin typeface="微软雅黑 Light" panose="020B0502040204020203" pitchFamily="34" charset="-122"/>
              </a:rPr>
              <a:t>年代的戏剧（话剧）表现样式的繁荣与多样化的追求探索，如中国青年艺术剧院排演的《和氏璧》、</a:t>
            </a:r>
            <a:r>
              <a:rPr sz="2000" dirty="0" err="1">
                <a:latin typeface="微软雅黑 Light" panose="020B0502040204020203" pitchFamily="34" charset="-122"/>
              </a:rPr>
              <a:t>中央戏剧学院徐晓钟导演的《桑树坪记事》等</a:t>
            </a:r>
            <a:r>
              <a:rPr sz="2000" dirty="0">
                <a:latin typeface="微软雅黑 Light" panose="020B0502040204020203" pitchFamily="34" charset="-122"/>
              </a:rPr>
              <a:t>。</a:t>
            </a:r>
          </a:p>
          <a:p>
            <a:pPr algn="just" fontAlgn="auto">
              <a:lnSpc>
                <a:spcPct val="140000"/>
              </a:lnSpc>
              <a:buFont typeface="Arial" panose="020B0604020202020204" pitchFamily="34" charset="0"/>
              <a:buChar char="•"/>
            </a:pPr>
            <a:r>
              <a:rPr sz="2000" dirty="0" err="1">
                <a:latin typeface="微软雅黑 Light" panose="020B0502040204020203" pitchFamily="34" charset="-122"/>
              </a:rPr>
              <a:t>学者童道明、王晓鹰对梅耶荷德的戏剧表演方法进行过深入的研究</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20090" y="1239520"/>
            <a:ext cx="11384280" cy="540258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五、（</a:t>
            </a:r>
            <a:r>
              <a:rPr dirty="0" err="1">
                <a:latin typeface="微软雅黑 Light" panose="020B0502040204020203" pitchFamily="34" charset="-122"/>
                <a:sym typeface="+mn-ea"/>
              </a:rPr>
              <a:t>美）李·斯特拉斯堡</a:t>
            </a:r>
            <a:endParaRPr dirty="0">
              <a:latin typeface="微软雅黑 Light" panose="020B0502040204020203" pitchFamily="34" charset="-122"/>
              <a:sym typeface="+mn-ea"/>
            </a:endParaRPr>
          </a:p>
          <a:p>
            <a:pPr marL="457200" indent="-457200" algn="just">
              <a:lnSpc>
                <a:spcPct val="110000"/>
              </a:lnSpc>
              <a:buFont typeface="+mj-lt"/>
              <a:buAutoNum type="arabicPeriod"/>
            </a:pPr>
            <a:r>
              <a:rPr sz="2000" b="1" dirty="0" err="1">
                <a:latin typeface="微软雅黑 Light" panose="020B0502040204020203" pitchFamily="34" charset="-122"/>
                <a:sym typeface="+mn-ea"/>
              </a:rPr>
              <a:t>李·斯特拉斯堡与“方法派</a:t>
            </a:r>
            <a:r>
              <a:rPr sz="2000" b="1" dirty="0">
                <a:latin typeface="微软雅黑 Light" panose="020B0502040204020203" pitchFamily="34" charset="-122"/>
                <a:sym typeface="+mn-ea"/>
              </a:rPr>
              <a:t>”</a:t>
            </a:r>
          </a:p>
          <a:p>
            <a:pPr algn="just" fontAlgn="auto">
              <a:lnSpc>
                <a:spcPct val="140000"/>
              </a:lnSpc>
            </a:pPr>
            <a:r>
              <a:rPr sz="2000" b="1" dirty="0">
                <a:solidFill>
                  <a:srgbClr val="FF0000"/>
                </a:solidFill>
                <a:latin typeface="微软雅黑 Light" panose="020B0502040204020203" pitchFamily="34" charset="-122"/>
                <a:sym typeface="+mn-ea"/>
              </a:rPr>
              <a:t>李·斯特拉斯堡</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1901</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1982</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美国表演学派中</a:t>
            </a:r>
            <a:r>
              <a:rPr sz="2000" b="1" dirty="0" err="1">
                <a:solidFill>
                  <a:srgbClr val="FF0000"/>
                </a:solidFill>
                <a:latin typeface="微软雅黑 Light" panose="020B0502040204020203" pitchFamily="34" charset="-122"/>
                <a:sym typeface="+mn-ea"/>
              </a:rPr>
              <a:t>“方法派”</a:t>
            </a:r>
            <a:r>
              <a:rPr sz="2000" dirty="0" err="1">
                <a:latin typeface="微软雅黑 Light" panose="020B0502040204020203" pitchFamily="34" charset="-122"/>
                <a:sym typeface="+mn-ea"/>
              </a:rPr>
              <a:t>演技的创始人之一，曾长期担任美国“演员讲习所”的负责人</a:t>
            </a:r>
            <a:r>
              <a:rPr sz="2000" dirty="0">
                <a:latin typeface="微软雅黑 Light" panose="020B0502040204020203" pitchFamily="34" charset="-122"/>
                <a:sym typeface="+mn-ea"/>
              </a:rPr>
              <a:t>。</a:t>
            </a:r>
          </a:p>
          <a:p>
            <a:pPr algn="just" fontAlgn="auto">
              <a:lnSpc>
                <a:spcPct val="140000"/>
              </a:lnSpc>
            </a:pPr>
            <a:r>
              <a:rPr lang="en-US" sz="2000" dirty="0">
                <a:latin typeface="微软雅黑 Light" panose="020B0502040204020203" pitchFamily="34" charset="-122"/>
                <a:sym typeface="+mn-ea"/>
              </a:rPr>
              <a:t>1923</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1930</a:t>
            </a:r>
            <a:r>
              <a:rPr sz="2000" dirty="0">
                <a:latin typeface="微软雅黑 Light" panose="020B0502040204020203" pitchFamily="34" charset="-122"/>
                <a:sym typeface="+mn-ea"/>
              </a:rPr>
              <a:t>年，他会同留在美国的莫斯科艺术剧院的演员鲍利斯拉夫斯基、奥斯卡姬，创立美国实验剧院，把斯坦尼斯拉夫斯基体系引进美国，培养了大批优秀演员、导演，为</a:t>
            </a:r>
            <a:r>
              <a:rPr lang="en-US" sz="2000" dirty="0">
                <a:latin typeface="微软雅黑 Light" panose="020B0502040204020203" pitchFamily="34" charset="-122"/>
                <a:sym typeface="+mn-ea"/>
              </a:rPr>
              <a:t>50</a:t>
            </a:r>
            <a:r>
              <a:rPr sz="2000" dirty="0">
                <a:latin typeface="微软雅黑 Light" panose="020B0502040204020203" pitchFamily="34" charset="-122"/>
                <a:sym typeface="+mn-ea"/>
              </a:rPr>
              <a:t>年代美国戏剧艺术的新发展奠定了基础。</a:t>
            </a:r>
            <a:r>
              <a:rPr lang="en-US" sz="2000" dirty="0">
                <a:latin typeface="微软雅黑 Light" panose="020B0502040204020203" pitchFamily="34" charset="-122"/>
                <a:sym typeface="+mn-ea"/>
              </a:rPr>
              <a:t>1962</a:t>
            </a:r>
            <a:r>
              <a:rPr sz="2000" dirty="0">
                <a:latin typeface="微软雅黑 Light" panose="020B0502040204020203" pitchFamily="34" charset="-122"/>
                <a:sym typeface="+mn-ea"/>
              </a:rPr>
              <a:t>年他在纽约好莱坞创立斯特拉斯堡研究所；</a:t>
            </a:r>
            <a:r>
              <a:rPr lang="en-US" sz="2000" dirty="0">
                <a:latin typeface="微软雅黑 Light" panose="020B0502040204020203" pitchFamily="34" charset="-122"/>
                <a:sym typeface="+mn-ea"/>
              </a:rPr>
              <a:t>1967</a:t>
            </a:r>
            <a:r>
              <a:rPr sz="2000" dirty="0">
                <a:latin typeface="微软雅黑 Light" panose="020B0502040204020203" pitchFamily="34" charset="-122"/>
                <a:sym typeface="+mn-ea"/>
              </a:rPr>
              <a:t>年，他在意、法等国家的大学讲授戏剧课。</a:t>
            </a:r>
          </a:p>
          <a:p>
            <a:pPr algn="just" fontAlgn="auto">
              <a:lnSpc>
                <a:spcPct val="140000"/>
              </a:lnSpc>
              <a:buFont typeface="Arial" panose="020B0604020202020204" pitchFamily="34" charset="0"/>
              <a:buChar char="•"/>
            </a:pPr>
            <a:r>
              <a:rPr sz="2000" dirty="0">
                <a:latin typeface="微软雅黑 Light" panose="020B0502040204020203" pitchFamily="34" charset="-122"/>
                <a:sym typeface="+mn-ea"/>
              </a:rPr>
              <a:t>“（美国）‘方法’是对俄罗斯斯坦尼斯拉夫斯基体系的延续和补充。”重视表演的内心体验，适应电影艺术的特征，强调自身下意识情感达到真实自然的体现，是“方法派”的核心。它强调来自演员个人生活的情绪进行推理性的体验，从演员的下意识中寻求情绪的真实。</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20090" y="1239520"/>
            <a:ext cx="11384280" cy="540258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五、（</a:t>
            </a:r>
            <a:r>
              <a:rPr dirty="0" err="1">
                <a:latin typeface="微软雅黑 Light" panose="020B0502040204020203" pitchFamily="34" charset="-122"/>
                <a:sym typeface="+mn-ea"/>
              </a:rPr>
              <a:t>美）李·斯特拉斯堡</a:t>
            </a:r>
            <a:endParaRPr dirty="0">
              <a:latin typeface="微软雅黑 Light" panose="020B0502040204020203" pitchFamily="34" charset="-122"/>
              <a:sym typeface="+mn-ea"/>
            </a:endParaRPr>
          </a:p>
          <a:p>
            <a:pPr marL="457200" indent="-457200" algn="just">
              <a:lnSpc>
                <a:spcPct val="110000"/>
              </a:lnSpc>
              <a:buFont typeface="+mj-lt"/>
              <a:buAutoNum type="arabicPeriod" startAt="2"/>
            </a:pPr>
            <a:r>
              <a:rPr sz="2000" b="1" dirty="0" err="1">
                <a:latin typeface="微软雅黑 Light" panose="020B0502040204020203" pitchFamily="34" charset="-122"/>
                <a:sym typeface="+mn-ea"/>
              </a:rPr>
              <a:t>对我国影剧表演创作产生的影响</a:t>
            </a:r>
            <a:endParaRPr sz="2000" b="1" dirty="0">
              <a:latin typeface="微软雅黑 Light" panose="020B0502040204020203" pitchFamily="34" charset="-122"/>
              <a:sym typeface="+mn-ea"/>
            </a:endParaRPr>
          </a:p>
          <a:p>
            <a:pPr algn="just" fontAlgn="auto">
              <a:lnSpc>
                <a:spcPct val="140000"/>
              </a:lnSpc>
            </a:pPr>
            <a:r>
              <a:rPr sz="2000" dirty="0">
                <a:latin typeface="微软雅黑 Light" panose="020B0502040204020203" pitchFamily="34" charset="-122"/>
                <a:sym typeface="+mn-ea"/>
              </a:rPr>
              <a:t>美国影片对中国电影人演技的影响可追溯至</a:t>
            </a:r>
            <a:r>
              <a:rPr lang="en-US" sz="2000" dirty="0">
                <a:latin typeface="微软雅黑 Light" panose="020B0502040204020203" pitchFamily="34" charset="-122"/>
                <a:sym typeface="+mn-ea"/>
              </a:rPr>
              <a:t>20</a:t>
            </a:r>
            <a:r>
              <a:rPr sz="2000" dirty="0">
                <a:latin typeface="微软雅黑 Light" panose="020B0502040204020203" pitchFamily="34" charset="-122"/>
                <a:sym typeface="+mn-ea"/>
              </a:rPr>
              <a:t>世纪</a:t>
            </a:r>
            <a:r>
              <a:rPr lang="en-US" sz="2000" dirty="0">
                <a:latin typeface="微软雅黑 Light" panose="020B0502040204020203" pitchFamily="34" charset="-122"/>
                <a:sym typeface="+mn-ea"/>
              </a:rPr>
              <a:t>30</a:t>
            </a:r>
            <a:r>
              <a:rPr sz="2000" dirty="0">
                <a:latin typeface="微软雅黑 Light" panose="020B0502040204020203" pitchFamily="34" charset="-122"/>
                <a:sym typeface="+mn-ea"/>
              </a:rPr>
              <a:t>年代。从马龙·白兰度、詹姆斯·迪恩、保罗·纽曼、简·芳达到达斯汀·霍夫曼、梅丽尔·斯特里普、罗伯特·德尼罗等，逐渐代替了苏俄演员在中国电影人心中的位置。</a:t>
            </a:r>
          </a:p>
          <a:p>
            <a:pPr algn="just" fontAlgn="auto">
              <a:lnSpc>
                <a:spcPct val="140000"/>
              </a:lnSpc>
            </a:pPr>
            <a:r>
              <a:rPr sz="2000" dirty="0" err="1">
                <a:latin typeface="微软雅黑 Light" panose="020B0502040204020203" pitchFamily="34" charset="-122"/>
                <a:sym typeface="+mn-ea"/>
              </a:rPr>
              <a:t>电影学者邵牧君对“方法派”有较深入的研究</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25805" y="1256665"/>
            <a:ext cx="11384280" cy="547878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六、（</a:t>
            </a:r>
            <a:r>
              <a:rPr dirty="0" err="1">
                <a:latin typeface="微软雅黑 Light" panose="020B0502040204020203" pitchFamily="34" charset="-122"/>
                <a:sym typeface="+mn-ea"/>
              </a:rPr>
              <a:t>波）耶日·格洛托夫斯基</a:t>
            </a:r>
            <a:endParaRPr dirty="0">
              <a:latin typeface="微软雅黑 Light" panose="020B0502040204020203" pitchFamily="34" charset="-122"/>
              <a:sym typeface="+mn-ea"/>
            </a:endParaRPr>
          </a:p>
          <a:p>
            <a:pPr marL="457200" indent="-457200" algn="just">
              <a:lnSpc>
                <a:spcPct val="140000"/>
              </a:lnSpc>
              <a:buFont typeface="+mj-lt"/>
              <a:buAutoNum type="arabicPeriod"/>
            </a:pPr>
            <a:r>
              <a:rPr sz="2000" b="1" dirty="0" err="1">
                <a:latin typeface="微软雅黑 Light" panose="020B0502040204020203" pitchFamily="34" charset="-122"/>
                <a:sym typeface="+mn-ea"/>
              </a:rPr>
              <a:t>耶日·格洛托夫斯基与“质朴戏剧</a:t>
            </a:r>
            <a:r>
              <a:rPr sz="2000" b="1" dirty="0">
                <a:latin typeface="微软雅黑 Light" panose="020B0502040204020203" pitchFamily="34" charset="-122"/>
                <a:sym typeface="+mn-ea"/>
              </a:rPr>
              <a:t>”</a:t>
            </a:r>
          </a:p>
          <a:p>
            <a:pPr algn="just">
              <a:lnSpc>
                <a:spcPct val="130000"/>
              </a:lnSpc>
            </a:pPr>
            <a:r>
              <a:rPr sz="2000" b="1" dirty="0">
                <a:solidFill>
                  <a:srgbClr val="FF0000"/>
                </a:solidFill>
                <a:latin typeface="微软雅黑 Light" panose="020B0502040204020203" pitchFamily="34" charset="-122"/>
                <a:sym typeface="+mn-ea"/>
              </a:rPr>
              <a:t>耶日·格洛托夫斯基</a:t>
            </a:r>
            <a:r>
              <a:rPr sz="2000" dirty="0">
                <a:latin typeface="微软雅黑 Light" panose="020B0502040204020203" pitchFamily="34" charset="-122"/>
                <a:sym typeface="+mn-ea"/>
              </a:rPr>
              <a:t>（生于</a:t>
            </a:r>
            <a:r>
              <a:rPr lang="en-US" sz="2000" dirty="0">
                <a:latin typeface="微软雅黑 Light" panose="020B0502040204020203" pitchFamily="34" charset="-122"/>
                <a:sym typeface="+mn-ea"/>
              </a:rPr>
              <a:t>1933</a:t>
            </a:r>
            <a:r>
              <a:rPr sz="2000" dirty="0">
                <a:latin typeface="微软雅黑 Light" panose="020B0502040204020203" pitchFamily="34" charset="-122"/>
                <a:sym typeface="+mn-ea"/>
              </a:rPr>
              <a:t>年），波兰现代戏剧革新家，</a:t>
            </a:r>
            <a:r>
              <a:rPr sz="2000" b="1" dirty="0">
                <a:solidFill>
                  <a:srgbClr val="FF0000"/>
                </a:solidFill>
                <a:latin typeface="微软雅黑 Light" panose="020B0502040204020203" pitchFamily="34" charset="-122"/>
                <a:sym typeface="+mn-ea"/>
              </a:rPr>
              <a:t>实验话剧</a:t>
            </a:r>
            <a:r>
              <a:rPr sz="2000" dirty="0">
                <a:latin typeface="微软雅黑 Light" panose="020B0502040204020203" pitchFamily="34" charset="-122"/>
                <a:sym typeface="+mn-ea"/>
              </a:rPr>
              <a:t>（又名</a:t>
            </a:r>
            <a:r>
              <a:rPr sz="2000" b="1" dirty="0">
                <a:solidFill>
                  <a:srgbClr val="FF0000"/>
                </a:solidFill>
                <a:latin typeface="微软雅黑 Light" panose="020B0502040204020203" pitchFamily="34" charset="-122"/>
                <a:sym typeface="+mn-ea"/>
              </a:rPr>
              <a:t>“质朴戏剧”、“贫困戏剧”</a:t>
            </a:r>
            <a:r>
              <a:rPr sz="2000" dirty="0">
                <a:latin typeface="微软雅黑 Light" panose="020B0502040204020203" pitchFamily="34" charset="-122"/>
                <a:sym typeface="+mn-ea"/>
              </a:rPr>
              <a:t>）的创始人，主张观众进入剧情的主要拥护者。格洛托夫斯基创造了一套严格的训练演员基本功的练习，包括形体练习、造型练习、面部表情练习、发声练习四个部分，以建立心理、形体、情感过程完整的体系。他对表演艺术的特性进行多方面的探索，将训练重点放在促使演员根除障碍，揭示出最隐蔽的内心活动，以获得丰富的表现手段，而成为“圣洁的演员”。</a:t>
            </a:r>
          </a:p>
          <a:p>
            <a:pPr algn="just">
              <a:lnSpc>
                <a:spcPct val="130000"/>
              </a:lnSpc>
            </a:pPr>
            <a:r>
              <a:rPr sz="2000" dirty="0" err="1">
                <a:latin typeface="微软雅黑 Light" panose="020B0502040204020203" pitchFamily="34" charset="-122"/>
                <a:sym typeface="+mn-ea"/>
              </a:rPr>
              <a:t>格洛托夫斯基认为，戏剧的核心是演员的表演和观众对表演的感应，因此，他的全部戏剧探索也集中于探索演员与观众之间的各种感应关系</a:t>
            </a:r>
            <a:r>
              <a:rPr sz="2000" dirty="0">
                <a:latin typeface="微软雅黑 Light" panose="020B0502040204020203" pitchFamily="34" charset="-122"/>
                <a:sym typeface="+mn-ea"/>
              </a:rPr>
              <a:t>。</a:t>
            </a:r>
          </a:p>
          <a:p>
            <a:pPr algn="just">
              <a:lnSpc>
                <a:spcPct val="130000"/>
              </a:lnSpc>
            </a:pPr>
            <a:r>
              <a:rPr sz="2000" dirty="0">
                <a:latin typeface="微软雅黑 Light" panose="020B0502040204020203" pitchFamily="34" charset="-122"/>
                <a:sym typeface="+mn-ea"/>
              </a:rPr>
              <a:t>在格洛托夫斯基的革新实践中，大部分演出中的舞台被拆除，演员与观众的隔离禁区被打破，体现出特殊艺术风格演员的精湛技术，突破了传统的戏剧观念和演出方式。他主张演员要不断地挖掘和发展生动的外形表现手段，且要通过严格的形体训练为内在戏剧组成部分服务。</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11384280" cy="524002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六、（</a:t>
            </a:r>
            <a:r>
              <a:rPr dirty="0" err="1">
                <a:latin typeface="微软雅黑 Light" panose="020B0502040204020203" pitchFamily="34" charset="-122"/>
                <a:sym typeface="+mn-ea"/>
              </a:rPr>
              <a:t>波）耶日·格洛托夫斯基</a:t>
            </a:r>
            <a:endParaRPr dirty="0">
              <a:latin typeface="微软雅黑 Light" panose="020B0502040204020203" pitchFamily="34" charset="-122"/>
              <a:sym typeface="+mn-ea"/>
            </a:endParaRPr>
          </a:p>
          <a:p>
            <a:pPr marL="457200" indent="-457200" algn="just">
              <a:lnSpc>
                <a:spcPct val="140000"/>
              </a:lnSpc>
              <a:buFont typeface="+mj-lt"/>
              <a:buAutoNum type="arabicPeriod" startAt="2"/>
            </a:pPr>
            <a:r>
              <a:rPr sz="2000" b="1" dirty="0" err="1">
                <a:latin typeface="微软雅黑 Light" panose="020B0502040204020203" pitchFamily="34" charset="-122"/>
                <a:sym typeface="+mn-ea"/>
              </a:rPr>
              <a:t>对我国影剧表演创作产生的影响</a:t>
            </a:r>
            <a:endParaRPr sz="2000" b="1" dirty="0">
              <a:latin typeface="微软雅黑 Light" panose="020B0502040204020203" pitchFamily="34" charset="-122"/>
              <a:sym typeface="+mn-ea"/>
            </a:endParaRPr>
          </a:p>
          <a:p>
            <a:pPr algn="just">
              <a:lnSpc>
                <a:spcPct val="140000"/>
              </a:lnSpc>
            </a:pPr>
            <a:r>
              <a:rPr lang="en-US" sz="2000" dirty="0">
                <a:latin typeface="微软雅黑 Light" panose="020B0502040204020203" pitchFamily="34" charset="-122"/>
                <a:sym typeface="+mn-ea"/>
              </a:rPr>
              <a:t>1986</a:t>
            </a:r>
            <a:r>
              <a:rPr sz="2000" dirty="0">
                <a:latin typeface="微软雅黑 Light" panose="020B0502040204020203" pitchFamily="34" charset="-122"/>
                <a:sym typeface="+mn-ea"/>
              </a:rPr>
              <a:t>年夏，北京人民艺术剧院邀请德国西柏林艺术大学戏剧系教授露特·梅尔辛·普莱尔进行短期教学。她曾是波兰戏剧家耶日·格洛托夫斯基的学生，其训练指南是格洛托夫斯基的“质朴戏剧”和日本的铃木表演训练法。她在北京人艺的训练成果得到人艺老表演艺术家于是之、苏民等的充分肯定和戏剧表演界的充分关注，演员梁冠华、冯远征等参加了全程训练，结束时演出了布莱希特的话剧《二次世界大战中的帅克》。</a:t>
            </a:r>
          </a:p>
          <a:p>
            <a:pPr algn="just">
              <a:lnSpc>
                <a:spcPct val="140000"/>
              </a:lnSpc>
            </a:pPr>
            <a:r>
              <a:rPr sz="2000" dirty="0" err="1">
                <a:latin typeface="微软雅黑 Light" panose="020B0502040204020203" pitchFamily="34" charset="-122"/>
                <a:sym typeface="+mn-ea"/>
              </a:rPr>
              <a:t>黄佐临曾著文肯定其方法对演员训练的意义</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11384280" cy="524002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七、（</a:t>
            </a:r>
            <a:r>
              <a:rPr dirty="0" err="1">
                <a:latin typeface="微软雅黑 Light" panose="020B0502040204020203" pitchFamily="34" charset="-122"/>
                <a:sym typeface="+mn-ea"/>
              </a:rPr>
              <a:t>瑞典）英格玛·伯格曼</a:t>
            </a:r>
            <a:endParaRPr dirty="0">
              <a:latin typeface="微软雅黑 Light" panose="020B0502040204020203" pitchFamily="34" charset="-122"/>
              <a:sym typeface="+mn-ea"/>
            </a:endParaRPr>
          </a:p>
          <a:p>
            <a:pPr marL="457200" indent="-457200" algn="just">
              <a:lnSpc>
                <a:spcPct val="140000"/>
              </a:lnSpc>
              <a:buFont typeface="+mj-lt"/>
              <a:buAutoNum type="arabicPeriod"/>
            </a:pPr>
            <a:r>
              <a:rPr sz="2000" b="1" dirty="0" err="1">
                <a:latin typeface="微软雅黑 Light" panose="020B0502040204020203" pitchFamily="34" charset="-122"/>
                <a:sym typeface="+mn-ea"/>
              </a:rPr>
              <a:t>英格玛·伯格曼与现代主义电影</a:t>
            </a:r>
            <a:endParaRPr sz="2000" b="1" dirty="0">
              <a:latin typeface="微软雅黑 Light" panose="020B0502040204020203" pitchFamily="34" charset="-122"/>
              <a:sym typeface="+mn-ea"/>
            </a:endParaRPr>
          </a:p>
          <a:p>
            <a:pPr algn="just">
              <a:lnSpc>
                <a:spcPct val="140000"/>
              </a:lnSpc>
            </a:pPr>
            <a:r>
              <a:rPr sz="2000" b="1" dirty="0">
                <a:solidFill>
                  <a:srgbClr val="FF0000"/>
                </a:solidFill>
                <a:latin typeface="微软雅黑 Light" panose="020B0502040204020203" pitchFamily="34" charset="-122"/>
                <a:sym typeface="+mn-ea"/>
              </a:rPr>
              <a:t>英格玛·伯格曼</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1918</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2007</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世界著名电影艺术家，</a:t>
            </a:r>
            <a:r>
              <a:rPr sz="2000" b="1" dirty="0" err="1">
                <a:solidFill>
                  <a:srgbClr val="FF0000"/>
                </a:solidFill>
                <a:latin typeface="微软雅黑 Light" panose="020B0502040204020203" pitchFamily="34" charset="-122"/>
                <a:sym typeface="+mn-ea"/>
              </a:rPr>
              <a:t>现代主义电影</a:t>
            </a:r>
            <a:r>
              <a:rPr sz="2000" dirty="0" err="1">
                <a:latin typeface="微软雅黑 Light" panose="020B0502040204020203" pitchFamily="34" charset="-122"/>
                <a:sym typeface="+mn-ea"/>
              </a:rPr>
              <a:t>的创始人之一</a:t>
            </a:r>
            <a:r>
              <a:rPr sz="2000" dirty="0">
                <a:latin typeface="微软雅黑 Light" panose="020B0502040204020203" pitchFamily="34" charset="-122"/>
                <a:sym typeface="+mn-ea"/>
              </a:rPr>
              <a:t>。</a:t>
            </a:r>
          </a:p>
          <a:p>
            <a:pPr algn="just">
              <a:lnSpc>
                <a:spcPct val="140000"/>
              </a:lnSpc>
            </a:pPr>
            <a:r>
              <a:rPr sz="2000" dirty="0">
                <a:latin typeface="微软雅黑 Light" panose="020B0502040204020203" pitchFamily="34" charset="-122"/>
                <a:sym typeface="+mn-ea"/>
              </a:rPr>
              <a:t>伯格曼强调演员与观众彼此不断对抗的互相影响，以及导演与演员的“理解、尊重、信任”的合作关系。演员是舞台上唯一的重要因素，道具、场景应朴实、明了。导演要忠实于作品的内在精神实质，运用有限的舞台空间，充分估计观众的反应能力。</a:t>
            </a:r>
          </a:p>
          <a:p>
            <a:pPr algn="just">
              <a:lnSpc>
                <a:spcPct val="140000"/>
              </a:lnSpc>
            </a:pPr>
            <a:r>
              <a:rPr sz="2000" dirty="0">
                <a:latin typeface="微软雅黑 Light" panose="020B0502040204020203" pitchFamily="34" charset="-122"/>
                <a:sym typeface="+mn-ea"/>
              </a:rPr>
              <a:t>伯格曼的电影作品《野草莓》是现代主义电影的开山之作。他在编导的</a:t>
            </a:r>
            <a:r>
              <a:rPr lang="en-US" sz="2000" dirty="0">
                <a:latin typeface="微软雅黑 Light" panose="020B0502040204020203" pitchFamily="34" charset="-122"/>
                <a:sym typeface="+mn-ea"/>
              </a:rPr>
              <a:t>50</a:t>
            </a:r>
            <a:r>
              <a:rPr sz="2000" dirty="0">
                <a:latin typeface="微软雅黑 Light" panose="020B0502040204020203" pitchFamily="34" charset="-122"/>
                <a:sym typeface="+mn-ea"/>
              </a:rPr>
              <a:t>余部电影中，发扬了瑞典电影情理交融的特色，在世界电影史中占据极其重要的地位。他有合作的固定的演员群体，要求演员有高度演技又像真实生活中的人在行动</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常“以最大限度地突出演员的（脸部）表情”，并随时为演员创造一个安全封闭的创作环境，使他们感到能用最好的方式“塑造自我”。他倡导在镜头前高度技巧与直觉即兴随意相结合的表演风格。</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07085" y="182880"/>
            <a:ext cx="10515600" cy="1325563"/>
          </a:xfrm>
        </p:spPr>
        <p:txBody>
          <a:bodyPr/>
          <a:lstStyle/>
          <a:p>
            <a:r>
              <a:rPr lang="zh-CN" altLang="en-US"/>
              <a:t>第二章 </a:t>
            </a:r>
            <a:r>
              <a:rPr lang="zh-CN" altLang="en-US" dirty="0">
                <a:solidFill>
                  <a:srgbClr val="413B39"/>
                </a:solidFill>
                <a:latin typeface="微软雅黑 Light" panose="020B0502040204020203" pitchFamily="34" charset="-122"/>
                <a:sym typeface="+mn-ea"/>
              </a:rPr>
              <a:t>表演技巧基础训练</a:t>
            </a:r>
            <a:endParaRPr lang="zh-CN" altLang="en-US"/>
          </a:p>
        </p:txBody>
      </p:sp>
      <p:sp>
        <p:nvSpPr>
          <p:cNvPr id="5" name="文本占位符 4"/>
          <p:cNvSpPr>
            <a:spLocks noGrp="1"/>
          </p:cNvSpPr>
          <p:nvPr>
            <p:ph type="body" orient="vert" idx="1"/>
          </p:nvPr>
        </p:nvSpPr>
        <p:spPr>
          <a:xfrm>
            <a:off x="12065" y="1292225"/>
            <a:ext cx="12203430" cy="5591810"/>
          </a:xfrm>
        </p:spPr>
        <p:txBody>
          <a:bodyPr/>
          <a:lstStyle/>
          <a:p>
            <a:pPr marL="0" indent="0">
              <a:buNone/>
            </a:pPr>
            <a:r>
              <a:rPr lang="zh-CN" altLang="en-US"/>
              <a:t>写在前面</a:t>
            </a:r>
          </a:p>
        </p:txBody>
      </p:sp>
      <p:grpSp>
        <p:nvGrpSpPr>
          <p:cNvPr id="18" name="Group 23"/>
          <p:cNvGrpSpPr/>
          <p:nvPr/>
        </p:nvGrpSpPr>
        <p:grpSpPr bwMode="auto">
          <a:xfrm>
            <a:off x="435928" y="2095231"/>
            <a:ext cx="1738312" cy="1737982"/>
            <a:chOff x="3446463" y="2957513"/>
            <a:chExt cx="1271587" cy="1271587"/>
          </a:xfrm>
        </p:grpSpPr>
        <p:sp>
          <p:nvSpPr>
            <p:cNvPr id="22"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Calibri" panose="020F0502020204030204"/>
                <a:ea typeface="+mn-ea"/>
                <a:cs typeface="+mn-cs"/>
              </a:endParaRPr>
            </a:p>
          </p:txBody>
        </p:sp>
        <p:sp>
          <p:nvSpPr>
            <p:cNvPr id="2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Group 24"/>
          <p:cNvGrpSpPr/>
          <p:nvPr/>
        </p:nvGrpSpPr>
        <p:grpSpPr bwMode="auto">
          <a:xfrm>
            <a:off x="3110865" y="2015221"/>
            <a:ext cx="1736725" cy="1737982"/>
            <a:chOff x="3446463" y="2957513"/>
            <a:chExt cx="1271587" cy="1271587"/>
          </a:xfrm>
        </p:grpSpPr>
        <p:sp>
          <p:nvSpPr>
            <p:cNvPr id="37"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444444"/>
                </a:solidFill>
                <a:effectLst/>
                <a:uLnTx/>
                <a:uFillTx/>
                <a:latin typeface="Calibri" panose="020F0502020204030204"/>
                <a:ea typeface="+mn-ea"/>
                <a:cs typeface="+mn-cs"/>
              </a:endParaRPr>
            </a:p>
          </p:txBody>
        </p:sp>
        <p:sp>
          <p:nvSpPr>
            <p:cNvPr id="3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Group 30"/>
          <p:cNvGrpSpPr/>
          <p:nvPr/>
        </p:nvGrpSpPr>
        <p:grpSpPr bwMode="auto">
          <a:xfrm>
            <a:off x="5318443" y="2088553"/>
            <a:ext cx="1738312" cy="1738312"/>
            <a:chOff x="3446463" y="2957272"/>
            <a:chExt cx="1271587" cy="1271828"/>
          </a:xfrm>
        </p:grpSpPr>
        <p:sp>
          <p:nvSpPr>
            <p:cNvPr id="42"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6" name="Group 36"/>
          <p:cNvGrpSpPr/>
          <p:nvPr/>
        </p:nvGrpSpPr>
        <p:grpSpPr bwMode="auto">
          <a:xfrm>
            <a:off x="8659495" y="2099983"/>
            <a:ext cx="1738313" cy="1738312"/>
            <a:chOff x="3446463" y="2957272"/>
            <a:chExt cx="1271587" cy="1271828"/>
          </a:xfrm>
        </p:grpSpPr>
        <p:sp>
          <p:nvSpPr>
            <p:cNvPr id="47"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TextBox 7"/>
          <p:cNvSpPr txBox="1">
            <a:spLocks noChangeArrowheads="1"/>
          </p:cNvSpPr>
          <p:nvPr/>
        </p:nvSpPr>
        <p:spPr bwMode="auto">
          <a:xfrm flipH="1">
            <a:off x="76835" y="4094480"/>
            <a:ext cx="2097405" cy="2157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3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教学要求：</a:t>
            </a:r>
          </a:p>
          <a:p>
            <a:pPr lvl="0" algn="just">
              <a:lnSpc>
                <a:spcPct val="13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掌握表演技巧的基本环节，学习提炼生活，组织表演动作，开掘学生的创作个性，提高表演素质。</a:t>
            </a:r>
          </a:p>
        </p:txBody>
      </p:sp>
      <p:sp>
        <p:nvSpPr>
          <p:cNvPr id="52" name="TextBox 7"/>
          <p:cNvSpPr txBox="1">
            <a:spLocks noChangeArrowheads="1"/>
          </p:cNvSpPr>
          <p:nvPr/>
        </p:nvSpPr>
        <p:spPr bwMode="auto">
          <a:xfrm flipH="1">
            <a:off x="2313305" y="4180840"/>
            <a:ext cx="2620010" cy="2211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教学内容：</a:t>
            </a:r>
          </a:p>
          <a:p>
            <a:pPr marL="342900" lvl="0" indent="-342900" algn="just">
              <a:lnSpc>
                <a:spcPct val="8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明确表演艺术的实质——动作；</a:t>
            </a:r>
          </a:p>
          <a:p>
            <a:pPr marL="342900" lvl="0" indent="-342900" algn="just">
              <a:lnSpc>
                <a:spcPct val="8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表演诸元素的综合练习；</a:t>
            </a:r>
          </a:p>
          <a:p>
            <a:pPr marL="342900" lvl="0" indent="-342900" algn="just">
              <a:lnSpc>
                <a:spcPct val="8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观察生活人物的练习；</a:t>
            </a:r>
          </a:p>
          <a:p>
            <a:pPr marL="342900" lvl="0" indent="-342900" algn="just">
              <a:lnSpc>
                <a:spcPct val="80000"/>
              </a:lnSpc>
              <a:buFont typeface="+mj-lt"/>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单人、多人小品习作；</a:t>
            </a:r>
          </a:p>
          <a:p>
            <a:pPr marL="342900" lvl="0" indent="-342900" algn="just">
              <a:lnSpc>
                <a:spcPct val="8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专业基础课的综合训练；</a:t>
            </a:r>
          </a:p>
          <a:p>
            <a:pPr marL="342900" lvl="0" indent="-342900" algn="just">
              <a:lnSpc>
                <a:spcPct val="8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影视小品的学习。</a:t>
            </a:r>
          </a:p>
        </p:txBody>
      </p:sp>
      <p:sp>
        <p:nvSpPr>
          <p:cNvPr id="53" name="TextBox 7"/>
          <p:cNvSpPr txBox="1">
            <a:spLocks noChangeArrowheads="1"/>
          </p:cNvSpPr>
          <p:nvPr/>
        </p:nvSpPr>
        <p:spPr bwMode="auto">
          <a:xfrm flipH="1">
            <a:off x="5072380" y="4180840"/>
            <a:ext cx="1984375" cy="2215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0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文字作业：</a:t>
            </a:r>
          </a:p>
          <a:p>
            <a:pPr lvl="0" indent="0" algn="just">
              <a:lnSpc>
                <a:spcPct val="100000"/>
              </a:lnSpc>
              <a:buNone/>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写表演学习札记。通过学习创作表演行动的过程，认识演员技术与技巧基础训练的重要性，进行创作个性的自我开掘。</a:t>
            </a:r>
          </a:p>
        </p:txBody>
      </p:sp>
      <p:sp>
        <p:nvSpPr>
          <p:cNvPr id="54" name="TextBox 7"/>
          <p:cNvSpPr txBox="1">
            <a:spLocks noChangeArrowheads="1"/>
          </p:cNvSpPr>
          <p:nvPr/>
        </p:nvSpPr>
        <p:spPr bwMode="auto">
          <a:xfrm flipH="1">
            <a:off x="7196455" y="4180840"/>
            <a:ext cx="4866005" cy="2433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教程说明：</a:t>
            </a:r>
          </a:p>
          <a:p>
            <a:pPr lvl="0" algn="l">
              <a:lnSpc>
                <a:spcPct val="8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表演技巧的基础训练是表演学习最初的教学阶段，也是不可替代和不可省略的重要训练阶段。这一阶段的教学，应使学生在当众表演的状态下获得心理和肌体的松弛自如，达到具有生活实感的表演要求，培养学生的观察力、想象力、适应力、表现力。通过表演生活练习与小品、观察人物特征练习，把表演元素的综合训练和组织表演动作与展现人物特征有机地结合在一起，为进入角色创作打下扎实的基础。通过影视小品的学习，让学生初步体会镜头表演与舞台表演的异同。</a:t>
            </a:r>
          </a:p>
        </p:txBody>
      </p:sp>
      <p:sp>
        <p:nvSpPr>
          <p:cNvPr id="56" name="任意多边形 55"/>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 calcmode="lin" valueType="num">
                                      <p:cBhvr>
                                        <p:cTn id="16" dur="500" fill="hold"/>
                                        <p:tgtEl>
                                          <p:spTgt spid="36"/>
                                        </p:tgtEl>
                                        <p:attrNameLst>
                                          <p:attrName>style.rotation</p:attrName>
                                        </p:attrNameLst>
                                      </p:cBhvr>
                                      <p:tavLst>
                                        <p:tav tm="0">
                                          <p:val>
                                            <p:fltVal val="360"/>
                                          </p:val>
                                        </p:tav>
                                        <p:tav tm="100000">
                                          <p:val>
                                            <p:fltVal val="0"/>
                                          </p:val>
                                        </p:tav>
                                      </p:tavLst>
                                    </p:anim>
                                    <p:animEffect transition="in" filter="fade">
                                      <p:cBhvr>
                                        <p:cTn id="17" dur="500"/>
                                        <p:tgtEl>
                                          <p:spTgt spid="3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 calcmode="lin" valueType="num">
                                      <p:cBhvr>
                                        <p:cTn id="23" dur="500" fill="hold"/>
                                        <p:tgtEl>
                                          <p:spTgt spid="41"/>
                                        </p:tgtEl>
                                        <p:attrNameLst>
                                          <p:attrName>style.rotation</p:attrName>
                                        </p:attrNameLst>
                                      </p:cBhvr>
                                      <p:tavLst>
                                        <p:tav tm="0">
                                          <p:val>
                                            <p:fltVal val="360"/>
                                          </p:val>
                                        </p:tav>
                                        <p:tav tm="100000">
                                          <p:val>
                                            <p:fltVal val="0"/>
                                          </p:val>
                                        </p:tav>
                                      </p:tavLst>
                                    </p:anim>
                                    <p:animEffect transition="in" filter="fade">
                                      <p:cBhvr>
                                        <p:cTn id="24" dur="500"/>
                                        <p:tgtEl>
                                          <p:spTgt spid="4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1000"/>
                                        <p:tgtEl>
                                          <p:spTgt spid="51"/>
                                        </p:tgtEl>
                                      </p:cBhvr>
                                    </p:animEffect>
                                    <p:anim calcmode="lin" valueType="num">
                                      <p:cBhvr>
                                        <p:cTn id="36" dur="1000" fill="hold"/>
                                        <p:tgtEl>
                                          <p:spTgt spid="51"/>
                                        </p:tgtEl>
                                        <p:attrNameLst>
                                          <p:attrName>ppt_x</p:attrName>
                                        </p:attrNameLst>
                                      </p:cBhvr>
                                      <p:tavLst>
                                        <p:tav tm="0">
                                          <p:val>
                                            <p:strVal val="#ppt_x"/>
                                          </p:val>
                                        </p:tav>
                                        <p:tav tm="100000">
                                          <p:val>
                                            <p:strVal val="#ppt_x"/>
                                          </p:val>
                                        </p:tav>
                                      </p:tavLst>
                                    </p:anim>
                                    <p:anim calcmode="lin" valueType="num">
                                      <p:cBhvr>
                                        <p:cTn id="37" dur="1000" fill="hold"/>
                                        <p:tgtEl>
                                          <p:spTgt spid="5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3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11384280" cy="524002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七、（</a:t>
            </a:r>
            <a:r>
              <a:rPr dirty="0" err="1">
                <a:latin typeface="微软雅黑 Light" panose="020B0502040204020203" pitchFamily="34" charset="-122"/>
                <a:sym typeface="+mn-ea"/>
              </a:rPr>
              <a:t>瑞典）英格玛·伯格曼</a:t>
            </a:r>
            <a:endParaRPr dirty="0">
              <a:latin typeface="微软雅黑 Light" panose="020B0502040204020203" pitchFamily="34" charset="-122"/>
              <a:sym typeface="+mn-ea"/>
            </a:endParaRPr>
          </a:p>
          <a:p>
            <a:pPr marL="457200" indent="-457200" algn="just">
              <a:lnSpc>
                <a:spcPct val="140000"/>
              </a:lnSpc>
              <a:buFont typeface="+mj-lt"/>
              <a:buAutoNum type="arabicPeriod" startAt="2"/>
            </a:pPr>
            <a:r>
              <a:rPr sz="2000" b="1" dirty="0" err="1">
                <a:latin typeface="微软雅黑 Light" panose="020B0502040204020203" pitchFamily="34" charset="-122"/>
                <a:sym typeface="+mn-ea"/>
              </a:rPr>
              <a:t>对我国影剧表演创作产生的影响</a:t>
            </a:r>
            <a:endParaRPr sz="2000" b="1" dirty="0">
              <a:latin typeface="微软雅黑 Light" panose="020B0502040204020203" pitchFamily="34" charset="-122"/>
              <a:sym typeface="+mn-ea"/>
            </a:endParaRPr>
          </a:p>
          <a:p>
            <a:pPr algn="just" fontAlgn="auto">
              <a:lnSpc>
                <a:spcPct val="140000"/>
              </a:lnSpc>
            </a:pPr>
            <a:r>
              <a:rPr sz="2000" dirty="0">
                <a:latin typeface="微软雅黑 Light" panose="020B0502040204020203" pitchFamily="34" charset="-122"/>
                <a:sym typeface="+mn-ea"/>
              </a:rPr>
              <a:t>伯格曼开创的“</a:t>
            </a:r>
            <a:r>
              <a:rPr sz="2000" dirty="0" err="1">
                <a:latin typeface="微软雅黑 Light" panose="020B0502040204020203" pitchFamily="34" charset="-122"/>
                <a:sym typeface="+mn-ea"/>
              </a:rPr>
              <a:t>作者电影</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哲理电影”作品，曾作为“阳春白雪”在中国多次举办影展。如《野草莓</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呼喊与细语》等影片，以及与他合作的演员均能在国际电影节上获奖</a:t>
            </a:r>
            <a:r>
              <a:rPr sz="2000" dirty="0">
                <a:latin typeface="微软雅黑 Light" panose="020B0502040204020203" pitchFamily="34" charset="-122"/>
                <a:sym typeface="+mn-ea"/>
              </a:rPr>
              <a:t>。</a:t>
            </a:r>
          </a:p>
          <a:p>
            <a:pPr algn="just" fontAlgn="auto">
              <a:lnSpc>
                <a:spcPct val="140000"/>
              </a:lnSpc>
            </a:pPr>
            <a:r>
              <a:rPr sz="2000" dirty="0" err="1">
                <a:latin typeface="微软雅黑 Light" panose="020B0502040204020203" pitchFamily="34" charset="-122"/>
                <a:sym typeface="+mn-ea"/>
              </a:rPr>
              <a:t>他的创作风格对“第五代”是有影响的，林洪桐教授也著文极其推崇</a:t>
            </a:r>
            <a:r>
              <a:rPr sz="2000" dirty="0">
                <a:latin typeface="微软雅黑 Light" panose="020B0502040204020203" pitchFamily="34" charset="-122"/>
                <a:sym typeface="+mn-ea"/>
              </a:rPr>
              <a:t>。</a:t>
            </a:r>
          </a:p>
          <a:p>
            <a:pPr algn="just" fontAlgn="auto">
              <a:lnSpc>
                <a:spcPct val="140000"/>
              </a:lnSpc>
            </a:pPr>
            <a:r>
              <a:rPr lang="en-US" sz="2000" dirty="0">
                <a:latin typeface="微软雅黑 Light" panose="020B0502040204020203" pitchFamily="34" charset="-122"/>
                <a:sym typeface="+mn-ea"/>
              </a:rPr>
              <a:t>2009</a:t>
            </a:r>
            <a:r>
              <a:rPr sz="2000" dirty="0">
                <a:latin typeface="微软雅黑 Light" panose="020B0502040204020203" pitchFamily="34" charset="-122"/>
                <a:sym typeface="+mn-ea"/>
              </a:rPr>
              <a:t>年，中国举办了伯格曼的电影回顾展。</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11384280" cy="524002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八、（</a:t>
            </a:r>
            <a:r>
              <a:rPr dirty="0" err="1">
                <a:latin typeface="微软雅黑 Light" panose="020B0502040204020203" pitchFamily="34" charset="-122"/>
                <a:sym typeface="+mn-ea"/>
              </a:rPr>
              <a:t>匈）贝拉·巴拉兹</a:t>
            </a:r>
            <a:endParaRPr dirty="0">
              <a:latin typeface="微软雅黑 Light" panose="020B0502040204020203" pitchFamily="34" charset="-122"/>
              <a:sym typeface="+mn-ea"/>
            </a:endParaRPr>
          </a:p>
          <a:p>
            <a:pPr marL="457200" indent="-457200" algn="just">
              <a:lnSpc>
                <a:spcPct val="140000"/>
              </a:lnSpc>
              <a:buFont typeface="+mj-lt"/>
              <a:buAutoNum type="arabicPeriod"/>
            </a:pPr>
            <a:r>
              <a:rPr sz="2000" b="1" dirty="0" err="1">
                <a:latin typeface="微软雅黑 Light" panose="020B0502040204020203" pitchFamily="34" charset="-122"/>
                <a:sym typeface="+mn-ea"/>
              </a:rPr>
              <a:t>贝拉·巴拉兹与“微相”表演</a:t>
            </a:r>
            <a:endParaRPr sz="2000" b="1" dirty="0">
              <a:latin typeface="微软雅黑 Light" panose="020B0502040204020203" pitchFamily="34" charset="-122"/>
              <a:sym typeface="+mn-ea"/>
            </a:endParaRPr>
          </a:p>
          <a:p>
            <a:pPr algn="just">
              <a:lnSpc>
                <a:spcPct val="140000"/>
              </a:lnSpc>
            </a:pPr>
            <a:r>
              <a:rPr sz="2000" b="1" dirty="0">
                <a:solidFill>
                  <a:srgbClr val="FF0000"/>
                </a:solidFill>
                <a:latin typeface="微软雅黑 Light" panose="020B0502040204020203" pitchFamily="34" charset="-122"/>
                <a:sym typeface="+mn-ea"/>
              </a:rPr>
              <a:t>贝拉·巴拉兹</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1884</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1949</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匈牙利电影理论家、编剧、哲学博士，对电影表演美学理论有深刻的研究</a:t>
            </a:r>
            <a:r>
              <a:rPr sz="2000" dirty="0">
                <a:latin typeface="微软雅黑 Light" panose="020B0502040204020203" pitchFamily="34" charset="-122"/>
                <a:sym typeface="+mn-ea"/>
              </a:rPr>
              <a:t>。</a:t>
            </a:r>
          </a:p>
          <a:p>
            <a:pPr algn="just">
              <a:lnSpc>
                <a:spcPct val="140000"/>
              </a:lnSpc>
            </a:pPr>
            <a:r>
              <a:rPr sz="2000" dirty="0">
                <a:latin typeface="微软雅黑 Light" panose="020B0502040204020203" pitchFamily="34" charset="-122"/>
                <a:sym typeface="+mn-ea"/>
              </a:rPr>
              <a:t>巴拉兹在电影艺术理论发展史上占有突出地位。在《电影美学》一书中，他所阐述的有关电影表演特性的重要内容，以</a:t>
            </a:r>
            <a:r>
              <a:rPr sz="2000" dirty="0">
                <a:solidFill>
                  <a:srgbClr val="FF0000"/>
                </a:solidFill>
                <a:latin typeface="微软雅黑 Light" panose="020B0502040204020203" pitchFamily="34" charset="-122"/>
                <a:sym typeface="+mn-ea"/>
              </a:rPr>
              <a:t>“微相”表演</a:t>
            </a:r>
            <a:r>
              <a:rPr sz="2000" dirty="0">
                <a:latin typeface="微软雅黑 Light" panose="020B0502040204020203" pitchFamily="34" charset="-122"/>
                <a:sym typeface="+mn-ea"/>
              </a:rPr>
              <a:t>为核心，引出与戏剧表演相比，电影表演的朴素化、电影明星的本色魅力等电影美学观。</a:t>
            </a:r>
          </a:p>
          <a:p>
            <a:pPr marL="457200" indent="-457200" algn="just">
              <a:lnSpc>
                <a:spcPct val="140000"/>
              </a:lnSpc>
              <a:buFont typeface="+mj-lt"/>
              <a:buAutoNum type="arabicPeriod" startAt="2"/>
            </a:pPr>
            <a:r>
              <a:rPr sz="2000" b="1" dirty="0" err="1">
                <a:latin typeface="微软雅黑 Light" panose="020B0502040204020203" pitchFamily="34" charset="-122"/>
                <a:sym typeface="+mn-ea"/>
              </a:rPr>
              <a:t>对我国影剧表演创作产生的影响</a:t>
            </a:r>
            <a:endParaRPr sz="2000" b="1" dirty="0">
              <a:latin typeface="微软雅黑 Light" panose="020B0502040204020203" pitchFamily="34" charset="-122"/>
              <a:sym typeface="+mn-ea"/>
            </a:endParaRPr>
          </a:p>
          <a:p>
            <a:pPr algn="just">
              <a:lnSpc>
                <a:spcPct val="140000"/>
              </a:lnSpc>
            </a:pP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微相”表演已成为一般人对影视表演认定性的看法</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11384280" cy="5240020"/>
          </a:xfrm>
        </p:spPr>
        <p:txBody>
          <a:bodyPr vert="horz">
            <a:noAutofit/>
          </a:bodyPr>
          <a:lstStyle/>
          <a:p>
            <a:pPr marL="0" indent="0" algn="just">
              <a:lnSpc>
                <a:spcPct val="140000"/>
              </a:lnSpc>
              <a:buFont typeface="+mj-lt"/>
              <a:buNone/>
            </a:pPr>
            <a:r>
              <a:rPr dirty="0">
                <a:latin typeface="微软雅黑 Light" panose="020B0502040204020203" pitchFamily="34" charset="-122"/>
                <a:sym typeface="+mn-ea"/>
              </a:rPr>
              <a:t>九、（</a:t>
            </a:r>
            <a:r>
              <a:rPr dirty="0" err="1">
                <a:latin typeface="微软雅黑 Light" panose="020B0502040204020203" pitchFamily="34" charset="-122"/>
                <a:sym typeface="+mn-ea"/>
              </a:rPr>
              <a:t>英）彼得·布鲁克</a:t>
            </a:r>
            <a:endParaRPr dirty="0">
              <a:latin typeface="微软雅黑 Light" panose="020B0502040204020203" pitchFamily="34" charset="-122"/>
              <a:sym typeface="+mn-ea"/>
            </a:endParaRPr>
          </a:p>
          <a:p>
            <a:pPr marL="457200" indent="-457200" algn="just">
              <a:lnSpc>
                <a:spcPct val="140000"/>
              </a:lnSpc>
              <a:buFont typeface="+mj-lt"/>
              <a:buAutoNum type="arabicPeriod"/>
            </a:pPr>
            <a:r>
              <a:rPr sz="2000" b="1" dirty="0" err="1">
                <a:latin typeface="微软雅黑 Light" panose="020B0502040204020203" pitchFamily="34" charset="-122"/>
                <a:sym typeface="+mn-ea"/>
              </a:rPr>
              <a:t>彼得·布鲁克的戏剧理论观点</a:t>
            </a:r>
            <a:endParaRPr sz="2000" b="1" dirty="0">
              <a:latin typeface="微软雅黑 Light" panose="020B0502040204020203" pitchFamily="34" charset="-122"/>
              <a:sym typeface="+mn-ea"/>
            </a:endParaRPr>
          </a:p>
          <a:p>
            <a:pPr algn="l">
              <a:lnSpc>
                <a:spcPct val="140000"/>
              </a:lnSpc>
            </a:pPr>
            <a:r>
              <a:rPr sz="2000" b="1" dirty="0">
                <a:solidFill>
                  <a:srgbClr val="FF0000"/>
                </a:solidFill>
                <a:latin typeface="微软雅黑 Light" panose="020B0502040204020203" pitchFamily="34" charset="-122"/>
                <a:sym typeface="+mn-ea"/>
              </a:rPr>
              <a:t>彼得·布鲁克</a:t>
            </a:r>
            <a:r>
              <a:rPr sz="2000" dirty="0">
                <a:latin typeface="微软雅黑 Light" panose="020B0502040204020203" pitchFamily="34" charset="-122"/>
                <a:sym typeface="+mn-ea"/>
              </a:rPr>
              <a:t>（生于</a:t>
            </a:r>
            <a:r>
              <a:rPr lang="en-US" sz="2000" dirty="0">
                <a:latin typeface="微软雅黑 Light" panose="020B0502040204020203" pitchFamily="34" charset="-122"/>
                <a:sym typeface="+mn-ea"/>
              </a:rPr>
              <a:t>1925</a:t>
            </a:r>
            <a:r>
              <a:rPr sz="2000" dirty="0">
                <a:latin typeface="微软雅黑 Light" panose="020B0502040204020203" pitchFamily="34" charset="-122"/>
                <a:sym typeface="+mn-ea"/>
              </a:rPr>
              <a:t>年），</a:t>
            </a:r>
            <a:r>
              <a:rPr sz="2000" dirty="0" err="1">
                <a:latin typeface="微软雅黑 Light" panose="020B0502040204020203" pitchFamily="34" charset="-122"/>
                <a:sym typeface="+mn-ea"/>
              </a:rPr>
              <a:t>英国当代著名话剧、电影、电视剧导演，戏剧理论家，多年从事戏剧导表演革新实验</a:t>
            </a:r>
            <a:r>
              <a:rPr sz="2000" dirty="0">
                <a:latin typeface="微软雅黑 Light" panose="020B0502040204020203" pitchFamily="34" charset="-122"/>
                <a:sym typeface="+mn-ea"/>
              </a:rPr>
              <a:t>。</a:t>
            </a:r>
          </a:p>
          <a:p>
            <a:pPr algn="l">
              <a:lnSpc>
                <a:spcPct val="140000"/>
              </a:lnSpc>
            </a:pPr>
            <a:r>
              <a:rPr sz="2000" dirty="0">
                <a:latin typeface="微软雅黑 Light" panose="020B0502040204020203" pitchFamily="34" charset="-122"/>
                <a:sym typeface="+mn-ea"/>
              </a:rPr>
              <a:t>彼得·布鲁克的基本观点为：戏剧演出要充分发挥舞台空间的优势，演员与观众之间要保持亲密而平等的沟通，在表演上要进行新尝试；突破旧的形式束缚，重视演员的形体动作是有形的信息传递，重视演员的变无形为有形的形体能力的训练；强调“戏剧需要永恒的革命”，“戏剧就是</a:t>
            </a:r>
            <a:r>
              <a:rPr lang="en-US" sz="2000" b="1" dirty="0">
                <a:solidFill>
                  <a:srgbClr val="FF0000"/>
                </a:solidFill>
                <a:latin typeface="微软雅黑 Light" panose="020B0502040204020203" pitchFamily="34" charset="-122"/>
                <a:sym typeface="+mn-ea"/>
              </a:rPr>
              <a:t>RRA</a:t>
            </a:r>
            <a:r>
              <a:rPr sz="2000" dirty="0">
                <a:latin typeface="微软雅黑 Light" panose="020B0502040204020203" pitchFamily="34" charset="-122"/>
                <a:sym typeface="+mn-ea"/>
              </a:rPr>
              <a:t>”（即</a:t>
            </a:r>
            <a:r>
              <a:rPr lang="en-US" sz="2000" dirty="0">
                <a:latin typeface="微软雅黑 Light" panose="020B0502040204020203" pitchFamily="34" charset="-122"/>
                <a:sym typeface="+mn-ea"/>
              </a:rPr>
              <a:t>repetition,representation,assistance,</a:t>
            </a:r>
            <a:r>
              <a:rPr sz="2000" dirty="0">
                <a:latin typeface="微软雅黑 Light" panose="020B0502040204020203" pitchFamily="34" charset="-122"/>
                <a:sym typeface="+mn-ea"/>
              </a:rPr>
              <a:t>含义为“重复、表演、参与”三要素，亦即“导演、演员、观众”三要素）。</a:t>
            </a:r>
          </a:p>
          <a:p>
            <a:pPr marL="457200" indent="-457200" algn="just">
              <a:lnSpc>
                <a:spcPct val="140000"/>
              </a:lnSpc>
              <a:buFont typeface="+mj-lt"/>
              <a:buAutoNum type="arabicPeriod" startAt="2"/>
            </a:pPr>
            <a:r>
              <a:rPr sz="2000" b="1" dirty="0" err="1">
                <a:latin typeface="微软雅黑 Light" panose="020B0502040204020203" pitchFamily="34" charset="-122"/>
                <a:sym typeface="+mn-ea"/>
              </a:rPr>
              <a:t>对我国影剧表演创作产生的影响</a:t>
            </a:r>
            <a:endParaRPr sz="2000" b="1" dirty="0">
              <a:latin typeface="微软雅黑 Light" panose="020B0502040204020203" pitchFamily="34" charset="-122"/>
              <a:sym typeface="+mn-ea"/>
            </a:endParaRPr>
          </a:p>
          <a:p>
            <a:pPr algn="just">
              <a:lnSpc>
                <a:spcPct val="140000"/>
              </a:lnSpc>
            </a:pPr>
            <a:r>
              <a:rPr sz="2000" dirty="0" err="1">
                <a:latin typeface="微软雅黑 Light" panose="020B0502040204020203" pitchFamily="34" charset="-122"/>
                <a:sym typeface="+mn-ea"/>
              </a:rPr>
              <a:t>彼得·布鲁克的戏剧理论是我国当代对西方影视剧理论的认知与学习现代理论的渠道</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11384280" cy="542544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十、焦菊隐</a:t>
            </a:r>
            <a:endParaRPr dirty="0">
              <a:latin typeface="微软雅黑 Light" panose="020B0502040204020203" pitchFamily="34" charset="-122"/>
              <a:sym typeface="+mn-ea"/>
            </a:endParaRPr>
          </a:p>
          <a:p>
            <a:pPr marL="457200" indent="-457200" algn="just">
              <a:lnSpc>
                <a:spcPct val="80000"/>
              </a:lnSpc>
              <a:buFont typeface="+mj-lt"/>
              <a:buAutoNum type="arabicPeriod"/>
            </a:pPr>
            <a:r>
              <a:rPr sz="2000" b="1" dirty="0" err="1">
                <a:latin typeface="微软雅黑 Light" panose="020B0502040204020203" pitchFamily="34" charset="-122"/>
                <a:sym typeface="+mn-ea"/>
              </a:rPr>
              <a:t>焦菊隐与“心象学说</a:t>
            </a:r>
            <a:r>
              <a:rPr sz="2000" b="1" dirty="0">
                <a:latin typeface="微软雅黑 Light" panose="020B0502040204020203" pitchFamily="34" charset="-122"/>
                <a:sym typeface="+mn-ea"/>
              </a:rPr>
              <a:t>”</a:t>
            </a:r>
          </a:p>
          <a:p>
            <a:pPr algn="just">
              <a:lnSpc>
                <a:spcPct val="80000"/>
              </a:lnSpc>
            </a:pPr>
            <a:r>
              <a:rPr sz="2000" b="1" dirty="0">
                <a:solidFill>
                  <a:srgbClr val="FF0000"/>
                </a:solidFill>
                <a:latin typeface="微软雅黑 Light" panose="020B0502040204020203" pitchFamily="34" charset="-122"/>
                <a:sym typeface="+mn-ea"/>
              </a:rPr>
              <a:t>焦菊隐</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1905</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1975</a:t>
            </a:r>
            <a:r>
              <a:rPr sz="2000" dirty="0">
                <a:latin typeface="微软雅黑 Light" panose="020B0502040204020203" pitchFamily="34" charset="-122"/>
                <a:sym typeface="+mn-ea"/>
              </a:rPr>
              <a:t>），中国导演艺术家，戏剧理论家，翻译家。</a:t>
            </a:r>
            <a:r>
              <a:rPr lang="en-US" sz="2000" dirty="0">
                <a:latin typeface="微软雅黑 Light" panose="020B0502040204020203" pitchFamily="34" charset="-122"/>
                <a:sym typeface="+mn-ea"/>
              </a:rPr>
              <a:t>1952</a:t>
            </a:r>
            <a:r>
              <a:rPr sz="2000" dirty="0">
                <a:latin typeface="微软雅黑 Light" panose="020B0502040204020203" pitchFamily="34" charset="-122"/>
                <a:sym typeface="+mn-ea"/>
              </a:rPr>
              <a:t>年</a:t>
            </a:r>
            <a:r>
              <a:rPr lang="en-US" sz="2000" dirty="0">
                <a:latin typeface="微软雅黑 Light" panose="020B0502040204020203" pitchFamily="34" charset="-122"/>
                <a:sym typeface="+mn-ea"/>
              </a:rPr>
              <a:t>6</a:t>
            </a:r>
            <a:r>
              <a:rPr sz="2000" dirty="0">
                <a:latin typeface="微软雅黑 Light" panose="020B0502040204020203" pitchFamily="34" charset="-122"/>
                <a:sym typeface="+mn-ea"/>
              </a:rPr>
              <a:t>月起任北京人民艺术剧院第一副院长兼总导演和艺委会主任。</a:t>
            </a:r>
          </a:p>
          <a:p>
            <a:pPr algn="just">
              <a:lnSpc>
                <a:spcPct val="80000"/>
              </a:lnSpc>
            </a:pPr>
            <a:r>
              <a:rPr sz="2000" dirty="0" err="1">
                <a:latin typeface="微软雅黑 Light" panose="020B0502040204020203" pitchFamily="34" charset="-122"/>
                <a:sym typeface="+mn-ea"/>
              </a:rPr>
              <a:t>翻译外国文学作品、戏剧理论并进行理论研究，导演话剧</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雷雨</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明末遗恨</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哈姆雷特</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夜店</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上海屋檐下</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龙须沟</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明朗的天</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虎符</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蔡文姬</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武则天</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关汉卿</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茶馆》等</a:t>
            </a:r>
            <a:r>
              <a:rPr lang="zh-CN" sz="2000" dirty="0">
                <a:latin typeface="微软雅黑 Light" panose="020B0502040204020203" pitchFamily="34" charset="-122"/>
                <a:sym typeface="+mn-ea"/>
              </a:rPr>
              <a:t>）</a:t>
            </a:r>
          </a:p>
          <a:p>
            <a:pPr algn="just">
              <a:lnSpc>
                <a:spcPct val="80000"/>
              </a:lnSpc>
            </a:pPr>
            <a:r>
              <a:rPr lang="en-US" sz="2000" dirty="0">
                <a:latin typeface="微软雅黑 Light" panose="020B0502040204020203" pitchFamily="34" charset="-122"/>
                <a:sym typeface="+mn-ea"/>
              </a:rPr>
              <a:t>主张演出集体必须在深入生活的基础上对剧本进行“二度创作”；表演创作中不能忽视“心象”孕育过程，以深入开掘和鲜明体现人物性格形象为创作目标。</a:t>
            </a:r>
          </a:p>
          <a:p>
            <a:pPr algn="just">
              <a:lnSpc>
                <a:spcPct val="80000"/>
              </a:lnSpc>
            </a:pPr>
            <a:r>
              <a:rPr lang="en-US" sz="2000" dirty="0">
                <a:latin typeface="微软雅黑 Light" panose="020B0502040204020203" pitchFamily="34" charset="-122"/>
                <a:sym typeface="+mn-ea"/>
              </a:rPr>
              <a:t>把斯坦尼斯拉夫斯基体系的思想与中国戏剧艺术的美学原则融汇在自己的导演创造之中，逐步形成自己的导演学派，在演剧艺术理论上创造了“心象学说”。</a:t>
            </a:r>
          </a:p>
          <a:p>
            <a:pPr algn="just">
              <a:lnSpc>
                <a:spcPct val="80000"/>
              </a:lnSpc>
            </a:pPr>
            <a:r>
              <a:rPr lang="en-US" sz="2000" b="1" dirty="0">
                <a:solidFill>
                  <a:srgbClr val="FF0000"/>
                </a:solidFill>
                <a:latin typeface="微软雅黑 Light" panose="020B0502040204020203" pitchFamily="34" charset="-122"/>
                <a:sym typeface="+mn-ea"/>
              </a:rPr>
              <a:t>“心象”</a:t>
            </a:r>
            <a:r>
              <a:rPr lang="en-US" sz="2000" dirty="0">
                <a:latin typeface="微软雅黑 Light" panose="020B0502040204020203" pitchFamily="34" charset="-122"/>
                <a:sym typeface="+mn-ea"/>
              </a:rPr>
              <a:t>就是演员通过对人物生活的体验和研究，逐步在心中孕育起角色的具体形象。“心象学说”是以建立及体现人物“心象”为核心的演员整套的创作方法和理论，把体验生活贯穿于创作人物的整个过程中，要求演员在心中“先建立形象，才能创造形象”。</a:t>
            </a:r>
          </a:p>
          <a:p>
            <a:pPr algn="just">
              <a:lnSpc>
                <a:spcPct val="80000"/>
              </a:lnSpc>
            </a:pPr>
            <a:r>
              <a:rPr lang="en-US" sz="2000" dirty="0">
                <a:latin typeface="微软雅黑 Light" panose="020B0502040204020203" pitchFamily="34" charset="-122"/>
                <a:sym typeface="+mn-ea"/>
              </a:rPr>
              <a:t>“心象学说”把体验与表现的优长结合，演员和角色矛盾的统一（演员逐步化身角色，有演员自己的特色）是要形神兼备，是具有中国戏曲表演经验及特征的理论。与狄德罗“理想的范本”有共同之处，是把情感很浓的表演创作引入理性的轨道。</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31520" y="1263015"/>
            <a:ext cx="7656830"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十、焦菊隐</a:t>
            </a:r>
            <a:endParaRPr dirty="0">
              <a:latin typeface="微软雅黑 Light" panose="020B0502040204020203" pitchFamily="34" charset="-122"/>
              <a:sym typeface="+mn-ea"/>
            </a:endParaRPr>
          </a:p>
          <a:p>
            <a:pPr marL="457200" indent="-457200" algn="just" fontAlgn="auto">
              <a:lnSpc>
                <a:spcPct val="140000"/>
              </a:lnSpc>
              <a:buFont typeface="+mj-lt"/>
              <a:buAutoNum type="arabicPeriod" startAt="2"/>
            </a:pPr>
            <a:r>
              <a:rPr sz="2000" b="1" dirty="0" err="1">
                <a:latin typeface="微软雅黑 Light" panose="020B0502040204020203" pitchFamily="34" charset="-122"/>
                <a:sym typeface="+mn-ea"/>
              </a:rPr>
              <a:t>对我国影剧表演创作产生的影响</a:t>
            </a:r>
            <a:endParaRPr sz="2000" b="1" dirty="0">
              <a:latin typeface="微软雅黑 Light" panose="020B0502040204020203" pitchFamily="34" charset="-122"/>
              <a:sym typeface="+mn-ea"/>
            </a:endParaRPr>
          </a:p>
          <a:p>
            <a:pPr algn="just" fontAlgn="auto">
              <a:lnSpc>
                <a:spcPct val="140000"/>
              </a:lnSpc>
            </a:pPr>
            <a:r>
              <a:rPr sz="2000" dirty="0">
                <a:latin typeface="微软雅黑 Light" panose="020B0502040204020203" pitchFamily="34" charset="-122"/>
                <a:sym typeface="+mn-ea"/>
              </a:rPr>
              <a:t>焦菊隐在</a:t>
            </a:r>
            <a:r>
              <a:rPr lang="en-US" sz="2000" dirty="0">
                <a:latin typeface="微软雅黑 Light" panose="020B0502040204020203" pitchFamily="34" charset="-122"/>
                <a:sym typeface="+mn-ea"/>
              </a:rPr>
              <a:t>20</a:t>
            </a:r>
            <a:r>
              <a:rPr sz="2000" dirty="0">
                <a:latin typeface="微软雅黑 Light" panose="020B0502040204020203" pitchFamily="34" charset="-122"/>
                <a:sym typeface="+mn-ea"/>
              </a:rPr>
              <a:t>世纪</a:t>
            </a:r>
            <a:r>
              <a:rPr lang="en-US" sz="2000" dirty="0">
                <a:latin typeface="微软雅黑 Light" panose="020B0502040204020203" pitchFamily="34" charset="-122"/>
                <a:sym typeface="+mn-ea"/>
              </a:rPr>
              <a:t>50</a:t>
            </a:r>
            <a:r>
              <a:rPr sz="2000" dirty="0">
                <a:latin typeface="微软雅黑 Light" panose="020B0502040204020203" pitchFamily="34" charset="-122"/>
                <a:sym typeface="+mn-ea"/>
              </a:rPr>
              <a:t>年代作为北京人民艺术剧院的总导演，他导演的作品，总结自己的实践提出的“心象学说”，以及他领导下的北京人艺的具有高等艺术素质的演员队伍，使得北京人艺的演剧风格在全国独树一帜，起到样板的作用。</a:t>
            </a:r>
          </a:p>
          <a:p>
            <a:pPr algn="just" fontAlgn="auto">
              <a:lnSpc>
                <a:spcPct val="140000"/>
              </a:lnSpc>
            </a:pP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茶馆》成为中国话剧的典范而轰动中外</a:t>
            </a:r>
            <a:r>
              <a:rPr sz="2000" dirty="0">
                <a:latin typeface="微软雅黑 Light" panose="020B0502040204020203" pitchFamily="34" charset="-122"/>
                <a:sym typeface="+mn-ea"/>
              </a:rPr>
              <a:t>。</a:t>
            </a:r>
          </a:p>
          <a:p>
            <a:pPr algn="just" fontAlgn="auto">
              <a:lnSpc>
                <a:spcPct val="140000"/>
              </a:lnSpc>
            </a:pPr>
            <a:r>
              <a:rPr sz="2000" dirty="0" err="1">
                <a:latin typeface="微软雅黑 Light" panose="020B0502040204020203" pitchFamily="34" charset="-122"/>
                <a:sym typeface="+mn-ea"/>
              </a:rPr>
              <a:t>焦菊隐的“心象学说”对当时的中青年导演、演员都有着极大的影响，而形成具有中国民族艺术特色的“北京人艺演剧学派</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13" name="image116.png"/>
          <p:cNvPicPr>
            <a:picLocks noChangeAspect="1"/>
          </p:cNvPicPr>
          <p:nvPr/>
        </p:nvPicPr>
        <p:blipFill>
          <a:blip r:embed="rId4" cstate="print"/>
          <a:stretch>
            <a:fillRect/>
          </a:stretch>
        </p:blipFill>
        <p:spPr>
          <a:xfrm>
            <a:off x="8524875" y="1398905"/>
            <a:ext cx="3667125" cy="406019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60730" y="1257300"/>
            <a:ext cx="11160125"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十一、黄佐临</a:t>
            </a:r>
            <a:endParaRPr dirty="0">
              <a:latin typeface="微软雅黑 Light" panose="020B0502040204020203" pitchFamily="34" charset="-122"/>
              <a:sym typeface="+mn-ea"/>
            </a:endParaRPr>
          </a:p>
          <a:p>
            <a:pPr marL="457200" indent="-457200" algn="just">
              <a:lnSpc>
                <a:spcPct val="140000"/>
              </a:lnSpc>
              <a:buFont typeface="+mj-lt"/>
              <a:buAutoNum type="arabicPeriod"/>
            </a:pPr>
            <a:r>
              <a:rPr sz="2000" b="1" dirty="0" err="1">
                <a:latin typeface="微软雅黑 Light" panose="020B0502040204020203" pitchFamily="34" charset="-122"/>
                <a:sym typeface="+mn-ea"/>
              </a:rPr>
              <a:t>黄佐临与“写意戏剧观</a:t>
            </a:r>
            <a:r>
              <a:rPr sz="2000" b="1" dirty="0">
                <a:latin typeface="微软雅黑 Light" panose="020B0502040204020203" pitchFamily="34" charset="-122"/>
                <a:sym typeface="+mn-ea"/>
              </a:rPr>
              <a:t>”</a:t>
            </a:r>
          </a:p>
          <a:p>
            <a:pPr algn="just" fontAlgn="auto">
              <a:lnSpc>
                <a:spcPct val="120000"/>
              </a:lnSpc>
            </a:pPr>
            <a:r>
              <a:rPr sz="2000" b="1" dirty="0">
                <a:solidFill>
                  <a:srgbClr val="FF0000"/>
                </a:solidFill>
                <a:latin typeface="微软雅黑 Light" panose="020B0502040204020203" pitchFamily="34" charset="-122"/>
                <a:sym typeface="+mn-ea"/>
              </a:rPr>
              <a:t>黄佐临</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1906</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1994</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中国戏剧、电影导演艺术家，理论家。曾任上海人民艺术剧院院长兼上海电影局顾问</a:t>
            </a:r>
            <a:r>
              <a:rPr sz="2000" dirty="0">
                <a:latin typeface="微软雅黑 Light" panose="020B0502040204020203" pitchFamily="34" charset="-122"/>
                <a:sym typeface="+mn-ea"/>
              </a:rPr>
              <a:t>。</a:t>
            </a:r>
          </a:p>
          <a:p>
            <a:pPr algn="just" fontAlgn="auto">
              <a:lnSpc>
                <a:spcPct val="120000"/>
              </a:lnSpc>
            </a:pPr>
            <a:r>
              <a:rPr sz="2000" dirty="0">
                <a:latin typeface="微软雅黑 Light" panose="020B0502040204020203" pitchFamily="34" charset="-122"/>
                <a:sym typeface="+mn-ea"/>
              </a:rPr>
              <a:t>黄佐临黄佐临长期从事斯坦尼斯拉夫斯基、梅兰芳、布莱希特、格洛托夫斯基等演剧体系的研究</a:t>
            </a:r>
            <a:r>
              <a:rPr lang="en-US" sz="2000" dirty="0">
                <a:latin typeface="微软雅黑 Light" panose="020B0502040204020203" pitchFamily="34" charset="-122"/>
                <a:sym typeface="+mn-ea"/>
              </a:rPr>
              <a:t>,</a:t>
            </a:r>
            <a:r>
              <a:rPr sz="2000" dirty="0">
                <a:latin typeface="微软雅黑 Light" panose="020B0502040204020203" pitchFamily="34" charset="-122"/>
                <a:sym typeface="+mn-ea"/>
              </a:rPr>
              <a:t>倡导创立中国当代民族的、科学的演剧体系，提出了</a:t>
            </a:r>
            <a:r>
              <a:rPr sz="2000" b="1" dirty="0">
                <a:solidFill>
                  <a:srgbClr val="FF0000"/>
                </a:solidFill>
                <a:latin typeface="微软雅黑 Light" panose="020B0502040204020203" pitchFamily="34" charset="-122"/>
                <a:sym typeface="+mn-ea"/>
              </a:rPr>
              <a:t>“写意戏剧观”</a:t>
            </a:r>
            <a:r>
              <a:rPr sz="2000" dirty="0">
                <a:latin typeface="微软雅黑 Light" panose="020B0502040204020203" pitchFamily="34" charset="-122"/>
                <a:sym typeface="+mn-ea"/>
              </a:rPr>
              <a:t>，对我国戏剧的发展产生了深远的影响。</a:t>
            </a:r>
          </a:p>
          <a:p>
            <a:pPr algn="just" fontAlgn="auto">
              <a:lnSpc>
                <a:spcPct val="120000"/>
              </a:lnSpc>
            </a:pPr>
            <a:r>
              <a:rPr sz="2000" dirty="0">
                <a:latin typeface="微软雅黑 Light" panose="020B0502040204020203" pitchFamily="34" charset="-122"/>
                <a:sym typeface="+mn-ea"/>
              </a:rPr>
              <a:t>“写意戏剧观”“就是体验与表现的辩证关系”，“两千五百年话剧曾经出现无数的戏剧手段，但概括的看，可以说共有两种戏剧观：造成生活幻觉的戏剧观和破除生活幻觉的戏剧观；或者说，写实的戏剧观和写意的戏剧观；还有就是，写实写意混合的戏剧观”。“（我们要）放胆尝试多种多样的戏剧手段，创造民族的演剧体系。”“按我个人看，写意有四方面的特点：</a:t>
            </a:r>
            <a:r>
              <a:rPr lang="en-US" sz="2000" dirty="0">
                <a:latin typeface="微软雅黑 Light" panose="020B0502040204020203" pitchFamily="34" charset="-122"/>
                <a:sym typeface="+mn-ea"/>
              </a:rPr>
              <a:t>1</a:t>
            </a:r>
            <a:r>
              <a:rPr sz="2000" dirty="0">
                <a:latin typeface="微软雅黑 Light" panose="020B0502040204020203" pitchFamily="34" charset="-122"/>
                <a:sym typeface="+mn-ea"/>
              </a:rPr>
              <a:t>．生活写意性，</a:t>
            </a:r>
            <a:r>
              <a:rPr lang="en-US" sz="2000" dirty="0">
                <a:latin typeface="微软雅黑 Light" panose="020B0502040204020203" pitchFamily="34" charset="-122"/>
                <a:sym typeface="+mn-ea"/>
              </a:rPr>
              <a:t>2</a:t>
            </a:r>
            <a:r>
              <a:rPr sz="2000" dirty="0">
                <a:latin typeface="微软雅黑 Light" panose="020B0502040204020203" pitchFamily="34" charset="-122"/>
                <a:sym typeface="+mn-ea"/>
              </a:rPr>
              <a:t>．动作写意性，</a:t>
            </a:r>
            <a:r>
              <a:rPr lang="en-US" sz="2000" dirty="0">
                <a:latin typeface="微软雅黑 Light" panose="020B0502040204020203" pitchFamily="34" charset="-122"/>
                <a:sym typeface="+mn-ea"/>
              </a:rPr>
              <a:t>3</a:t>
            </a:r>
            <a:r>
              <a:rPr sz="2000" dirty="0">
                <a:latin typeface="微软雅黑 Light" panose="020B0502040204020203" pitchFamily="34" charset="-122"/>
                <a:sym typeface="+mn-ea"/>
              </a:rPr>
              <a:t>．语言写意性，</a:t>
            </a:r>
            <a:r>
              <a:rPr lang="en-US" sz="2000" dirty="0">
                <a:latin typeface="微软雅黑 Light" panose="020B0502040204020203" pitchFamily="34" charset="-122"/>
                <a:sym typeface="+mn-ea"/>
              </a:rPr>
              <a:t>4</a:t>
            </a:r>
            <a:r>
              <a:rPr sz="2000" dirty="0">
                <a:latin typeface="微软雅黑 Light" panose="020B0502040204020203" pitchFamily="34" charset="-122"/>
                <a:sym typeface="+mn-ea"/>
              </a:rPr>
              <a:t>．舞美写意性。四个写意性的总合，就是写意的戏剧观。”</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55015" y="1251585"/>
            <a:ext cx="8616315"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十一、黄佐临</a:t>
            </a:r>
            <a:endParaRPr dirty="0">
              <a:latin typeface="微软雅黑 Light" panose="020B0502040204020203" pitchFamily="34" charset="-122"/>
              <a:sym typeface="+mn-ea"/>
            </a:endParaRPr>
          </a:p>
          <a:p>
            <a:pPr marL="457200" indent="-457200" algn="just">
              <a:lnSpc>
                <a:spcPct val="100000"/>
              </a:lnSpc>
              <a:buFont typeface="+mj-lt"/>
              <a:buAutoNum type="arabicPeriod"/>
            </a:pPr>
            <a:r>
              <a:rPr sz="2000" b="1" dirty="0" err="1">
                <a:latin typeface="微软雅黑 Light" panose="020B0502040204020203" pitchFamily="34" charset="-122"/>
                <a:sym typeface="+mn-ea"/>
              </a:rPr>
              <a:t>黄佐临与“写意戏剧观</a:t>
            </a:r>
            <a:r>
              <a:rPr sz="2000" b="1" dirty="0">
                <a:latin typeface="微软雅黑 Light" panose="020B0502040204020203" pitchFamily="34" charset="-122"/>
                <a:sym typeface="+mn-ea"/>
              </a:rPr>
              <a:t>”</a:t>
            </a:r>
          </a:p>
          <a:p>
            <a:pPr algn="just" fontAlgn="auto">
              <a:lnSpc>
                <a:spcPct val="100000"/>
              </a:lnSpc>
            </a:pPr>
            <a:r>
              <a:rPr sz="2000" dirty="0" err="1">
                <a:latin typeface="微软雅黑 Light" panose="020B0502040204020203" pitchFamily="34" charset="-122"/>
                <a:sym typeface="+mn-ea"/>
              </a:rPr>
              <a:t>黄佐临数十年研究戏剧、电影理论，进行戏剧教学并导演了大量戏剧</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大马戏团</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荒岛英雄</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金小玉</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夜店</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梁上君子</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乱世英雄</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林冲</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抗美援朝大活报</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曙光照着莫斯科</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考验</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悲壮的颂歌</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万水千山</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春城无处不飞花</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胆大妈妈和她的孩子们</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布谷鸟又叫了</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珠穆朗玛</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霓虹灯下的哨兵</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激流勇进</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一千零一天</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一家人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第二个春天</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新长征进行曲</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彼岸</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伽利略传》等</a:t>
            </a:r>
            <a:r>
              <a:rPr sz="2000" dirty="0">
                <a:latin typeface="微软雅黑 Light" panose="020B0502040204020203" pitchFamily="34" charset="-122"/>
                <a:sym typeface="+mn-ea"/>
              </a:rPr>
              <a:t>。</a:t>
            </a:r>
          </a:p>
          <a:p>
            <a:pPr algn="just" fontAlgn="auto">
              <a:lnSpc>
                <a:spcPct val="100000"/>
              </a:lnSpc>
            </a:pPr>
            <a:r>
              <a:rPr lang="en-US" sz="2000" dirty="0">
                <a:latin typeface="微软雅黑 Light" panose="020B0502040204020203" pitchFamily="34" charset="-122"/>
                <a:sym typeface="+mn-ea"/>
              </a:rPr>
              <a:t>1946</a:t>
            </a:r>
            <a:r>
              <a:rPr sz="2000" dirty="0">
                <a:latin typeface="微软雅黑 Light" panose="020B0502040204020203" pitchFamily="34" charset="-122"/>
                <a:sym typeface="+mn-ea"/>
              </a:rPr>
              <a:t>年开始导演影片：《</a:t>
            </a:r>
            <a:r>
              <a:rPr sz="2000" dirty="0" err="1">
                <a:latin typeface="微软雅黑 Light" panose="020B0502040204020203" pitchFamily="34" charset="-122"/>
                <a:sym typeface="+mn-ea"/>
              </a:rPr>
              <a:t>假凤虚凰</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夜店</a:t>
            </a:r>
            <a:r>
              <a:rPr sz="2000" dirty="0">
                <a:latin typeface="微软雅黑 Light" panose="020B0502040204020203" pitchFamily="34" charset="-122"/>
                <a:sym typeface="+mn-ea"/>
              </a:rPr>
              <a:t>》《表》《</a:t>
            </a:r>
            <a:r>
              <a:rPr sz="2000" dirty="0" err="1">
                <a:latin typeface="微软雅黑 Light" panose="020B0502040204020203" pitchFamily="34" charset="-122"/>
                <a:sym typeface="+mn-ea"/>
              </a:rPr>
              <a:t>腐蚀</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美国之窗</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为了和平</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布谷鸟又叫了</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三毛学生意</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黄浦江的故事</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失去记忆的人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陈毅市长》等</a:t>
            </a:r>
            <a:r>
              <a:rPr sz="2000" dirty="0">
                <a:latin typeface="微软雅黑 Light" panose="020B0502040204020203" pitchFamily="34" charset="-122"/>
                <a:sym typeface="+mn-ea"/>
              </a:rPr>
              <a:t>。</a:t>
            </a:r>
          </a:p>
          <a:p>
            <a:pPr marL="457200" indent="-457200" algn="just" fontAlgn="auto">
              <a:lnSpc>
                <a:spcPct val="100000"/>
              </a:lnSpc>
              <a:buFont typeface="+mj-lt"/>
              <a:buAutoNum type="arabicPeriod" startAt="2"/>
            </a:pPr>
            <a:r>
              <a:rPr sz="2000" dirty="0" err="1">
                <a:latin typeface="微软雅黑 Light" panose="020B0502040204020203" pitchFamily="34" charset="-122"/>
                <a:sym typeface="+mn-ea"/>
              </a:rPr>
              <a:t>对我国影剧表演创作产生的影响</a:t>
            </a:r>
            <a:endParaRPr sz="2000" dirty="0">
              <a:latin typeface="微软雅黑 Light" panose="020B0502040204020203" pitchFamily="34" charset="-122"/>
              <a:sym typeface="+mn-ea"/>
            </a:endParaRPr>
          </a:p>
          <a:p>
            <a:pPr algn="just" fontAlgn="auto">
              <a:lnSpc>
                <a:spcPct val="100000"/>
              </a:lnSpc>
            </a:pPr>
            <a:r>
              <a:rPr sz="2000" dirty="0">
                <a:latin typeface="微软雅黑 Light" panose="020B0502040204020203" pitchFamily="34" charset="-122"/>
                <a:sym typeface="+mn-ea"/>
              </a:rPr>
              <a:t>上海人民艺术剧院以能迅速演出反映现实生活的剧目为特色，其舞台生活化的表演在全国颇具影响。黄佐临是中国戏剧的杰出代表，为中国影剧事业的发展作出了杰出贡献。</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15" name="image117.png"/>
          <p:cNvPicPr>
            <a:picLocks noChangeAspect="1"/>
          </p:cNvPicPr>
          <p:nvPr/>
        </p:nvPicPr>
        <p:blipFill>
          <a:blip r:embed="rId4" cstate="print"/>
          <a:stretch>
            <a:fillRect/>
          </a:stretch>
        </p:blipFill>
        <p:spPr>
          <a:xfrm>
            <a:off x="9467215" y="1040130"/>
            <a:ext cx="2724785" cy="310832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55015" y="1251585"/>
            <a:ext cx="11281410" cy="554736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十二、以梅兰芳为代表的中国戏曲演剧体系及当今戏剧风格学派的发展</a:t>
            </a:r>
          </a:p>
          <a:p>
            <a:pPr algn="just">
              <a:lnSpc>
                <a:spcPct val="110000"/>
              </a:lnSpc>
            </a:pPr>
            <a:r>
              <a:rPr sz="2000">
                <a:latin typeface="微软雅黑 Light" panose="020B0502040204020203" pitchFamily="34" charset="-122"/>
                <a:sym typeface="+mn-ea"/>
              </a:rPr>
              <a:t>我国民族戏剧（戏曲）有着极悠久的历史及宝贵的表演理论总结。虚拟和程式化、诗歌和音乐融合的表演倾向，以独特的表演艺术魅力享誉世界，受到斯坦尼斯拉夫斯基、布莱希特等各戏剧表演流派的肯定与推崇。</a:t>
            </a:r>
          </a:p>
          <a:p>
            <a:pPr algn="just">
              <a:lnSpc>
                <a:spcPct val="110000"/>
              </a:lnSpc>
            </a:pPr>
            <a:r>
              <a:rPr sz="2000" b="1">
                <a:solidFill>
                  <a:srgbClr val="FF0000"/>
                </a:solidFill>
                <a:latin typeface="微软雅黑 Light" panose="020B0502040204020203" pitchFamily="34" charset="-122"/>
                <a:sym typeface="+mn-ea"/>
              </a:rPr>
              <a:t>影剧表演民族化</a:t>
            </a:r>
            <a:r>
              <a:rPr lang="en-US" sz="2000">
                <a:latin typeface="微软雅黑 Light" panose="020B0502040204020203" pitchFamily="34" charset="-122"/>
                <a:sym typeface="+mn-ea"/>
              </a:rPr>
              <a:t>——</a:t>
            </a:r>
            <a:r>
              <a:rPr sz="2000">
                <a:latin typeface="微软雅黑 Light" panose="020B0502040204020203" pitchFamily="34" charset="-122"/>
                <a:sym typeface="+mn-ea"/>
              </a:rPr>
              <a:t>导演金山、焦菊隐、黄佐临，演员石挥、赵丹、崔嵬等在艺术实践中摸索着向传统的民族戏曲、绘画法则学习，建立中国的演剧体系。</a:t>
            </a:r>
          </a:p>
          <a:p>
            <a:pPr algn="just">
              <a:lnSpc>
                <a:spcPct val="110000"/>
              </a:lnSpc>
            </a:pPr>
            <a:r>
              <a:rPr sz="2000" b="1">
                <a:solidFill>
                  <a:srgbClr val="FF0000"/>
                </a:solidFill>
                <a:latin typeface="微软雅黑 Light" panose="020B0502040204020203" pitchFamily="34" charset="-122"/>
                <a:sym typeface="+mn-ea"/>
              </a:rPr>
              <a:t>梅兰芳</a:t>
            </a:r>
            <a:r>
              <a:rPr sz="2000">
                <a:latin typeface="微软雅黑 Light" panose="020B0502040204020203" pitchFamily="34" charset="-122"/>
                <a:sym typeface="+mn-ea"/>
              </a:rPr>
              <a:t>以革新精神对京剧艺术的发展以巨大的推动，居四大名旦之首</a:t>
            </a:r>
            <a:r>
              <a:rPr lang="zh-CN" sz="2000">
                <a:latin typeface="微软雅黑 Light" panose="020B0502040204020203" pitchFamily="34" charset="-122"/>
                <a:sym typeface="+mn-ea"/>
              </a:rPr>
              <a:t>，</a:t>
            </a:r>
            <a:r>
              <a:rPr sz="2000">
                <a:latin typeface="微软雅黑 Light" panose="020B0502040204020203" pitchFamily="34" charset="-122"/>
                <a:sym typeface="+mn-ea"/>
              </a:rPr>
              <a:t>第一个把京剧推上了世界舞台，对中国民族戏剧走向世界，加强国际间的戏剧艺术交流，作出了杰出的贡献。</a:t>
            </a:r>
          </a:p>
          <a:p>
            <a:pPr algn="just">
              <a:lnSpc>
                <a:spcPct val="110000"/>
              </a:lnSpc>
            </a:pPr>
            <a:r>
              <a:rPr sz="2000">
                <a:latin typeface="微软雅黑 Light" panose="020B0502040204020203" pitchFamily="34" charset="-122"/>
                <a:sym typeface="+mn-ea"/>
              </a:rPr>
              <a:t>焦菊隐的“心象学说”，黄佐临的“写意戏剧观”，他们作为中国导演学派的奠基者，逐渐显现出自身对中国戏剧流派的深远影响。</a:t>
            </a:r>
          </a:p>
          <a:p>
            <a:pPr algn="just">
              <a:lnSpc>
                <a:spcPct val="110000"/>
              </a:lnSpc>
            </a:pPr>
            <a:r>
              <a:rPr lang="en-US" sz="2000">
                <a:latin typeface="微软雅黑 Light" panose="020B0502040204020203" pitchFamily="34" charset="-122"/>
                <a:sym typeface="+mn-ea"/>
              </a:rPr>
              <a:t>20</a:t>
            </a:r>
            <a:r>
              <a:rPr sz="2000">
                <a:latin typeface="微软雅黑 Light" panose="020B0502040204020203" pitchFamily="34" charset="-122"/>
                <a:sym typeface="+mn-ea"/>
              </a:rPr>
              <a:t>世纪</a:t>
            </a:r>
            <a:r>
              <a:rPr lang="en-US" sz="2000">
                <a:latin typeface="微软雅黑 Light" panose="020B0502040204020203" pitchFamily="34" charset="-122"/>
                <a:sym typeface="+mn-ea"/>
              </a:rPr>
              <a:t>80</a:t>
            </a:r>
            <a:r>
              <a:rPr sz="2000">
                <a:latin typeface="微软雅黑 Light" panose="020B0502040204020203" pitchFamily="34" charset="-122"/>
                <a:sym typeface="+mn-ea"/>
              </a:rPr>
              <a:t>年代，中国新时期的戏剧异彩纷呈，徐晓钟、胡伟民、林兆华、陈明正、罗锦麟、陈薪伊等导演的戏剧作品，都有着新的风格探索的追求，形成各自的艺术特色。</a:t>
            </a:r>
          </a:p>
          <a:p>
            <a:pPr algn="just">
              <a:lnSpc>
                <a:spcPct val="110000"/>
              </a:lnSpc>
            </a:pPr>
            <a:r>
              <a:rPr sz="2000">
                <a:latin typeface="微软雅黑 Light" panose="020B0502040204020203" pitchFamily="34" charset="-122"/>
                <a:sym typeface="+mn-ea"/>
              </a:rPr>
              <a:t>新世纪的杰出导演，推出了查明哲、王晓鹰等。</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第一节 现实主义（影剧）表演学派主要代表人物的论点及其创建</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十三、各个演剧学派讨论的焦点问题</a:t>
            </a:r>
            <a:endParaRPr dirty="0">
              <a:latin typeface="微软雅黑 Light" panose="020B0502040204020203" pitchFamily="34" charset="-122"/>
              <a:sym typeface="+mn-ea"/>
            </a:endParaRPr>
          </a:p>
          <a:p>
            <a:pPr marL="457200" indent="-457200" algn="just">
              <a:lnSpc>
                <a:spcPct val="110000"/>
              </a:lnSpc>
              <a:buAutoNum type="arabicPeriod"/>
            </a:pPr>
            <a:r>
              <a:rPr sz="2000" dirty="0" err="1">
                <a:latin typeface="微软雅黑 Light" panose="020B0502040204020203" pitchFamily="34" charset="-122"/>
                <a:sym typeface="+mn-ea"/>
              </a:rPr>
              <a:t>演员与角色的关系，第一自我与第二自我矛盾的统一</a:t>
            </a:r>
            <a:r>
              <a:rPr sz="2000" dirty="0">
                <a:latin typeface="微软雅黑 Light" panose="020B0502040204020203" pitchFamily="34" charset="-122"/>
                <a:sym typeface="+mn-ea"/>
              </a:rPr>
              <a:t>。</a:t>
            </a:r>
          </a:p>
          <a:p>
            <a:pPr marL="457200" indent="-457200" algn="just">
              <a:lnSpc>
                <a:spcPct val="110000"/>
              </a:lnSpc>
              <a:buAutoNum type="arabicPeriod"/>
            </a:pPr>
            <a:r>
              <a:rPr sz="2000" dirty="0" err="1">
                <a:latin typeface="微软雅黑 Light" panose="020B0502040204020203" pitchFamily="34" charset="-122"/>
                <a:sym typeface="+mn-ea"/>
              </a:rPr>
              <a:t>理性与情感，意识与下意识在表演中的分寸感</a:t>
            </a:r>
            <a:r>
              <a:rPr sz="2000" dirty="0">
                <a:latin typeface="微软雅黑 Light" panose="020B0502040204020203" pitchFamily="34" charset="-122"/>
                <a:sym typeface="+mn-ea"/>
              </a:rPr>
              <a:t>。</a:t>
            </a:r>
          </a:p>
          <a:p>
            <a:pPr marL="457200" indent="-457200" algn="just">
              <a:lnSpc>
                <a:spcPct val="110000"/>
              </a:lnSpc>
              <a:buAutoNum type="arabicPeriod"/>
            </a:pPr>
            <a:r>
              <a:rPr sz="2000" dirty="0" err="1">
                <a:latin typeface="微软雅黑 Light" panose="020B0502040204020203" pitchFamily="34" charset="-122"/>
                <a:sym typeface="+mn-ea"/>
              </a:rPr>
              <a:t>表演的可见性，表演是情感与动作的统一过程；表演技巧的训练是心理动作外化变无形为有形的技巧</a:t>
            </a:r>
            <a:r>
              <a:rPr sz="2000" dirty="0">
                <a:latin typeface="微软雅黑 Light" panose="020B0502040204020203" pitchFamily="34" charset="-122"/>
                <a:sym typeface="+mn-ea"/>
              </a:rPr>
              <a:t>。</a:t>
            </a:r>
          </a:p>
          <a:p>
            <a:pPr marL="457200" indent="-457200" algn="just">
              <a:lnSpc>
                <a:spcPct val="110000"/>
              </a:lnSpc>
              <a:buAutoNum type="arabicPeriod"/>
            </a:pPr>
            <a:r>
              <a:rPr sz="2000" dirty="0" err="1">
                <a:latin typeface="微软雅黑 Light" panose="020B0502040204020203" pitchFamily="34" charset="-122"/>
                <a:sym typeface="+mn-ea"/>
              </a:rPr>
              <a:t>表演的外部技巧，除自身声形的可塑性外，重视对表演空间的充分利用，舞台处理手法与观众的审美认定</a:t>
            </a:r>
            <a:r>
              <a:rPr sz="2000" dirty="0">
                <a:latin typeface="微软雅黑 Light" panose="020B0502040204020203" pitchFamily="34" charset="-122"/>
                <a:sym typeface="+mn-ea"/>
              </a:rPr>
              <a:t>。</a:t>
            </a:r>
          </a:p>
          <a:p>
            <a:pPr marL="457200" indent="-457200" algn="just">
              <a:lnSpc>
                <a:spcPct val="110000"/>
              </a:lnSpc>
              <a:buAutoNum type="arabicPeriod"/>
            </a:pPr>
            <a:r>
              <a:rPr sz="2000" dirty="0" err="1">
                <a:latin typeface="微软雅黑 Light" panose="020B0502040204020203" pitchFamily="34" charset="-122"/>
                <a:sym typeface="+mn-ea"/>
              </a:rPr>
              <a:t>当代表演进入心灵的深刻揭示，注重微相与多重性</a:t>
            </a:r>
            <a:r>
              <a:rPr sz="2000" dirty="0">
                <a:latin typeface="微软雅黑 Light" panose="020B0502040204020203" pitchFamily="34" charset="-122"/>
                <a:sym typeface="+mn-ea"/>
              </a:rPr>
              <a:t>。</a:t>
            </a:r>
          </a:p>
          <a:p>
            <a:pPr marL="457200" indent="-457200" algn="just">
              <a:lnSpc>
                <a:spcPct val="110000"/>
              </a:lnSpc>
              <a:buAutoNum type="arabicPeriod"/>
            </a:pPr>
            <a:r>
              <a:rPr sz="2000" dirty="0" err="1">
                <a:latin typeface="微软雅黑 Light" panose="020B0502040204020203" pitchFamily="34" charset="-122"/>
                <a:sym typeface="+mn-ea"/>
              </a:rPr>
              <a:t>表演永远要有革新创新的追求</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谈谈你对斯坦尼斯拉夫斯基表演体系、布莱希特的戏剧观与中国戏曲演剧学派的理解。</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怎样认识学派的争论或讨论的焦点问题。</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154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696595" y="1463675"/>
            <a:ext cx="11151870" cy="5120005"/>
          </a:xfrm>
        </p:spPr>
        <p:txBody>
          <a:bodyPr vert="horz">
            <a:normAutofit fontScale="25000" lnSpcReduction="20000"/>
          </a:bodyPr>
          <a:lstStyle/>
          <a:p>
            <a:pPr marL="0" indent="0">
              <a:lnSpc>
                <a:spcPct val="130000"/>
              </a:lnSpc>
              <a:buNone/>
            </a:pPr>
            <a:r>
              <a:rPr lang="zh-CN" altLang="en-US" sz="11200" dirty="0"/>
              <a:t>一、表演艺术的实质——动作</a:t>
            </a:r>
          </a:p>
          <a:p>
            <a:pPr>
              <a:lnSpc>
                <a:spcPct val="130000"/>
              </a:lnSpc>
            </a:pPr>
            <a:r>
              <a:rPr lang="zh-CN" altLang="en-US" sz="8000" dirty="0">
                <a:latin typeface="微软雅黑 Light" panose="020B0502040204020203" pitchFamily="34" charset="-122"/>
                <a:cs typeface="微软雅黑 Light" panose="020B0502040204020203" pitchFamily="34" charset="-122"/>
              </a:rPr>
              <a:t>戏剧舞台表演的实质是动作，影视表演的实质仍是动作，其实质都是心理与形体相统一的动作过程。</a:t>
            </a:r>
          </a:p>
          <a:p>
            <a:pPr>
              <a:lnSpc>
                <a:spcPct val="130000"/>
              </a:lnSpc>
            </a:pPr>
            <a:r>
              <a:rPr lang="zh-CN" altLang="en-US" sz="8000" dirty="0">
                <a:latin typeface="微软雅黑 Light" panose="020B0502040204020203" pitchFamily="34" charset="-122"/>
                <a:cs typeface="微软雅黑 Light" panose="020B0502040204020203" pitchFamily="34" charset="-122"/>
              </a:rPr>
              <a:t>法国</a:t>
            </a:r>
            <a:r>
              <a:rPr lang="en-US" altLang="zh-CN" sz="8000" dirty="0">
                <a:latin typeface="微软雅黑 Light" panose="020B0502040204020203" pitchFamily="34" charset="-122"/>
                <a:cs typeface="微软雅黑 Light" panose="020B0502040204020203" pitchFamily="34" charset="-122"/>
              </a:rPr>
              <a:t>18</a:t>
            </a:r>
            <a:r>
              <a:rPr lang="zh-CN" altLang="en-US" sz="8000" dirty="0">
                <a:latin typeface="微软雅黑 Light" panose="020B0502040204020203" pitchFamily="34" charset="-122"/>
                <a:cs typeface="微软雅黑 Light" panose="020B0502040204020203" pitchFamily="34" charset="-122"/>
              </a:rPr>
              <a:t>世纪著名的体验派演员玛丽·弗兰柯伊丝·杜麦尼尔在自己的演剧著作中提出过与斯坦尼斯拉夫斯基的“行动”说近似的见解：“剧场艺术的原则可归纳为如下：在戏剧情境中我是谁？在每场戏里我是干什么的？我在什么地方？我已经做了些什么？现在我要做些什么？”（</a:t>
            </a:r>
            <a:r>
              <a:rPr lang="en-US" altLang="zh-CN" sz="8000" dirty="0">
                <a:latin typeface="微软雅黑 Light" panose="020B0502040204020203" pitchFamily="34" charset="-122"/>
                <a:cs typeface="微软雅黑 Light" panose="020B0502040204020203" pitchFamily="34" charset="-122"/>
                <a:sym typeface="+mn-ea"/>
              </a:rPr>
              <a:t>”</a:t>
            </a:r>
            <a:r>
              <a:rPr lang="zh-CN" altLang="en-US" sz="8000" dirty="0">
                <a:latin typeface="微软雅黑 Light" panose="020B0502040204020203" pitchFamily="34" charset="-122"/>
                <a:cs typeface="微软雅黑 Light" panose="020B0502040204020203" pitchFamily="34" charset="-122"/>
                <a:sym typeface="+mn-ea"/>
              </a:rPr>
              <a:t>做什么</a:t>
            </a:r>
            <a:r>
              <a:rPr lang="en-US" altLang="zh-CN" sz="8000" dirty="0">
                <a:latin typeface="微软雅黑 Light" panose="020B0502040204020203" pitchFamily="34" charset="-122"/>
                <a:cs typeface="微软雅黑 Light" panose="020B0502040204020203" pitchFamily="34" charset="-122"/>
                <a:sym typeface="+mn-ea"/>
              </a:rPr>
              <a:t>“=</a:t>
            </a:r>
            <a:r>
              <a:rPr lang="en-US" altLang="zh-CN" sz="8000" dirty="0" err="1">
                <a:latin typeface="微软雅黑 Light" panose="020B0502040204020203" pitchFamily="34" charset="-122"/>
                <a:cs typeface="微软雅黑 Light" panose="020B0502040204020203" pitchFamily="34" charset="-122"/>
                <a:sym typeface="+mn-ea"/>
              </a:rPr>
              <a:t>进行什么行动</a:t>
            </a:r>
            <a:r>
              <a:rPr lang="zh-CN" altLang="en-US" sz="8000" dirty="0">
                <a:latin typeface="微软雅黑 Light" panose="020B0502040204020203" pitchFamily="34" charset="-122"/>
                <a:cs typeface="微软雅黑 Light" panose="020B0502040204020203" pitchFamily="34" charset="-122"/>
              </a:rPr>
              <a:t>）</a:t>
            </a:r>
            <a:r>
              <a:rPr lang="zh-CN" altLang="en-US" sz="8000" dirty="0">
                <a:latin typeface="微软雅黑 Light" panose="020B0502040204020203" pitchFamily="34" charset="-122"/>
                <a:cs typeface="微软雅黑 Light" panose="020B0502040204020203" pitchFamily="34" charset="-122"/>
                <a:sym typeface="+mn-ea"/>
              </a:rPr>
              <a:t>；</a:t>
            </a:r>
          </a:p>
          <a:p>
            <a:pPr>
              <a:lnSpc>
                <a:spcPct val="130000"/>
              </a:lnSpc>
            </a:pPr>
            <a:r>
              <a:rPr lang="en-US" altLang="zh-CN" sz="8000" dirty="0">
                <a:latin typeface="微软雅黑 Light" panose="020B0502040204020203" pitchFamily="34" charset="-122"/>
                <a:cs typeface="微软雅黑 Light" panose="020B0502040204020203" pitchFamily="34" charset="-122"/>
              </a:rPr>
              <a:t>“</a:t>
            </a:r>
            <a:r>
              <a:rPr lang="en-US" altLang="zh-CN" sz="8000" dirty="0" err="1">
                <a:latin typeface="微软雅黑 Light" panose="020B0502040204020203" pitchFamily="34" charset="-122"/>
                <a:cs typeface="微软雅黑 Light" panose="020B0502040204020203" pitchFamily="34" charset="-122"/>
              </a:rPr>
              <a:t>表演艺术是演员在舞台上创造人物行动过程的艺术</a:t>
            </a:r>
            <a:r>
              <a:rPr lang="zh-CN" altLang="en-US" sz="8000" dirty="0">
                <a:latin typeface="微软雅黑 Light" panose="020B0502040204020203" pitchFamily="34" charset="-122"/>
                <a:cs typeface="微软雅黑 Light" panose="020B0502040204020203" pitchFamily="34" charset="-122"/>
                <a:sym typeface="+mn-ea"/>
              </a:rPr>
              <a:t>。</a:t>
            </a:r>
            <a:r>
              <a:rPr lang="en-US" altLang="zh-CN" sz="8000" dirty="0">
                <a:latin typeface="微软雅黑 Light" panose="020B0502040204020203" pitchFamily="34" charset="-122"/>
                <a:cs typeface="微软雅黑 Light" panose="020B0502040204020203" pitchFamily="34" charset="-122"/>
              </a:rPr>
              <a:t>”</a:t>
            </a:r>
            <a:endParaRPr lang="zh-CN" altLang="en-US" sz="8000" dirty="0">
              <a:latin typeface="微软雅黑 Light" panose="020B0502040204020203" pitchFamily="34" charset="-122"/>
              <a:cs typeface="微软雅黑 Light" panose="020B0502040204020203" pitchFamily="34" charset="-122"/>
            </a:endParaRPr>
          </a:p>
          <a:p>
            <a:pPr>
              <a:lnSpc>
                <a:spcPct val="130000"/>
              </a:lnSpc>
            </a:pPr>
            <a:r>
              <a:rPr lang="zh-CN" altLang="en-US" sz="8000" dirty="0">
                <a:latin typeface="微软雅黑 Light" panose="020B0502040204020203" pitchFamily="34" charset="-122"/>
                <a:cs typeface="微软雅黑 Light" panose="020B0502040204020203" pitchFamily="34" charset="-122"/>
              </a:rPr>
              <a:t>影视表演的实质仍是动作，是心理与形体相统一的动作过程，是人物在规定情境里的个性动作，是肌肉与神经系统配合下“动力定型”的一种技巧。</a:t>
            </a:r>
          </a:p>
          <a:p>
            <a:pPr>
              <a:lnSpc>
                <a:spcPct val="130000"/>
              </a:lnSpc>
            </a:pPr>
            <a:r>
              <a:rPr lang="zh-CN" altLang="en-US" sz="8000" dirty="0">
                <a:latin typeface="微软雅黑 Light" panose="020B0502040204020203" pitchFamily="34" charset="-122"/>
                <a:cs typeface="微软雅黑 Light" panose="020B0502040204020203" pitchFamily="34" charset="-122"/>
              </a:rPr>
              <a:t>动作，囊括了感觉、直觉、下意识。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第二节 探索电影与戏剧不同的审美特征</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一、把戏剧改编成电影，首先要看到两种艺术不同的美学观</a:t>
            </a:r>
          </a:p>
          <a:p>
            <a:pPr algn="just">
              <a:lnSpc>
                <a:spcPct val="90000"/>
              </a:lnSpc>
            </a:pPr>
            <a:r>
              <a:rPr sz="2000">
                <a:latin typeface="微软雅黑 Light" panose="020B0502040204020203" pitchFamily="34" charset="-122"/>
                <a:sym typeface="+mn-ea"/>
              </a:rPr>
              <a:t>把戏剧改编成电影和把戏剧名著改编成戏曲甚至舞剧一样，</a:t>
            </a:r>
            <a:r>
              <a:rPr lang="zh-CN" sz="2000">
                <a:latin typeface="微软雅黑 Light" panose="020B0502040204020203" pitchFamily="34" charset="-122"/>
                <a:sym typeface="+mn-ea"/>
              </a:rPr>
              <a:t>要</a:t>
            </a:r>
            <a:r>
              <a:rPr sz="2000">
                <a:latin typeface="微软雅黑 Light" panose="020B0502040204020203" pitchFamily="34" charset="-122"/>
                <a:sym typeface="+mn-ea"/>
              </a:rPr>
              <a:t>用新的艺术形式及其美学特点来评价改编。</a:t>
            </a:r>
          </a:p>
          <a:p>
            <a:pPr algn="just">
              <a:lnSpc>
                <a:spcPct val="90000"/>
              </a:lnSpc>
            </a:pPr>
            <a:r>
              <a:rPr sz="2000">
                <a:latin typeface="微软雅黑 Light" panose="020B0502040204020203" pitchFamily="34" charset="-122"/>
                <a:sym typeface="+mn-ea"/>
              </a:rPr>
              <a:t>把戏剧改编成电影，首先要符合电影艺术的特性。</a:t>
            </a:r>
          </a:p>
          <a:p>
            <a:pPr algn="just">
              <a:lnSpc>
                <a:spcPct val="90000"/>
              </a:lnSpc>
            </a:pPr>
            <a:r>
              <a:rPr sz="2000">
                <a:latin typeface="微软雅黑 Light" panose="020B0502040204020203" pitchFamily="34" charset="-122"/>
                <a:sym typeface="+mn-ea"/>
              </a:rPr>
              <a:t>话剧演员的表演在综合中占据中心与举足轻重的地位，是舞台形象塑造的直接完成者；电影银幕形象的完成，则更需强调各种艺术因素的综合，演员的表演只是融入这些画面中，而不能主宰这些画面构成的因素。银幕人物造型视听手段的多样性、丰富性，常常取代了仅靠演员的演技来塑造人物的单一功能。</a:t>
            </a:r>
          </a:p>
          <a:p>
            <a:pPr algn="just">
              <a:lnSpc>
                <a:spcPct val="90000"/>
              </a:lnSpc>
            </a:pPr>
            <a:r>
              <a:rPr sz="2000">
                <a:latin typeface="微软雅黑 Light" panose="020B0502040204020203" pitchFamily="34" charset="-122"/>
                <a:sym typeface="+mn-ea"/>
              </a:rPr>
              <a:t>在刻画人物性格上，话剧受舞台时空需要高度集中特点的制约，常是在集中、强化的戏剧性冲突的尖锐对话中进行展现，刻画人物主要是靠演员的台词表达；而电影时空相对自由，更侧重视觉的直观性，常常是在系列的生活场景中，在人物表面平淡而有丰富内涵的生活动作中展现人物。</a:t>
            </a:r>
            <a:r>
              <a:rPr lang="zh-CN" sz="2000">
                <a:latin typeface="微软雅黑 Light" panose="020B0502040204020203" pitchFamily="34" charset="-122"/>
                <a:sym typeface="+mn-ea"/>
              </a:rPr>
              <a:t>（如《陌生的朋友》的姑娘、《大桥下面》的秦楠）</a:t>
            </a:r>
          </a:p>
          <a:p>
            <a:pPr algn="just">
              <a:lnSpc>
                <a:spcPct val="90000"/>
              </a:lnSpc>
            </a:pPr>
            <a:r>
              <a:rPr lang="zh-CN" sz="2000">
                <a:latin typeface="微软雅黑 Light" panose="020B0502040204020203" pitchFamily="34" charset="-122"/>
                <a:sym typeface="+mn-ea"/>
              </a:rPr>
              <a:t>话剧的剧场演出特点，使舞台语言和动作具有鲜明的韵律性、节奏感，这与剧场艺术的夸张性要求是和谐的、统一的。而电影“微相学”的纪实功能，则强调人物对白的自然、生活，不露技巧的痕迹与表演的细腻、真实，富有生活实感。</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第二节 探索电影与戏剧不同的审美特征</a:t>
            </a:r>
          </a:p>
        </p:txBody>
      </p:sp>
      <p:sp>
        <p:nvSpPr>
          <p:cNvPr id="3" name="文本占位符 2"/>
          <p:cNvSpPr>
            <a:spLocks noGrp="1"/>
          </p:cNvSpPr>
          <p:nvPr>
            <p:ph type="body" orient="vert" idx="1"/>
            <p:custDataLst>
              <p:tags r:id="rId1"/>
            </p:custDataLst>
          </p:nvPr>
        </p:nvSpPr>
        <p:spPr>
          <a:xfrm>
            <a:off x="755015" y="1125855"/>
            <a:ext cx="11395075" cy="5655945"/>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二、不可忽视观众以原著对照改编的比较心理</a:t>
            </a:r>
            <a:endParaRPr dirty="0">
              <a:latin typeface="微软雅黑 Light" panose="020B0502040204020203" pitchFamily="34" charset="-122"/>
              <a:sym typeface="+mn-ea"/>
            </a:endParaRPr>
          </a:p>
          <a:p>
            <a:pPr algn="just">
              <a:lnSpc>
                <a:spcPct val="110000"/>
              </a:lnSpc>
            </a:pPr>
            <a:r>
              <a:rPr sz="2000" dirty="0" err="1">
                <a:latin typeface="微软雅黑 Light" panose="020B0502040204020203" pitchFamily="34" charset="-122"/>
                <a:sym typeface="+mn-ea"/>
              </a:rPr>
              <a:t>经典话剧不仅</a:t>
            </a:r>
            <a:r>
              <a:rPr lang="zh-CN" sz="2000" dirty="0">
                <a:latin typeface="微软雅黑 Light" panose="020B0502040204020203" pitchFamily="34" charset="-122"/>
                <a:sym typeface="+mn-ea"/>
              </a:rPr>
              <a:t>在</a:t>
            </a:r>
            <a:r>
              <a:rPr sz="2000" dirty="0">
                <a:latin typeface="微软雅黑 Light" panose="020B0502040204020203" pitchFamily="34" charset="-122"/>
                <a:sym typeface="+mn-ea"/>
              </a:rPr>
              <a:t>人们心里有着各自理解的人物形象，而且还有可见的舞台视觉形象。这种成为典范的、完整的作品，稍加改动就会破坏观众心目中对这些作品早已形成的虚实关系的处理。对严谨台词的删减，场景增添的变化，尤其一些幕后戏的出现，极易破坏观众心目中原有的自我完成的联想，从而产生了比较。</a:t>
            </a:r>
          </a:p>
          <a:p>
            <a:pPr algn="just">
              <a:lnSpc>
                <a:spcPct val="110000"/>
              </a:lnSpc>
              <a:buFont typeface="Wingdings" panose="05000000000000000000" pitchFamily="2" charset="2"/>
              <a:buChar char="u"/>
            </a:pPr>
            <a:r>
              <a:rPr lang="zh-CN" sz="2000" dirty="0">
                <a:latin typeface="微软雅黑 Light" panose="020B0502040204020203" pitchFamily="34" charset="-122"/>
                <a:sym typeface="+mn-ea"/>
              </a:rPr>
              <a:t>案例：</a:t>
            </a:r>
            <a:r>
              <a:rPr sz="2000" dirty="0" err="1">
                <a:latin typeface="微软雅黑 Light" panose="020B0502040204020203" pitchFamily="34" charset="-122"/>
                <a:sym typeface="+mn-ea"/>
              </a:rPr>
              <a:t>影片《雷雨》中闪回繁漪与大少爷的“闹鬼</a:t>
            </a:r>
            <a:r>
              <a:rPr sz="2000" dirty="0">
                <a:latin typeface="微软雅黑 Light" panose="020B0502040204020203" pitchFamily="34" charset="-122"/>
                <a:sym typeface="+mn-ea"/>
              </a:rPr>
              <a:t>”，《日出》中陈白露的“</a:t>
            </a:r>
            <a:r>
              <a:rPr sz="2000" dirty="0" err="1">
                <a:latin typeface="微软雅黑 Light" panose="020B0502040204020203" pitchFamily="34" charset="-122"/>
                <a:sym typeface="+mn-ea"/>
              </a:rPr>
              <a:t>义演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卖吻</a:t>
            </a:r>
            <a:r>
              <a:rPr sz="2000" dirty="0">
                <a:latin typeface="微软雅黑 Light" panose="020B0502040204020203" pitchFamily="34" charset="-122"/>
                <a:sym typeface="+mn-ea"/>
              </a:rPr>
              <a:t>”，有人说原著中没有出现，现在“</a:t>
            </a:r>
            <a:r>
              <a:rPr sz="2000" dirty="0" err="1">
                <a:latin typeface="微软雅黑 Light" panose="020B0502040204020203" pitchFamily="34" charset="-122"/>
                <a:sym typeface="+mn-ea"/>
              </a:rPr>
              <a:t>过于实了</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人物走调了</a:t>
            </a:r>
            <a:r>
              <a:rPr sz="2000" dirty="0">
                <a:latin typeface="微软雅黑 Light" panose="020B0502040204020203" pitchFamily="34" charset="-122"/>
                <a:sym typeface="+mn-ea"/>
              </a:rPr>
              <a:t>”。《日出》改编中出现了陈白露、方达生带小东西逛公园的场景，违背了他们想隐藏小东西不被人发现的动作；把黄省三在旅馆中无外人在场的情况下向潘经理下跪请求复职改在街上大庭广众面前下跪，表面上似乎更激化，实际上却违背了人物个性的心理逻辑；把李石清夫妇在旅馆里相互抱怨、自责发泄的对话改在家中，好像生活化了些，但却使得规定情境下人物强烈的心理动作削弱了。这些看法的形成，是和原著作比较而获得的。</a:t>
            </a:r>
          </a:p>
          <a:p>
            <a:pPr algn="just">
              <a:lnSpc>
                <a:spcPct val="110000"/>
              </a:lnSpc>
            </a:pPr>
            <a:r>
              <a:rPr sz="2000" dirty="0">
                <a:latin typeface="微软雅黑 Light" panose="020B0502040204020203" pitchFamily="34" charset="-122"/>
                <a:sym typeface="+mn-ea"/>
              </a:rPr>
              <a:t>对经典剧目的改编，关键在于准确把握原著中人物的个性及环境（场景、时代感）的典型真实性，以符合电影特性的完美手段去表达原著精神。围着人物走，重视时代感，大到整个时代背景，小到人物在具体环境中的细小活动的展现，在改编中应认真推敲，否则观众强烈的比较心理会削弱改编后作品的艺术感受力。</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第二节 探索电影与戏剧不同的审美特征</a:t>
            </a:r>
          </a:p>
        </p:txBody>
      </p:sp>
      <p:sp>
        <p:nvSpPr>
          <p:cNvPr id="3" name="文本占位符 2"/>
          <p:cNvSpPr>
            <a:spLocks noGrp="1"/>
          </p:cNvSpPr>
          <p:nvPr>
            <p:ph type="body" orient="vert" idx="1"/>
            <p:custDataLst>
              <p:tags r:id="rId1"/>
            </p:custDataLst>
          </p:nvPr>
        </p:nvSpPr>
        <p:spPr>
          <a:xfrm>
            <a:off x="755015" y="1251585"/>
            <a:ext cx="11395710"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三、舞台剧搬上银幕的多样性</a:t>
            </a:r>
            <a:endParaRPr dirty="0">
              <a:latin typeface="微软雅黑 Light" panose="020B0502040204020203" pitchFamily="34" charset="-122"/>
              <a:sym typeface="+mn-ea"/>
            </a:endParaRPr>
          </a:p>
          <a:p>
            <a:pPr algn="just">
              <a:lnSpc>
                <a:spcPct val="140000"/>
              </a:lnSpc>
            </a:pPr>
            <a:r>
              <a:rPr sz="2000" dirty="0" err="1">
                <a:latin typeface="微软雅黑 Light" panose="020B0502040204020203" pitchFamily="34" charset="-122"/>
                <a:sym typeface="+mn-ea"/>
              </a:rPr>
              <a:t>把舞台剧搬上银幕，大致可归为三类</a:t>
            </a:r>
            <a:r>
              <a:rPr sz="2000" dirty="0">
                <a:latin typeface="微软雅黑 Light" panose="020B0502040204020203" pitchFamily="34" charset="-122"/>
                <a:sym typeface="+mn-ea"/>
              </a:rPr>
              <a:t>：</a:t>
            </a:r>
          </a:p>
          <a:p>
            <a:pPr marL="0" indent="0" algn="just">
              <a:lnSpc>
                <a:spcPct val="140000"/>
              </a:lnSpc>
              <a:buFont typeface="Wingdings" panose="05000000000000000000" charset="0"/>
              <a:buNone/>
            </a:pPr>
            <a:r>
              <a:rPr sz="2000" dirty="0">
                <a:latin typeface="微软雅黑 Light" panose="020B0502040204020203" pitchFamily="34" charset="-122"/>
                <a:sym typeface="+mn-ea"/>
              </a:rPr>
              <a:t>（１）保持原剧目演出完整性的影像记录。常常是为了记录名演员的演技而拍。</a:t>
            </a:r>
          </a:p>
          <a:p>
            <a:pPr marL="0" indent="0" algn="just">
              <a:lnSpc>
                <a:spcPct val="140000"/>
              </a:lnSpc>
              <a:buFont typeface="Wingdings" panose="05000000000000000000" charset="0"/>
              <a:buNone/>
            </a:pPr>
            <a:r>
              <a:rPr sz="2000" dirty="0">
                <a:latin typeface="微软雅黑 Light" panose="020B0502040204020203" pitchFamily="34" charset="-122"/>
                <a:sym typeface="+mn-ea"/>
              </a:rPr>
              <a:t>（２）保留原剧作内容和风格的完整性，只在容量上删减原剧的说明性台词与场景，做电影化处理，而在主题、人物、情节、结构及风格上都是忠实于原著的。</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等到天黑</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瓦萨</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茶馆</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雷雨</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日出</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marL="0" indent="0" algn="just">
              <a:lnSpc>
                <a:spcPct val="140000"/>
              </a:lnSpc>
              <a:buFont typeface="Wingdings" panose="05000000000000000000" charset="0"/>
              <a:buNone/>
            </a:pPr>
            <a:r>
              <a:rPr sz="2000" dirty="0">
                <a:latin typeface="微软雅黑 Light" panose="020B0502040204020203" pitchFamily="34" charset="-122"/>
                <a:sym typeface="+mn-ea"/>
              </a:rPr>
              <a:t>（３）提取原著精髓，对原著的情节结构及人物做大胆的取舍与调整；或只取其部分，甚至变换时代、国度等进行全面的电影化改组。</a:t>
            </a:r>
            <a:r>
              <a:rPr lang="zh-CN" sz="2000" dirty="0">
                <a:latin typeface="微软雅黑 Light" panose="020B0502040204020203" pitchFamily="34" charset="-122"/>
                <a:sym typeface="+mn-ea"/>
              </a:rPr>
              <a:t>（例：</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蛛网宫堡</a:t>
            </a:r>
            <a:r>
              <a:rPr sz="2000" dirty="0">
                <a:latin typeface="微软雅黑 Light" panose="020B0502040204020203" pitchFamily="34" charset="-122"/>
                <a:sym typeface="+mn-ea"/>
              </a:rPr>
              <a:t>》《乱》《</a:t>
            </a:r>
            <a:r>
              <a:rPr sz="2000" dirty="0" err="1">
                <a:latin typeface="微软雅黑 Light" panose="020B0502040204020203" pitchFamily="34" charset="-122"/>
                <a:sym typeface="+mn-ea"/>
              </a:rPr>
              <a:t>原野</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第二节 探索电影与戏剧不同的审美特征</a:t>
            </a:r>
          </a:p>
        </p:txBody>
      </p:sp>
      <p:sp>
        <p:nvSpPr>
          <p:cNvPr id="3" name="文本占位符 2"/>
          <p:cNvSpPr>
            <a:spLocks noGrp="1"/>
          </p:cNvSpPr>
          <p:nvPr>
            <p:ph type="body" orient="vert" idx="1"/>
            <p:custDataLst>
              <p:tags r:id="rId1"/>
            </p:custDataLst>
          </p:nvPr>
        </p:nvSpPr>
        <p:spPr>
          <a:xfrm>
            <a:off x="755015" y="1251585"/>
            <a:ext cx="11395710"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四、关于戏剧名著改编为电影后的表演语言处理问题</a:t>
            </a:r>
            <a:endParaRPr dirty="0">
              <a:latin typeface="微软雅黑 Light" panose="020B0502040204020203" pitchFamily="34" charset="-122"/>
              <a:sym typeface="+mn-ea"/>
            </a:endParaRPr>
          </a:p>
          <a:p>
            <a:pPr algn="just">
              <a:lnSpc>
                <a:spcPct val="140000"/>
              </a:lnSpc>
            </a:pPr>
            <a:r>
              <a:rPr lang="zh-CN" sz="2000" dirty="0">
                <a:latin typeface="微软雅黑 Light" panose="020B0502040204020203" pitchFamily="34" charset="-122"/>
                <a:sym typeface="+mn-ea"/>
              </a:rPr>
              <a:t>电</a:t>
            </a:r>
            <a:r>
              <a:rPr sz="2000" dirty="0" err="1">
                <a:latin typeface="微软雅黑 Light" panose="020B0502040204020203" pitchFamily="34" charset="-122"/>
                <a:sym typeface="+mn-ea"/>
              </a:rPr>
              <a:t>影银幕造型手段的多样性取代了话剧刻画人物主要靠台词的手段，电影画面的生活实感要求演员对白酷似生活而不能使用戏剧语言的技法</a:t>
            </a:r>
            <a:r>
              <a:rPr sz="2000" dirty="0">
                <a:latin typeface="微软雅黑 Light" panose="020B0502040204020203" pitchFamily="34" charset="-122"/>
                <a:sym typeface="+mn-ea"/>
              </a:rPr>
              <a:t>。</a:t>
            </a:r>
          </a:p>
          <a:p>
            <a:pPr algn="just">
              <a:lnSpc>
                <a:spcPct val="140000"/>
              </a:lnSpc>
            </a:pPr>
            <a:r>
              <a:rPr sz="2000" dirty="0">
                <a:latin typeface="微软雅黑 Light" panose="020B0502040204020203" pitchFamily="34" charset="-122"/>
                <a:sym typeface="+mn-ea"/>
              </a:rPr>
              <a:t>由于人物的个性与规定情境的不同，人物的语言表达方式也是极为丰富的，关键是演员要运用体验的方法，了解、体验人物内心，有感而发地体现出来。把戏推向顶点绝不是靠腔调就能完成的。</a:t>
            </a:r>
          </a:p>
          <a:p>
            <a:pPr algn="just">
              <a:lnSpc>
                <a:spcPct val="140000"/>
              </a:lnSpc>
            </a:pPr>
            <a:r>
              <a:rPr sz="2000" dirty="0">
                <a:latin typeface="微软雅黑 Light" panose="020B0502040204020203" pitchFamily="34" charset="-122"/>
                <a:sym typeface="+mn-ea"/>
              </a:rPr>
              <a:t>对于电影表演中语言声调处理的探索，尤其是在改编作品中，仍可存在多种风格，但总体上要有电影观念，应是电影对白而不是舞台台词，应是人物此时此地对此事内心活动的准确揭示，是表演生活化、性格化的统一。</a:t>
            </a:r>
            <a:r>
              <a:rPr lang="zh-CN" sz="2000" dirty="0">
                <a:latin typeface="微软雅黑 Light" panose="020B0502040204020203" pitchFamily="34" charset="-122"/>
                <a:sym typeface="+mn-ea"/>
              </a:rPr>
              <a:t>（案例：白痴》《吾土吾民》《风暴》《血总是热的》）</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谈谈你对名著改编的认识，比较自己对曹禺作品《雷雨》《日出》《北京人》《原野》的观剧与观影感受。</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第三节 表演艺术大师——赵丹</a:t>
            </a:r>
          </a:p>
        </p:txBody>
      </p:sp>
      <p:sp>
        <p:nvSpPr>
          <p:cNvPr id="3" name="文本占位符 2"/>
          <p:cNvSpPr>
            <a:spLocks noGrp="1"/>
          </p:cNvSpPr>
          <p:nvPr>
            <p:ph type="body" orient="vert" idx="1"/>
            <p:custDataLst>
              <p:tags r:id="rId1"/>
            </p:custDataLst>
          </p:nvPr>
        </p:nvSpPr>
        <p:spPr>
          <a:xfrm>
            <a:off x="755015" y="1251585"/>
            <a:ext cx="8877300" cy="557022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一、赵丹电影表演艺术简历</a:t>
            </a:r>
          </a:p>
          <a:p>
            <a:pPr algn="just">
              <a:lnSpc>
                <a:spcPct val="120000"/>
              </a:lnSpc>
            </a:pPr>
            <a:r>
              <a:rPr sz="2000" b="1">
                <a:solidFill>
                  <a:srgbClr val="FF0000"/>
                </a:solidFill>
                <a:latin typeface="微软雅黑 Light" panose="020B0502040204020203" pitchFamily="34" charset="-122"/>
                <a:sym typeface="+mn-ea"/>
              </a:rPr>
              <a:t>赵丹</a:t>
            </a:r>
            <a:r>
              <a:rPr sz="2000">
                <a:latin typeface="微软雅黑 Light" panose="020B0502040204020203" pitchFamily="34" charset="-122"/>
                <a:sym typeface="+mn-ea"/>
              </a:rPr>
              <a:t>（</a:t>
            </a:r>
            <a:r>
              <a:rPr lang="en-US" sz="2000">
                <a:latin typeface="微软雅黑 Light" panose="020B0502040204020203" pitchFamily="34" charset="-122"/>
                <a:sym typeface="+mn-ea"/>
              </a:rPr>
              <a:t>1915</a:t>
            </a:r>
            <a:r>
              <a:rPr sz="2000">
                <a:latin typeface="微软雅黑 Light" panose="020B0502040204020203" pitchFamily="34" charset="-122"/>
                <a:sym typeface="+mn-ea"/>
              </a:rPr>
              <a:t>～</a:t>
            </a:r>
            <a:r>
              <a:rPr lang="en-US" sz="2000">
                <a:latin typeface="微软雅黑 Light" panose="020B0502040204020203" pitchFamily="34" charset="-122"/>
                <a:sym typeface="+mn-ea"/>
              </a:rPr>
              <a:t>1980</a:t>
            </a:r>
            <a:r>
              <a:rPr sz="2000">
                <a:latin typeface="微软雅黑 Light" panose="020B0502040204020203" pitchFamily="34" charset="-122"/>
                <a:sym typeface="+mn-ea"/>
              </a:rPr>
              <a:t>）是影响中国电影表演发展、对中国电影表演有着杰出贡献的表演艺术家。他的电影创作从</a:t>
            </a:r>
            <a:r>
              <a:rPr lang="en-US" sz="2000">
                <a:latin typeface="微软雅黑 Light" panose="020B0502040204020203" pitchFamily="34" charset="-122"/>
                <a:sym typeface="+mn-ea"/>
              </a:rPr>
              <a:t>20</a:t>
            </a:r>
            <a:r>
              <a:rPr sz="2000">
                <a:latin typeface="微软雅黑 Light" panose="020B0502040204020203" pitchFamily="34" charset="-122"/>
                <a:sym typeface="+mn-ea"/>
              </a:rPr>
              <a:t>世纪</a:t>
            </a:r>
            <a:r>
              <a:rPr lang="en-US" sz="2000">
                <a:latin typeface="微软雅黑 Light" panose="020B0502040204020203" pitchFamily="34" charset="-122"/>
                <a:sym typeface="+mn-ea"/>
              </a:rPr>
              <a:t>30</a:t>
            </a:r>
            <a:r>
              <a:rPr sz="2000">
                <a:latin typeface="微软雅黑 Light" panose="020B0502040204020203" pitchFamily="34" charset="-122"/>
                <a:sym typeface="+mn-ea"/>
              </a:rPr>
              <a:t>年代的默片起，成就在《马路天使》《十字街头》，到</a:t>
            </a:r>
            <a:r>
              <a:rPr lang="en-US" sz="2000">
                <a:latin typeface="微软雅黑 Light" panose="020B0502040204020203" pitchFamily="34" charset="-122"/>
                <a:sym typeface="+mn-ea"/>
              </a:rPr>
              <a:t>40</a:t>
            </a:r>
            <a:r>
              <a:rPr sz="2000">
                <a:latin typeface="微软雅黑 Light" panose="020B0502040204020203" pitchFamily="34" charset="-122"/>
                <a:sym typeface="+mn-ea"/>
              </a:rPr>
              <a:t>年代的《乌鸦与麻雀》，</a:t>
            </a:r>
            <a:r>
              <a:rPr lang="en-US" sz="2000">
                <a:latin typeface="微软雅黑 Light" panose="020B0502040204020203" pitchFamily="34" charset="-122"/>
                <a:sym typeface="+mn-ea"/>
              </a:rPr>
              <a:t>50</a:t>
            </a:r>
            <a:r>
              <a:rPr sz="2000">
                <a:latin typeface="微软雅黑 Light" panose="020B0502040204020203" pitchFamily="34" charset="-122"/>
                <a:sym typeface="+mn-ea"/>
              </a:rPr>
              <a:t>年代的《武训传》《李时珍》《林则徐》《聂耳》，</a:t>
            </a:r>
            <a:r>
              <a:rPr lang="en-US" sz="2000">
                <a:latin typeface="微软雅黑 Light" panose="020B0502040204020203" pitchFamily="34" charset="-122"/>
                <a:sym typeface="+mn-ea"/>
              </a:rPr>
              <a:t>60</a:t>
            </a:r>
            <a:r>
              <a:rPr sz="2000">
                <a:latin typeface="微软雅黑 Light" panose="020B0502040204020203" pitchFamily="34" charset="-122"/>
                <a:sym typeface="+mn-ea"/>
              </a:rPr>
              <a:t>年代的《烈火中永生》等。他坎坷的一生充满了对艺术、表演艺术的痴迷与追求。</a:t>
            </a:r>
          </a:p>
          <a:p>
            <a:pPr algn="just">
              <a:lnSpc>
                <a:spcPct val="120000"/>
              </a:lnSpc>
            </a:pPr>
            <a:r>
              <a:rPr sz="2000">
                <a:latin typeface="微软雅黑 Light" panose="020B0502040204020203" pitchFamily="34" charset="-122"/>
                <a:sym typeface="+mn-ea"/>
              </a:rPr>
              <a:t>在</a:t>
            </a:r>
            <a:r>
              <a:rPr lang="en-US" sz="2000">
                <a:latin typeface="微软雅黑 Light" panose="020B0502040204020203" pitchFamily="34" charset="-122"/>
                <a:sym typeface="+mn-ea"/>
              </a:rPr>
              <a:t>2005</a:t>
            </a:r>
            <a:r>
              <a:rPr sz="2000">
                <a:latin typeface="微软雅黑 Light" panose="020B0502040204020203" pitchFamily="34" charset="-122"/>
                <a:sym typeface="+mn-ea"/>
              </a:rPr>
              <a:t>年纪念中国电影百年时，中国电影表演学会邀请了百名电影专家评选中国的百位优秀演员，他获得了第一名。他以自己丰硕的创作成果和表演理论总结贯穿了中国电影百年的三个时期，这是其他演员所没有的。</a:t>
            </a:r>
          </a:p>
          <a:p>
            <a:pPr algn="just">
              <a:lnSpc>
                <a:spcPct val="120000"/>
              </a:lnSpc>
            </a:pPr>
            <a:r>
              <a:rPr sz="2000">
                <a:latin typeface="微软雅黑 Light" panose="020B0502040204020203" pitchFamily="34" charset="-122"/>
                <a:sym typeface="+mn-ea"/>
              </a:rPr>
              <a:t>赵丹主演的电影作品有：《十字街头》《马路天使》《联华进行曲》《遥远的爱》《丽人行》《乌鸦与麻雀》《武训传》《我们夫妇之间》《为了和平》《李时珍》《海魂》《林则徐》《聂耳》《青山恋》《烈火中永生》等。</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17" name="image118.png"/>
          <p:cNvPicPr>
            <a:picLocks noChangeAspect="1"/>
          </p:cNvPicPr>
          <p:nvPr/>
        </p:nvPicPr>
        <p:blipFill>
          <a:blip r:embed="rId4" cstate="print"/>
          <a:stretch>
            <a:fillRect/>
          </a:stretch>
        </p:blipFill>
        <p:spPr>
          <a:xfrm>
            <a:off x="9632315" y="0"/>
            <a:ext cx="2559685" cy="3152775"/>
          </a:xfrm>
          <a:prstGeom prst="rect">
            <a:avLst/>
          </a:prstGeom>
        </p:spPr>
      </p:pic>
      <p:pic>
        <p:nvPicPr>
          <p:cNvPr id="219" name="image119.png"/>
          <p:cNvPicPr>
            <a:picLocks noChangeAspect="1"/>
          </p:cNvPicPr>
          <p:nvPr/>
        </p:nvPicPr>
        <p:blipFill>
          <a:blip r:embed="rId5" cstate="print"/>
          <a:stretch>
            <a:fillRect/>
          </a:stretch>
        </p:blipFill>
        <p:spPr>
          <a:xfrm>
            <a:off x="9632315" y="3152775"/>
            <a:ext cx="2568575" cy="20085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第三节 表演艺术大师——赵丹</a:t>
            </a:r>
          </a:p>
        </p:txBody>
      </p:sp>
      <p:sp>
        <p:nvSpPr>
          <p:cNvPr id="3" name="文本占位符 2"/>
          <p:cNvSpPr>
            <a:spLocks noGrp="1"/>
          </p:cNvSpPr>
          <p:nvPr>
            <p:ph type="body" orient="vert" idx="1"/>
            <p:custDataLst>
              <p:tags r:id="rId1"/>
            </p:custDataLst>
          </p:nvPr>
        </p:nvSpPr>
        <p:spPr>
          <a:xfrm>
            <a:off x="755015" y="1251585"/>
            <a:ext cx="11281410" cy="552450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二、电影表演理论的建树</a:t>
            </a:r>
          </a:p>
          <a:p>
            <a:pPr algn="just">
              <a:lnSpc>
                <a:spcPct val="100000"/>
              </a:lnSpc>
            </a:pPr>
            <a:r>
              <a:rPr sz="2000">
                <a:latin typeface="微软雅黑 Light" panose="020B0502040204020203" pitchFamily="34" charset="-122"/>
                <a:sym typeface="+mn-ea"/>
              </a:rPr>
              <a:t>学者型演员，对创建中国的现实主义表演体系作出了卓越的贡献</a:t>
            </a:r>
            <a:r>
              <a:rPr lang="en-US" sz="2000">
                <a:latin typeface="微软雅黑 Light" panose="020B0502040204020203" pitchFamily="34" charset="-122"/>
                <a:sym typeface="+mn-ea"/>
              </a:rPr>
              <a:t>——80</a:t>
            </a:r>
            <a:r>
              <a:rPr sz="2000">
                <a:latin typeface="微软雅黑 Light" panose="020B0502040204020203" pitchFamily="34" charset="-122"/>
                <a:sym typeface="+mn-ea"/>
              </a:rPr>
              <a:t>年代的两部表演理论集《银幕形象创造》、《地狱之门》总结</a:t>
            </a:r>
            <a:r>
              <a:rPr lang="zh-CN" sz="2000">
                <a:latin typeface="微软雅黑 Light" panose="020B0502040204020203" pitchFamily="34" charset="-122"/>
                <a:sym typeface="+mn-ea"/>
              </a:rPr>
              <a:t>了</a:t>
            </a:r>
            <a:r>
              <a:rPr sz="2000">
                <a:latin typeface="微软雅黑 Light" panose="020B0502040204020203" pitchFamily="34" charset="-122"/>
                <a:sym typeface="+mn-ea"/>
              </a:rPr>
              <a:t>自己一生的理论阐述。其中，有对表演基础理论的研究、独特的发现，有对自己生平从事影剧表演的总结，有对与他同时代的导演、表演艺术家的概括和评析。</a:t>
            </a:r>
          </a:p>
          <a:p>
            <a:pPr algn="just">
              <a:lnSpc>
                <a:spcPct val="100000"/>
              </a:lnSpc>
            </a:pPr>
            <a:r>
              <a:rPr sz="2000">
                <a:latin typeface="微软雅黑 Light" panose="020B0502040204020203" pitchFamily="34" charset="-122"/>
                <a:sym typeface="+mn-ea"/>
              </a:rPr>
              <a:t>但受时代的局限，有些问题文集并没有评析</a:t>
            </a:r>
            <a:r>
              <a:rPr lang="zh-CN" sz="2000">
                <a:latin typeface="微软雅黑 Light" panose="020B0502040204020203" pitchFamily="34" charset="-122"/>
                <a:sym typeface="+mn-ea"/>
              </a:rPr>
              <a:t>；</a:t>
            </a:r>
          </a:p>
          <a:p>
            <a:pPr algn="just">
              <a:lnSpc>
                <a:spcPct val="100000"/>
              </a:lnSpc>
            </a:pPr>
            <a:r>
              <a:rPr sz="2000">
                <a:latin typeface="微软雅黑 Light" panose="020B0502040204020203" pitchFamily="34" charset="-122"/>
                <a:sym typeface="+mn-ea"/>
              </a:rPr>
              <a:t>赵丹提出</a:t>
            </a:r>
            <a:r>
              <a:rPr sz="2000" b="1">
                <a:solidFill>
                  <a:srgbClr val="FF0000"/>
                </a:solidFill>
                <a:latin typeface="微软雅黑 Light" panose="020B0502040204020203" pitchFamily="34" charset="-122"/>
                <a:sym typeface="+mn-ea"/>
              </a:rPr>
              <a:t>表演体系三段论</a:t>
            </a:r>
            <a:r>
              <a:rPr sz="2000">
                <a:latin typeface="微软雅黑 Light" panose="020B0502040204020203" pitchFamily="34" charset="-122"/>
                <a:sym typeface="+mn-ea"/>
              </a:rPr>
              <a:t>：</a:t>
            </a:r>
            <a:r>
              <a:rPr lang="en-US" sz="2000">
                <a:latin typeface="微软雅黑 Light" panose="020B0502040204020203" pitchFamily="34" charset="-122"/>
                <a:sym typeface="+mn-ea"/>
              </a:rPr>
              <a:t>1.</a:t>
            </a:r>
            <a:r>
              <a:rPr sz="2000">
                <a:latin typeface="微软雅黑 Light" panose="020B0502040204020203" pitchFamily="34" charset="-122"/>
                <a:sym typeface="+mn-ea"/>
              </a:rPr>
              <a:t>从自我出发进入角色；</a:t>
            </a:r>
            <a:r>
              <a:rPr lang="en-US" sz="2000">
                <a:latin typeface="微软雅黑 Light" panose="020B0502040204020203" pitchFamily="34" charset="-122"/>
                <a:sym typeface="+mn-ea"/>
              </a:rPr>
              <a:t>2.</a:t>
            </a:r>
            <a:r>
              <a:rPr sz="2000">
                <a:latin typeface="微软雅黑 Light" panose="020B0502040204020203" pitchFamily="34" charset="-122"/>
                <a:sym typeface="+mn-ea"/>
              </a:rPr>
              <a:t>再生活于角色，体验角色的思想感情；</a:t>
            </a:r>
            <a:r>
              <a:rPr lang="en-US" sz="2000">
                <a:latin typeface="微软雅黑 Light" panose="020B0502040204020203" pitchFamily="34" charset="-122"/>
                <a:sym typeface="+mn-ea"/>
              </a:rPr>
              <a:t>3.</a:t>
            </a:r>
            <a:r>
              <a:rPr sz="2000">
                <a:latin typeface="微软雅黑 Light" panose="020B0502040204020203" pitchFamily="34" charset="-122"/>
                <a:sym typeface="+mn-ea"/>
              </a:rPr>
              <a:t>而后寻找体现角色性格特征的技法和手段，完成角色形象创作的任务。</a:t>
            </a:r>
          </a:p>
          <a:p>
            <a:pPr algn="just">
              <a:lnSpc>
                <a:spcPct val="100000"/>
              </a:lnSpc>
            </a:pPr>
            <a:r>
              <a:rPr lang="en-US" sz="2000">
                <a:latin typeface="微软雅黑 Light" panose="020B0502040204020203" pitchFamily="34" charset="-122"/>
                <a:sym typeface="+mn-ea"/>
              </a:rPr>
              <a:t>1961</a:t>
            </a:r>
            <a:r>
              <a:rPr sz="2000">
                <a:latin typeface="微软雅黑 Light" panose="020B0502040204020203" pitchFamily="34" charset="-122"/>
                <a:sym typeface="+mn-ea"/>
              </a:rPr>
              <a:t>年</a:t>
            </a:r>
            <a:r>
              <a:rPr lang="en-US" sz="2000">
                <a:latin typeface="微软雅黑 Light" panose="020B0502040204020203" pitchFamily="34" charset="-122"/>
                <a:sym typeface="+mn-ea"/>
              </a:rPr>
              <a:t>7</a:t>
            </a:r>
            <a:r>
              <a:rPr sz="2000">
                <a:latin typeface="微软雅黑 Light" panose="020B0502040204020203" pitchFamily="34" charset="-122"/>
                <a:sym typeface="+mn-ea"/>
              </a:rPr>
              <a:t>月他在北京电影学院等院校授课；同年</a:t>
            </a:r>
            <a:r>
              <a:rPr lang="en-US" sz="2000">
                <a:latin typeface="微软雅黑 Light" panose="020B0502040204020203" pitchFamily="34" charset="-122"/>
                <a:sym typeface="+mn-ea"/>
              </a:rPr>
              <a:t>7</a:t>
            </a:r>
            <a:r>
              <a:rPr sz="2000">
                <a:latin typeface="微软雅黑 Light" panose="020B0502040204020203" pitchFamily="34" charset="-122"/>
                <a:sym typeface="+mn-ea"/>
              </a:rPr>
              <a:t>月</a:t>
            </a:r>
            <a:r>
              <a:rPr lang="en-US" sz="2000">
                <a:latin typeface="微软雅黑 Light" panose="020B0502040204020203" pitchFamily="34" charset="-122"/>
                <a:sym typeface="+mn-ea"/>
              </a:rPr>
              <a:t>26</a:t>
            </a:r>
            <a:r>
              <a:rPr sz="2000">
                <a:latin typeface="微软雅黑 Light" panose="020B0502040204020203" pitchFamily="34" charset="-122"/>
                <a:sym typeface="+mn-ea"/>
              </a:rPr>
              <a:t>日在《光明日报》上发表《崔嵬、赵丹、金山谈表演艺术》；</a:t>
            </a:r>
            <a:r>
              <a:rPr lang="en-US" sz="2000">
                <a:latin typeface="微软雅黑 Light" panose="020B0502040204020203" pitchFamily="34" charset="-122"/>
                <a:sym typeface="+mn-ea"/>
              </a:rPr>
              <a:t>8</a:t>
            </a:r>
            <a:r>
              <a:rPr sz="2000">
                <a:latin typeface="微软雅黑 Light" panose="020B0502040204020203" pitchFamily="34" charset="-122"/>
                <a:sym typeface="+mn-ea"/>
              </a:rPr>
              <a:t>月在《大众电影》上和青年演员赵联的表演通信“这一个……”</a:t>
            </a:r>
            <a:r>
              <a:rPr lang="zh-CN" sz="2000">
                <a:latin typeface="微软雅黑 Light" panose="020B0502040204020203" pitchFamily="34" charset="-122"/>
                <a:sym typeface="+mn-ea"/>
              </a:rPr>
              <a:t>；</a:t>
            </a:r>
            <a:endParaRPr sz="2000">
              <a:latin typeface="微软雅黑 Light" panose="020B0502040204020203" pitchFamily="34" charset="-122"/>
              <a:sym typeface="+mn-ea"/>
            </a:endParaRPr>
          </a:p>
          <a:p>
            <a:pPr algn="just">
              <a:lnSpc>
                <a:spcPct val="100000"/>
              </a:lnSpc>
            </a:pPr>
            <a:r>
              <a:rPr sz="2000">
                <a:latin typeface="微软雅黑 Light" panose="020B0502040204020203" pitchFamily="34" charset="-122"/>
                <a:sym typeface="+mn-ea"/>
              </a:rPr>
              <a:t>他强调，要学习民族文化传统中的艺术规律，如绘画技法中的“似与不是之间”，“淋漓尽致又要留有余地”，“画红先铺绿，万绿丛中一点红”</a:t>
            </a:r>
            <a:r>
              <a:rPr lang="en-US" sz="2000">
                <a:latin typeface="微软雅黑 Light" panose="020B0502040204020203" pitchFamily="34" charset="-122"/>
                <a:sym typeface="+mn-ea"/>
              </a:rPr>
              <a:t>——</a:t>
            </a:r>
            <a:r>
              <a:rPr sz="2000">
                <a:latin typeface="微软雅黑 Light" panose="020B0502040204020203" pitchFamily="34" charset="-122"/>
                <a:sym typeface="+mn-ea"/>
              </a:rPr>
              <a:t>书卷气，古典美和心境</a:t>
            </a:r>
            <a:r>
              <a:rPr lang="zh-CN" sz="2000">
                <a:latin typeface="微软雅黑 Light" panose="020B0502040204020203" pitchFamily="34" charset="-122"/>
                <a:sym typeface="+mn-ea"/>
              </a:rPr>
              <a:t>；</a:t>
            </a:r>
            <a:endParaRPr sz="2000">
              <a:latin typeface="微软雅黑 Light" panose="020B0502040204020203" pitchFamily="34" charset="-122"/>
              <a:sym typeface="+mn-ea"/>
            </a:endParaRPr>
          </a:p>
          <a:p>
            <a:pPr algn="just">
              <a:lnSpc>
                <a:spcPct val="100000"/>
              </a:lnSpc>
            </a:pPr>
            <a:r>
              <a:rPr sz="2000">
                <a:latin typeface="微软雅黑 Light" panose="020B0502040204020203" pitchFamily="34" charset="-122"/>
                <a:sym typeface="+mn-ea"/>
              </a:rPr>
              <a:t>绘画技法“虚实相间”，“满中有空”，“立意新颖、意境为先”，“意在笔先”，“趣在法外”等也直接影响到他的</a:t>
            </a:r>
            <a:r>
              <a:rPr lang="zh-CN" sz="2000">
                <a:latin typeface="微软雅黑 Light" panose="020B0502040204020203" pitchFamily="34" charset="-122"/>
                <a:sym typeface="+mn-ea"/>
              </a:rPr>
              <a:t>创作（</a:t>
            </a:r>
            <a:r>
              <a:rPr sz="2000">
                <a:latin typeface="微软雅黑 Light" panose="020B0502040204020203" pitchFamily="34" charset="-122"/>
                <a:sym typeface="+mn-ea"/>
              </a:rPr>
              <a:t>《李时珍》《林则徐》《聂耳》等</a:t>
            </a:r>
            <a:r>
              <a:rPr lang="zh-CN" sz="2000">
                <a:latin typeface="微软雅黑 Light" panose="020B0502040204020203" pitchFamily="34" charset="-122"/>
                <a:sym typeface="+mn-ea"/>
              </a:rPr>
              <a:t>）</a:t>
            </a:r>
            <a:r>
              <a:rPr sz="200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第三节 表演艺术大师——赵丹</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三、赵丹的艺术创作特色</a:t>
            </a:r>
          </a:p>
          <a:p>
            <a:pPr marL="457200" indent="-457200" algn="just">
              <a:lnSpc>
                <a:spcPct val="140000"/>
              </a:lnSpc>
              <a:buFont typeface="+mj-lt"/>
              <a:buAutoNum type="arabicPeriod"/>
            </a:pPr>
            <a:r>
              <a:rPr sz="2000">
                <a:latin typeface="微软雅黑 Light" panose="020B0502040204020203" pitchFamily="34" charset="-122"/>
                <a:sym typeface="+mn-ea"/>
              </a:rPr>
              <a:t>以极大的热情对待每一个喜爱的或开始并不喜爱的角色。李时珍、林则徐，起初</a:t>
            </a:r>
            <a:r>
              <a:rPr lang="zh-CN" sz="2000">
                <a:latin typeface="微软雅黑 Light" panose="020B0502040204020203" pitchFamily="34" charset="-122"/>
                <a:sym typeface="+mn-ea"/>
              </a:rPr>
              <a:t>赵丹</a:t>
            </a:r>
            <a:r>
              <a:rPr sz="2000">
                <a:latin typeface="微软雅黑 Light" panose="020B0502040204020203" pitchFamily="34" charset="-122"/>
                <a:sym typeface="+mn-ea"/>
              </a:rPr>
              <a:t>并不喜欢，但能逐渐进入，到最后取得创作的成功。创作始终在一种良好的竞技状态中。</a:t>
            </a:r>
          </a:p>
          <a:p>
            <a:pPr marL="457200" indent="-457200" algn="just">
              <a:lnSpc>
                <a:spcPct val="140000"/>
              </a:lnSpc>
              <a:buFont typeface="+mj-lt"/>
              <a:buAutoNum type="arabicPeriod"/>
            </a:pPr>
            <a:r>
              <a:rPr sz="2000">
                <a:latin typeface="微软雅黑 Light" panose="020B0502040204020203" pitchFamily="34" charset="-122"/>
                <a:sym typeface="+mn-ea"/>
              </a:rPr>
              <a:t>每个角色的创作，逐渐在整体上把握人物的基调，达到性格化，因而个个鲜明，人各有貌，栩栩如生。</a:t>
            </a:r>
          </a:p>
          <a:p>
            <a:pPr marL="457200" indent="-457200" algn="just">
              <a:lnSpc>
                <a:spcPct val="140000"/>
              </a:lnSpc>
              <a:buFont typeface="+mj-lt"/>
              <a:buAutoNum type="arabicPeriod"/>
            </a:pPr>
            <a:r>
              <a:rPr sz="2000">
                <a:latin typeface="微软雅黑 Light" panose="020B0502040204020203" pitchFamily="34" charset="-122"/>
                <a:sym typeface="+mn-ea"/>
              </a:rPr>
              <a:t>努力追求表演的民族化，中国人的情感表达方式。在民族文化中汲取创作技法，如中国的绘画、书法、文学、戏曲中的创作规律，戏曲表演中的节奏、念白等，借鉴融化在表演之中。</a:t>
            </a:r>
          </a:p>
          <a:p>
            <a:pPr marL="457200" indent="-457200" algn="just">
              <a:lnSpc>
                <a:spcPct val="140000"/>
              </a:lnSpc>
              <a:buFont typeface="+mj-lt"/>
              <a:buAutoNum type="arabicPeriod"/>
            </a:pPr>
            <a:r>
              <a:rPr sz="2000">
                <a:latin typeface="微软雅黑 Light" panose="020B0502040204020203" pitchFamily="34" charset="-122"/>
                <a:sym typeface="+mn-ea"/>
              </a:rPr>
              <a:t>始终充满创作激情，热情洒脱，浓墨重彩，大气磅礴。</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阅读赵丹表演专著《银幕形象创造》与《地狱之门》，写读后感。</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第四节 表演艺术大师——石挥</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一、石挥电影艺术表演简历</a:t>
            </a:r>
          </a:p>
          <a:p>
            <a:pPr algn="just">
              <a:lnSpc>
                <a:spcPct val="90000"/>
              </a:lnSpc>
            </a:pPr>
            <a:r>
              <a:rPr lang="en-US" altLang="zh-CN" sz="2000">
                <a:latin typeface="微软雅黑 Light" panose="020B0502040204020203" pitchFamily="34" charset="-122"/>
                <a:sym typeface="+mn-ea"/>
              </a:rPr>
              <a:t>20</a:t>
            </a:r>
            <a:r>
              <a:rPr lang="zh-CN" sz="2000">
                <a:latin typeface="微软雅黑 Light" panose="020B0502040204020203" pitchFamily="34" charset="-122"/>
                <a:sym typeface="+mn-ea"/>
              </a:rPr>
              <a:t>世纪四五十年代，</a:t>
            </a:r>
            <a:r>
              <a:rPr lang="zh-CN" sz="2000" b="1">
                <a:solidFill>
                  <a:srgbClr val="FF0000"/>
                </a:solidFill>
                <a:latin typeface="微软雅黑 Light" panose="020B0502040204020203" pitchFamily="34" charset="-122"/>
                <a:sym typeface="+mn-ea"/>
              </a:rPr>
              <a:t>石挥</a:t>
            </a:r>
            <a:r>
              <a:rPr lang="zh-CN" sz="2000">
                <a:latin typeface="微软雅黑 Light" panose="020B0502040204020203" pitchFamily="34" charset="-122"/>
                <a:sym typeface="+mn-ea"/>
              </a:rPr>
              <a:t>（</a:t>
            </a:r>
            <a:r>
              <a:rPr lang="en-US" altLang="zh-CN" sz="2000">
                <a:latin typeface="微软雅黑 Light" panose="020B0502040204020203" pitchFamily="34" charset="-122"/>
                <a:sym typeface="+mn-ea"/>
              </a:rPr>
              <a:t>1915</a:t>
            </a:r>
            <a:r>
              <a:rPr lang="zh-CN" sz="2000">
                <a:latin typeface="微软雅黑 Light" panose="020B0502040204020203" pitchFamily="34" charset="-122"/>
                <a:sym typeface="+mn-ea"/>
              </a:rPr>
              <a:t>～</a:t>
            </a:r>
            <a:r>
              <a:rPr lang="en-US" altLang="zh-CN" sz="2000">
                <a:latin typeface="微软雅黑 Light" panose="020B0502040204020203" pitchFamily="34" charset="-122"/>
                <a:sym typeface="+mn-ea"/>
              </a:rPr>
              <a:t>1957</a:t>
            </a:r>
            <a:r>
              <a:rPr lang="zh-CN" sz="2000">
                <a:latin typeface="微软雅黑 Light" panose="020B0502040204020203" pitchFamily="34" charset="-122"/>
                <a:sym typeface="+mn-ea"/>
              </a:rPr>
              <a:t>）是中国电影和戏剧不可多得的表演艺术家。他在二十年的戏剧和电影表演艺术人生中，在舞台和银幕上激情洋溢地塑造了众多鲜活的艺术形象。无论是正派、反派，青年、老年，喜剧、悲剧，他的表演都能挥洒自如，游刃有余。（《正气歌》中的文天祥、《大马戏团》中的慕容天赐、《秋海棠》中的秋海棠）</a:t>
            </a:r>
          </a:p>
          <a:p>
            <a:pPr algn="just">
              <a:lnSpc>
                <a:spcPct val="90000"/>
              </a:lnSpc>
            </a:pPr>
            <a:r>
              <a:rPr lang="en-US" altLang="zh-CN" sz="2000">
                <a:latin typeface="微软雅黑 Light" panose="020B0502040204020203" pitchFamily="34" charset="-122"/>
                <a:sym typeface="+mn-ea"/>
              </a:rPr>
              <a:t>1942</a:t>
            </a:r>
            <a:r>
              <a:rPr lang="zh-CN" sz="2000">
                <a:latin typeface="微软雅黑 Light" panose="020B0502040204020203" pitchFamily="34" charset="-122"/>
                <a:sym typeface="+mn-ea"/>
              </a:rPr>
              <a:t>年石挥被舆论界和观众评选为</a:t>
            </a:r>
            <a:r>
              <a:rPr lang="zh-CN" sz="2000" b="1">
                <a:solidFill>
                  <a:srgbClr val="FF0000"/>
                </a:solidFill>
                <a:latin typeface="微软雅黑 Light" panose="020B0502040204020203" pitchFamily="34" charset="-122"/>
                <a:sym typeface="+mn-ea"/>
              </a:rPr>
              <a:t>“话剧皇帝”</a:t>
            </a:r>
            <a:r>
              <a:rPr lang="zh-CN" sz="2000">
                <a:latin typeface="微软雅黑 Light" panose="020B0502040204020203" pitchFamily="34" charset="-122"/>
                <a:sym typeface="+mn-ea"/>
              </a:rPr>
              <a:t>，展示了一个演员的非凡的创作才华和艺术魅力。</a:t>
            </a:r>
          </a:p>
          <a:p>
            <a:pPr algn="just">
              <a:lnSpc>
                <a:spcPct val="90000"/>
              </a:lnSpc>
            </a:pPr>
            <a:r>
              <a:rPr lang="zh-CN" sz="2000">
                <a:latin typeface="微软雅黑 Light" panose="020B0502040204020203" pitchFamily="34" charset="-122"/>
                <a:sym typeface="+mn-ea"/>
              </a:rPr>
              <a:t>他在电影《假凤虚凰》中的理发师、《太太万岁》中的老爷子、《夜店》中的独眼龙、《姐姐妹妹站起来》中的人贩子等一系列人物塑造，他导演、主演的《我这一辈子》中的警察，编导、主演的《关连长》中的关连长，可以看出他是一个可塑性极强的性格演员。</a:t>
            </a:r>
          </a:p>
          <a:p>
            <a:pPr algn="just">
              <a:lnSpc>
                <a:spcPct val="90000"/>
              </a:lnSpc>
            </a:pPr>
            <a:r>
              <a:rPr lang="zh-CN" sz="2000">
                <a:latin typeface="微软雅黑 Light" panose="020B0502040204020203" pitchFamily="34" charset="-122"/>
                <a:sym typeface="+mn-ea"/>
              </a:rPr>
              <a:t>石挥创造了不同类型的、丰富多彩的人物群像，同时，每个角色又都具有自身特点，演员与角色二者的融合，表现了石挥作为演员所具有的极高的创作素质，丰富的生活底蕴，独特的艺术魅力，高超娴熟的技巧。</a:t>
            </a:r>
          </a:p>
          <a:p>
            <a:pPr algn="just">
              <a:lnSpc>
                <a:spcPct val="90000"/>
              </a:lnSpc>
            </a:pPr>
            <a:r>
              <a:rPr lang="zh-CN" sz="2000">
                <a:latin typeface="微软雅黑 Light" panose="020B0502040204020203" pitchFamily="34" charset="-122"/>
                <a:sym typeface="+mn-ea"/>
              </a:rPr>
              <a:t>他在艺术创作上的勤奋更使他的天才得到展现，他创作的影剧人物形象，受到了观众的欢迎，震撼了观众的心灵。他在创作中所展现的才华和魅力，为几代演员记忆犹新、叹为观止，是表演领域里的一座山峰。</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21" name="image120.png"/>
          <p:cNvPicPr>
            <a:picLocks noChangeAspect="1"/>
          </p:cNvPicPr>
          <p:nvPr/>
        </p:nvPicPr>
        <p:blipFill>
          <a:blip r:embed="rId4" cstate="print"/>
          <a:stretch>
            <a:fillRect/>
          </a:stretch>
        </p:blipFill>
        <p:spPr>
          <a:xfrm>
            <a:off x="10672445" y="0"/>
            <a:ext cx="1519555" cy="198374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3920" y="136525"/>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42950" y="1614805"/>
            <a:ext cx="11392535" cy="5212715"/>
          </a:xfrm>
        </p:spPr>
        <p:txBody>
          <a:bodyPr vert="horz">
            <a:normAutofit fontScale="40000" lnSpcReduction="20000"/>
          </a:bodyPr>
          <a:lstStyle/>
          <a:p>
            <a:pPr marL="0" indent="0">
              <a:lnSpc>
                <a:spcPct val="130000"/>
              </a:lnSpc>
              <a:buNone/>
            </a:pPr>
            <a:r>
              <a:rPr lang="zh-CN" altLang="en-US" sz="7000" dirty="0"/>
              <a:t>一、表演艺术的实质——动作</a:t>
            </a:r>
          </a:p>
          <a:p>
            <a:pPr>
              <a:lnSpc>
                <a:spcPct val="120000"/>
              </a:lnSpc>
            </a:pPr>
            <a:r>
              <a:rPr lang="zh-CN" altLang="en-US" sz="6000" dirty="0">
                <a:latin typeface="微软雅黑 Light" panose="020B0502040204020203" pitchFamily="34" charset="-122"/>
                <a:cs typeface="微软雅黑 Light" panose="020B0502040204020203" pitchFamily="34" charset="-122"/>
              </a:rPr>
              <a:t>案例：</a:t>
            </a:r>
          </a:p>
          <a:p>
            <a:pPr>
              <a:lnSpc>
                <a:spcPct val="120000"/>
              </a:lnSpc>
            </a:pPr>
            <a:r>
              <a:rPr sz="6000" dirty="0">
                <a:latin typeface="微软雅黑 Light" panose="020B0502040204020203" pitchFamily="34" charset="-122"/>
                <a:cs typeface="微软雅黑 Light" panose="020B0502040204020203" pitchFamily="34" charset="-122"/>
                <a:sym typeface="+mn-ea"/>
              </a:rPr>
              <a:t>“</a:t>
            </a:r>
            <a:r>
              <a:rPr sz="6000" dirty="0" err="1">
                <a:latin typeface="微软雅黑 Light" panose="020B0502040204020203" pitchFamily="34" charset="-122"/>
                <a:cs typeface="微软雅黑 Light" panose="020B0502040204020203" pitchFamily="34" charset="-122"/>
                <a:sym typeface="+mn-ea"/>
              </a:rPr>
              <a:t>零度”表演</a:t>
            </a:r>
            <a:r>
              <a:rPr lang="en-US" sz="6000" dirty="0">
                <a:latin typeface="微软雅黑 Light" panose="020B0502040204020203" pitchFamily="34" charset="-122"/>
                <a:cs typeface="微软雅黑 Light" panose="020B0502040204020203" pitchFamily="34" charset="-122"/>
                <a:sym typeface="+mn-ea"/>
              </a:rPr>
              <a:t>——</a:t>
            </a:r>
            <a:r>
              <a:rPr lang="zh-CN" altLang="en-US" sz="6000" dirty="0">
                <a:latin typeface="微软雅黑 Light" panose="020B0502040204020203" pitchFamily="34" charset="-122"/>
                <a:cs typeface="微软雅黑 Light" panose="020B0502040204020203" pitchFamily="34" charset="-122"/>
              </a:rPr>
              <a:t>美国影片《瑞典女皇》由葛丽泰·嘉宝主演，</a:t>
            </a:r>
            <a:r>
              <a:rPr sz="6000" dirty="0" err="1">
                <a:latin typeface="微软雅黑 Light" panose="020B0502040204020203" pitchFamily="34" charset="-122"/>
                <a:cs typeface="微软雅黑 Light" panose="020B0502040204020203" pitchFamily="34" charset="-122"/>
              </a:rPr>
              <a:t>影片的最后一个镜头</a:t>
            </a:r>
            <a:r>
              <a:rPr lang="zh-CN" altLang="en-US" sz="6000" dirty="0">
                <a:latin typeface="微软雅黑 Light" panose="020B0502040204020203" pitchFamily="34" charset="-122"/>
                <a:cs typeface="微软雅黑 Light" panose="020B0502040204020203" pitchFamily="34" charset="-122"/>
              </a:rPr>
              <a:t>：</a:t>
            </a:r>
            <a:r>
              <a:rPr sz="6000" dirty="0">
                <a:latin typeface="微软雅黑 Light" panose="020B0502040204020203" pitchFamily="34" charset="-122"/>
                <a:cs typeface="微软雅黑 Light" panose="020B0502040204020203" pitchFamily="34" charset="-122"/>
              </a:rPr>
              <a:t>她历经千辛万苦，上了远洋船，本想在船上与爱人相会，结果得知她所爱的人已经被阻挠他们相爱的势力杀死了</a:t>
            </a:r>
            <a:r>
              <a:rPr lang="zh-CN" sz="6000" dirty="0">
                <a:latin typeface="微软雅黑 Light" panose="020B0502040204020203" pitchFamily="34" charset="-122"/>
                <a:cs typeface="微软雅黑 Light" panose="020B0502040204020203" pitchFamily="34" charset="-122"/>
              </a:rPr>
              <a:t>。（</a:t>
            </a:r>
            <a:r>
              <a:rPr lang="zh-CN" sz="6000" dirty="0">
                <a:latin typeface="微软雅黑 Light" panose="020B0502040204020203" pitchFamily="34" charset="-122"/>
                <a:cs typeface="微软雅黑 Light" panose="020B0502040204020203" pitchFamily="34" charset="-122"/>
                <a:sym typeface="+mn-ea"/>
              </a:rPr>
              <a:t>以不演代替表演</a:t>
            </a:r>
            <a:r>
              <a:rPr lang="zh-CN" sz="6000" dirty="0">
                <a:latin typeface="微软雅黑 Light" panose="020B0502040204020203" pitchFamily="34" charset="-122"/>
                <a:cs typeface="微软雅黑 Light" panose="020B0502040204020203" pitchFamily="34" charset="-122"/>
              </a:rPr>
              <a:t>）；</a:t>
            </a:r>
          </a:p>
          <a:p>
            <a:pPr>
              <a:lnSpc>
                <a:spcPct val="120000"/>
              </a:lnSpc>
            </a:pPr>
            <a:r>
              <a:rPr lang="zh-CN" sz="6000" dirty="0">
                <a:latin typeface="微软雅黑 Light" panose="020B0502040204020203" pitchFamily="34" charset="-122"/>
                <a:cs typeface="微软雅黑 Light" panose="020B0502040204020203" pitchFamily="34" charset="-122"/>
                <a:sym typeface="+mn-ea"/>
              </a:rPr>
              <a:t>《黑炮事件》</a:t>
            </a:r>
            <a:r>
              <a:rPr lang="en-US" altLang="zh-CN" sz="6000" dirty="0">
                <a:latin typeface="微软雅黑 Light" panose="020B0502040204020203" pitchFamily="34" charset="-122"/>
                <a:cs typeface="微软雅黑 Light" panose="020B0502040204020203" pitchFamily="34" charset="-122"/>
                <a:sym typeface="+mn-ea"/>
              </a:rPr>
              <a:t>——</a:t>
            </a:r>
            <a:r>
              <a:rPr lang="zh-CN" sz="6000" dirty="0">
                <a:latin typeface="微软雅黑 Light" panose="020B0502040204020203" pitchFamily="34" charset="-122"/>
                <a:cs typeface="微软雅黑 Light" panose="020B0502040204020203" pitchFamily="34" charset="-122"/>
                <a:sym typeface="+mn-ea"/>
              </a:rPr>
              <a:t>刘子枫饰演的赵书信用一个背影表达内心复杂的失落、恍惚的情感；</a:t>
            </a:r>
          </a:p>
          <a:p>
            <a:pPr>
              <a:lnSpc>
                <a:spcPct val="120000"/>
              </a:lnSpc>
            </a:pPr>
            <a:r>
              <a:rPr lang="zh-CN" sz="6000" dirty="0">
                <a:latin typeface="微软雅黑 Light" panose="020B0502040204020203" pitchFamily="34" charset="-122"/>
                <a:cs typeface="微软雅黑 Light" panose="020B0502040204020203" pitchFamily="34" charset="-122"/>
                <a:sym typeface="+mn-ea"/>
              </a:rPr>
              <a:t>《翠堤春晓》</a:t>
            </a:r>
            <a:r>
              <a:rPr lang="en-US" altLang="zh-CN" sz="6000" dirty="0">
                <a:latin typeface="微软雅黑 Light" panose="020B0502040204020203" pitchFamily="34" charset="-122"/>
                <a:cs typeface="微软雅黑 Light" panose="020B0502040204020203" pitchFamily="34" charset="-122"/>
                <a:sym typeface="+mn-ea"/>
              </a:rPr>
              <a:t>——</a:t>
            </a:r>
            <a:r>
              <a:rPr lang="zh-CN" altLang="en-US" sz="6000" dirty="0">
                <a:latin typeface="微软雅黑 Light" panose="020B0502040204020203" pitchFamily="34" charset="-122"/>
                <a:cs typeface="微软雅黑 Light" panose="020B0502040204020203" pitchFamily="34" charset="-122"/>
                <a:sym typeface="+mn-ea"/>
              </a:rPr>
              <a:t>影片结尾，</a:t>
            </a:r>
            <a:r>
              <a:rPr lang="zh-CN" sz="6000" dirty="0">
                <a:latin typeface="微软雅黑 Light" panose="020B0502040204020203" pitchFamily="34" charset="-122"/>
                <a:cs typeface="微软雅黑 Light" panose="020B0502040204020203" pitchFamily="34" charset="-122"/>
                <a:sym typeface="+mn-ea"/>
              </a:rPr>
              <a:t>女主人公蕾娜到观众席以后，用一动不动的状态表达复杂的内心情感；施特劳斯唱《当我们年轻的时候》的过程中，观众通过蕾娜近景中的眼神变化就能体会她的心境，蕾娜的眼神从安详的聆听到突然意识到什么，再到最后的不安，这其中的变化非常细致；</a:t>
            </a:r>
          </a:p>
          <a:p>
            <a:pPr marL="0" indent="0">
              <a:lnSpc>
                <a:spcPct val="120000"/>
              </a:lnSpc>
              <a:buNone/>
            </a:pPr>
            <a:endParaRPr lang="zh-CN" sz="8000" dirty="0">
              <a:latin typeface="微软雅黑 Light" panose="020B0502040204020203" pitchFamily="34" charset="-122"/>
              <a:cs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图片 4" descr="2-1"/>
          <p:cNvPicPr>
            <a:picLocks noChangeAspect="1"/>
          </p:cNvPicPr>
          <p:nvPr/>
        </p:nvPicPr>
        <p:blipFill>
          <a:blip r:embed="rId3"/>
          <a:stretch>
            <a:fillRect/>
          </a:stretch>
        </p:blipFill>
        <p:spPr>
          <a:xfrm>
            <a:off x="10333990" y="365125"/>
            <a:ext cx="1801495" cy="2407920"/>
          </a:xfrm>
          <a:prstGeom prst="rect">
            <a:avLst/>
          </a:prstGeom>
        </p:spPr>
      </p:pic>
      <p:pic>
        <p:nvPicPr>
          <p:cNvPr id="6" name="图片 5" descr="2-2"/>
          <p:cNvPicPr>
            <a:picLocks noChangeAspect="1"/>
          </p:cNvPicPr>
          <p:nvPr/>
        </p:nvPicPr>
        <p:blipFill>
          <a:blip r:embed="rId4"/>
          <a:stretch>
            <a:fillRect/>
          </a:stretch>
        </p:blipFill>
        <p:spPr>
          <a:xfrm>
            <a:off x="8092440" y="1294765"/>
            <a:ext cx="2160905" cy="147828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第四节 表演艺术大师——石挥</a:t>
            </a:r>
          </a:p>
        </p:txBody>
      </p:sp>
      <p:sp>
        <p:nvSpPr>
          <p:cNvPr id="3" name="文本占位符 2"/>
          <p:cNvSpPr>
            <a:spLocks noGrp="1"/>
          </p:cNvSpPr>
          <p:nvPr>
            <p:ph type="body" orient="vert" idx="1"/>
            <p:custDataLst>
              <p:tags r:id="rId1"/>
            </p:custDataLst>
          </p:nvPr>
        </p:nvSpPr>
        <p:spPr>
          <a:xfrm>
            <a:off x="755015" y="1205865"/>
            <a:ext cx="11281410" cy="5605145"/>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二、石挥的系列创作</a:t>
            </a:r>
            <a:endParaRPr dirty="0">
              <a:latin typeface="微软雅黑 Light" panose="020B0502040204020203" pitchFamily="34" charset="-122"/>
              <a:sym typeface="+mn-ea"/>
            </a:endParaRPr>
          </a:p>
          <a:p>
            <a:pPr marL="457200" indent="-457200" algn="just">
              <a:lnSpc>
                <a:spcPct val="90000"/>
              </a:lnSpc>
              <a:buAutoNum type="arabicPeriod"/>
            </a:pPr>
            <a:r>
              <a:rPr sz="2000" b="1" dirty="0" err="1">
                <a:latin typeface="微软雅黑 Light" panose="020B0502040204020203" pitchFamily="34" charset="-122"/>
                <a:sym typeface="+mn-ea"/>
              </a:rPr>
              <a:t>石挥的戏剧表演、导演创作年表</a:t>
            </a:r>
            <a:endParaRPr sz="2000" b="1"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1937</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日出》潘月亭</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1940</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大雷雨》库里金</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欲魔》胡太忠</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日出》李石清、王福升、潘月亭</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花木兰》花木兰父</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梅罗香》秦叫天</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1941</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家》高老太爷</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边城故事》群众</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鸳鸯劫》哥哥岐司</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愁城记》林孟平</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正气歌》文天祥</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蜕变》梁专员</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阿Ｑ正传》赵太爷</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1942</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秋》觉民</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荒岛英雄》王凯登</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大马戏团》慕容天赐</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秋海棠》秋海棠</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1943</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福尔摩斯</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飘》白瑞德</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梁上君子》夏平康</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1944</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机器人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正在想》老窝瓜</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林冲》林冲</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金小玉》王世琦</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1944</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1945</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乱世英雄》王德明</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归魂记》鬼魂</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夜店》金不换</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山城故事》向受之</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1946</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1949</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雷雨》鲁贵</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捉鬼记</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导演）易根毛</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1951</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最后的希望》巴特列尔</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1956</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西望长安</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23" name="image121.png"/>
          <p:cNvPicPr>
            <a:picLocks noChangeAspect="1"/>
          </p:cNvPicPr>
          <p:nvPr/>
        </p:nvPicPr>
        <p:blipFill>
          <a:blip r:embed="rId4" cstate="print"/>
          <a:stretch>
            <a:fillRect/>
          </a:stretch>
        </p:blipFill>
        <p:spPr>
          <a:xfrm>
            <a:off x="8526780" y="0"/>
            <a:ext cx="3665220" cy="275717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第四节 表演艺术大师——石挥</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二、石挥的系列创作</a:t>
            </a:r>
            <a:endParaRPr dirty="0">
              <a:latin typeface="微软雅黑 Light" panose="020B0502040204020203" pitchFamily="34" charset="-122"/>
              <a:sym typeface="+mn-ea"/>
            </a:endParaRPr>
          </a:p>
          <a:p>
            <a:pPr marL="457200" indent="-457200" algn="just">
              <a:lnSpc>
                <a:spcPct val="90000"/>
              </a:lnSpc>
              <a:buFont typeface="+mj-lt"/>
              <a:buAutoNum type="arabicPeriod" startAt="2"/>
            </a:pPr>
            <a:r>
              <a:rPr sz="2000" b="1" dirty="0" err="1">
                <a:latin typeface="微软雅黑 Light" panose="020B0502040204020203" pitchFamily="34" charset="-122"/>
                <a:sym typeface="+mn-ea"/>
              </a:rPr>
              <a:t>石挥的电影表演、导演创作年表</a:t>
            </a:r>
            <a:endParaRPr sz="2000" b="1"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1941</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返魂香》警官</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乱世风光》投机商孙伯修</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世界儿女》欺诈养女的寄生者</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1947</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假凤虚凰》理发师杨小毛</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太太万岁》老爷子</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夜店》独眼龙闻太师</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1948</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艳阳天》律师阴兆时</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人尽可夫》相声艺人</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1949</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母亲</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哀乐中年》小学校长陈绍常</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我这一辈子</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警察</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1950</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腐蚀》爱国志士张小昭</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太平春》老裁缝</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姐姐妹妹站起来》人贩子马三</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1951</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关连长</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编剧、导演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关连长</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光辉灿烂》军代表何征</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1951</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美国之窗</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联合导演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美国资本家白脱勒</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1953</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鸡毛信</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p>
          <a:p>
            <a:pPr algn="just">
              <a:lnSpc>
                <a:spcPct val="90000"/>
              </a:lnSpc>
            </a:pPr>
            <a:r>
              <a:rPr lang="en-US" sz="2000" dirty="0">
                <a:latin typeface="微软雅黑 Light" panose="020B0502040204020203" pitchFamily="34" charset="-122"/>
                <a:sym typeface="+mn-ea"/>
              </a:rPr>
              <a:t>1955</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天仙配</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导演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宋景诗》僧格林沁</a:t>
            </a:r>
            <a:endParaRPr sz="2000" dirty="0">
              <a:latin typeface="微软雅黑 Light" panose="020B0502040204020203" pitchFamily="34" charset="-122"/>
              <a:sym typeface="+mn-ea"/>
            </a:endParaRPr>
          </a:p>
          <a:p>
            <a:pPr algn="just">
              <a:lnSpc>
                <a:spcPct val="90000"/>
              </a:lnSpc>
            </a:pPr>
            <a:r>
              <a:rPr lang="en-US" sz="2000" dirty="0">
                <a:latin typeface="微软雅黑 Light" panose="020B0502040204020203" pitchFamily="34" charset="-122"/>
                <a:sym typeface="+mn-ea"/>
              </a:rPr>
              <a:t>1957</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情长谊深》化验工人老周</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雾海夜航</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编剧、导演</a:t>
            </a:r>
            <a:r>
              <a:rPr sz="2000" dirty="0">
                <a:latin typeface="微软雅黑 Light" panose="020B0502040204020203" pitchFamily="34" charset="-122"/>
                <a:sym typeface="+mn-ea"/>
              </a:rPr>
              <a:t>）</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25" name="image122.png"/>
          <p:cNvPicPr>
            <a:picLocks noChangeAspect="1"/>
          </p:cNvPicPr>
          <p:nvPr/>
        </p:nvPicPr>
        <p:blipFill>
          <a:blip r:embed="rId4" cstate="print"/>
          <a:stretch>
            <a:fillRect/>
          </a:stretch>
        </p:blipFill>
        <p:spPr>
          <a:xfrm>
            <a:off x="9104630" y="635"/>
            <a:ext cx="3087370" cy="23526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第四节 表演艺术大师——石挥</a:t>
            </a:r>
          </a:p>
        </p:txBody>
      </p:sp>
      <p:sp>
        <p:nvSpPr>
          <p:cNvPr id="3" name="文本占位符 2"/>
          <p:cNvSpPr>
            <a:spLocks noGrp="1"/>
          </p:cNvSpPr>
          <p:nvPr>
            <p:ph type="body" orient="vert" idx="1"/>
            <p:custDataLst>
              <p:tags r:id="rId1"/>
            </p:custDataLst>
          </p:nvPr>
        </p:nvSpPr>
        <p:spPr>
          <a:xfrm>
            <a:off x="853440" y="1228090"/>
            <a:ext cx="11281410" cy="524002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三、专著《石挥谈艺录》与《石挥的艺术世界》</a:t>
            </a:r>
          </a:p>
          <a:p>
            <a:pPr algn="just">
              <a:lnSpc>
                <a:spcPct val="90000"/>
              </a:lnSpc>
            </a:pPr>
            <a:r>
              <a:rPr sz="2000">
                <a:latin typeface="微软雅黑 Light" panose="020B0502040204020203" pitchFamily="34" charset="-122"/>
                <a:sym typeface="+mn-ea"/>
              </a:rPr>
              <a:t>演员</a:t>
            </a:r>
            <a:r>
              <a:rPr lang="en-US" sz="2000">
                <a:latin typeface="微软雅黑 Light" panose="020B0502040204020203" pitchFamily="34" charset="-122"/>
                <a:sym typeface="+mn-ea"/>
              </a:rPr>
              <a:t>+</a:t>
            </a:r>
            <a:r>
              <a:rPr sz="2000">
                <a:latin typeface="微软雅黑 Light" panose="020B0502040204020203" pitchFamily="34" charset="-122"/>
                <a:sym typeface="+mn-ea"/>
              </a:rPr>
              <a:t>艺术家</a:t>
            </a:r>
            <a:r>
              <a:rPr lang="en-US" sz="2000">
                <a:latin typeface="微软雅黑 Light" panose="020B0502040204020203" pitchFamily="34" charset="-122"/>
                <a:sym typeface="+mn-ea"/>
              </a:rPr>
              <a:t>--</a:t>
            </a:r>
            <a:r>
              <a:rPr sz="2000">
                <a:latin typeface="微软雅黑 Light" panose="020B0502040204020203" pitchFamily="34" charset="-122"/>
                <a:sym typeface="+mn-ea"/>
              </a:rPr>
              <a:t>结合创作，写了多篇有关演技的文章</a:t>
            </a:r>
            <a:r>
              <a:rPr lang="zh-CN" sz="2000">
                <a:latin typeface="微软雅黑 Light" panose="020B0502040204020203" pitchFamily="34" charset="-122"/>
                <a:sym typeface="+mn-ea"/>
              </a:rPr>
              <a:t>；</a:t>
            </a:r>
          </a:p>
          <a:p>
            <a:pPr algn="just">
              <a:lnSpc>
                <a:spcPct val="90000"/>
              </a:lnSpc>
            </a:pPr>
            <a:r>
              <a:rPr sz="2000">
                <a:latin typeface="微软雅黑 Light" panose="020B0502040204020203" pitchFamily="34" charset="-122"/>
                <a:sym typeface="+mn-ea"/>
              </a:rPr>
              <a:t>《石挥谈艺录》</a:t>
            </a:r>
            <a:r>
              <a:rPr lang="zh-CN" sz="2000">
                <a:latin typeface="微软雅黑 Light" panose="020B0502040204020203" pitchFamily="34" charset="-122"/>
                <a:sym typeface="+mn-ea"/>
              </a:rPr>
              <a:t>（</a:t>
            </a:r>
            <a:r>
              <a:rPr sz="2000">
                <a:latin typeface="微软雅黑 Light" panose="020B0502040204020203" pitchFamily="34" charset="-122"/>
                <a:sym typeface="+mn-ea"/>
              </a:rPr>
              <a:t>魏绍昌</a:t>
            </a:r>
            <a:r>
              <a:rPr lang="zh-CN" sz="2000">
                <a:latin typeface="微软雅黑 Light" panose="020B0502040204020203" pitchFamily="34" charset="-122"/>
                <a:sym typeface="+mn-ea"/>
              </a:rPr>
              <a:t>）</a:t>
            </a:r>
            <a:r>
              <a:rPr sz="2000">
                <a:latin typeface="微软雅黑 Light" panose="020B0502040204020203" pitchFamily="34" charset="-122"/>
                <a:sym typeface="+mn-ea"/>
              </a:rPr>
              <a:t>出版于</a:t>
            </a:r>
            <a:r>
              <a:rPr lang="en-US" sz="2000">
                <a:latin typeface="微软雅黑 Light" panose="020B0502040204020203" pitchFamily="34" charset="-122"/>
                <a:sym typeface="+mn-ea"/>
              </a:rPr>
              <a:t>1982</a:t>
            </a:r>
            <a:r>
              <a:rPr sz="2000">
                <a:latin typeface="微软雅黑 Light" panose="020B0502040204020203" pitchFamily="34" charset="-122"/>
                <a:sym typeface="+mn-ea"/>
              </a:rPr>
              <a:t>年</a:t>
            </a:r>
            <a:r>
              <a:rPr lang="zh-CN" sz="2000">
                <a:latin typeface="微软雅黑 Light" panose="020B0502040204020203" pitchFamily="34" charset="-122"/>
                <a:sym typeface="+mn-ea"/>
              </a:rPr>
              <a:t>，</a:t>
            </a:r>
            <a:r>
              <a:rPr sz="2000">
                <a:latin typeface="微软雅黑 Light" panose="020B0502040204020203" pitchFamily="34" charset="-122"/>
                <a:sym typeface="+mn-ea"/>
              </a:rPr>
              <a:t>是作者对石挥发表在报刊上的谈演技的文章的汇集，包括演剧业内与他有过创作合作人士的回忆。石挥在文中记录总结了自己的文天祥、慕容天锡、秋海棠、僧格林沁等角色的创作经验，也谈了话剧表演民族化在这个领域里有无穷尽的宝藏。在从实践上升到理论的《舞台语》论文中，阐述了他对“舞台对话应该像动听的歌唱”的理想。他提出了若干体现技巧，是从事表演者应认真学习研究的课题。</a:t>
            </a:r>
          </a:p>
          <a:p>
            <a:pPr algn="just">
              <a:lnSpc>
                <a:spcPct val="90000"/>
              </a:lnSpc>
            </a:pPr>
            <a:r>
              <a:rPr sz="2000">
                <a:latin typeface="微软雅黑 Light" panose="020B0502040204020203" pitchFamily="34" charset="-122"/>
                <a:sym typeface="+mn-ea"/>
              </a:rPr>
              <a:t>《石挥的艺术世界》</a:t>
            </a:r>
            <a:r>
              <a:rPr lang="zh-CN" sz="2000">
                <a:latin typeface="微软雅黑 Light" panose="020B0502040204020203" pitchFamily="34" charset="-122"/>
                <a:sym typeface="+mn-ea"/>
              </a:rPr>
              <a:t>（</a:t>
            </a:r>
            <a:r>
              <a:rPr sz="2000">
                <a:latin typeface="微软雅黑 Light" panose="020B0502040204020203" pitchFamily="34" charset="-122"/>
                <a:sym typeface="+mn-ea"/>
              </a:rPr>
              <a:t>舒晓鸣</a:t>
            </a:r>
            <a:r>
              <a:rPr lang="zh-CN" sz="2000">
                <a:latin typeface="微软雅黑 Light" panose="020B0502040204020203" pitchFamily="34" charset="-122"/>
                <a:sym typeface="+mn-ea"/>
              </a:rPr>
              <a:t>）</a:t>
            </a:r>
            <a:r>
              <a:rPr sz="2000">
                <a:latin typeface="微软雅黑 Light" panose="020B0502040204020203" pitchFamily="34" charset="-122"/>
                <a:sym typeface="+mn-ea"/>
              </a:rPr>
              <a:t>出版于</a:t>
            </a:r>
            <a:r>
              <a:rPr lang="en-US" sz="2000">
                <a:latin typeface="微软雅黑 Light" panose="020B0502040204020203" pitchFamily="34" charset="-122"/>
                <a:sym typeface="+mn-ea"/>
              </a:rPr>
              <a:t>2005</a:t>
            </a:r>
            <a:r>
              <a:rPr sz="2000">
                <a:latin typeface="微软雅黑 Light" panose="020B0502040204020203" pitchFamily="34" charset="-122"/>
                <a:sym typeface="+mn-ea"/>
              </a:rPr>
              <a:t>年</a:t>
            </a:r>
            <a:r>
              <a:rPr lang="zh-CN" sz="2000">
                <a:latin typeface="微软雅黑 Light" panose="020B0502040204020203" pitchFamily="34" charset="-122"/>
                <a:sym typeface="+mn-ea"/>
              </a:rPr>
              <a:t>，</a:t>
            </a:r>
            <a:r>
              <a:rPr sz="2000">
                <a:latin typeface="微软雅黑 Light" panose="020B0502040204020203" pitchFamily="34" charset="-122"/>
                <a:sym typeface="+mn-ea"/>
              </a:rPr>
              <a:t>分析了石挥的成长历程，对</a:t>
            </a:r>
            <a:r>
              <a:rPr lang="zh-CN" sz="2000">
                <a:latin typeface="微软雅黑 Light" panose="020B0502040204020203" pitchFamily="34" charset="-122"/>
                <a:sym typeface="+mn-ea"/>
              </a:rPr>
              <a:t>其</a:t>
            </a:r>
            <a:r>
              <a:rPr sz="2000">
                <a:latin typeface="微软雅黑 Light" panose="020B0502040204020203" pitchFamily="34" charset="-122"/>
                <a:sym typeface="+mn-ea"/>
              </a:rPr>
              <a:t>表演和导演艺术成果进行了严肃科学、深入缜密的研究</a:t>
            </a:r>
            <a:r>
              <a:rPr lang="zh-CN" sz="2000">
                <a:latin typeface="微软雅黑 Light" panose="020B0502040204020203" pitchFamily="34" charset="-122"/>
                <a:sym typeface="+mn-ea"/>
              </a:rPr>
              <a:t>和</a:t>
            </a:r>
            <a:r>
              <a:rPr sz="2000">
                <a:latin typeface="微软雅黑 Light" panose="020B0502040204020203" pitchFamily="34" charset="-122"/>
                <a:sym typeface="+mn-ea"/>
              </a:rPr>
              <a:t>系统客观的评述：他塑造人物重视外部造型、小道具运用，能找到表现人物性格的独特手段</a:t>
            </a:r>
            <a:r>
              <a:rPr lang="en-US" sz="2000">
                <a:latin typeface="微软雅黑 Light" panose="020B0502040204020203" pitchFamily="34" charset="-122"/>
                <a:sym typeface="+mn-ea"/>
              </a:rPr>
              <a:t>——</a:t>
            </a:r>
            <a:r>
              <a:rPr sz="2000">
                <a:latin typeface="微软雅黑 Light" panose="020B0502040204020203" pitchFamily="34" charset="-122"/>
                <a:sym typeface="+mn-ea"/>
              </a:rPr>
              <a:t>“绝活”；创作充满生活情趣、民族风情，且极富幽默感，充满艺术魅力；创作始终追求的是逼真的，具有新鲜感、适可而止（含蓄、有意蕴）、从容不迫（技巧娴熟到炉火纯青）的，能让观众得到艺术美感享受的“完美的演出”；丰富的生活底蕴、人生阅历、艺术资质，都在戏剧和电影创作中得到体现，给民族戏剧和电影留下了宝贵财富。</a:t>
            </a:r>
          </a:p>
          <a:p>
            <a:pPr algn="just">
              <a:lnSpc>
                <a:spcPct val="90000"/>
              </a:lnSpc>
            </a:pPr>
            <a:r>
              <a:rPr sz="2000">
                <a:latin typeface="微软雅黑 Light" panose="020B0502040204020203" pitchFamily="34" charset="-122"/>
                <a:sym typeface="+mn-ea"/>
              </a:rPr>
              <a:t>黄佐临</a:t>
            </a:r>
            <a:r>
              <a:rPr lang="zh-CN" sz="2000">
                <a:latin typeface="微软雅黑 Light" panose="020B0502040204020203" pitchFamily="34" charset="-122"/>
                <a:sym typeface="+mn-ea"/>
              </a:rPr>
              <a:t>评</a:t>
            </a:r>
            <a:r>
              <a:rPr sz="2000">
                <a:latin typeface="微软雅黑 Light" panose="020B0502040204020203" pitchFamily="34" charset="-122"/>
                <a:sym typeface="+mn-ea"/>
              </a:rPr>
              <a:t>石挥：“一个演员能够在角色身上把人物与自我融化得如此和谐是难能可贵的，而他在众多人的身上都取得了这种和谐，不能不说是个具有艺术魅力的、技巧娴熟的天才表演艺术家。”</a:t>
            </a:r>
          </a:p>
          <a:p>
            <a:pPr algn="just">
              <a:lnSpc>
                <a:spcPct val="90000"/>
              </a:lnSpc>
            </a:pPr>
            <a:r>
              <a:rPr sz="2000">
                <a:latin typeface="微软雅黑 Light" panose="020B0502040204020203" pitchFamily="34" charset="-122"/>
                <a:sym typeface="+mn-ea"/>
              </a:rPr>
              <a:t>谢晋：“石挥是中国现代话剧电影史上的奇才。”</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观摩影片《我这一辈子》与喜剧影片《太太万岁》，谈谈你对石挥的表演艺术创作感受。</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阅读《石挥谈艺录》与《石挥的艺术世界》。</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第五节 表演艺术大师——罗伯特·德尼罗</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一、罗伯特·德尼罗表演艺术简历</a:t>
            </a:r>
            <a:endParaRPr dirty="0">
              <a:latin typeface="微软雅黑 Light" panose="020B0502040204020203" pitchFamily="34" charset="-122"/>
              <a:sym typeface="+mn-ea"/>
            </a:endParaRPr>
          </a:p>
          <a:p>
            <a:pPr algn="just">
              <a:lnSpc>
                <a:spcPct val="90000"/>
              </a:lnSpc>
            </a:pPr>
            <a:r>
              <a:rPr sz="2000" b="1" dirty="0">
                <a:solidFill>
                  <a:srgbClr val="FF0000"/>
                </a:solidFill>
                <a:latin typeface="微软雅黑 Light" panose="020B0502040204020203" pitchFamily="34" charset="-122"/>
                <a:sym typeface="+mn-ea"/>
              </a:rPr>
              <a:t>罗伯特·德尼罗</a:t>
            </a:r>
            <a:r>
              <a:rPr lang="en-US" sz="2000" dirty="0">
                <a:latin typeface="微软雅黑 Light" panose="020B0502040204020203" pitchFamily="34" charset="-122"/>
                <a:sym typeface="+mn-ea"/>
              </a:rPr>
              <a:t>1944</a:t>
            </a:r>
            <a:r>
              <a:rPr sz="2000" dirty="0">
                <a:latin typeface="微软雅黑 Light" panose="020B0502040204020203" pitchFamily="34" charset="-122"/>
                <a:sym typeface="+mn-ea"/>
              </a:rPr>
              <a:t>年生于纽约。</a:t>
            </a:r>
            <a:r>
              <a:rPr lang="en-US" sz="2000" dirty="0">
                <a:latin typeface="微软雅黑 Light" panose="020B0502040204020203" pitchFamily="34" charset="-122"/>
                <a:sym typeface="+mn-ea"/>
              </a:rPr>
              <a:t>16</a:t>
            </a:r>
            <a:r>
              <a:rPr sz="2000" dirty="0">
                <a:latin typeface="微软雅黑 Light" panose="020B0502040204020203" pitchFamily="34" charset="-122"/>
                <a:sym typeface="+mn-ea"/>
              </a:rPr>
              <a:t>岁开始演戏，跟斯特拉、艾德勒和李·斯特拉斯堡学习“方法派”演技，演出了奥尼尔、契诃夫等名家戏剧。</a:t>
            </a:r>
          </a:p>
          <a:p>
            <a:pPr algn="just">
              <a:lnSpc>
                <a:spcPct val="90000"/>
              </a:lnSpc>
            </a:pPr>
            <a:r>
              <a:rPr lang="en-US" sz="2000" dirty="0">
                <a:latin typeface="微软雅黑 Light" panose="020B0502040204020203" pitchFamily="34" charset="-122"/>
                <a:sym typeface="+mn-ea"/>
              </a:rPr>
              <a:t>1968</a:t>
            </a:r>
            <a:r>
              <a:rPr sz="2000" dirty="0">
                <a:latin typeface="微软雅黑 Light" panose="020B0502040204020203" pitchFamily="34" charset="-122"/>
                <a:sym typeface="+mn-ea"/>
              </a:rPr>
              <a:t>年登上银幕，到</a:t>
            </a:r>
            <a:r>
              <a:rPr lang="en-US" sz="2000" dirty="0">
                <a:latin typeface="微软雅黑 Light" panose="020B0502040204020203" pitchFamily="34" charset="-122"/>
                <a:sym typeface="+mn-ea"/>
              </a:rPr>
              <a:t>1986</a:t>
            </a:r>
            <a:r>
              <a:rPr sz="2000" dirty="0">
                <a:latin typeface="微软雅黑 Light" panose="020B0502040204020203" pitchFamily="34" charset="-122"/>
                <a:sym typeface="+mn-ea"/>
              </a:rPr>
              <a:t>年已拍摄了</a:t>
            </a:r>
            <a:r>
              <a:rPr lang="en-US" sz="2000" dirty="0">
                <a:latin typeface="微软雅黑 Light" panose="020B0502040204020203" pitchFamily="34" charset="-122"/>
                <a:sym typeface="+mn-ea"/>
              </a:rPr>
              <a:t>23</a:t>
            </a:r>
            <a:r>
              <a:rPr sz="2000" dirty="0">
                <a:latin typeface="微软雅黑 Light" panose="020B0502040204020203" pitchFamily="34" charset="-122"/>
                <a:sym typeface="+mn-ea"/>
              </a:rPr>
              <a:t>部影片。主要有：《</a:t>
            </a:r>
            <a:r>
              <a:rPr sz="2000" dirty="0" err="1">
                <a:latin typeface="微软雅黑 Light" panose="020B0502040204020203" pitchFamily="34" charset="-122"/>
                <a:sym typeface="+mn-ea"/>
              </a:rPr>
              <a:t>打招呼</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祝贺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流血的妈妈</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慢击鼓</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穷街陋巷</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教父</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出租汽车司机</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1900</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最后一个大亨</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纽约·纽约</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猎鹿人</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愤怒的公牛</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真正的忏悔</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喜剧之王</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美国往事</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婚礼宴会</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无法连续开枪的匪帮》等</a:t>
            </a:r>
            <a:r>
              <a:rPr sz="2000" dirty="0">
                <a:latin typeface="微软雅黑 Light" panose="020B0502040204020203" pitchFamily="34" charset="-122"/>
                <a:sym typeface="+mn-ea"/>
              </a:rPr>
              <a:t>。</a:t>
            </a:r>
          </a:p>
          <a:p>
            <a:pPr algn="just">
              <a:lnSpc>
                <a:spcPct val="90000"/>
              </a:lnSpc>
            </a:pPr>
            <a:r>
              <a:rPr lang="en-US" sz="2000" dirty="0">
                <a:latin typeface="微软雅黑 Light" panose="020B0502040204020203" pitchFamily="34" charset="-122"/>
                <a:sym typeface="+mn-ea"/>
              </a:rPr>
              <a:t>1973</a:t>
            </a:r>
            <a:r>
              <a:rPr sz="2000" dirty="0">
                <a:latin typeface="微软雅黑 Light" panose="020B0502040204020203" pitchFamily="34" charset="-122"/>
                <a:sym typeface="+mn-ea"/>
              </a:rPr>
              <a:t>年因拍《慢击鼓》获纽约影评家协会最佳男演员奖；演出《穷街陋巷》获全国影评家组织和纽约影评家协会最佳男配角奖。</a:t>
            </a:r>
          </a:p>
          <a:p>
            <a:pPr algn="just">
              <a:lnSpc>
                <a:spcPct val="90000"/>
              </a:lnSpc>
            </a:pPr>
            <a:r>
              <a:rPr lang="en-US" sz="2000" dirty="0">
                <a:latin typeface="微软雅黑 Light" panose="020B0502040204020203" pitchFamily="34" charset="-122"/>
                <a:sym typeface="+mn-ea"/>
              </a:rPr>
              <a:t>1974</a:t>
            </a:r>
            <a:r>
              <a:rPr sz="2000" dirty="0">
                <a:latin typeface="微软雅黑 Light" panose="020B0502040204020203" pitchFamily="34" charset="-122"/>
                <a:sym typeface="+mn-ea"/>
              </a:rPr>
              <a:t>年拍《教父</a:t>
            </a:r>
            <a:r>
              <a:rPr lang="en-US" sz="2000" dirty="0">
                <a:latin typeface="微软雅黑 Light" panose="020B0502040204020203" pitchFamily="34" charset="-122"/>
                <a:sym typeface="+mn-ea"/>
              </a:rPr>
              <a:t>2</a:t>
            </a:r>
            <a:r>
              <a:rPr sz="2000" dirty="0">
                <a:latin typeface="微软雅黑 Light" panose="020B0502040204020203" pitchFamily="34" charset="-122"/>
                <a:sym typeface="+mn-ea"/>
              </a:rPr>
              <a:t>》获奥斯卡最佳男配角奖。</a:t>
            </a:r>
          </a:p>
          <a:p>
            <a:pPr algn="just">
              <a:lnSpc>
                <a:spcPct val="90000"/>
              </a:lnSpc>
            </a:pPr>
            <a:r>
              <a:rPr lang="en-US" sz="2000" dirty="0">
                <a:latin typeface="微软雅黑 Light" panose="020B0502040204020203" pitchFamily="34" charset="-122"/>
                <a:sym typeface="+mn-ea"/>
              </a:rPr>
              <a:t>1976</a:t>
            </a:r>
            <a:r>
              <a:rPr sz="2000" dirty="0">
                <a:latin typeface="微软雅黑 Light" panose="020B0502040204020203" pitchFamily="34" charset="-122"/>
                <a:sym typeface="+mn-ea"/>
              </a:rPr>
              <a:t>年拍《出租汽车司机》获戛纳电影节金棕榈奖，奥斯卡最佳男主角奖提名。</a:t>
            </a:r>
          </a:p>
          <a:p>
            <a:pPr algn="just">
              <a:lnSpc>
                <a:spcPct val="90000"/>
              </a:lnSpc>
            </a:pPr>
            <a:r>
              <a:rPr lang="en-US" sz="2000" dirty="0">
                <a:latin typeface="微软雅黑 Light" panose="020B0502040204020203" pitchFamily="34" charset="-122"/>
                <a:sym typeface="+mn-ea"/>
              </a:rPr>
              <a:t>1980</a:t>
            </a:r>
            <a:r>
              <a:rPr sz="2000" dirty="0">
                <a:latin typeface="微软雅黑 Light" panose="020B0502040204020203" pitchFamily="34" charset="-122"/>
                <a:sym typeface="+mn-ea"/>
              </a:rPr>
              <a:t>年拍《愤怒的公牛》获奥斯卡最佳男主角奖。</a:t>
            </a:r>
          </a:p>
          <a:p>
            <a:pPr algn="just">
              <a:lnSpc>
                <a:spcPct val="90000"/>
              </a:lnSpc>
            </a:pPr>
            <a:r>
              <a:rPr sz="2000" dirty="0" err="1">
                <a:latin typeface="微软雅黑 Light" panose="020B0502040204020203" pitchFamily="34" charset="-122"/>
                <a:sym typeface="+mn-ea"/>
              </a:rPr>
              <a:t>格里高利·派</a:t>
            </a:r>
            <a:r>
              <a:rPr lang="zh-CN" altLang="en-US" sz="2000" dirty="0">
                <a:latin typeface="微软雅黑 Light" panose="020B0502040204020203" pitchFamily="34" charset="-122"/>
                <a:sym typeface="+mn-ea"/>
              </a:rPr>
              <a:t>克</a:t>
            </a:r>
            <a:r>
              <a:rPr lang="zh-CN" sz="2000" dirty="0">
                <a:latin typeface="微软雅黑 Light" panose="020B0502040204020203" pitchFamily="34" charset="-122"/>
                <a:sym typeface="+mn-ea"/>
              </a:rPr>
              <a:t>：</a:t>
            </a:r>
            <a:r>
              <a:rPr lang="en-US" sz="2000" dirty="0">
                <a:latin typeface="微软雅黑 Light" panose="020B0502040204020203" pitchFamily="34" charset="-122"/>
                <a:sym typeface="+mn-ea"/>
              </a:rPr>
              <a:t>20</a:t>
            </a:r>
            <a:r>
              <a:rPr sz="2000" dirty="0">
                <a:latin typeface="微软雅黑 Light" panose="020B0502040204020203" pitchFamily="34" charset="-122"/>
                <a:sym typeface="+mn-ea"/>
              </a:rPr>
              <a:t>世纪</a:t>
            </a:r>
            <a:r>
              <a:rPr lang="en-US" sz="2000" dirty="0">
                <a:latin typeface="微软雅黑 Light" panose="020B0502040204020203" pitchFamily="34" charset="-122"/>
                <a:sym typeface="+mn-ea"/>
              </a:rPr>
              <a:t>80</a:t>
            </a:r>
            <a:r>
              <a:rPr sz="2000" dirty="0">
                <a:latin typeface="微软雅黑 Light" panose="020B0502040204020203" pitchFamily="34" charset="-122"/>
                <a:sym typeface="+mn-ea"/>
              </a:rPr>
              <a:t>年代美国最好的男演员是罗伯特·德尼罗，女演员是梅丽尔·斯特里普。罗伯特·德尼罗在世界影坛享有盛誉，英国《电影评论》杂志评论他“没有理由不享有‘皇帝’的称号”</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27" name="image123.png"/>
          <p:cNvPicPr>
            <a:picLocks noChangeAspect="1"/>
          </p:cNvPicPr>
          <p:nvPr/>
        </p:nvPicPr>
        <p:blipFill>
          <a:blip r:embed="rId4" cstate="print"/>
          <a:stretch>
            <a:fillRect/>
          </a:stretch>
        </p:blipFill>
        <p:spPr>
          <a:xfrm>
            <a:off x="10582275" y="0"/>
            <a:ext cx="1609725" cy="195389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第五节 表演艺术大师——罗伯特·德尼罗</a:t>
            </a:r>
          </a:p>
        </p:txBody>
      </p:sp>
      <p:sp>
        <p:nvSpPr>
          <p:cNvPr id="3" name="文本占位符 2"/>
          <p:cNvSpPr>
            <a:spLocks noGrp="1"/>
          </p:cNvSpPr>
          <p:nvPr>
            <p:ph type="body" orient="vert" idx="1"/>
            <p:custDataLst>
              <p:tags r:id="rId1"/>
            </p:custDataLst>
          </p:nvPr>
        </p:nvSpPr>
        <p:spPr>
          <a:xfrm>
            <a:off x="755015" y="1251585"/>
            <a:ext cx="11281410" cy="524002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二、罗伯特·德尼罗的电影表演观</a:t>
            </a:r>
          </a:p>
          <a:p>
            <a:pPr marL="457200" indent="-457200" algn="just">
              <a:lnSpc>
                <a:spcPct val="140000"/>
              </a:lnSpc>
              <a:buFont typeface="+mj-lt"/>
              <a:buAutoNum type="arabicPeriod"/>
            </a:pPr>
            <a:r>
              <a:rPr sz="2000">
                <a:latin typeface="微软雅黑 Light" panose="020B0502040204020203" pitchFamily="34" charset="-122"/>
                <a:sym typeface="+mn-ea"/>
              </a:rPr>
              <a:t>重视角色创造前的生活体验。</a:t>
            </a:r>
          </a:p>
          <a:p>
            <a:pPr marL="457200" indent="-457200" algn="just">
              <a:lnSpc>
                <a:spcPct val="140000"/>
              </a:lnSpc>
              <a:buFont typeface="+mj-lt"/>
              <a:buAutoNum type="arabicPeriod"/>
            </a:pPr>
            <a:r>
              <a:rPr sz="2000">
                <a:latin typeface="微软雅黑 Light" panose="020B0502040204020203" pitchFamily="34" charset="-122"/>
                <a:sym typeface="+mn-ea"/>
              </a:rPr>
              <a:t>不同角色创作有不同的进入方法</a:t>
            </a:r>
            <a:r>
              <a:rPr lang="en-US" sz="2000">
                <a:latin typeface="微软雅黑 Light" panose="020B0502040204020203" pitchFamily="34" charset="-122"/>
                <a:sym typeface="+mn-ea"/>
              </a:rPr>
              <a:t>——</a:t>
            </a:r>
            <a:r>
              <a:rPr sz="2000">
                <a:latin typeface="微软雅黑 Light" panose="020B0502040204020203" pitchFamily="34" charset="-122"/>
                <a:sym typeface="+mn-ea"/>
              </a:rPr>
              <a:t>在街上观察某人古怪的动作特征用于角色；对熟识人的形象，在他身上进一步汲取素材；重视角色职业特征练习</a:t>
            </a:r>
            <a:r>
              <a:rPr lang="zh-CN" sz="2000">
                <a:latin typeface="微软雅黑 Light" panose="020B0502040204020203" pitchFamily="34" charset="-122"/>
                <a:sym typeface="+mn-ea"/>
              </a:rPr>
              <a:t>等；</a:t>
            </a:r>
            <a:endParaRPr sz="2000">
              <a:latin typeface="微软雅黑 Light" panose="020B0502040204020203" pitchFamily="34" charset="-122"/>
              <a:sym typeface="+mn-ea"/>
            </a:endParaRPr>
          </a:p>
          <a:p>
            <a:pPr marL="457200" indent="-457200" algn="just">
              <a:lnSpc>
                <a:spcPct val="140000"/>
              </a:lnSpc>
              <a:buFont typeface="+mj-lt"/>
              <a:buAutoNum type="arabicPeriod"/>
            </a:pPr>
            <a:r>
              <a:rPr sz="2000">
                <a:latin typeface="微软雅黑 Light" panose="020B0502040204020203" pitchFamily="34" charset="-122"/>
                <a:sym typeface="+mn-ea"/>
              </a:rPr>
              <a:t>演员看样片，要有正确的方法，否则常是在同一角度去看自己，总会产生某种失望的情绪。</a:t>
            </a:r>
          </a:p>
          <a:p>
            <a:pPr marL="457200" indent="-457200" algn="just">
              <a:lnSpc>
                <a:spcPct val="140000"/>
              </a:lnSpc>
              <a:buFont typeface="+mj-lt"/>
              <a:buAutoNum type="arabicPeriod"/>
            </a:pPr>
            <a:r>
              <a:rPr sz="2000">
                <a:latin typeface="微软雅黑 Light" panose="020B0502040204020203" pitchFamily="34" charset="-122"/>
                <a:sym typeface="+mn-ea"/>
              </a:rPr>
              <a:t>对导演的期望</a:t>
            </a:r>
            <a:r>
              <a:rPr lang="en-US" sz="2000">
                <a:latin typeface="微软雅黑 Light" panose="020B0502040204020203" pitchFamily="34" charset="-122"/>
                <a:sym typeface="+mn-ea"/>
              </a:rPr>
              <a:t>——</a:t>
            </a:r>
            <a:r>
              <a:rPr sz="2000">
                <a:latin typeface="微软雅黑 Light" panose="020B0502040204020203" pitchFamily="34" charset="-122"/>
                <a:sym typeface="+mn-ea"/>
              </a:rPr>
              <a:t>要有舞台剧底子，懂得表演，了解演员。不要教人怎样演，要互相敬重。导演只要认可你的表演就行，要让演员有信心。</a:t>
            </a:r>
          </a:p>
          <a:p>
            <a:pPr marL="457200" indent="-457200" algn="just">
              <a:lnSpc>
                <a:spcPct val="140000"/>
              </a:lnSpc>
              <a:buFont typeface="+mj-lt"/>
              <a:buAutoNum type="arabicPeriod"/>
            </a:pPr>
            <a:r>
              <a:rPr sz="2000">
                <a:latin typeface="微软雅黑 Light" panose="020B0502040204020203" pitchFamily="34" charset="-122"/>
                <a:sym typeface="+mn-ea"/>
              </a:rPr>
              <a:t>对剧作者的看法</a:t>
            </a:r>
            <a:r>
              <a:rPr lang="en-US" sz="2000">
                <a:latin typeface="微软雅黑 Light" panose="020B0502040204020203" pitchFamily="34" charset="-122"/>
                <a:sym typeface="+mn-ea"/>
              </a:rPr>
              <a:t>——</a:t>
            </a:r>
            <a:r>
              <a:rPr sz="2000">
                <a:latin typeface="微软雅黑 Light" panose="020B0502040204020203" pitchFamily="34" charset="-122"/>
                <a:sym typeface="+mn-ea"/>
              </a:rPr>
              <a:t>对角色的理解，往往不如你自己。剧作者并不了解角色某一规定情境下的职业动作特征，你得自己去探索，补充合乎人物的细节。</a:t>
            </a:r>
          </a:p>
          <a:p>
            <a:pPr marL="457200" indent="-457200" algn="just">
              <a:lnSpc>
                <a:spcPct val="140000"/>
              </a:lnSpc>
              <a:buFont typeface="+mj-lt"/>
              <a:buAutoNum type="arabicPeriod"/>
            </a:pPr>
            <a:r>
              <a:rPr sz="2000">
                <a:latin typeface="微软雅黑 Light" panose="020B0502040204020203" pitchFamily="34" charset="-122"/>
                <a:sym typeface="+mn-ea"/>
              </a:rPr>
              <a:t>对角色的理解</a:t>
            </a:r>
            <a:r>
              <a:rPr lang="en-US" sz="2000">
                <a:latin typeface="微软雅黑 Light" panose="020B0502040204020203" pitchFamily="34" charset="-122"/>
                <a:sym typeface="+mn-ea"/>
              </a:rPr>
              <a:t>——</a:t>
            </a:r>
            <a:r>
              <a:rPr sz="2000">
                <a:latin typeface="微软雅黑 Light" panose="020B0502040204020203" pitchFamily="34" charset="-122"/>
                <a:sym typeface="+mn-ea"/>
              </a:rPr>
              <a:t>一定要理解他，能在某种程度理解他，才能使人物行动合理化。</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29" name="image124.png"/>
          <p:cNvPicPr>
            <a:picLocks noChangeAspect="1"/>
          </p:cNvPicPr>
          <p:nvPr/>
        </p:nvPicPr>
        <p:blipFill>
          <a:blip r:embed="rId4" cstate="print"/>
          <a:stretch>
            <a:fillRect/>
          </a:stretch>
        </p:blipFill>
        <p:spPr>
          <a:xfrm>
            <a:off x="9026525" y="0"/>
            <a:ext cx="3165475" cy="26054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第五节 表演艺术大师——罗伯特·德尼罗</a:t>
            </a:r>
          </a:p>
        </p:txBody>
      </p:sp>
      <p:sp>
        <p:nvSpPr>
          <p:cNvPr id="3" name="文本占位符 2"/>
          <p:cNvSpPr>
            <a:spLocks noGrp="1"/>
          </p:cNvSpPr>
          <p:nvPr>
            <p:ph type="body" orient="vert" idx="1"/>
            <p:custDataLst>
              <p:tags r:id="rId1"/>
            </p:custDataLst>
          </p:nvPr>
        </p:nvSpPr>
        <p:spPr>
          <a:xfrm>
            <a:off x="807085" y="1181735"/>
            <a:ext cx="11281410" cy="518287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二、罗伯特·德尼罗的电影表演观</a:t>
            </a:r>
          </a:p>
          <a:p>
            <a:pPr marL="457200" indent="-457200" algn="just">
              <a:lnSpc>
                <a:spcPct val="140000"/>
              </a:lnSpc>
              <a:buFont typeface="+mj-lt"/>
              <a:buAutoNum type="arabicPeriod" startAt="7"/>
            </a:pPr>
            <a:r>
              <a:rPr sz="2000">
                <a:latin typeface="微软雅黑 Light" panose="020B0502040204020203" pitchFamily="34" charset="-122"/>
                <a:sym typeface="+mn-ea"/>
              </a:rPr>
              <a:t>拍戏挑角色的标准</a:t>
            </a:r>
            <a:r>
              <a:rPr lang="en-US" sz="2000">
                <a:latin typeface="微软雅黑 Light" panose="020B0502040204020203" pitchFamily="34" charset="-122"/>
                <a:sym typeface="+mn-ea"/>
              </a:rPr>
              <a:t>——</a:t>
            </a:r>
            <a:r>
              <a:rPr sz="2000">
                <a:latin typeface="微软雅黑 Light" panose="020B0502040204020203" pitchFamily="34" charset="-122"/>
                <a:sym typeface="+mn-ea"/>
              </a:rPr>
              <a:t>“如果是我很想合作的导演，小角色也干。早年是导演挑我，现在是我挑第一流的好剧本。”</a:t>
            </a:r>
          </a:p>
          <a:p>
            <a:pPr marL="457200" indent="-457200" algn="just">
              <a:lnSpc>
                <a:spcPct val="140000"/>
              </a:lnSpc>
              <a:buFont typeface="+mj-lt"/>
              <a:buAutoNum type="arabicPeriod" startAt="7"/>
            </a:pPr>
            <a:r>
              <a:rPr sz="2000">
                <a:latin typeface="微软雅黑 Light" panose="020B0502040204020203" pitchFamily="34" charset="-122"/>
                <a:sym typeface="+mn-ea"/>
              </a:rPr>
              <a:t>对排练的看法</a:t>
            </a:r>
            <a:r>
              <a:rPr lang="en-US" sz="2000">
                <a:latin typeface="微软雅黑 Light" panose="020B0502040204020203" pitchFamily="34" charset="-122"/>
                <a:sym typeface="+mn-ea"/>
              </a:rPr>
              <a:t>——</a:t>
            </a:r>
            <a:r>
              <a:rPr sz="2000">
                <a:latin typeface="微软雅黑 Light" panose="020B0502040204020203" pitchFamily="34" charset="-122"/>
                <a:sym typeface="+mn-ea"/>
              </a:rPr>
              <a:t>排练是重要的，这是许多电影工作者所忽视的，电影可以有不同于舞台剧的排练方法。</a:t>
            </a:r>
          </a:p>
          <a:p>
            <a:pPr marL="457200" indent="-457200" algn="just">
              <a:lnSpc>
                <a:spcPct val="140000"/>
              </a:lnSpc>
              <a:buFont typeface="+mj-lt"/>
              <a:buAutoNum type="arabicPeriod" startAt="7"/>
            </a:pPr>
            <a:r>
              <a:rPr sz="2000">
                <a:latin typeface="微软雅黑 Light" panose="020B0502040204020203" pitchFamily="34" charset="-122"/>
                <a:sym typeface="+mn-ea"/>
              </a:rPr>
              <a:t>要有在即兴想象中进行朴实表演的本领</a:t>
            </a:r>
            <a:r>
              <a:rPr lang="en-US" sz="2000">
                <a:latin typeface="微软雅黑 Light" panose="020B0502040204020203" pitchFamily="34" charset="-122"/>
                <a:sym typeface="+mn-ea"/>
              </a:rPr>
              <a:t>——</a:t>
            </a:r>
            <a:r>
              <a:rPr sz="2000">
                <a:latin typeface="微软雅黑 Light" panose="020B0502040204020203" pitchFamily="34" charset="-122"/>
                <a:sym typeface="+mn-ea"/>
              </a:rPr>
              <a:t>有些细节与表情并没有进入镜头里，是想不到的，只得在现场灵活处理。这与演员的素质有关。</a:t>
            </a:r>
          </a:p>
          <a:p>
            <a:pPr marL="457200" indent="-457200" algn="just">
              <a:lnSpc>
                <a:spcPct val="140000"/>
              </a:lnSpc>
              <a:buFont typeface="+mj-lt"/>
              <a:buAutoNum type="arabicPeriod" startAt="7"/>
            </a:pPr>
            <a:r>
              <a:rPr sz="2000">
                <a:latin typeface="微软雅黑 Light" panose="020B0502040204020203" pitchFamily="34" charset="-122"/>
                <a:sym typeface="+mn-ea"/>
              </a:rPr>
              <a:t>对练习的看法</a:t>
            </a:r>
            <a:r>
              <a:rPr lang="en-US" sz="2000">
                <a:latin typeface="微软雅黑 Light" panose="020B0502040204020203" pitchFamily="34" charset="-122"/>
                <a:sym typeface="+mn-ea"/>
              </a:rPr>
              <a:t>——</a:t>
            </a:r>
            <a:r>
              <a:rPr sz="2000">
                <a:latin typeface="微软雅黑 Light" panose="020B0502040204020203" pitchFamily="34" charset="-122"/>
                <a:sym typeface="+mn-ea"/>
              </a:rPr>
              <a:t>剧院用练习来使你松弛，找到角色的行为依据，补充创作；电影则意味着你临时穿插一点东西，有可能也被摄入影片。</a:t>
            </a:r>
          </a:p>
          <a:p>
            <a:pPr marL="457200" indent="-457200" algn="just">
              <a:lnSpc>
                <a:spcPct val="140000"/>
              </a:lnSpc>
              <a:buFont typeface="+mj-lt"/>
              <a:buAutoNum type="arabicPeriod" startAt="7"/>
            </a:pPr>
            <a:r>
              <a:rPr sz="2000">
                <a:latin typeface="微软雅黑 Light" panose="020B0502040204020203" pitchFamily="34" charset="-122"/>
                <a:sym typeface="+mn-ea"/>
              </a:rPr>
              <a:t>对激情戏重复排练、拍摄的看法及方法</a:t>
            </a:r>
            <a:r>
              <a:rPr lang="en-US" sz="2000">
                <a:latin typeface="微软雅黑 Light" panose="020B0502040204020203" pitchFamily="34" charset="-122"/>
                <a:sym typeface="+mn-ea"/>
              </a:rPr>
              <a:t>——</a:t>
            </a:r>
            <a:r>
              <a:rPr sz="2000">
                <a:latin typeface="微软雅黑 Light" panose="020B0502040204020203" pitchFamily="34" charset="-122"/>
                <a:sym typeface="+mn-ea"/>
              </a:rPr>
              <a:t>不容易，必须想办法重新获得那种感情。</a:t>
            </a:r>
          </a:p>
          <a:p>
            <a:pPr marL="457200" indent="-457200" algn="just">
              <a:lnSpc>
                <a:spcPct val="140000"/>
              </a:lnSpc>
              <a:buFont typeface="+mj-lt"/>
              <a:buAutoNum type="arabicPeriod" startAt="7"/>
            </a:pPr>
            <a:r>
              <a:rPr sz="2000">
                <a:latin typeface="微软雅黑 Light" panose="020B0502040204020203" pitchFamily="34" charset="-122"/>
                <a:sym typeface="+mn-ea"/>
              </a:rPr>
              <a:t>对演舞台剧的看法</a:t>
            </a:r>
            <a:r>
              <a:rPr lang="en-US" sz="2000">
                <a:latin typeface="微软雅黑 Light" panose="020B0502040204020203" pitchFamily="34" charset="-122"/>
                <a:sym typeface="+mn-ea"/>
              </a:rPr>
              <a:t>——</a:t>
            </a:r>
            <a:r>
              <a:rPr sz="2000">
                <a:latin typeface="微软雅黑 Light" panose="020B0502040204020203" pitchFamily="34" charset="-122"/>
                <a:sym typeface="+mn-ea"/>
              </a:rPr>
              <a:t>过去常演，现在想演，今后一定演。</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第五节 表演艺术大师——罗伯特·德尼罗</a:t>
            </a:r>
          </a:p>
        </p:txBody>
      </p:sp>
      <p:sp>
        <p:nvSpPr>
          <p:cNvPr id="3" name="文本占位符 2"/>
          <p:cNvSpPr>
            <a:spLocks noGrp="1"/>
          </p:cNvSpPr>
          <p:nvPr>
            <p:ph type="body" orient="vert" idx="1"/>
            <p:custDataLst>
              <p:tags r:id="rId1"/>
            </p:custDataLst>
          </p:nvPr>
        </p:nvSpPr>
        <p:spPr>
          <a:xfrm>
            <a:off x="807085" y="1181735"/>
            <a:ext cx="11281410" cy="518287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三、罗伯特·德尼罗系列创作的总体印象</a:t>
            </a:r>
          </a:p>
          <a:p>
            <a:pPr marL="457200" indent="-457200" algn="just">
              <a:lnSpc>
                <a:spcPct val="140000"/>
              </a:lnSpc>
              <a:buFont typeface="+mj-lt"/>
              <a:buAutoNum type="arabicPeriod"/>
            </a:pPr>
            <a:r>
              <a:rPr sz="2000" b="1">
                <a:latin typeface="微软雅黑 Light" panose="020B0502040204020203" pitchFamily="34" charset="-122"/>
                <a:sym typeface="+mn-ea"/>
              </a:rPr>
              <a:t>总体把握的准确设计</a:t>
            </a:r>
          </a:p>
          <a:p>
            <a:pPr algn="just">
              <a:lnSpc>
                <a:spcPct val="120000"/>
              </a:lnSpc>
            </a:pPr>
            <a:r>
              <a:rPr sz="2000">
                <a:latin typeface="微软雅黑 Light" panose="020B0502040204020203" pitchFamily="34" charset="-122"/>
                <a:sym typeface="+mn-ea"/>
              </a:rPr>
              <a:t>总体把握的准确，不只是直觉、感情所能达到的，而是纯熟的表演技巧，否则难以达到总体的准确。这种不露技巧设计的痕迹，完成了“我就是他”的“化身”过程。要创造出众多的“这一个”形象，并获得观众的认可，更是要有精湛的技巧才能完成。</a:t>
            </a:r>
          </a:p>
          <a:p>
            <a:pPr algn="just">
              <a:lnSpc>
                <a:spcPct val="120000"/>
              </a:lnSpc>
            </a:pPr>
            <a:r>
              <a:rPr lang="zh-CN" sz="2000">
                <a:latin typeface="微软雅黑 Light" panose="020B0502040204020203" pitchFamily="34" charset="-122"/>
                <a:sym typeface="+mn-ea"/>
              </a:rPr>
              <a:t>演员要</a:t>
            </a:r>
            <a:r>
              <a:rPr sz="2000">
                <a:latin typeface="微软雅黑 Light" panose="020B0502040204020203" pitchFamily="34" charset="-122"/>
                <a:sym typeface="+mn-ea"/>
              </a:rPr>
              <a:t>勤奋地钻研表演技巧</a:t>
            </a:r>
            <a:r>
              <a:rPr lang="zh-CN" sz="2000">
                <a:latin typeface="微软雅黑 Light" panose="020B0502040204020203" pitchFamily="34" charset="-122"/>
                <a:sym typeface="+mn-ea"/>
              </a:rPr>
              <a:t>，</a:t>
            </a:r>
            <a:r>
              <a:rPr sz="2000">
                <a:latin typeface="微软雅黑 Light" panose="020B0502040204020203" pitchFamily="34" charset="-122"/>
                <a:sym typeface="+mn-ea"/>
              </a:rPr>
              <a:t>包括学会观察生活，认识自我与塑造自我。</a:t>
            </a:r>
          </a:p>
          <a:p>
            <a:pPr algn="just">
              <a:lnSpc>
                <a:spcPct val="120000"/>
              </a:lnSpc>
            </a:pPr>
            <a:r>
              <a:rPr sz="2000">
                <a:latin typeface="微软雅黑 Light" panose="020B0502040204020203" pitchFamily="34" charset="-122"/>
                <a:sym typeface="+mn-ea"/>
              </a:rPr>
              <a:t>表演的松弛自如与充实的信念感，是表演训练最基本的内容，表演入门就是从“放松技术”的训练开始，包含演员塑造人物所需的信念感、松弛度，它是进行总体设计，把握、体现人物的重要技巧环节。</a:t>
            </a:r>
          </a:p>
          <a:p>
            <a:pPr algn="just">
              <a:lnSpc>
                <a:spcPct val="120000"/>
              </a:lnSpc>
            </a:pPr>
            <a:r>
              <a:rPr sz="2000">
                <a:latin typeface="微软雅黑 Light" panose="020B0502040204020203" pitchFamily="34" charset="-122"/>
                <a:sym typeface="+mn-ea"/>
              </a:rPr>
              <a:t>对人物的总体设计是必需的，尤其是“这一个”人物的习惯特征、职业特点，都必定有设计在内。</a:t>
            </a:r>
            <a:r>
              <a:rPr lang="zh-CN" sz="2000">
                <a:latin typeface="微软雅黑 Light" panose="020B0502040204020203" pitchFamily="34" charset="-122"/>
                <a:sym typeface="+mn-ea"/>
              </a:rPr>
              <a:t>（</a:t>
            </a:r>
            <a:r>
              <a:rPr sz="2000">
                <a:latin typeface="微软雅黑 Light" panose="020B0502040204020203" pitchFamily="34" charset="-122"/>
                <a:sym typeface="+mn-ea"/>
              </a:rPr>
              <a:t>德尼罗的《纽约·纽约》中的吉米、《愤怒的公牛》中的拉塔莫</a:t>
            </a:r>
            <a:r>
              <a:rPr lang="zh-CN" sz="2000">
                <a:latin typeface="微软雅黑 Light" panose="020B0502040204020203" pitchFamily="34" charset="-122"/>
                <a:sym typeface="+mn-ea"/>
              </a:rPr>
              <a:t>）</a:t>
            </a:r>
          </a:p>
          <a:p>
            <a:pPr algn="just">
              <a:lnSpc>
                <a:spcPct val="120000"/>
              </a:lnSpc>
            </a:pPr>
            <a:r>
              <a:rPr lang="zh-CN" sz="2000">
                <a:latin typeface="微软雅黑 Light" panose="020B0502040204020203" pitchFamily="34" charset="-122"/>
                <a:sym typeface="+mn-ea"/>
              </a:rPr>
              <a:t>作为</a:t>
            </a:r>
            <a:r>
              <a:rPr sz="2000">
                <a:latin typeface="微软雅黑 Light" panose="020B0502040204020203" pitchFamily="34" charset="-122"/>
                <a:sym typeface="+mn-ea"/>
              </a:rPr>
              <a:t>表演蓝图</a:t>
            </a:r>
            <a:r>
              <a:rPr lang="zh-CN" sz="2000">
                <a:latin typeface="微软雅黑 Light" panose="020B0502040204020203" pitchFamily="34" charset="-122"/>
                <a:sym typeface="+mn-ea"/>
              </a:rPr>
              <a:t>的案头工作应适度；</a:t>
            </a:r>
            <a:endParaRPr sz="2000">
              <a:latin typeface="微软雅黑 Light" panose="020B0502040204020203" pitchFamily="34" charset="-122"/>
              <a:sym typeface="+mn-ea"/>
            </a:endParaRP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第五节 表演艺术大师——罗伯特·德尼罗</a:t>
            </a:r>
          </a:p>
        </p:txBody>
      </p:sp>
      <p:sp>
        <p:nvSpPr>
          <p:cNvPr id="3" name="文本占位符 2"/>
          <p:cNvSpPr>
            <a:spLocks noGrp="1"/>
          </p:cNvSpPr>
          <p:nvPr>
            <p:ph type="body" orient="vert" idx="1"/>
            <p:custDataLst>
              <p:tags r:id="rId1"/>
            </p:custDataLst>
          </p:nvPr>
        </p:nvSpPr>
        <p:spPr>
          <a:xfrm>
            <a:off x="807085" y="1181735"/>
            <a:ext cx="11343640" cy="5588635"/>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三、罗伯特·德尼罗系列创作的总体印象</a:t>
            </a:r>
            <a:endParaRPr dirty="0">
              <a:latin typeface="微软雅黑 Light" panose="020B0502040204020203" pitchFamily="34" charset="-122"/>
              <a:sym typeface="+mn-ea"/>
            </a:endParaRPr>
          </a:p>
          <a:p>
            <a:pPr marL="457200" indent="-457200" algn="just">
              <a:lnSpc>
                <a:spcPct val="120000"/>
              </a:lnSpc>
              <a:buFont typeface="+mj-lt"/>
              <a:buAutoNum type="arabicPeriod" startAt="2"/>
            </a:pPr>
            <a:r>
              <a:rPr sz="2000" b="1" dirty="0" err="1">
                <a:latin typeface="微软雅黑 Light" panose="020B0502040204020203" pitchFamily="34" charset="-122"/>
                <a:sym typeface="+mn-ea"/>
              </a:rPr>
              <a:t>关于演员表演的类型派别问题</a:t>
            </a:r>
            <a:endParaRPr sz="2000" b="1" dirty="0">
              <a:latin typeface="微软雅黑 Light" panose="020B0502040204020203" pitchFamily="34" charset="-122"/>
              <a:sym typeface="+mn-ea"/>
            </a:endParaRPr>
          </a:p>
          <a:p>
            <a:pPr algn="just">
              <a:lnSpc>
                <a:spcPct val="110000"/>
              </a:lnSpc>
            </a:pPr>
            <a:r>
              <a:rPr lang="zh-CN" sz="2000" dirty="0">
                <a:latin typeface="微软雅黑 Light" panose="020B0502040204020203" pitchFamily="34" charset="-122"/>
                <a:sym typeface="+mn-ea"/>
              </a:rPr>
              <a:t>多角度</a:t>
            </a:r>
            <a:r>
              <a:rPr lang="en-US" alt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方法派”演员</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靠直感演戏的</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他是在灵魂深处设计的</a:t>
            </a:r>
            <a:r>
              <a:rPr sz="2000" dirty="0">
                <a:latin typeface="微软雅黑 Light" panose="020B0502040204020203" pitchFamily="34" charset="-122"/>
                <a:sym typeface="+mn-ea"/>
              </a:rPr>
              <a:t>”</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用心灵去塑造角色的</a:t>
            </a: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a:t>
            </a:r>
          </a:p>
          <a:p>
            <a:pPr algn="just">
              <a:lnSpc>
                <a:spcPct val="110000"/>
              </a:lnSpc>
            </a:pPr>
            <a:r>
              <a:rPr sz="2000" dirty="0">
                <a:latin typeface="微软雅黑 Light" panose="020B0502040204020203" pitchFamily="34" charset="-122"/>
                <a:sym typeface="+mn-ea"/>
              </a:rPr>
              <a:t>德尼罗的表演观，简括地谈了他在表演创作中严肃地接近每一个角色的过程，一丝不苟地对待生活，敏锐细致地观察人、洞察社会，重视自我与人物的沟通，重视对人物的职业特征和心理与形体的把握，重视表演技艺、表演练习与舞台创作的磨砺，重视与表演创作关系极密切的编导的合作及对剧本的选择等，这些渗透着他对表演的总体认识。因此，他通过对社会与人物的深刻认识，与共同创作者（编导）的沟通，并通过艰苦的、创造性的劳动，才实现一个个角色塑造的成功。</a:t>
            </a:r>
          </a:p>
          <a:p>
            <a:pPr algn="just">
              <a:lnSpc>
                <a:spcPct val="110000"/>
              </a:lnSpc>
            </a:pPr>
            <a:r>
              <a:rPr sz="2000" dirty="0" err="1">
                <a:latin typeface="微软雅黑 Light" panose="020B0502040204020203" pitchFamily="34" charset="-122"/>
                <a:sym typeface="+mn-ea"/>
              </a:rPr>
              <a:t>德尼罗不强调天赋与自身魅力，因为讲这些对提高演员的技艺没有任何积极的作用</a:t>
            </a:r>
            <a:r>
              <a:rPr sz="2000" dirty="0">
                <a:latin typeface="微软雅黑 Light" panose="020B0502040204020203" pitchFamily="34" charset="-122"/>
                <a:sym typeface="+mn-ea"/>
              </a:rPr>
              <a:t>。</a:t>
            </a:r>
          </a:p>
          <a:p>
            <a:pPr algn="just">
              <a:lnSpc>
                <a:spcPct val="110000"/>
              </a:lnSpc>
            </a:pPr>
            <a:r>
              <a:rPr lang="zh-CN" sz="2000" dirty="0">
                <a:latin typeface="微软雅黑 Light" panose="020B0502040204020203" pitchFamily="34" charset="-122"/>
                <a:sym typeface="+mn-ea"/>
              </a:rPr>
              <a:t>（反例：</a:t>
            </a:r>
            <a:r>
              <a:rPr sz="2000" dirty="0">
                <a:latin typeface="微软雅黑 Light" panose="020B0502040204020203" pitchFamily="34" charset="-122"/>
                <a:sym typeface="+mn-ea"/>
              </a:rPr>
              <a:t>有些演员说自己是靠“</a:t>
            </a:r>
            <a:r>
              <a:rPr sz="2000" dirty="0" err="1">
                <a:latin typeface="微软雅黑 Light" panose="020B0502040204020203" pitchFamily="34" charset="-122"/>
                <a:sym typeface="+mn-ea"/>
              </a:rPr>
              <a:t>天赋</a:t>
            </a:r>
            <a:r>
              <a:rPr sz="2000" dirty="0">
                <a:latin typeface="微软雅黑 Light" panose="020B0502040204020203" pitchFamily="34" charset="-122"/>
                <a:sym typeface="+mn-ea"/>
              </a:rPr>
              <a:t>”、“自身的魅力”进行创作的，一种是在创作上“</a:t>
            </a:r>
            <a:r>
              <a:rPr sz="2000" dirty="0" err="1">
                <a:latin typeface="微软雅黑 Light" panose="020B0502040204020203" pitchFamily="34" charset="-122"/>
                <a:sym typeface="+mn-ea"/>
              </a:rPr>
              <a:t>暗使劲</a:t>
            </a:r>
            <a:r>
              <a:rPr sz="2000" dirty="0">
                <a:latin typeface="微软雅黑 Light" panose="020B0502040204020203" pitchFamily="34" charset="-122"/>
                <a:sym typeface="+mn-ea"/>
              </a:rPr>
              <a:t>”，</a:t>
            </a:r>
            <a:r>
              <a:rPr sz="2000" dirty="0" err="1">
                <a:latin typeface="微软雅黑 Light" panose="020B0502040204020203" pitchFamily="34" charset="-122"/>
                <a:sym typeface="+mn-ea"/>
              </a:rPr>
              <a:t>进行刻苦钻研</a:t>
            </a:r>
            <a:r>
              <a:rPr lang="zh-CN" sz="2000" dirty="0">
                <a:latin typeface="微软雅黑 Light" panose="020B0502040204020203" pitchFamily="34" charset="-122"/>
                <a:sym typeface="+mn-ea"/>
              </a:rPr>
              <a:t>，</a:t>
            </a:r>
            <a:r>
              <a:rPr sz="2000" dirty="0">
                <a:latin typeface="微软雅黑 Light" panose="020B0502040204020203" pitchFamily="34" charset="-122"/>
                <a:sym typeface="+mn-ea"/>
              </a:rPr>
              <a:t>但在排演场与拍摄现场则表现出一切如同信手拈来似的轻松，借此说明自己有天才；一种是没有深度、不会有大作为者，他们偶然靠自己的某些优势条件取得一两次创作成功，但总会有“江郎才尽”的时刻；再有的就是人云亦云的糊涂虫了。</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第五节 表演艺术大师——罗伯特·德尼罗</a:t>
            </a:r>
          </a:p>
        </p:txBody>
      </p:sp>
      <p:sp>
        <p:nvSpPr>
          <p:cNvPr id="3" name="文本占位符 2"/>
          <p:cNvSpPr>
            <a:spLocks noGrp="1"/>
          </p:cNvSpPr>
          <p:nvPr>
            <p:ph type="body" orient="vert" idx="1"/>
            <p:custDataLst>
              <p:tags r:id="rId1"/>
            </p:custDataLst>
          </p:nvPr>
        </p:nvSpPr>
        <p:spPr>
          <a:xfrm>
            <a:off x="807085" y="1181735"/>
            <a:ext cx="11281410" cy="518287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三、罗伯特·德尼罗系列创作的总体印象</a:t>
            </a:r>
          </a:p>
          <a:p>
            <a:pPr marL="457200" indent="-457200" algn="just">
              <a:lnSpc>
                <a:spcPct val="120000"/>
              </a:lnSpc>
              <a:buFont typeface="+mj-lt"/>
              <a:buAutoNum type="arabicPeriod" startAt="3"/>
            </a:pPr>
            <a:r>
              <a:rPr sz="2000" b="1">
                <a:latin typeface="微软雅黑 Light" panose="020B0502040204020203" pitchFamily="34" charset="-122"/>
                <a:sym typeface="+mn-ea"/>
              </a:rPr>
              <a:t>尊重表演科学与演员“理性化”问题</a:t>
            </a:r>
          </a:p>
          <a:p>
            <a:pPr algn="just">
              <a:lnSpc>
                <a:spcPct val="90000"/>
              </a:lnSpc>
            </a:pPr>
            <a:r>
              <a:rPr sz="2000">
                <a:latin typeface="微软雅黑 Light" panose="020B0502040204020203" pitchFamily="34" charset="-122"/>
                <a:sym typeface="+mn-ea"/>
              </a:rPr>
              <a:t>作为再创造的艺术学科，演员应具有广博的知识与修养，需要懂文学、戏剧、哲学、美学，而作为对人的研究，应是“世事洞明皆学问，人情练达皆文章”，则还需懂些心理学、生活学、社会学和历史学。</a:t>
            </a:r>
          </a:p>
          <a:p>
            <a:pPr algn="just">
              <a:lnSpc>
                <a:spcPct val="90000"/>
              </a:lnSpc>
            </a:pPr>
            <a:r>
              <a:rPr sz="2000">
                <a:latin typeface="微软雅黑 Light" panose="020B0502040204020203" pitchFamily="34" charset="-122"/>
                <a:sym typeface="+mn-ea"/>
              </a:rPr>
              <a:t>“学院派”培养演员的理论含义，不是指“高层次”云山雾罩的纸上谈兵，而是表演学科通过对实践的研究而得出的一些具体的规律性总结。</a:t>
            </a:r>
          </a:p>
          <a:p>
            <a:pPr algn="just">
              <a:lnSpc>
                <a:spcPct val="90000"/>
              </a:lnSpc>
            </a:pPr>
            <a:r>
              <a:rPr sz="2000">
                <a:latin typeface="微软雅黑 Light" panose="020B0502040204020203" pitchFamily="34" charset="-122"/>
                <a:sym typeface="+mn-ea"/>
              </a:rPr>
              <a:t>德尼罗的表演观</a:t>
            </a:r>
            <a:r>
              <a:rPr lang="en-US" sz="2000">
                <a:latin typeface="微软雅黑 Light" panose="020B0502040204020203" pitchFamily="34" charset="-122"/>
                <a:sym typeface="+mn-ea"/>
              </a:rPr>
              <a:t>——</a:t>
            </a:r>
            <a:r>
              <a:rPr sz="2000">
                <a:latin typeface="微软雅黑 Light" panose="020B0502040204020203" pitchFamily="34" charset="-122"/>
                <a:sym typeface="+mn-ea"/>
              </a:rPr>
              <a:t>在经过“方法派”表演的学习后，在创作中牢牢地把握住从观察体验到体现的正确途径：他重视创作前的生活体验，重视对角色的理解，不只是到了排练场才开始孕育与感悟角色的职业特征（外部性格特征技巧），重视在排练中获得的感受，重视舞台表演对电影演员的补充等。对他来讲，天赋只是在对创作方法的自如把握，是在创作走进了“自由王国”后，处理演员个人与角色间微妙关系的准确展现的才能。</a:t>
            </a:r>
          </a:p>
          <a:p>
            <a:pPr algn="just">
              <a:lnSpc>
                <a:spcPct val="90000"/>
              </a:lnSpc>
            </a:pPr>
            <a:r>
              <a:rPr sz="2000">
                <a:latin typeface="微软雅黑 Light" panose="020B0502040204020203" pitchFamily="34" charset="-122"/>
                <a:sym typeface="+mn-ea"/>
              </a:rPr>
              <a:t>和德尼罗相比，中国的一些演员太不重视对表演学科规律的总结，把表演看得太容易了，太缺少严格的、行之有效的基本功训练，缺少严肃的艺术与生活不可分割的创作态度，缺少为艺术献身的精神。</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09295" y="1614805"/>
            <a:ext cx="10644505" cy="5091430"/>
          </a:xfrm>
        </p:spPr>
        <p:txBody>
          <a:bodyPr vert="horz">
            <a:normAutofit fontScale="32500" lnSpcReduction="20000"/>
          </a:bodyPr>
          <a:lstStyle/>
          <a:p>
            <a:pPr marL="0" indent="0">
              <a:lnSpc>
                <a:spcPct val="130000"/>
              </a:lnSpc>
              <a:buNone/>
            </a:pPr>
            <a:r>
              <a:rPr lang="zh-CN" altLang="en-US" sz="11200" dirty="0"/>
              <a:t>一、表演艺术的实质——动作</a:t>
            </a:r>
          </a:p>
          <a:p>
            <a:pPr>
              <a:lnSpc>
                <a:spcPct val="130000"/>
              </a:lnSpc>
            </a:pPr>
            <a:r>
              <a:rPr lang="zh-CN" altLang="en-US" sz="7400" b="1" dirty="0">
                <a:latin typeface="微软雅黑 Light" panose="020B0502040204020203" pitchFamily="34" charset="-122"/>
                <a:cs typeface="微软雅黑 Light" panose="020B0502040204020203" pitchFamily="34" charset="-122"/>
              </a:rPr>
              <a:t>案例：</a:t>
            </a:r>
          </a:p>
          <a:p>
            <a:pPr>
              <a:lnSpc>
                <a:spcPct val="130000"/>
              </a:lnSpc>
            </a:pPr>
            <a:r>
              <a:rPr lang="zh-CN" sz="7400" dirty="0">
                <a:latin typeface="微软雅黑 Light" panose="020B0502040204020203" pitchFamily="34" charset="-122"/>
                <a:cs typeface="微软雅黑 Light" panose="020B0502040204020203" pitchFamily="34" charset="-122"/>
                <a:sym typeface="+mn-ea"/>
              </a:rPr>
              <a:t>《舞台姐妹》</a:t>
            </a:r>
            <a:r>
              <a:rPr lang="en-US" altLang="zh-CN" sz="7400" dirty="0">
                <a:latin typeface="微软雅黑 Light" panose="020B0502040204020203" pitchFamily="34" charset="-122"/>
                <a:cs typeface="微软雅黑 Light" panose="020B0502040204020203" pitchFamily="34" charset="-122"/>
                <a:sym typeface="+mn-ea"/>
              </a:rPr>
              <a:t>——</a:t>
            </a:r>
            <a:r>
              <a:rPr lang="zh-CN" sz="7400" dirty="0">
                <a:latin typeface="微软雅黑 Light" panose="020B0502040204020203" pitchFamily="34" charset="-122"/>
                <a:cs typeface="微软雅黑 Light" panose="020B0502040204020203" pitchFamily="34" charset="-122"/>
                <a:sym typeface="+mn-ea"/>
              </a:rPr>
              <a:t>戏班子里挂头牌的女演员商水花在后台化妆的时候，突然她在镜子里看见竺春花、邢月红进来了，刹那间，她上妆的手马上定在脸颊边一动不动</a:t>
            </a:r>
            <a:r>
              <a:rPr lang="en-US" altLang="zh-CN" sz="7400" dirty="0">
                <a:latin typeface="微软雅黑 Light" panose="020B0502040204020203" pitchFamily="34" charset="-122"/>
                <a:cs typeface="微软雅黑 Light" panose="020B0502040204020203" pitchFamily="34" charset="-122"/>
                <a:sym typeface="+mn-ea"/>
              </a:rPr>
              <a:t>——</a:t>
            </a:r>
            <a:r>
              <a:rPr lang="zh-CN" sz="7400" dirty="0">
                <a:latin typeface="微软雅黑 Light" panose="020B0502040204020203" pitchFamily="34" charset="-122"/>
                <a:cs typeface="微软雅黑 Light" panose="020B0502040204020203" pitchFamily="34" charset="-122"/>
                <a:sym typeface="+mn-ea"/>
              </a:rPr>
              <a:t>这正是生活中人的一种直觉反应。演员去表演这种直觉反应的时候，通过动作的变化，由正在化妆到突然手停了下来，打量着二人。</a:t>
            </a:r>
          </a:p>
          <a:p>
            <a:pPr>
              <a:lnSpc>
                <a:spcPct val="130000"/>
              </a:lnSpc>
            </a:pPr>
            <a:r>
              <a:rPr lang="zh-CN" sz="7400" dirty="0">
                <a:latin typeface="微软雅黑 Light" panose="020B0502040204020203" pitchFamily="34" charset="-122"/>
                <a:cs typeface="微软雅黑 Light" panose="020B0502040204020203" pitchFamily="34" charset="-122"/>
                <a:sym typeface="+mn-ea"/>
              </a:rPr>
              <a:t>演员潘虹在《人到中年》里饰演的陆文婷在弥留之际的感觉；</a:t>
            </a:r>
          </a:p>
          <a:p>
            <a:pPr>
              <a:lnSpc>
                <a:spcPct val="130000"/>
              </a:lnSpc>
            </a:pPr>
            <a:r>
              <a:rPr lang="zh-CN" sz="7400" dirty="0">
                <a:latin typeface="微软雅黑 Light" panose="020B0502040204020203" pitchFamily="34" charset="-122"/>
                <a:cs typeface="微软雅黑 Light" panose="020B0502040204020203" pitchFamily="34" charset="-122"/>
                <a:sym typeface="+mn-ea"/>
              </a:rPr>
              <a:t>影片《克莱默夫妇》中，斯特里普饰演的克莱默妻子在家里哄孩子睡觉，准备离家出走的感觉。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descr="2-3"/>
          <p:cNvPicPr>
            <a:picLocks noChangeAspect="1"/>
          </p:cNvPicPr>
          <p:nvPr/>
        </p:nvPicPr>
        <p:blipFill>
          <a:blip r:embed="rId3"/>
          <a:stretch>
            <a:fillRect/>
          </a:stretch>
        </p:blipFill>
        <p:spPr>
          <a:xfrm>
            <a:off x="9011285" y="41910"/>
            <a:ext cx="3140075" cy="267144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从罗伯特·德尼罗的电影表演观与其成果理解电影表演艺术的学科性。</a:t>
            </a:r>
          </a:p>
          <a:p>
            <a:pPr marL="457200" indent="-457200" fontAlgn="auto">
              <a:lnSpc>
                <a:spcPct val="120000"/>
              </a:lnSpc>
              <a:buFont typeface="+mj-lt"/>
              <a:buAutoNum type="arabicPeriod"/>
            </a:pPr>
            <a:r>
              <a:rPr lang="zh-CN" altLang="en-US" sz="2400">
                <a:latin typeface="微软雅黑 Light" panose="020B0502040204020203" pitchFamily="34" charset="-122"/>
                <a:cs typeface="微软雅黑 Light" panose="020B0502040204020203" pitchFamily="34" charset="-122"/>
              </a:rPr>
              <a:t>观摩《出租汽车司机》与《美国往事》，分析罗伯特·德尼罗的表演特色。</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dirty="0"/>
              <a:t>第六节 关于表演创作总结和毕业学术论文的撰写</a:t>
            </a:r>
          </a:p>
        </p:txBody>
      </p:sp>
      <p:sp>
        <p:nvSpPr>
          <p:cNvPr id="3" name="文本占位符 2"/>
          <p:cNvSpPr>
            <a:spLocks noGrp="1"/>
          </p:cNvSpPr>
          <p:nvPr>
            <p:ph type="body" orient="vert" idx="1"/>
            <p:custDataLst>
              <p:tags r:id="rId1"/>
            </p:custDataLst>
          </p:nvPr>
        </p:nvSpPr>
        <p:spPr>
          <a:xfrm>
            <a:off x="807085" y="1181735"/>
            <a:ext cx="11281410" cy="5611495"/>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一、表演创作总结和专业学术论文的写作要求</a:t>
            </a:r>
          </a:p>
          <a:p>
            <a:pPr algn="just">
              <a:lnSpc>
                <a:spcPct val="100000"/>
              </a:lnSpc>
            </a:pPr>
            <a:r>
              <a:rPr sz="2000">
                <a:latin typeface="微软雅黑 Light" panose="020B0502040204020203" pitchFamily="34" charset="-122"/>
                <a:sym typeface="+mn-ea"/>
              </a:rPr>
              <a:t>专业学习总结或专业论文，是在多年表演艺术实践及学习的基础上，对表演学科某个学术问题的发现、总结、创造的分析与探讨。</a:t>
            </a:r>
          </a:p>
          <a:p>
            <a:pPr algn="just">
              <a:lnSpc>
                <a:spcPct val="100000"/>
              </a:lnSpc>
            </a:pPr>
            <a:r>
              <a:rPr sz="2000">
                <a:latin typeface="微软雅黑 Light" panose="020B0502040204020203" pitchFamily="34" charset="-122"/>
                <a:sym typeface="+mn-ea"/>
              </a:rPr>
              <a:t>它是在</a:t>
            </a:r>
            <a:r>
              <a:rPr sz="2000" b="1">
                <a:solidFill>
                  <a:srgbClr val="FF0000"/>
                </a:solidFill>
                <a:latin typeface="微软雅黑 Light" panose="020B0502040204020203" pitchFamily="34" charset="-122"/>
                <a:sym typeface="+mn-ea"/>
              </a:rPr>
              <a:t>正确观点</a:t>
            </a:r>
            <a:r>
              <a:rPr sz="2000">
                <a:latin typeface="微软雅黑 Light" panose="020B0502040204020203" pitchFamily="34" charset="-122"/>
                <a:sym typeface="+mn-ea"/>
              </a:rPr>
              <a:t>的指导下，学生以自己学习到的表演学科的理论知识为基础，把实践中一些普遍性的问题上升为理论高度的认识与论述。</a:t>
            </a:r>
          </a:p>
          <a:p>
            <a:pPr algn="just">
              <a:lnSpc>
                <a:spcPct val="100000"/>
              </a:lnSpc>
            </a:pPr>
            <a:r>
              <a:rPr sz="2000">
                <a:latin typeface="微软雅黑 Light" panose="020B0502040204020203" pitchFamily="34" charset="-122"/>
                <a:sym typeface="+mn-ea"/>
              </a:rPr>
              <a:t>它是一种</a:t>
            </a:r>
            <a:r>
              <a:rPr sz="2000" b="1">
                <a:solidFill>
                  <a:srgbClr val="FF0000"/>
                </a:solidFill>
                <a:latin typeface="微软雅黑 Light" panose="020B0502040204020203" pitchFamily="34" charset="-122"/>
                <a:sym typeface="+mn-ea"/>
              </a:rPr>
              <a:t>规律性问题</a:t>
            </a:r>
            <a:r>
              <a:rPr sz="2000">
                <a:latin typeface="微软雅黑 Light" panose="020B0502040204020203" pitchFamily="34" charset="-122"/>
                <a:sym typeface="+mn-ea"/>
              </a:rPr>
              <a:t>的发现、认识与总结，应有大胆探索的精神。</a:t>
            </a:r>
          </a:p>
          <a:p>
            <a:pPr algn="just">
              <a:lnSpc>
                <a:spcPct val="100000"/>
              </a:lnSpc>
            </a:pPr>
            <a:r>
              <a:rPr sz="2000">
                <a:latin typeface="微软雅黑 Light" panose="020B0502040204020203" pitchFamily="34" charset="-122"/>
                <a:sym typeface="+mn-ea"/>
              </a:rPr>
              <a:t>它是书本</a:t>
            </a:r>
            <a:r>
              <a:rPr sz="2000" b="1">
                <a:solidFill>
                  <a:srgbClr val="FF0000"/>
                </a:solidFill>
                <a:latin typeface="微软雅黑 Light" panose="020B0502040204020203" pitchFamily="34" charset="-122"/>
                <a:sym typeface="+mn-ea"/>
              </a:rPr>
              <a:t>知识转化为实践</a:t>
            </a:r>
            <a:r>
              <a:rPr sz="2000">
                <a:latin typeface="微软雅黑 Light" panose="020B0502040204020203" pitchFamily="34" charset="-122"/>
                <a:sym typeface="+mn-ea"/>
              </a:rPr>
              <a:t>，又从</a:t>
            </a:r>
            <a:r>
              <a:rPr sz="2000" b="1">
                <a:solidFill>
                  <a:srgbClr val="FF0000"/>
                </a:solidFill>
                <a:latin typeface="微软雅黑 Light" panose="020B0502040204020203" pitchFamily="34" charset="-122"/>
                <a:sym typeface="+mn-ea"/>
              </a:rPr>
              <a:t>实践上升为理论</a:t>
            </a:r>
            <a:r>
              <a:rPr sz="2000">
                <a:latin typeface="微软雅黑 Light" panose="020B0502040204020203" pitchFamily="34" charset="-122"/>
                <a:sym typeface="+mn-ea"/>
              </a:rPr>
              <a:t>的探索，是对规律性问题的认识与总结，也是对规律发展的新发现与探求。因为表演学科实践本身极具有个人独特性，所以表演专业总结与学术论文也应具有</a:t>
            </a:r>
            <a:r>
              <a:rPr sz="2000" b="1">
                <a:solidFill>
                  <a:srgbClr val="FF0000"/>
                </a:solidFill>
                <a:latin typeface="微软雅黑 Light" panose="020B0502040204020203" pitchFamily="34" charset="-122"/>
                <a:sym typeface="+mn-ea"/>
              </a:rPr>
              <a:t>独特见解</a:t>
            </a:r>
            <a:r>
              <a:rPr sz="2000">
                <a:latin typeface="微软雅黑 Light" panose="020B0502040204020203" pitchFamily="34" charset="-122"/>
                <a:sym typeface="+mn-ea"/>
              </a:rPr>
              <a:t>。</a:t>
            </a:r>
          </a:p>
          <a:p>
            <a:pPr algn="just">
              <a:lnSpc>
                <a:spcPct val="100000"/>
              </a:lnSpc>
            </a:pPr>
            <a:r>
              <a:rPr sz="2000">
                <a:latin typeface="微软雅黑 Light" panose="020B0502040204020203" pitchFamily="34" charset="-122"/>
                <a:sym typeface="+mn-ea"/>
              </a:rPr>
              <a:t>表演艺术专业总结</a:t>
            </a:r>
            <a:r>
              <a:rPr lang="zh-CN" sz="2000">
                <a:latin typeface="微软雅黑 Light" panose="020B0502040204020203" pitchFamily="34" charset="-122"/>
                <a:sym typeface="+mn-ea"/>
              </a:rPr>
              <a:t>要：</a:t>
            </a:r>
          </a:p>
          <a:p>
            <a:pPr algn="just">
              <a:lnSpc>
                <a:spcPct val="100000"/>
              </a:lnSpc>
            </a:pPr>
            <a:r>
              <a:rPr sz="2000">
                <a:latin typeface="微软雅黑 Light" panose="020B0502040204020203" pitchFamily="34" charset="-122"/>
                <a:sym typeface="+mn-ea"/>
              </a:rPr>
              <a:t>从感性认识出发，上升至对表演艺术的理性的规律性问题的归纳与认识</a:t>
            </a:r>
            <a:r>
              <a:rPr lang="zh-CN" sz="2000">
                <a:latin typeface="微软雅黑 Light" panose="020B0502040204020203" pitchFamily="34" charset="-122"/>
                <a:sym typeface="+mn-ea"/>
              </a:rPr>
              <a:t>；</a:t>
            </a:r>
            <a:endParaRPr sz="2000">
              <a:latin typeface="微软雅黑 Light" panose="020B0502040204020203" pitchFamily="34" charset="-122"/>
              <a:sym typeface="+mn-ea"/>
            </a:endParaRPr>
          </a:p>
          <a:p>
            <a:pPr algn="just">
              <a:lnSpc>
                <a:spcPct val="100000"/>
              </a:lnSpc>
            </a:pPr>
            <a:r>
              <a:rPr sz="2000">
                <a:latin typeface="微软雅黑 Light" panose="020B0502040204020203" pitchFamily="34" charset="-122"/>
                <a:sym typeface="+mn-ea"/>
              </a:rPr>
              <a:t>应具有强烈的论证色彩，能够反映出学科的规律性、条理性、真实准确性</a:t>
            </a:r>
            <a:r>
              <a:rPr lang="zh-CN" sz="2000">
                <a:latin typeface="微软雅黑 Light" panose="020B0502040204020203" pitchFamily="34" charset="-122"/>
                <a:sym typeface="+mn-ea"/>
              </a:rPr>
              <a:t>；</a:t>
            </a:r>
            <a:endParaRPr sz="2000">
              <a:latin typeface="微软雅黑 Light" panose="020B0502040204020203" pitchFamily="34" charset="-122"/>
              <a:sym typeface="+mn-ea"/>
            </a:endParaRPr>
          </a:p>
          <a:p>
            <a:pPr algn="just">
              <a:lnSpc>
                <a:spcPct val="100000"/>
              </a:lnSpc>
            </a:pPr>
            <a:r>
              <a:rPr sz="2000">
                <a:latin typeface="微软雅黑 Light" panose="020B0502040204020203" pitchFamily="34" charset="-122"/>
                <a:sym typeface="+mn-ea"/>
              </a:rPr>
              <a:t>要具有指导意义，具有实用性。倡导朴实，不要把简单问题复杂化，对复杂问题的探索也力求深入浅出，反对写作玄乎其玄、云山雾罩的文章。</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第六节 关于表演创作总结和毕业学术论文的撰写</a:t>
            </a:r>
          </a:p>
        </p:txBody>
      </p:sp>
      <p:sp>
        <p:nvSpPr>
          <p:cNvPr id="3" name="文本占位符 2"/>
          <p:cNvSpPr>
            <a:spLocks noGrp="1"/>
          </p:cNvSpPr>
          <p:nvPr>
            <p:ph type="body" orient="vert" idx="1"/>
            <p:custDataLst>
              <p:tags r:id="rId1"/>
            </p:custDataLst>
          </p:nvPr>
        </p:nvSpPr>
        <p:spPr>
          <a:xfrm>
            <a:off x="807085" y="1112520"/>
            <a:ext cx="11281410" cy="5674360"/>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二、表演艺术专业总结或论文的学术理论构成</a:t>
            </a:r>
            <a:endParaRPr dirty="0">
              <a:latin typeface="微软雅黑 Light" panose="020B0502040204020203" pitchFamily="34" charset="-122"/>
              <a:sym typeface="+mn-ea"/>
            </a:endParaRPr>
          </a:p>
          <a:p>
            <a:pPr algn="just">
              <a:lnSpc>
                <a:spcPct val="80000"/>
              </a:lnSpc>
            </a:pPr>
            <a:r>
              <a:rPr sz="2000" dirty="0" err="1">
                <a:latin typeface="微软雅黑 Light" panose="020B0502040204020203" pitchFamily="34" charset="-122"/>
                <a:sym typeface="+mn-ea"/>
              </a:rPr>
              <a:t>专业论文的规范性表现在它是由</a:t>
            </a:r>
            <a:r>
              <a:rPr sz="2000" b="1" dirty="0" err="1">
                <a:solidFill>
                  <a:srgbClr val="FF0000"/>
                </a:solidFill>
                <a:latin typeface="微软雅黑 Light" panose="020B0502040204020203" pitchFamily="34" charset="-122"/>
                <a:sym typeface="+mn-ea"/>
              </a:rPr>
              <a:t>论题、论据、论证</a:t>
            </a:r>
            <a:r>
              <a:rPr sz="2000" dirty="0" err="1">
                <a:latin typeface="微软雅黑 Light" panose="020B0502040204020203" pitchFamily="34" charset="-122"/>
                <a:sym typeface="+mn-ea"/>
              </a:rPr>
              <a:t>三因素组成进行论述的，属论说文一类</a:t>
            </a:r>
            <a:r>
              <a:rPr sz="2000" dirty="0">
                <a:latin typeface="微软雅黑 Light" panose="020B0502040204020203" pitchFamily="34" charset="-122"/>
                <a:sym typeface="+mn-ea"/>
              </a:rPr>
              <a:t>。</a:t>
            </a:r>
          </a:p>
          <a:p>
            <a:pPr algn="just">
              <a:lnSpc>
                <a:spcPct val="80000"/>
              </a:lnSpc>
            </a:pPr>
            <a:r>
              <a:rPr sz="2000" dirty="0" err="1">
                <a:latin typeface="微软雅黑 Light" panose="020B0502040204020203" pitchFamily="34" charset="-122"/>
                <a:sym typeface="+mn-ea"/>
              </a:rPr>
              <a:t>中心论题须明确且贯彻始终，做到</a:t>
            </a:r>
            <a:r>
              <a:rPr sz="2000" b="1" dirty="0" err="1">
                <a:solidFill>
                  <a:srgbClr val="FF0000"/>
                </a:solidFill>
                <a:latin typeface="微软雅黑 Light" panose="020B0502040204020203" pitchFamily="34" charset="-122"/>
                <a:sym typeface="+mn-ea"/>
              </a:rPr>
              <a:t>正确地提出问题，科学地分析问题，圆满地解决问题</a:t>
            </a:r>
            <a:r>
              <a:rPr sz="2000" dirty="0">
                <a:latin typeface="微软雅黑 Light" panose="020B0502040204020203" pitchFamily="34" charset="-122"/>
                <a:sym typeface="+mn-ea"/>
              </a:rPr>
              <a:t>。</a:t>
            </a:r>
          </a:p>
          <a:p>
            <a:pPr marL="457200" indent="-457200" algn="just">
              <a:lnSpc>
                <a:spcPct val="80000"/>
              </a:lnSpc>
              <a:buFont typeface="+mj-lt"/>
              <a:buAutoNum type="arabicPeriod"/>
            </a:pPr>
            <a:r>
              <a:rPr sz="2000" b="1" dirty="0" err="1">
                <a:latin typeface="微软雅黑 Light" panose="020B0502040204020203" pitchFamily="34" charset="-122"/>
                <a:sym typeface="+mn-ea"/>
              </a:rPr>
              <a:t>论题（绪论</a:t>
            </a:r>
            <a:r>
              <a:rPr sz="2000" b="1" dirty="0">
                <a:latin typeface="微软雅黑 Light" panose="020B0502040204020203" pitchFamily="34" charset="-122"/>
                <a:sym typeface="+mn-ea"/>
              </a:rPr>
              <a:t>）</a:t>
            </a:r>
          </a:p>
          <a:p>
            <a:pPr marL="0" indent="0" algn="just">
              <a:lnSpc>
                <a:spcPct val="80000"/>
              </a:lnSpc>
              <a:buFont typeface="+mj-lt"/>
              <a:buNone/>
            </a:pPr>
            <a:r>
              <a:rPr sz="2000" dirty="0" err="1">
                <a:latin typeface="微软雅黑 Light" panose="020B0502040204020203" pitchFamily="34" charset="-122"/>
                <a:sym typeface="+mn-ea"/>
              </a:rPr>
              <a:t>首先提出要研究的问题或真实性需要证明的命题。在这里，中心论题一定要突出，论点要明确</a:t>
            </a:r>
            <a:r>
              <a:rPr sz="2000" dirty="0">
                <a:latin typeface="微软雅黑 Light" panose="020B0502040204020203" pitchFamily="34" charset="-122"/>
                <a:sym typeface="+mn-ea"/>
              </a:rPr>
              <a:t>。</a:t>
            </a:r>
          </a:p>
          <a:p>
            <a:pPr marL="457200" indent="-457200" algn="just">
              <a:lnSpc>
                <a:spcPct val="80000"/>
              </a:lnSpc>
              <a:buFont typeface="+mj-lt"/>
              <a:buAutoNum type="arabicPeriod" startAt="2"/>
            </a:pPr>
            <a:r>
              <a:rPr sz="2000" b="1" dirty="0" err="1">
                <a:latin typeface="微软雅黑 Light" panose="020B0502040204020203" pitchFamily="34" charset="-122"/>
                <a:sym typeface="+mn-ea"/>
              </a:rPr>
              <a:t>论据</a:t>
            </a:r>
            <a:endParaRPr sz="2000" b="1" dirty="0">
              <a:latin typeface="微软雅黑 Light" panose="020B0502040204020203" pitchFamily="34" charset="-122"/>
              <a:sym typeface="+mn-ea"/>
            </a:endParaRPr>
          </a:p>
          <a:p>
            <a:pPr marL="0" indent="0" algn="just">
              <a:lnSpc>
                <a:spcPct val="80000"/>
              </a:lnSpc>
              <a:buFont typeface="+mj-lt"/>
              <a:buNone/>
            </a:pPr>
            <a:r>
              <a:rPr sz="2000" dirty="0">
                <a:latin typeface="微软雅黑 Light" panose="020B0502040204020203" pitchFamily="34" charset="-122"/>
                <a:sym typeface="+mn-ea"/>
              </a:rPr>
              <a:t>论据是论文论述所需要的材料依据。一定要注意材料的真实、丰富与独特。这就需要广泛搜集材料，阅读所论专题材料以便引证。作为演员，要随时将自己创作实践中的确凿有力的实例加以整理，逐步积累，以便用这些充足的材料来证明对论题的判断。</a:t>
            </a:r>
          </a:p>
          <a:p>
            <a:pPr marL="457200" indent="-457200" algn="just">
              <a:lnSpc>
                <a:spcPct val="80000"/>
              </a:lnSpc>
              <a:buFont typeface="+mj-lt"/>
              <a:buAutoNum type="arabicPeriod" startAt="3"/>
            </a:pPr>
            <a:r>
              <a:rPr sz="2000" b="1" dirty="0" err="1">
                <a:latin typeface="微软雅黑 Light" panose="020B0502040204020203" pitchFamily="34" charset="-122"/>
                <a:sym typeface="+mn-ea"/>
              </a:rPr>
              <a:t>论证</a:t>
            </a:r>
            <a:endParaRPr sz="2000" b="1" dirty="0">
              <a:latin typeface="微软雅黑 Light" panose="020B0502040204020203" pitchFamily="34" charset="-122"/>
              <a:sym typeface="+mn-ea"/>
            </a:endParaRPr>
          </a:p>
          <a:p>
            <a:pPr marL="0" indent="0" algn="just">
              <a:lnSpc>
                <a:spcPct val="80000"/>
              </a:lnSpc>
              <a:buFont typeface="+mj-lt"/>
              <a:buNone/>
            </a:pPr>
            <a:r>
              <a:rPr sz="2000" dirty="0" err="1">
                <a:latin typeface="微软雅黑 Light" panose="020B0502040204020203" pitchFamily="34" charset="-122"/>
                <a:sym typeface="+mn-ea"/>
              </a:rPr>
              <a:t>论证是用论据来证明论题真实性的论述过程，是由论据推出论题时使用的推理形式</a:t>
            </a:r>
            <a:r>
              <a:rPr sz="2000" dirty="0">
                <a:latin typeface="微软雅黑 Light" panose="020B0502040204020203" pitchFamily="34" charset="-122"/>
                <a:sym typeface="+mn-ea"/>
              </a:rPr>
              <a:t>。</a:t>
            </a:r>
          </a:p>
          <a:p>
            <a:pPr marL="0" indent="0" algn="just">
              <a:lnSpc>
                <a:spcPct val="80000"/>
              </a:lnSpc>
              <a:buFont typeface="+mj-lt"/>
              <a:buNone/>
            </a:pPr>
            <a:r>
              <a:rPr sz="2000" dirty="0" err="1">
                <a:latin typeface="微软雅黑 Light" panose="020B0502040204020203" pitchFamily="34" charset="-122"/>
                <a:sym typeface="+mn-ea"/>
              </a:rPr>
              <a:t>论证要充分，合乎逻辑，周到严密，且具有独特性</a:t>
            </a:r>
            <a:r>
              <a:rPr sz="2000" dirty="0">
                <a:latin typeface="微软雅黑 Light" panose="020B0502040204020203" pitchFamily="34" charset="-122"/>
                <a:sym typeface="+mn-ea"/>
              </a:rPr>
              <a:t>。</a:t>
            </a:r>
          </a:p>
          <a:p>
            <a:pPr marL="0" indent="0" algn="just">
              <a:lnSpc>
                <a:spcPct val="80000"/>
              </a:lnSpc>
              <a:buFont typeface="+mj-lt"/>
              <a:buNone/>
            </a:pPr>
            <a:r>
              <a:rPr sz="2000" dirty="0">
                <a:latin typeface="微软雅黑 Light" panose="020B0502040204020203" pitchFamily="34" charset="-122"/>
                <a:sym typeface="+mn-ea"/>
              </a:rPr>
              <a:t>论点、论据、论证三者是论文写作的基石。在写作过程中，一定要观点明确，判断恰当，推理严谨，以显示出自己扎实的专业基础知识、科学的思维方法和独立分析的能力。</a:t>
            </a:r>
          </a:p>
          <a:p>
            <a:pPr algn="just">
              <a:lnSpc>
                <a:spcPct val="80000"/>
              </a:lnSpc>
            </a:pPr>
            <a:r>
              <a:rPr sz="2000" dirty="0">
                <a:latin typeface="微软雅黑 Light" panose="020B0502040204020203" pitchFamily="34" charset="-122"/>
                <a:sym typeface="+mn-ea"/>
              </a:rPr>
              <a:t>专业学习总结与专业论文是演员对表演实践中遇到的带有学术性的问题和真实感受的理性思辨，或上升至理性的认识，对一般实践有着指导意义。</a:t>
            </a:r>
          </a:p>
          <a:p>
            <a:pPr algn="just">
              <a:lnSpc>
                <a:spcPct val="140000"/>
              </a:lnSpc>
            </a:pPr>
            <a:endParaRPr sz="2000" dirty="0">
              <a:latin typeface="微软雅黑 Light" panose="020B0502040204020203" pitchFamily="34" charset="-122"/>
              <a:sym typeface="+mn-ea"/>
            </a:endParaRP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第六节 关于表演创作总结和毕业学术论文的撰写</a:t>
            </a:r>
          </a:p>
        </p:txBody>
      </p:sp>
      <p:sp>
        <p:nvSpPr>
          <p:cNvPr id="3" name="文本占位符 2"/>
          <p:cNvSpPr>
            <a:spLocks noGrp="1"/>
          </p:cNvSpPr>
          <p:nvPr>
            <p:ph type="body" orient="vert" idx="1"/>
            <p:custDataLst>
              <p:tags r:id="rId1"/>
            </p:custDataLst>
          </p:nvPr>
        </p:nvSpPr>
        <p:spPr>
          <a:xfrm>
            <a:off x="801370" y="1135380"/>
            <a:ext cx="11281410" cy="5448935"/>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三、专业学习总结与专业论文写作的阶段安排</a:t>
            </a:r>
            <a:endParaRPr lang="zh-CN">
              <a:latin typeface="微软雅黑 Light" panose="020B0502040204020203" pitchFamily="34" charset="-122"/>
              <a:sym typeface="+mn-ea"/>
            </a:endParaRPr>
          </a:p>
          <a:p>
            <a:pPr algn="just">
              <a:lnSpc>
                <a:spcPct val="100000"/>
              </a:lnSpc>
            </a:pPr>
            <a:r>
              <a:rPr lang="zh-CN" sz="2000">
                <a:latin typeface="微软雅黑 Light" panose="020B0502040204020203" pitchFamily="34" charset="-122"/>
                <a:sym typeface="+mn-ea"/>
              </a:rPr>
              <a:t>专业学习总结一般安排在一个学习阶段的结束，或一个角色创作的完成，由指导教师命题，或演员根据自己的具体情况有针对性的进行总结。强调专业的学术性，而不要空泛。</a:t>
            </a:r>
          </a:p>
          <a:p>
            <a:pPr algn="just">
              <a:lnSpc>
                <a:spcPct val="100000"/>
              </a:lnSpc>
            </a:pPr>
            <a:r>
              <a:rPr lang="zh-CN" sz="2000">
                <a:latin typeface="微软雅黑 Light" panose="020B0502040204020203" pitchFamily="34" charset="-122"/>
                <a:sym typeface="+mn-ea"/>
              </a:rPr>
              <a:t>专业毕业论文一般来说分五个阶段。</a:t>
            </a:r>
          </a:p>
          <a:p>
            <a:pPr marL="457200" indent="-457200" algn="just">
              <a:lnSpc>
                <a:spcPct val="100000"/>
              </a:lnSpc>
              <a:buAutoNum type="arabicPeriod"/>
            </a:pPr>
            <a:r>
              <a:rPr lang="zh-CN" sz="2000" b="1">
                <a:solidFill>
                  <a:srgbClr val="FF0000"/>
                </a:solidFill>
                <a:latin typeface="微软雅黑 Light" panose="020B0502040204020203" pitchFamily="34" charset="-122"/>
                <a:sym typeface="+mn-ea"/>
              </a:rPr>
              <a:t>选题、定题</a:t>
            </a:r>
          </a:p>
          <a:p>
            <a:pPr algn="just">
              <a:lnSpc>
                <a:spcPct val="100000"/>
              </a:lnSpc>
              <a:buFont typeface="Wingdings" panose="05000000000000000000" charset="0"/>
              <a:buChar char="Ø"/>
            </a:pPr>
            <a:r>
              <a:rPr lang="zh-CN" sz="2000">
                <a:latin typeface="微软雅黑 Light" panose="020B0502040204020203" pitchFamily="34" charset="-122"/>
                <a:sym typeface="+mn-ea"/>
              </a:rPr>
              <a:t>写论文前考虑我要“写什么”与“怎么写”，“写什么”就是我们的选题。选题是写好论文的第一步，在某种程度上讲可以说是论文成败的关键。一般应选择自己在实践中有强烈感受、经过认真思考的问题，做到“有感而发”，对经常碰到的难以解决又不可回避的创作问题，要以较大的精力去攻坚，并力争“发表高见”，防止老生常谈、平淡无味和一般化。</a:t>
            </a:r>
          </a:p>
          <a:p>
            <a:pPr algn="just">
              <a:lnSpc>
                <a:spcPct val="100000"/>
              </a:lnSpc>
              <a:buFont typeface="Wingdings" panose="05000000000000000000" charset="0"/>
              <a:buChar char="Ø"/>
            </a:pPr>
            <a:r>
              <a:rPr lang="zh-CN" sz="2000">
                <a:latin typeface="微软雅黑 Light" panose="020B0502040204020203" pitchFamily="34" charset="-122"/>
                <a:sym typeface="+mn-ea"/>
              </a:rPr>
              <a:t>表演学科有规律性的问题，一般为学者们所论述；要既有新意、从新的角度上发表个人见解，同时又力求深刻，能发挥自己所长，以一个表演实践者（而不只是评论者）的身份把所要论述的中心问题说透。</a:t>
            </a:r>
          </a:p>
          <a:p>
            <a:pPr algn="just">
              <a:lnSpc>
                <a:spcPct val="100000"/>
              </a:lnSpc>
              <a:buFont typeface="Wingdings" panose="05000000000000000000" charset="0"/>
              <a:buChar char="Ø"/>
            </a:pPr>
            <a:r>
              <a:rPr lang="zh-CN" sz="2000">
                <a:latin typeface="微软雅黑 Light" panose="020B0502040204020203" pitchFamily="34" charset="-122"/>
                <a:sym typeface="+mn-ea"/>
              </a:rPr>
              <a:t>定题应与指导教师共同商定（避免返工）。</a:t>
            </a:r>
          </a:p>
          <a:p>
            <a:pPr algn="just">
              <a:lnSpc>
                <a:spcPct val="100000"/>
              </a:lnSpc>
              <a:buFont typeface="Wingdings" panose="05000000000000000000" charset="0"/>
              <a:buChar char="Ø"/>
            </a:pPr>
            <a:r>
              <a:rPr lang="zh-CN" sz="2000">
                <a:latin typeface="微软雅黑 Light" panose="020B0502040204020203" pitchFamily="34" charset="-122"/>
                <a:sym typeface="+mn-ea"/>
              </a:rPr>
              <a:t>完成稿应于答辩或讨论前两周完成。</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第六节 关于表演创作总结和毕业学术论文的撰写</a:t>
            </a:r>
          </a:p>
        </p:txBody>
      </p:sp>
      <p:sp>
        <p:nvSpPr>
          <p:cNvPr id="3" name="文本占位符 2"/>
          <p:cNvSpPr>
            <a:spLocks noGrp="1"/>
          </p:cNvSpPr>
          <p:nvPr>
            <p:ph type="body" orient="vert" idx="1"/>
            <p:custDataLst>
              <p:tags r:id="rId1"/>
            </p:custDataLst>
          </p:nvPr>
        </p:nvSpPr>
        <p:spPr>
          <a:xfrm>
            <a:off x="801370" y="1135380"/>
            <a:ext cx="11281410" cy="518287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三、专业学习总结与专业论文写作的阶段安排</a:t>
            </a:r>
            <a:endParaRPr lang="zh-CN">
              <a:latin typeface="微软雅黑 Light" panose="020B0502040204020203" pitchFamily="34" charset="-122"/>
              <a:sym typeface="+mn-ea"/>
            </a:endParaRPr>
          </a:p>
          <a:p>
            <a:pPr marL="457200" indent="-457200" algn="just">
              <a:lnSpc>
                <a:spcPct val="140000"/>
              </a:lnSpc>
              <a:buFont typeface="+mj-lt"/>
              <a:buAutoNum type="arabicPeriod" startAt="2"/>
            </a:pPr>
            <a:r>
              <a:rPr lang="zh-CN" sz="2000" b="1">
                <a:solidFill>
                  <a:srgbClr val="FF0000"/>
                </a:solidFill>
                <a:latin typeface="微软雅黑 Light" panose="020B0502040204020203" pitchFamily="34" charset="-122"/>
                <a:sym typeface="+mn-ea"/>
              </a:rPr>
              <a:t>选材，写提纲</a:t>
            </a:r>
          </a:p>
          <a:p>
            <a:pPr algn="just">
              <a:lnSpc>
                <a:spcPct val="100000"/>
              </a:lnSpc>
              <a:buFont typeface="Wingdings" panose="05000000000000000000" charset="0"/>
              <a:buChar char="Ø"/>
            </a:pPr>
            <a:r>
              <a:rPr lang="zh-CN" sz="2000">
                <a:latin typeface="微软雅黑 Light" panose="020B0502040204020203" pitchFamily="34" charset="-122"/>
                <a:sym typeface="+mn-ea"/>
              </a:rPr>
              <a:t>定题后要围绕论题整理素材，搜集有价值的素材，包括名家经典论述及他人与自己的创作实践经验的总结。在大量的素材中，横向扩展，纵向追溯，在努力扩大视野把握问题整体后，进行提炼、取舍、调整。素材是构成学术文章的重要因素，它是论证问题时所需要的根据，积累素材与选材是写作前的必要准备。</a:t>
            </a:r>
          </a:p>
          <a:p>
            <a:pPr algn="just">
              <a:lnSpc>
                <a:spcPct val="100000"/>
              </a:lnSpc>
              <a:buFont typeface="Wingdings" panose="05000000000000000000" charset="0"/>
              <a:buChar char="Ø"/>
            </a:pPr>
            <a:r>
              <a:rPr lang="zh-CN" sz="2000">
                <a:latin typeface="微软雅黑 Light" panose="020B0502040204020203" pitchFamily="34" charset="-122"/>
                <a:sym typeface="+mn-ea"/>
              </a:rPr>
              <a:t>“怎样写？”在占有丰富的资料后，先围绕中心论题铺设论文的大骨架，拟定出论文提纲。提纲是论文结构的总体设计，是论文写作准备的重要环节。写提纲是把若干小论点及繁杂的素材进行整理，以保证论文层次清楚、逻辑严密，它关系到论文的方向，会影响论文的深度与水平。</a:t>
            </a:r>
          </a:p>
          <a:p>
            <a:pPr algn="just">
              <a:lnSpc>
                <a:spcPct val="100000"/>
              </a:lnSpc>
              <a:buFont typeface="Wingdings" panose="05000000000000000000" charset="0"/>
              <a:buChar char="Ø"/>
            </a:pPr>
            <a:r>
              <a:rPr lang="zh-CN" sz="2000">
                <a:latin typeface="微软雅黑 Light" panose="020B0502040204020203" pitchFamily="34" charset="-122"/>
                <a:sym typeface="+mn-ea"/>
              </a:rPr>
              <a:t>提纲包括论文题目，含有大小标题纲目的绪论、本论、结语三部分。把选用的素材编进提纲后就形成内容概要。拟写提纲时需从整体出发，审查每一部分在论文中的地位与作用，从中心论点出发，检查每一部分能否为中心论点服务，使之浑然成为一体。要注意各部分之间的逻辑联系，提纲既要能反映出中心论点的基本骨架，又要层次分明、条理清晰，做到材料与观点统一，为撰写高质量的毕业论文打好基础。</a:t>
            </a:r>
          </a:p>
          <a:p>
            <a:pPr algn="just">
              <a:lnSpc>
                <a:spcPct val="100000"/>
              </a:lnSpc>
              <a:buFont typeface="Wingdings" panose="05000000000000000000" charset="0"/>
              <a:buChar char="Ø"/>
            </a:pPr>
            <a:r>
              <a:rPr lang="zh-CN" sz="2000">
                <a:latin typeface="微软雅黑 Light" panose="020B0502040204020203" pitchFamily="34" charset="-122"/>
                <a:sym typeface="+mn-ea"/>
              </a:rPr>
              <a:t>应与指导教师商谈，在三至四周内写出。</a:t>
            </a:r>
          </a:p>
          <a:p>
            <a:pPr marL="0" indent="0" algn="just">
              <a:lnSpc>
                <a:spcPct val="140000"/>
              </a:lnSpc>
              <a:buNone/>
            </a:pPr>
            <a:endParaRPr lang="zh-CN" sz="2000">
              <a:latin typeface="微软雅黑 Light" panose="020B0502040204020203" pitchFamily="34" charset="-122"/>
              <a:sym typeface="+mn-ea"/>
            </a:endParaRP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第六节 关于表演创作总结和毕业学术论文的撰写</a:t>
            </a:r>
          </a:p>
        </p:txBody>
      </p:sp>
      <p:sp>
        <p:nvSpPr>
          <p:cNvPr id="3" name="文本占位符 2"/>
          <p:cNvSpPr>
            <a:spLocks noGrp="1"/>
          </p:cNvSpPr>
          <p:nvPr>
            <p:ph type="body" orient="vert" idx="1"/>
            <p:custDataLst>
              <p:tags r:id="rId1"/>
            </p:custDataLst>
          </p:nvPr>
        </p:nvSpPr>
        <p:spPr>
          <a:xfrm>
            <a:off x="801370" y="1135380"/>
            <a:ext cx="11281410" cy="5182870"/>
          </a:xfrm>
        </p:spPr>
        <p:txBody>
          <a:bodyPr vert="horz">
            <a:noAutofit/>
          </a:bodyPr>
          <a:lstStyle/>
          <a:p>
            <a:pPr marL="0" indent="0" algn="just">
              <a:lnSpc>
                <a:spcPct val="140000"/>
              </a:lnSpc>
              <a:buFont typeface="+mj-lt"/>
              <a:buNone/>
            </a:pPr>
            <a:r>
              <a:rPr>
                <a:latin typeface="微软雅黑 Light" panose="020B0502040204020203" pitchFamily="34" charset="-122"/>
                <a:sym typeface="+mn-ea"/>
              </a:rPr>
              <a:t>三、专业学习总结与专业论文写作的阶段安排</a:t>
            </a:r>
          </a:p>
          <a:p>
            <a:pPr marL="457200" indent="-457200" algn="just">
              <a:lnSpc>
                <a:spcPct val="140000"/>
              </a:lnSpc>
              <a:buFont typeface="+mj-lt"/>
              <a:buAutoNum type="arabicPeriod" startAt="3"/>
            </a:pPr>
            <a:r>
              <a:rPr lang="zh-CN" sz="2000" b="1">
                <a:solidFill>
                  <a:srgbClr val="FF0000"/>
                </a:solidFill>
                <a:latin typeface="微软雅黑 Light" panose="020B0502040204020203" pitchFamily="34" charset="-122"/>
                <a:sym typeface="+mn-ea"/>
              </a:rPr>
              <a:t>写作初稿</a:t>
            </a:r>
          </a:p>
          <a:p>
            <a:pPr algn="just">
              <a:lnSpc>
                <a:spcPct val="90000"/>
              </a:lnSpc>
              <a:buFont typeface="Wingdings" panose="05000000000000000000" charset="0"/>
              <a:buChar char="Ø"/>
            </a:pPr>
            <a:r>
              <a:rPr lang="zh-CN" sz="2000">
                <a:latin typeface="微软雅黑 Light" panose="020B0502040204020203" pitchFamily="34" charset="-122"/>
                <a:sym typeface="+mn-ea"/>
              </a:rPr>
              <a:t>论文开头应开门见山、开宗明义、引人入胜，切忌绕弯子、兜圈子，不要系统陈述、追本溯源、层层开道而离题万里。</a:t>
            </a:r>
          </a:p>
          <a:p>
            <a:pPr algn="just">
              <a:lnSpc>
                <a:spcPct val="90000"/>
              </a:lnSpc>
              <a:buFont typeface="Wingdings" panose="05000000000000000000" charset="0"/>
              <a:buChar char="Ø"/>
            </a:pPr>
            <a:r>
              <a:rPr lang="zh-CN" sz="2000">
                <a:latin typeface="微软雅黑 Light" panose="020B0502040204020203" pitchFamily="34" charset="-122"/>
                <a:sym typeface="+mn-ea"/>
              </a:rPr>
              <a:t>在引经据典、引用名言时，一定要标注出处；运用专业词汇要确切，生疏的专业术语要简述概念。</a:t>
            </a:r>
          </a:p>
          <a:p>
            <a:pPr algn="just">
              <a:lnSpc>
                <a:spcPct val="90000"/>
              </a:lnSpc>
              <a:buFont typeface="Wingdings" panose="05000000000000000000" charset="0"/>
              <a:buChar char="Ø"/>
            </a:pPr>
            <a:r>
              <a:rPr lang="zh-CN" sz="2000">
                <a:latin typeface="微软雅黑 Light" panose="020B0502040204020203" pitchFamily="34" charset="-122"/>
                <a:sym typeface="+mn-ea"/>
              </a:rPr>
              <a:t>对自己着重阐述的论题概念要给出言简意赅的定义。</a:t>
            </a:r>
          </a:p>
          <a:p>
            <a:pPr algn="just">
              <a:lnSpc>
                <a:spcPct val="90000"/>
              </a:lnSpc>
              <a:buFont typeface="Wingdings" panose="05000000000000000000" charset="0"/>
              <a:buChar char="Ø"/>
            </a:pPr>
            <a:r>
              <a:rPr lang="zh-CN" sz="2000">
                <a:latin typeface="微软雅黑 Light" panose="020B0502040204020203" pitchFamily="34" charset="-122"/>
                <a:sym typeface="+mn-ea"/>
              </a:rPr>
              <a:t>中间（本论）部分是文章的实质性内容，应紧紧围绕中心论题进行论证、分析、引证，不要有论题而无论证或理由不足，从而造成跑题、概念不清或层次不明。</a:t>
            </a:r>
          </a:p>
          <a:p>
            <a:pPr algn="just">
              <a:lnSpc>
                <a:spcPct val="90000"/>
              </a:lnSpc>
              <a:buFont typeface="Wingdings" panose="05000000000000000000" charset="0"/>
              <a:buChar char="Ø"/>
            </a:pPr>
            <a:r>
              <a:rPr lang="zh-CN" sz="2000">
                <a:latin typeface="微软雅黑 Light" panose="020B0502040204020203" pitchFamily="34" charset="-122"/>
                <a:sym typeface="+mn-ea"/>
              </a:rPr>
              <a:t>在学术论文的段落结构上，每一自然段应保持逻辑上的完整性。一般都应有简短明确、能概括该段中心意思的段中主句。还要有一个小论证。论证又必有论点，以形成整个论证的核心。</a:t>
            </a:r>
          </a:p>
          <a:p>
            <a:pPr algn="just">
              <a:lnSpc>
                <a:spcPct val="90000"/>
              </a:lnSpc>
              <a:buFont typeface="Wingdings" panose="05000000000000000000" charset="0"/>
              <a:buChar char="Ø"/>
            </a:pPr>
            <a:r>
              <a:rPr lang="zh-CN" sz="2000">
                <a:latin typeface="微软雅黑 Light" panose="020B0502040204020203" pitchFamily="34" charset="-122"/>
                <a:sym typeface="+mn-ea"/>
              </a:rPr>
              <a:t>结尾应语言精练，综合概括；提出的结论能发人深省。</a:t>
            </a:r>
          </a:p>
          <a:p>
            <a:pPr algn="just">
              <a:lnSpc>
                <a:spcPct val="90000"/>
              </a:lnSpc>
              <a:buFont typeface="Wingdings" panose="05000000000000000000" charset="0"/>
              <a:buChar char="Ø"/>
            </a:pPr>
            <a:r>
              <a:rPr lang="zh-CN" sz="2000">
                <a:latin typeface="微软雅黑 Light" panose="020B0502040204020203" pitchFamily="34" charset="-122"/>
                <a:sym typeface="+mn-ea"/>
              </a:rPr>
              <a:t>篇幅应根据论文内容而定，过短、过简问题难讲透，但也要杜绝不着边际地随意发挥、高谈阔论，一般应控制在五千字内。</a:t>
            </a:r>
          </a:p>
          <a:p>
            <a:pPr algn="just">
              <a:lnSpc>
                <a:spcPct val="90000"/>
              </a:lnSpc>
              <a:buFont typeface="Wingdings" panose="05000000000000000000" charset="0"/>
              <a:buChar char="Ø"/>
            </a:pPr>
            <a:r>
              <a:rPr lang="zh-CN" sz="2000">
                <a:latin typeface="微软雅黑 Light" panose="020B0502040204020203" pitchFamily="34" charset="-122"/>
                <a:sym typeface="+mn-ea"/>
              </a:rPr>
              <a:t>初稿计划用四周完成，并要与指导教师商谈。</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2185" y="142240"/>
            <a:ext cx="11178540" cy="1325880"/>
          </a:xfrm>
        </p:spPr>
        <p:txBody>
          <a:bodyPr/>
          <a:lstStyle/>
          <a:p>
            <a:pPr algn="just"/>
            <a:r>
              <a:rPr lang="zh-CN" altLang="en-US" sz="3600"/>
              <a:t>第六节 关于表演创作总结和毕业学术论文的撰写</a:t>
            </a:r>
          </a:p>
        </p:txBody>
      </p:sp>
      <p:sp>
        <p:nvSpPr>
          <p:cNvPr id="3" name="文本占位符 2"/>
          <p:cNvSpPr>
            <a:spLocks noGrp="1"/>
          </p:cNvSpPr>
          <p:nvPr>
            <p:ph type="body" orient="vert" idx="1"/>
            <p:custDataLst>
              <p:tags r:id="rId1"/>
            </p:custDataLst>
          </p:nvPr>
        </p:nvSpPr>
        <p:spPr>
          <a:xfrm>
            <a:off x="801370" y="1135380"/>
            <a:ext cx="11281410" cy="5674995"/>
          </a:xfrm>
        </p:spPr>
        <p:txBody>
          <a:bodyPr vert="horz">
            <a:noAutofit/>
          </a:bodyPr>
          <a:lstStyle/>
          <a:p>
            <a:pPr marL="0" indent="0" algn="just">
              <a:lnSpc>
                <a:spcPct val="140000"/>
              </a:lnSpc>
              <a:buFont typeface="+mj-lt"/>
              <a:buNone/>
            </a:pPr>
            <a:r>
              <a:rPr dirty="0" err="1">
                <a:latin typeface="微软雅黑 Light" panose="020B0502040204020203" pitchFamily="34" charset="-122"/>
                <a:sym typeface="+mn-ea"/>
              </a:rPr>
              <a:t>三、专业学习总结与专业论文写作的阶段安排</a:t>
            </a:r>
            <a:endParaRPr dirty="0">
              <a:latin typeface="微软雅黑 Light" panose="020B0502040204020203" pitchFamily="34" charset="-122"/>
              <a:sym typeface="+mn-ea"/>
            </a:endParaRPr>
          </a:p>
          <a:p>
            <a:pPr marL="457200" indent="-457200" algn="just">
              <a:lnSpc>
                <a:spcPct val="140000"/>
              </a:lnSpc>
              <a:buFont typeface="+mj-lt"/>
              <a:buAutoNum type="arabicPeriod" startAt="4"/>
            </a:pPr>
            <a:r>
              <a:rPr lang="zh-CN" sz="2000" b="1" dirty="0">
                <a:solidFill>
                  <a:srgbClr val="FF0000"/>
                </a:solidFill>
                <a:latin typeface="微软雅黑 Light" panose="020B0502040204020203" pitchFamily="34" charset="-122"/>
                <a:sym typeface="+mn-ea"/>
              </a:rPr>
              <a:t>修改补充</a:t>
            </a:r>
          </a:p>
          <a:p>
            <a:pPr algn="just">
              <a:lnSpc>
                <a:spcPct val="140000"/>
              </a:lnSpc>
              <a:buFont typeface="Wingdings" panose="05000000000000000000" charset="0"/>
              <a:buChar char="Ø"/>
            </a:pPr>
            <a:r>
              <a:rPr lang="zh-CN" sz="2000" dirty="0">
                <a:latin typeface="微软雅黑 Light" panose="020B0502040204020203" pitchFamily="34" charset="-122"/>
                <a:sym typeface="+mn-ea"/>
              </a:rPr>
              <a:t>初稿完成后，经指导教师辅导和小组会讨论，必然会有人对初稿从论题、论据、论证上提出一些建设性意见或质疑，在研讨过程中使认识深化，并对所论述的问题进行修正补充。初稿在撰写中若因偏离了提纲而显得中心不清、逻辑混乱，还应在写修改稿时动大手术。</a:t>
            </a:r>
          </a:p>
          <a:p>
            <a:pPr algn="just">
              <a:lnSpc>
                <a:spcPct val="140000"/>
              </a:lnSpc>
              <a:buFont typeface="Wingdings" panose="05000000000000000000" charset="0"/>
              <a:buChar char="Ø"/>
            </a:pPr>
            <a:r>
              <a:rPr lang="zh-CN" sz="2000" dirty="0">
                <a:latin typeface="微软雅黑 Light" panose="020B0502040204020203" pitchFamily="34" charset="-122"/>
                <a:sym typeface="+mn-ea"/>
              </a:rPr>
              <a:t>修改稿应在四至五周内完成并与指导教师商谈。</a:t>
            </a:r>
          </a:p>
          <a:p>
            <a:pPr marL="457200" indent="-457200" algn="just">
              <a:lnSpc>
                <a:spcPct val="140000"/>
              </a:lnSpc>
              <a:buFont typeface="+mj-lt"/>
              <a:buAutoNum type="arabicPeriod" startAt="5"/>
            </a:pPr>
            <a:r>
              <a:rPr lang="zh-CN" sz="2000" b="1" dirty="0">
                <a:solidFill>
                  <a:srgbClr val="FF0000"/>
                </a:solidFill>
                <a:latin typeface="微软雅黑 Light" panose="020B0502040204020203" pitchFamily="34" charset="-122"/>
                <a:sym typeface="+mn-ea"/>
              </a:rPr>
              <a:t>论文完成稿</a:t>
            </a:r>
          </a:p>
          <a:p>
            <a:pPr algn="just">
              <a:lnSpc>
                <a:spcPct val="140000"/>
              </a:lnSpc>
              <a:buFont typeface="Wingdings" panose="05000000000000000000" charset="0"/>
              <a:buChar char="Ø"/>
            </a:pPr>
            <a:r>
              <a:rPr lang="zh-CN" sz="2000" dirty="0">
                <a:latin typeface="微软雅黑 Light" panose="020B0502040204020203" pitchFamily="34" charset="-122"/>
                <a:sym typeface="+mn-ea"/>
              </a:rPr>
              <a:t>论文完成稿是对修改稿的再次小调整。在做到清晰论理的前提下，注意语言表述的准确，要删繁就简，力求用最精辟的语言表达极为丰富的思想内涵，以达到论文的科学性、客观性、创见性、平易性。论文经指导教师审阅后，还准备组织全班同学针对论文进行讨论。</a:t>
            </a:r>
          </a:p>
          <a:p>
            <a:pPr algn="just">
              <a:lnSpc>
                <a:spcPct val="140000"/>
              </a:lnSpc>
              <a:buFont typeface="Wingdings" panose="05000000000000000000" charset="0"/>
              <a:buChar char="Ø"/>
            </a:pPr>
            <a:r>
              <a:rPr lang="zh-CN" sz="2000" dirty="0">
                <a:latin typeface="微软雅黑 Light" panose="020B0502040204020203" pitchFamily="34" charset="-122"/>
                <a:sym typeface="+mn-ea"/>
              </a:rPr>
              <a:t>完成稿应于答辩或讨论前两周完成。</a:t>
            </a:r>
          </a:p>
        </p:txBody>
      </p:sp>
      <p:sp>
        <p:nvSpPr>
          <p:cNvPr id="51" name="任意多边形 50"/>
          <p:cNvSpPr/>
          <p:nvPr/>
        </p:nvSpPr>
        <p:spPr>
          <a:xfrm>
            <a:off x="104433" y="-4454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50925" y="1382395"/>
            <a:ext cx="10302875" cy="5365750"/>
          </a:xfrm>
        </p:spPr>
        <p:txBody>
          <a:bodyPr vert="horz">
            <a:noAutofit/>
          </a:bodyPr>
          <a:lstStyle/>
          <a:p>
            <a:pPr marL="0" indent="0" fontAlgn="auto">
              <a:lnSpc>
                <a:spcPct val="120000"/>
              </a:lnSpc>
              <a:buFont typeface="+mj-lt"/>
              <a:buNone/>
            </a:pPr>
            <a:r>
              <a:rPr lang="zh-CN" altLang="en-US" sz="2400">
                <a:latin typeface="微软雅黑 Light" panose="020B0502040204020203" pitchFamily="34" charset="-122"/>
                <a:cs typeface="微软雅黑 Light" panose="020B0502040204020203" pitchFamily="34" charset="-122"/>
              </a:rPr>
              <a:t>１．写出一个角色的创作总结（要有学术性的论述）。</a:t>
            </a:r>
          </a:p>
          <a:p>
            <a:pPr marL="0" indent="0" fontAlgn="auto">
              <a:lnSpc>
                <a:spcPct val="120000"/>
              </a:lnSpc>
              <a:buFont typeface="+mj-lt"/>
              <a:buNone/>
            </a:pPr>
            <a:r>
              <a:rPr lang="zh-CN" altLang="en-US" sz="2400">
                <a:latin typeface="微软雅黑 Light" panose="020B0502040204020203" pitchFamily="34" charset="-122"/>
                <a:cs typeface="微软雅黑 Light" panose="020B0502040204020203" pitchFamily="34" charset="-122"/>
              </a:rPr>
              <a:t>２．写一篇专业学术论文。</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3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620385" y="3018790"/>
            <a:ext cx="6500495" cy="829945"/>
          </a:xfrm>
          <a:prstGeom prst="rect">
            <a:avLst/>
          </a:prstGeom>
          <a:noFill/>
        </p:spPr>
        <p:txBody>
          <a:bodyPr wrap="square" rtlCol="0">
            <a:spAutoFit/>
          </a:bodyPr>
          <a:lstStyle/>
          <a:p>
            <a:pPr algn="just"/>
            <a:r>
              <a:rPr lang="zh-CN" altLang="en-US" sz="4800" dirty="0">
                <a:solidFill>
                  <a:srgbClr val="413B39"/>
                </a:solidFill>
                <a:latin typeface="微软雅黑 Light" panose="020B0502040204020203" pitchFamily="34" charset="-122"/>
                <a:ea typeface="微软雅黑 Light" panose="020B0502040204020203" pitchFamily="34" charset="-122"/>
                <a:sym typeface="+mn-ea"/>
              </a:rPr>
              <a:t>中国电影表演史概述</a:t>
            </a:r>
            <a:endParaRPr sz="4800" dirty="0">
              <a:solidFill>
                <a:srgbClr val="413B39"/>
              </a:solidFill>
              <a:latin typeface="微软雅黑 Light" panose="020B0502040204020203" pitchFamily="34" charset="-122"/>
              <a:ea typeface="微软雅黑 Light" panose="020B0502040204020203" pitchFamily="34" charset="-122"/>
              <a:sym typeface="+mn-ea"/>
            </a:endParaRP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第七章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3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574922" y="1459865"/>
            <a:ext cx="11535163" cy="5338445"/>
          </a:xfrm>
        </p:spPr>
        <p:txBody>
          <a:bodyPr vert="horz">
            <a:noAutofit/>
          </a:bodyPr>
          <a:lstStyle/>
          <a:p>
            <a:pPr marL="0" indent="0" algn="just">
              <a:lnSpc>
                <a:spcPct val="140000"/>
              </a:lnSpc>
              <a:buNone/>
            </a:pPr>
            <a:r>
              <a:rPr sz="2000" dirty="0">
                <a:latin typeface="微软雅黑 Light" panose="020B0502040204020203" pitchFamily="34" charset="-122"/>
              </a:rPr>
              <a:t>１．</a:t>
            </a:r>
            <a:r>
              <a:rPr sz="2000" b="1" dirty="0">
                <a:latin typeface="微软雅黑 Light" panose="020B0502040204020203" pitchFamily="34" charset="-122"/>
              </a:rPr>
              <a:t>现实主义表演观的兴起</a:t>
            </a:r>
          </a:p>
          <a:p>
            <a:pPr algn="just">
              <a:lnSpc>
                <a:spcPct val="11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20</a:t>
            </a:r>
            <a:r>
              <a:rPr sz="2000" dirty="0">
                <a:latin typeface="微软雅黑 Light" panose="020B0502040204020203" pitchFamily="34" charset="-122"/>
              </a:rPr>
              <a:t>年代，中国电影文化主潮与新文化主潮未能汇流，电影界与新文艺界也存在着严重隔</a:t>
            </a:r>
            <a:r>
              <a:rPr lang="zh-CN" altLang="en-US" sz="2000" dirty="0">
                <a:latin typeface="微软雅黑 Light" panose="020B0502040204020203" pitchFamily="34" charset="-122"/>
              </a:rPr>
              <a:t>阂</a:t>
            </a:r>
            <a:r>
              <a:rPr sz="2000" dirty="0">
                <a:latin typeface="微软雅黑 Light" panose="020B0502040204020203" pitchFamily="34" charset="-122"/>
              </a:rPr>
              <a:t>。</a:t>
            </a:r>
          </a:p>
          <a:p>
            <a:pPr algn="just">
              <a:lnSpc>
                <a:spcPct val="110000"/>
              </a:lnSpc>
            </a:pPr>
            <a:r>
              <a:rPr lang="en-US" sz="2000" dirty="0">
                <a:latin typeface="微软雅黑 Light" panose="020B0502040204020203" pitchFamily="34" charset="-122"/>
              </a:rPr>
              <a:t>1933</a:t>
            </a:r>
            <a:r>
              <a:rPr sz="2000" dirty="0">
                <a:latin typeface="微软雅黑 Light" panose="020B0502040204020203" pitchFamily="34" charset="-122"/>
              </a:rPr>
              <a:t>年，</a:t>
            </a:r>
            <a:r>
              <a:rPr sz="2000" b="1" dirty="0">
                <a:solidFill>
                  <a:srgbClr val="FF0000"/>
                </a:solidFill>
                <a:latin typeface="微软雅黑 Light" panose="020B0502040204020203" pitchFamily="34" charset="-122"/>
              </a:rPr>
              <a:t>左翼电影文化运动</a:t>
            </a:r>
            <a:r>
              <a:rPr sz="2000" dirty="0">
                <a:latin typeface="微软雅黑 Light" panose="020B0502040204020203" pitchFamily="34" charset="-122"/>
              </a:rPr>
              <a:t>在中国蓬勃兴起，它以新思想、新内容、新题材，真实地反映当时的社会生活，一扫当时神怪武侠片泛滥之风，开创了我国的</a:t>
            </a:r>
            <a:r>
              <a:rPr sz="2000" b="1" dirty="0">
                <a:solidFill>
                  <a:srgbClr val="FF0000"/>
                </a:solidFill>
                <a:latin typeface="微软雅黑 Light" panose="020B0502040204020203" pitchFamily="34" charset="-122"/>
              </a:rPr>
              <a:t>现实主义传统</a:t>
            </a:r>
            <a:r>
              <a:rPr sz="2000" dirty="0">
                <a:latin typeface="微软雅黑 Light" panose="020B0502040204020203" pitchFamily="34" charset="-122"/>
              </a:rPr>
              <a:t>。</a:t>
            </a:r>
          </a:p>
          <a:p>
            <a:pPr algn="just">
              <a:lnSpc>
                <a:spcPct val="110000"/>
              </a:lnSpc>
            </a:pPr>
            <a:r>
              <a:rPr sz="2000" dirty="0" err="1">
                <a:latin typeface="微软雅黑 Light" panose="020B0502040204020203" pitchFamily="34" charset="-122"/>
              </a:rPr>
              <a:t>夏衍编剧的《狂流</a:t>
            </a:r>
            <a:r>
              <a:rPr sz="2000" dirty="0">
                <a:latin typeface="微软雅黑 Light" panose="020B0502040204020203" pitchFamily="34" charset="-122"/>
              </a:rPr>
              <a:t>》（</a:t>
            </a:r>
            <a:r>
              <a:rPr lang="en-US" sz="2000" dirty="0">
                <a:latin typeface="微软雅黑 Light" panose="020B0502040204020203" pitchFamily="34" charset="-122"/>
              </a:rPr>
              <a:t>1933</a:t>
            </a:r>
            <a:r>
              <a:rPr sz="2000" dirty="0">
                <a:latin typeface="微软雅黑 Light" panose="020B0502040204020203" pitchFamily="34" charset="-122"/>
              </a:rPr>
              <a:t>）为“中国电影新路线的开始”，继之有纪实风格著称的《春蚕》（</a:t>
            </a:r>
            <a:r>
              <a:rPr lang="en-US" sz="2000" dirty="0">
                <a:latin typeface="微软雅黑 Light" panose="020B0502040204020203" pitchFamily="34" charset="-122"/>
                <a:sym typeface="+mn-ea"/>
              </a:rPr>
              <a:t>1933</a:t>
            </a:r>
            <a:r>
              <a:rPr sz="2000" dirty="0">
                <a:latin typeface="微软雅黑 Light" panose="020B0502040204020203" pitchFamily="34" charset="-122"/>
              </a:rPr>
              <a:t>），</a:t>
            </a:r>
            <a:r>
              <a:rPr sz="2000" dirty="0" err="1">
                <a:latin typeface="微软雅黑 Light" panose="020B0502040204020203" pitchFamily="34" charset="-122"/>
              </a:rPr>
              <a:t>富有戏剧情趣的《姊妹花</a:t>
            </a:r>
            <a:r>
              <a:rPr sz="2000" dirty="0">
                <a:latin typeface="微软雅黑 Light" panose="020B0502040204020203" pitchFamily="34" charset="-122"/>
              </a:rPr>
              <a:t>》（</a:t>
            </a:r>
            <a:r>
              <a:rPr lang="en-US" sz="2000" dirty="0">
                <a:latin typeface="微软雅黑 Light" panose="020B0502040204020203" pitchFamily="34" charset="-122"/>
              </a:rPr>
              <a:t>1933</a:t>
            </a:r>
            <a:r>
              <a:rPr sz="2000" dirty="0">
                <a:latin typeface="微软雅黑 Light" panose="020B0502040204020203" pitchFamily="34" charset="-122"/>
              </a:rPr>
              <a:t>），</a:t>
            </a:r>
            <a:r>
              <a:rPr sz="2000" dirty="0" err="1">
                <a:latin typeface="微软雅黑 Light" panose="020B0502040204020203" pitchFamily="34" charset="-122"/>
              </a:rPr>
              <a:t>浪漫诗情见长的《大路</a:t>
            </a:r>
            <a:r>
              <a:rPr sz="2000" dirty="0">
                <a:latin typeface="微软雅黑 Light" panose="020B0502040204020203" pitchFamily="34" charset="-122"/>
              </a:rPr>
              <a:t>》（</a:t>
            </a:r>
            <a:r>
              <a:rPr lang="en-US" sz="2000" dirty="0">
                <a:latin typeface="微软雅黑 Light" panose="020B0502040204020203" pitchFamily="34" charset="-122"/>
              </a:rPr>
              <a:t>1934</a:t>
            </a:r>
            <a:r>
              <a:rPr sz="2000" dirty="0">
                <a:latin typeface="微软雅黑 Light" panose="020B0502040204020203" pitchFamily="34" charset="-122"/>
              </a:rPr>
              <a:t>），</a:t>
            </a:r>
            <a:r>
              <a:rPr sz="2000" dirty="0" err="1">
                <a:latin typeface="微软雅黑 Light" panose="020B0502040204020203" pitchFamily="34" charset="-122"/>
              </a:rPr>
              <a:t>情调凄婉压抑的《渔光曲</a:t>
            </a:r>
            <a:r>
              <a:rPr sz="2000" dirty="0">
                <a:latin typeface="微软雅黑 Light" panose="020B0502040204020203" pitchFamily="34" charset="-122"/>
              </a:rPr>
              <a:t>》（</a:t>
            </a:r>
            <a:r>
              <a:rPr lang="en-US" sz="2000" dirty="0">
                <a:latin typeface="微软雅黑 Light" panose="020B0502040204020203" pitchFamily="34" charset="-122"/>
              </a:rPr>
              <a:t>1934</a:t>
            </a:r>
            <a:r>
              <a:rPr sz="2000" dirty="0">
                <a:latin typeface="微软雅黑 Light" panose="020B0502040204020203" pitchFamily="34" charset="-122"/>
              </a:rPr>
              <a:t>）等。淡雅散文化风格的《神女</a:t>
            </a:r>
            <a:r>
              <a:rPr lang="zh-CN" sz="2000" dirty="0">
                <a:latin typeface="微软雅黑 Light" panose="020B0502040204020203" pitchFamily="34" charset="-122"/>
              </a:rPr>
              <a:t>》</a:t>
            </a:r>
            <a:r>
              <a:rPr sz="2000" dirty="0">
                <a:latin typeface="微软雅黑 Light" panose="020B0502040204020203" pitchFamily="34" charset="-122"/>
              </a:rPr>
              <a:t>（</a:t>
            </a:r>
            <a:r>
              <a:rPr lang="en-US" sz="2000" dirty="0">
                <a:latin typeface="微软雅黑 Light" panose="020B0502040204020203" pitchFamily="34" charset="-122"/>
              </a:rPr>
              <a:t>1934</a:t>
            </a:r>
            <a:r>
              <a:rPr sz="2000" dirty="0">
                <a:latin typeface="微软雅黑 Light" panose="020B0502040204020203" pitchFamily="34" charset="-122"/>
              </a:rPr>
              <a:t>）的问世标志着中国默片艺术的高峰。《</a:t>
            </a:r>
            <a:r>
              <a:rPr sz="2000" dirty="0" err="1">
                <a:latin typeface="微软雅黑 Light" panose="020B0502040204020203" pitchFamily="34" charset="-122"/>
              </a:rPr>
              <a:t>马路天使</a:t>
            </a:r>
            <a:r>
              <a:rPr sz="2000" dirty="0">
                <a:latin typeface="微软雅黑 Light" panose="020B0502040204020203" pitchFamily="34" charset="-122"/>
              </a:rPr>
              <a:t>》（</a:t>
            </a:r>
            <a:r>
              <a:rPr lang="en-US" sz="2000" dirty="0">
                <a:latin typeface="微软雅黑 Light" panose="020B0502040204020203" pitchFamily="34" charset="-122"/>
              </a:rPr>
              <a:t>1937</a:t>
            </a:r>
            <a:r>
              <a:rPr sz="2000" dirty="0">
                <a:latin typeface="微软雅黑 Light" panose="020B0502040204020203" pitchFamily="34" charset="-122"/>
              </a:rPr>
              <a:t>）</a:t>
            </a:r>
            <a:r>
              <a:rPr lang="zh-CN" sz="2000" dirty="0">
                <a:latin typeface="微软雅黑 Light" panose="020B0502040204020203" pitchFamily="34" charset="-122"/>
              </a:rPr>
              <a:t>，</a:t>
            </a:r>
            <a:r>
              <a:rPr sz="2000" dirty="0">
                <a:latin typeface="微软雅黑 Light" panose="020B0502040204020203" pitchFamily="34" charset="-122"/>
              </a:rPr>
              <a:t>把</a:t>
            </a: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年代进步电影的思想艺术水平推向了一个新高度。</a:t>
            </a:r>
          </a:p>
          <a:p>
            <a:pPr algn="just">
              <a:lnSpc>
                <a:spcPct val="110000"/>
              </a:lnSpc>
            </a:pPr>
            <a:r>
              <a:rPr sz="2000" dirty="0">
                <a:latin typeface="微软雅黑 Light" panose="020B0502040204020203" pitchFamily="34" charset="-122"/>
              </a:rPr>
              <a:t>左翼电影以巨大的艺术成就改变了中国电影混乱落后的面貌，开创了新的局面。它是以往世界各国电影中还从未出现过的一个现实主义的电影新派别。</a:t>
            </a:r>
          </a:p>
          <a:p>
            <a:pPr algn="just">
              <a:lnSpc>
                <a:spcPct val="110000"/>
              </a:lnSpc>
            </a:pPr>
            <a:r>
              <a:rPr sz="2000" dirty="0" err="1">
                <a:latin typeface="楷体" panose="02010609060101010101" pitchFamily="49" charset="-122"/>
                <a:ea typeface="楷体" panose="02010609060101010101" pitchFamily="49" charset="-122"/>
              </a:rPr>
              <a:t>周晓明</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崛起于中国三十年代的左翼创作群，是既具有独特民族形态，又具有鲜明阶级性特征的现实主义电影学派</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以对思想意识性的注重、对社会整体性和社会分析性的追求，形成了本学派的基本美学特征，创构自己独特的现实主义</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理性</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社会现实主义</a:t>
            </a:r>
            <a:r>
              <a:rPr sz="2000" dirty="0">
                <a:latin typeface="楷体" panose="02010609060101010101" pitchFamily="49" charset="-122"/>
                <a:ea typeface="楷体" panose="02010609060101010101" pitchFamily="49"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10617835" y="0"/>
            <a:ext cx="1574165" cy="210121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55015" y="1246505"/>
            <a:ext cx="11398885" cy="5219700"/>
          </a:xfrm>
        </p:spPr>
        <p:txBody>
          <a:bodyPr vert="horz">
            <a:normAutofit fontScale="25000" lnSpcReduction="20000"/>
          </a:bodyPr>
          <a:lstStyle/>
          <a:p>
            <a:pPr marL="0" indent="0">
              <a:lnSpc>
                <a:spcPct val="130000"/>
              </a:lnSpc>
              <a:buNone/>
            </a:pPr>
            <a:r>
              <a:rPr lang="zh-CN" altLang="en-US" sz="11200" dirty="0"/>
              <a:t>二、表演基础元素</a:t>
            </a:r>
          </a:p>
          <a:p>
            <a:pPr>
              <a:lnSpc>
                <a:spcPct val="130000"/>
              </a:lnSpc>
            </a:pPr>
            <a:r>
              <a:rPr lang="zh-CN" altLang="en-US" sz="7400" dirty="0">
                <a:latin typeface="微软雅黑 Light" panose="020B0502040204020203" pitchFamily="34" charset="-122"/>
                <a:cs typeface="微软雅黑 Light" panose="020B0502040204020203" pitchFamily="34" charset="-122"/>
              </a:rPr>
              <a:t>斯坦尼斯拉夫斯基说：“为了简便起见，我们把所有这些东西（假使、规定情境、想象、注意力、真实感与信念、情绪记忆、交流、内部和外部动作等）都称为</a:t>
            </a:r>
            <a:r>
              <a:rPr lang="zh-CN" altLang="en-US" sz="7400" b="1" dirty="0">
                <a:latin typeface="微软雅黑 Light" panose="020B0502040204020203" pitchFamily="34" charset="-122"/>
                <a:cs typeface="微软雅黑 Light" panose="020B0502040204020203" pitchFamily="34" charset="-122"/>
              </a:rPr>
              <a:t>元素</a:t>
            </a:r>
            <a:r>
              <a:rPr lang="zh-CN" altLang="en-US" sz="7400" dirty="0">
                <a:latin typeface="微软雅黑 Light" panose="020B0502040204020203" pitchFamily="34" charset="-122"/>
                <a:cs typeface="微软雅黑 Light" panose="020B0502040204020203" pitchFamily="34" charset="-122"/>
              </a:rPr>
              <a:t>。”</a:t>
            </a:r>
          </a:p>
          <a:p>
            <a:pPr>
              <a:lnSpc>
                <a:spcPct val="130000"/>
              </a:lnSpc>
            </a:pPr>
            <a:r>
              <a:rPr lang="zh-CN" altLang="en-US" sz="7400" dirty="0">
                <a:latin typeface="微软雅黑 Light" panose="020B0502040204020203" pitchFamily="34" charset="-122"/>
                <a:cs typeface="微软雅黑 Light" panose="020B0502040204020203" pitchFamily="34" charset="-122"/>
              </a:rPr>
              <a:t>表演基本元素是指演员在表演创作中必须具备的种种心理要素和能力。掌握表演基本元素就是学习表演的开始；</a:t>
            </a:r>
          </a:p>
          <a:p>
            <a:pPr>
              <a:lnSpc>
                <a:spcPct val="130000"/>
              </a:lnSpc>
            </a:pPr>
            <a:r>
              <a:rPr lang="zh-CN" altLang="en-US" sz="7400" b="1" dirty="0">
                <a:latin typeface="微软雅黑 Light" panose="020B0502040204020203" pitchFamily="34" charset="-122"/>
                <a:cs typeface="微软雅黑 Light" panose="020B0502040204020203" pitchFamily="34" charset="-122"/>
                <a:sym typeface="+mn-ea"/>
              </a:rPr>
              <a:t>“有魔力的假使”</a:t>
            </a:r>
            <a:r>
              <a:rPr lang="en-US" altLang="zh-CN" sz="7400" dirty="0">
                <a:latin typeface="微软雅黑 Light" panose="020B0502040204020203" pitchFamily="34" charset="-122"/>
                <a:cs typeface="微软雅黑 Light" panose="020B0502040204020203" pitchFamily="34" charset="-122"/>
                <a:sym typeface="+mn-ea"/>
              </a:rPr>
              <a:t>——</a:t>
            </a:r>
            <a:r>
              <a:rPr lang="zh-CN" altLang="en-US" sz="7400" dirty="0">
                <a:latin typeface="微软雅黑 Light" panose="020B0502040204020203" pitchFamily="34" charset="-122"/>
                <a:cs typeface="微软雅黑 Light" panose="020B0502040204020203" pitchFamily="34" charset="-122"/>
              </a:rPr>
              <a:t>当进行表演学习与训练时，就是要调动演员原有的对人生生活情感的积累，在一种“假使”的想象驱动下，重现各种人生的情感。而这种假定与假使在表演中又是最重要的，是诱发一切情感的开始；</a:t>
            </a:r>
          </a:p>
          <a:p>
            <a:pPr>
              <a:lnSpc>
                <a:spcPct val="130000"/>
              </a:lnSpc>
            </a:pPr>
            <a:r>
              <a:rPr lang="zh-CN" altLang="en-US" sz="7400" dirty="0">
                <a:latin typeface="微软雅黑 Light" panose="020B0502040204020203" pitchFamily="34" charset="-122"/>
                <a:cs typeface="微软雅黑 Light" panose="020B0502040204020203" pitchFamily="34" charset="-122"/>
              </a:rPr>
              <a:t>对演员的培训包括生活观察、创作素质、创作方法。经过声音、语言、形体、表演分科及综合训练，让演员达到对自己的身体、声音、情感能够有机地控制，在假定情境中能自如行动；科学的训练是为了让演员达到在创作中体验与体现的结合，以迎接影视人物的表演创作。其目的是为了通过对演员心理与形体的训练，实现其</a:t>
            </a:r>
            <a:r>
              <a:rPr lang="zh-CN" altLang="en-US" sz="7400" b="1" dirty="0">
                <a:latin typeface="微软雅黑 Light" panose="020B0502040204020203" pitchFamily="34" charset="-122"/>
                <a:cs typeface="微软雅黑 Light" panose="020B0502040204020203" pitchFamily="34" charset="-122"/>
              </a:rPr>
              <a:t>“在体验的基础上对人物有机的再体现”</a:t>
            </a:r>
            <a:r>
              <a:rPr lang="zh-CN" altLang="en-US" sz="7400" dirty="0">
                <a:latin typeface="微软雅黑 Light" panose="020B0502040204020203" pitchFamily="34" charset="-122"/>
                <a:cs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459865"/>
            <a:ext cx="11384280" cy="5338445"/>
          </a:xfrm>
        </p:spPr>
        <p:txBody>
          <a:bodyPr vert="horz">
            <a:noAutofit/>
          </a:bodyPr>
          <a:lstStyle/>
          <a:p>
            <a:pPr marL="0" indent="0" algn="just">
              <a:lnSpc>
                <a:spcPct val="140000"/>
              </a:lnSpc>
              <a:buNone/>
            </a:pPr>
            <a:r>
              <a:rPr sz="2000" dirty="0">
                <a:latin typeface="微软雅黑 Light" panose="020B0502040204020203" pitchFamily="34" charset="-122"/>
              </a:rPr>
              <a:t>１．</a:t>
            </a:r>
            <a:r>
              <a:rPr sz="2000" b="1" dirty="0">
                <a:latin typeface="微软雅黑 Light" panose="020B0502040204020203" pitchFamily="34" charset="-122"/>
              </a:rPr>
              <a:t>现实主义表演观的兴起</a:t>
            </a:r>
          </a:p>
          <a:p>
            <a:pPr algn="just">
              <a:lnSpc>
                <a:spcPct val="130000"/>
              </a:lnSpc>
            </a:pPr>
            <a:r>
              <a:rPr sz="2000" dirty="0">
                <a:latin typeface="微软雅黑 Light" panose="020B0502040204020203" pitchFamily="34" charset="-122"/>
              </a:rPr>
              <a:t>它寻求电影在时代与民众中的位置，把自己置身于时代洪流的产物。新文化运动的深广影响，银幕上浓郁的时代气息，表现了</a:t>
            </a:r>
            <a:r>
              <a:rPr lang="en-US" sz="2000" dirty="0">
                <a:latin typeface="微软雅黑 Light" panose="020B0502040204020203" pitchFamily="34" charset="-122"/>
              </a:rPr>
              <a:t>30</a:t>
            </a:r>
            <a:r>
              <a:rPr sz="2000" dirty="0">
                <a:latin typeface="微软雅黑 Light" panose="020B0502040204020203" pitchFamily="34" charset="-122"/>
              </a:rPr>
              <a:t>年代电影的现实主义精神和民族风格。这种新鲜活泼的电影美感，拉开了它与</a:t>
            </a:r>
            <a:r>
              <a:rPr lang="en-US" sz="2000" dirty="0">
                <a:latin typeface="微软雅黑 Light" panose="020B0502040204020203" pitchFamily="34" charset="-122"/>
              </a:rPr>
              <a:t>20</a:t>
            </a:r>
            <a:r>
              <a:rPr sz="2000" dirty="0">
                <a:latin typeface="微软雅黑 Light" panose="020B0502040204020203" pitchFamily="34" charset="-122"/>
              </a:rPr>
              <a:t>年代“影戏电影”美学的距离。</a:t>
            </a:r>
          </a:p>
          <a:p>
            <a:pPr algn="just">
              <a:lnSpc>
                <a:spcPct val="130000"/>
              </a:lnSpc>
            </a:pPr>
            <a:r>
              <a:rPr sz="2000" dirty="0">
                <a:latin typeface="微软雅黑 Light" panose="020B0502040204020203" pitchFamily="34" charset="-122"/>
              </a:rPr>
              <a:t>创作倾向性的变化，电影美学观念的重要变更，影响了表演美学的发展。作品题材的时代性，要求创作者直面生活与社会现实贴近，要求演员表演去掉文明戏的“戏味”，更接近生活的记录与写实，以一种现实主义的表演方法进行创作，以达到人物行为的真实、可信以及感情的真挚感人，增加了作品的现实意义，使观众有身临其境感。</a:t>
            </a:r>
          </a:p>
          <a:p>
            <a:pPr algn="just">
              <a:lnSpc>
                <a:spcPct val="130000"/>
              </a:lnSpc>
            </a:pPr>
            <a:r>
              <a:rPr sz="2000" dirty="0">
                <a:latin typeface="微软雅黑 Light" panose="020B0502040204020203" pitchFamily="34" charset="-122"/>
              </a:rPr>
              <a:t>演员在特定的时代背景下，把艺术创作与追求民族的生存结合起来，表演探索与唤起民众的社会责任的一致性，使演员们能对这些优秀剧本所描写的人物有深刻的理解与感受，出现了一批与优秀编导相匹配的优秀表演创作，确立了中国电影表演主体的探索纪实风格。</a:t>
            </a:r>
          </a:p>
          <a:p>
            <a:pPr algn="just">
              <a:lnSpc>
                <a:spcPct val="13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年代左翼电影的表演是现实主义表演派别的崛起。</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9277985" y="0"/>
            <a:ext cx="2914015" cy="208407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459865"/>
            <a:ext cx="11384280" cy="5338445"/>
          </a:xfrm>
        </p:spPr>
        <p:txBody>
          <a:bodyPr vert="horz">
            <a:noAutofit/>
          </a:bodyPr>
          <a:lstStyle/>
          <a:p>
            <a:pPr marL="0" indent="0" algn="just">
              <a:lnSpc>
                <a:spcPct val="140000"/>
              </a:lnSpc>
              <a:buNone/>
            </a:pPr>
            <a:r>
              <a:rPr sz="2000" b="1" dirty="0">
                <a:latin typeface="微软雅黑 Light" panose="020B0502040204020203" pitchFamily="34" charset="-122"/>
              </a:rPr>
              <a:t>２．追求表演逼真性的探索</a:t>
            </a:r>
          </a:p>
          <a:p>
            <a:pPr algn="just">
              <a:lnSpc>
                <a:spcPct val="140000"/>
              </a:lnSpc>
            </a:pPr>
            <a:r>
              <a:rPr sz="2000" dirty="0">
                <a:latin typeface="微软雅黑 Light" panose="020B0502040204020203" pitchFamily="34" charset="-122"/>
              </a:rPr>
              <a:t>左翼电影是在反映现实生活的转变中</a:t>
            </a:r>
            <a:r>
              <a:rPr sz="2000" b="1" dirty="0">
                <a:solidFill>
                  <a:srgbClr val="FF0000"/>
                </a:solidFill>
                <a:latin typeface="微软雅黑 Light" panose="020B0502040204020203" pitchFamily="34" charset="-122"/>
              </a:rPr>
              <a:t>“</a:t>
            </a:r>
            <a:r>
              <a:rPr sz="2000" b="1" dirty="0" err="1">
                <a:solidFill>
                  <a:srgbClr val="FF0000"/>
                </a:solidFill>
                <a:latin typeface="微软雅黑 Light" panose="020B0502040204020203" pitchFamily="34" charset="-122"/>
              </a:rPr>
              <a:t>开辟了一个时代</a:t>
            </a:r>
            <a:r>
              <a:rPr sz="2000" b="1" dirty="0">
                <a:solidFill>
                  <a:srgbClr val="FF0000"/>
                </a:solidFill>
                <a:latin typeface="微软雅黑 Light" panose="020B0502040204020203" pitchFamily="34" charset="-122"/>
              </a:rPr>
              <a:t>”</a:t>
            </a:r>
            <a:r>
              <a:rPr sz="2000" dirty="0">
                <a:latin typeface="微软雅黑 Light" panose="020B0502040204020203" pitchFamily="34" charset="-122"/>
              </a:rPr>
              <a:t>，</a:t>
            </a:r>
            <a:r>
              <a:rPr sz="2000" dirty="0" err="1">
                <a:latin typeface="微软雅黑 Light" panose="020B0502040204020203" pitchFamily="34" charset="-122"/>
              </a:rPr>
              <a:t>是探索纪实表演逼真性的开端</a:t>
            </a:r>
            <a:r>
              <a:rPr sz="2000" dirty="0">
                <a:latin typeface="微软雅黑 Light" panose="020B0502040204020203" pitchFamily="34" charset="-122"/>
              </a:rPr>
              <a:t>。</a:t>
            </a:r>
          </a:p>
          <a:p>
            <a:pPr algn="just">
              <a:lnSpc>
                <a:spcPct val="140000"/>
              </a:lnSpc>
            </a:pPr>
            <a:r>
              <a:rPr lang="zh-CN" sz="2000" dirty="0">
                <a:latin typeface="微软雅黑 Light" panose="020B0502040204020203" pitchFamily="34" charset="-122"/>
              </a:rPr>
              <a:t>案例：</a:t>
            </a:r>
            <a:r>
              <a:rPr sz="2000" dirty="0">
                <a:latin typeface="微软雅黑 Light" panose="020B0502040204020203" pitchFamily="34" charset="-122"/>
              </a:rPr>
              <a:t>《</a:t>
            </a:r>
            <a:r>
              <a:rPr sz="2000" dirty="0" err="1">
                <a:latin typeface="微软雅黑 Light" panose="020B0502040204020203" pitchFamily="34" charset="-122"/>
              </a:rPr>
              <a:t>春蚕</a:t>
            </a:r>
            <a:r>
              <a:rPr sz="2000" dirty="0">
                <a:latin typeface="微软雅黑 Light" panose="020B0502040204020203" pitchFamily="34" charset="-122"/>
              </a:rPr>
              <a:t>》</a:t>
            </a:r>
            <a:r>
              <a:rPr lang="en-US" sz="2000" dirty="0">
                <a:latin typeface="微软雅黑 Light" panose="020B0502040204020203" pitchFamily="34" charset="-122"/>
              </a:rPr>
              <a:t>——</a:t>
            </a:r>
            <a:r>
              <a:rPr sz="2000" b="1" dirty="0" err="1">
                <a:solidFill>
                  <a:srgbClr val="FF0000"/>
                </a:solidFill>
                <a:latin typeface="微软雅黑 Light" panose="020B0502040204020203" pitchFamily="34" charset="-122"/>
                <a:sym typeface="+mn-ea"/>
              </a:rPr>
              <a:t>现实主义创作方法</a:t>
            </a:r>
            <a:r>
              <a:rPr lang="zh-CN" sz="2000" b="1" dirty="0">
                <a:solidFill>
                  <a:srgbClr val="FF0000"/>
                </a:solidFill>
                <a:latin typeface="微软雅黑 Light" panose="020B0502040204020203" pitchFamily="34" charset="-122"/>
                <a:sym typeface="+mn-ea"/>
              </a:rPr>
              <a:t>、</a:t>
            </a:r>
            <a:r>
              <a:rPr sz="2000" b="1" dirty="0">
                <a:solidFill>
                  <a:srgbClr val="FF0000"/>
                </a:solidFill>
                <a:latin typeface="微软雅黑 Light" panose="020B0502040204020203" pitchFamily="34" charset="-122"/>
                <a:sym typeface="+mn-ea"/>
              </a:rPr>
              <a:t>“</a:t>
            </a:r>
            <a:r>
              <a:rPr sz="2000" b="1" dirty="0" err="1">
                <a:solidFill>
                  <a:srgbClr val="FF0000"/>
                </a:solidFill>
                <a:latin typeface="微软雅黑 Light" panose="020B0502040204020203" pitchFamily="34" charset="-122"/>
                <a:sym typeface="+mn-ea"/>
              </a:rPr>
              <a:t>纪实美学</a:t>
            </a:r>
            <a:r>
              <a:rPr sz="2000" b="1" dirty="0">
                <a:solidFill>
                  <a:srgbClr val="FF0000"/>
                </a:solidFill>
                <a:latin typeface="微软雅黑 Light" panose="020B0502040204020203" pitchFamily="34" charset="-122"/>
                <a:sym typeface="+mn-ea"/>
              </a:rPr>
              <a:t>”</a:t>
            </a:r>
            <a:r>
              <a:rPr sz="2000" b="1" dirty="0">
                <a:solidFill>
                  <a:srgbClr val="FF0000"/>
                </a:solidFill>
                <a:latin typeface="微软雅黑 Light" panose="020B0502040204020203" pitchFamily="34" charset="-122"/>
              </a:rPr>
              <a:t>“</a:t>
            </a:r>
            <a:r>
              <a:rPr sz="2000" b="1" dirty="0" err="1">
                <a:solidFill>
                  <a:srgbClr val="FF0000"/>
                </a:solidFill>
                <a:latin typeface="微软雅黑 Light" panose="020B0502040204020203" pitchFamily="34" charset="-122"/>
              </a:rPr>
              <a:t>彻底的写实的萌芽作品的代表</a:t>
            </a:r>
            <a:r>
              <a:rPr sz="2000" b="1" dirty="0">
                <a:solidFill>
                  <a:srgbClr val="FF0000"/>
                </a:solidFill>
                <a:latin typeface="微软雅黑 Light" panose="020B0502040204020203" pitchFamily="34" charset="-122"/>
              </a:rPr>
              <a:t>”</a:t>
            </a:r>
            <a:r>
              <a:rPr lang="zh-CN" sz="2000" dirty="0">
                <a:latin typeface="微软雅黑 Light" panose="020B0502040204020203" pitchFamily="34" charset="-122"/>
              </a:rPr>
              <a:t>；</a:t>
            </a:r>
          </a:p>
          <a:p>
            <a:pPr algn="just">
              <a:lnSpc>
                <a:spcPct val="140000"/>
              </a:lnSpc>
            </a:pPr>
            <a:r>
              <a:rPr lang="zh-CN" sz="2000" dirty="0">
                <a:latin typeface="微软雅黑 Light" panose="020B0502040204020203" pitchFamily="34" charset="-122"/>
              </a:rPr>
              <a:t>案例</a:t>
            </a:r>
            <a:r>
              <a:rPr sz="2000" dirty="0">
                <a:latin typeface="微软雅黑 Light" panose="020B0502040204020203" pitchFamily="34" charset="-122"/>
              </a:rPr>
              <a:t>：</a:t>
            </a:r>
            <a:r>
              <a:rPr sz="2000" dirty="0" err="1">
                <a:latin typeface="微软雅黑 Light" panose="020B0502040204020203" pitchFamily="34" charset="-122"/>
              </a:rPr>
              <a:t>如黎灼灼在《母性之光</a:t>
            </a:r>
            <a:r>
              <a:rPr sz="2000" dirty="0">
                <a:latin typeface="微软雅黑 Light" panose="020B0502040204020203" pitchFamily="34" charset="-122"/>
              </a:rPr>
              <a:t>》（</a:t>
            </a:r>
            <a:r>
              <a:rPr lang="en-US" sz="2000" dirty="0">
                <a:latin typeface="微软雅黑 Light" panose="020B0502040204020203" pitchFamily="34" charset="-122"/>
              </a:rPr>
              <a:t>1933</a:t>
            </a:r>
            <a:r>
              <a:rPr sz="2000" dirty="0">
                <a:latin typeface="微软雅黑 Light" panose="020B0502040204020203" pitchFamily="34" charset="-122"/>
              </a:rPr>
              <a:t>）中，把慧英为抚养女儿而选择再嫁后的母爱展露得细腻自然；陈波儿在《桃李劫》（</a:t>
            </a:r>
            <a:r>
              <a:rPr lang="en-US" sz="2000" dirty="0">
                <a:latin typeface="微软雅黑 Light" panose="020B0502040204020203" pitchFamily="34" charset="-122"/>
              </a:rPr>
              <a:t>1934</a:t>
            </a:r>
            <a:r>
              <a:rPr sz="2000" dirty="0">
                <a:latin typeface="微软雅黑 Light" panose="020B0502040204020203" pitchFamily="34" charset="-122"/>
              </a:rPr>
              <a:t>）中，表演清新、含蓄，把黎丽琳的悲惨结局表现得令人痛心难忘；徐来在《船家女》（</a:t>
            </a:r>
            <a:r>
              <a:rPr lang="en-US" sz="2000" dirty="0">
                <a:latin typeface="微软雅黑 Light" panose="020B0502040204020203" pitchFamily="34" charset="-122"/>
              </a:rPr>
              <a:t>1935</a:t>
            </a:r>
            <a:r>
              <a:rPr sz="2000" dirty="0">
                <a:latin typeface="微软雅黑 Light" panose="020B0502040204020203" pitchFamily="34" charset="-122"/>
              </a:rPr>
              <a:t>）“夜晚帮助铁儿缝衣”一场戏中，表情动作真实，表现少女萌发爱情毫无矫揉造作之感；金焰、郑君里在《大路》“失业后街头流浪”一场戏中，长度一分多钟的移动镜头里，表演得自然、从容、逼真，加之后景气氛浓郁，营造出一场极富有特色的小街夜景；金焰、王人美在《壮志凌云》（</a:t>
            </a:r>
            <a:r>
              <a:rPr lang="en-US" sz="2000" dirty="0">
                <a:latin typeface="微软雅黑 Light" panose="020B0502040204020203" pitchFamily="34" charset="-122"/>
              </a:rPr>
              <a:t>1936</a:t>
            </a:r>
            <a:r>
              <a:rPr sz="2000" dirty="0">
                <a:latin typeface="微软雅黑 Light" panose="020B0502040204020203" pitchFamily="34" charset="-122"/>
              </a:rPr>
              <a:t>）“太平村喜获丰收”的段落里，顺儿推车运高粱，黑妞擀面等亲人，展现出人物质朴、能干的气质和浓厚的生活气息。</a:t>
            </a:r>
          </a:p>
          <a:p>
            <a:pPr algn="just">
              <a:lnSpc>
                <a:spcPct val="140000"/>
              </a:lnSpc>
            </a:pPr>
            <a:r>
              <a:rPr sz="2000" dirty="0" err="1">
                <a:latin typeface="微软雅黑 Light" panose="020B0502040204020203" pitchFamily="34" charset="-122"/>
              </a:rPr>
              <a:t>探索纪实风格、追求表演的逼真，已形成一种新的表演美学的追求</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37" name="image128.png"/>
          <p:cNvPicPr>
            <a:picLocks noChangeAspect="1"/>
          </p:cNvPicPr>
          <p:nvPr/>
        </p:nvPicPr>
        <p:blipFill>
          <a:blip r:embed="rId3" cstate="print"/>
          <a:stretch>
            <a:fillRect/>
          </a:stretch>
        </p:blipFill>
        <p:spPr>
          <a:xfrm>
            <a:off x="10130790" y="0"/>
            <a:ext cx="2061210" cy="2134870"/>
          </a:xfrm>
          <a:prstGeom prst="rect">
            <a:avLst/>
          </a:prstGeom>
        </p:spPr>
      </p:pic>
      <p:pic>
        <p:nvPicPr>
          <p:cNvPr id="239" name="image129.png"/>
          <p:cNvPicPr>
            <a:picLocks noChangeAspect="1"/>
          </p:cNvPicPr>
          <p:nvPr/>
        </p:nvPicPr>
        <p:blipFill>
          <a:blip r:embed="rId4" cstate="print"/>
          <a:stretch>
            <a:fillRect/>
          </a:stretch>
        </p:blipFill>
        <p:spPr>
          <a:xfrm>
            <a:off x="8290560" y="1033780"/>
            <a:ext cx="1840230" cy="110109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459865"/>
            <a:ext cx="11384280" cy="5338445"/>
          </a:xfrm>
        </p:spPr>
        <p:txBody>
          <a:bodyPr vert="horz">
            <a:noAutofit/>
          </a:bodyPr>
          <a:lstStyle/>
          <a:p>
            <a:pPr marL="0" indent="0" algn="just">
              <a:lnSpc>
                <a:spcPct val="140000"/>
              </a:lnSpc>
              <a:buNone/>
            </a:pPr>
            <a:r>
              <a:rPr sz="2000" b="1" dirty="0">
                <a:latin typeface="微软雅黑 Light" panose="020B0502040204020203" pitchFamily="34" charset="-122"/>
              </a:rPr>
              <a:t>３．对丰富的社会生活体验的追求</a:t>
            </a:r>
          </a:p>
          <a:p>
            <a:pPr algn="just">
              <a:lnSpc>
                <a:spcPct val="110000"/>
              </a:lnSpc>
            </a:pPr>
            <a:r>
              <a:rPr sz="2000" dirty="0">
                <a:latin typeface="微软雅黑 Light" panose="020B0502040204020203" pitchFamily="34" charset="-122"/>
              </a:rPr>
              <a:t>左翼电影是在遵循</a:t>
            </a:r>
            <a:r>
              <a:rPr sz="2000" b="1" dirty="0">
                <a:solidFill>
                  <a:srgbClr val="FF0000"/>
                </a:solidFill>
                <a:latin typeface="微软雅黑 Light" panose="020B0502040204020203" pitchFamily="34" charset="-122"/>
              </a:rPr>
              <a:t>“生活是表演创作源泉”</a:t>
            </a:r>
            <a:r>
              <a:rPr sz="2000" dirty="0">
                <a:latin typeface="微软雅黑 Light" panose="020B0502040204020203" pitchFamily="34" charset="-122"/>
              </a:rPr>
              <a:t>的规律中，丰富着演员的社会生活体验，使表演趋向生活、自然；深入挖掘的创作题材，严肃认真的创作态度，促使演员们去熟悉社会底层劳苦大众的生活，为社会“小人物”的悲惨命运鸣不平。</a:t>
            </a:r>
          </a:p>
          <a:p>
            <a:pPr algn="just">
              <a:lnSpc>
                <a:spcPct val="110000"/>
              </a:lnSpc>
            </a:pPr>
            <a:r>
              <a:rPr sz="2000" dirty="0" err="1">
                <a:latin typeface="微软雅黑 Light" panose="020B0502040204020203" pitchFamily="34" charset="-122"/>
              </a:rPr>
              <a:t>在一些优秀影片的严肃创作中，电影表演出现了一股清新的气息</a:t>
            </a:r>
            <a:r>
              <a:rPr sz="2000" dirty="0">
                <a:latin typeface="微软雅黑 Light" panose="020B0502040204020203" pitchFamily="34" charset="-122"/>
              </a:rPr>
              <a:t>。</a:t>
            </a:r>
          </a:p>
          <a:p>
            <a:pPr algn="just">
              <a:lnSpc>
                <a:spcPct val="110000"/>
              </a:lnSpc>
            </a:pPr>
            <a:r>
              <a:rPr lang="zh-CN" sz="2000" dirty="0">
                <a:latin typeface="微软雅黑 Light" panose="020B0502040204020203" pitchFamily="34" charset="-122"/>
              </a:rPr>
              <a:t>案例：</a:t>
            </a:r>
            <a:r>
              <a:rPr sz="2000" dirty="0">
                <a:latin typeface="微软雅黑 Light" panose="020B0502040204020203" pitchFamily="34" charset="-122"/>
              </a:rPr>
              <a:t>《</a:t>
            </a:r>
            <a:r>
              <a:rPr sz="2000" dirty="0" err="1">
                <a:latin typeface="微软雅黑 Light" panose="020B0502040204020203" pitchFamily="34" charset="-122"/>
              </a:rPr>
              <a:t>渔光曲》拍摄时，王人美虽早已因拍《野玫瑰</a:t>
            </a:r>
            <a:r>
              <a:rPr sz="2000" dirty="0">
                <a:latin typeface="微软雅黑 Light" panose="020B0502040204020203" pitchFamily="34" charset="-122"/>
              </a:rPr>
              <a:t>》（</a:t>
            </a:r>
            <a:r>
              <a:rPr lang="en-US" sz="2000" dirty="0">
                <a:latin typeface="微软雅黑 Light" panose="020B0502040204020203" pitchFamily="34" charset="-122"/>
              </a:rPr>
              <a:t>1931</a:t>
            </a:r>
            <a:r>
              <a:rPr sz="2000" dirty="0">
                <a:latin typeface="微软雅黑 Light" panose="020B0502040204020203" pitchFamily="34" charset="-122"/>
              </a:rPr>
              <a:t>）而成为明星，并接连拍过多部影片，但为演好贫苦渔家女小猫，她到宁波石浦港待了两个月，以便熟悉渔民生活。她和渔民唠家常，学摇橹，体验渔家的艰辛。在影片尾声，她如泣如诉地唱起《渔光曲》，</a:t>
            </a:r>
            <a:r>
              <a:rPr sz="2000" dirty="0" err="1">
                <a:latin typeface="微软雅黑 Light" panose="020B0502040204020203" pitchFamily="34" charset="-122"/>
              </a:rPr>
              <a:t>感情充沛，哀婉动人。充实的人物生活体验，成功的表演，奠定了她在中国电影史上的地位</a:t>
            </a:r>
            <a:r>
              <a:rPr sz="2000" dirty="0">
                <a:latin typeface="微软雅黑 Light" panose="020B0502040204020203" pitchFamily="34" charset="-122"/>
              </a:rPr>
              <a:t>。</a:t>
            </a:r>
          </a:p>
          <a:p>
            <a:pPr algn="just">
              <a:lnSpc>
                <a:spcPct val="110000"/>
              </a:lnSpc>
            </a:pPr>
            <a:r>
              <a:rPr sz="2000" dirty="0">
                <a:latin typeface="微软雅黑 Light" panose="020B0502040204020203" pitchFamily="34" charset="-122"/>
              </a:rPr>
              <a:t>赵丹在总结《马路天使》的创作时谈到：“作为三十年代的演员，当时固然没有条件根本解决（创作必须植根于生活）这个问题，也没有很好地认识这个问题，从主观上努力去做。</a:t>
            </a:r>
            <a:r>
              <a:rPr lang="en-US" sz="2000" dirty="0">
                <a:latin typeface="微软雅黑 Light" panose="020B0502040204020203" pitchFamily="34" charset="-122"/>
              </a:rPr>
              <a:t>但《马路天使》中的人物因为不是自己，不得不去找生活的依据，因而使表演比较真实与自然了。《马路天使》的拍摄，使我在（现实主义的、体验艺术的）这条路上迈出第一步，作为探索，作为追求，作为表演阶梯上的重要一级，这也许就是所谓‘开窍’吧。”</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3"/>
          <a:stretch>
            <a:fillRect/>
          </a:stretch>
        </p:blipFill>
        <p:spPr>
          <a:xfrm>
            <a:off x="9446260" y="0"/>
            <a:ext cx="2745740" cy="21609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508760"/>
            <a:ext cx="11384280" cy="5289550"/>
          </a:xfrm>
        </p:spPr>
        <p:txBody>
          <a:bodyPr vert="horz">
            <a:noAutofit/>
          </a:bodyPr>
          <a:lstStyle/>
          <a:p>
            <a:pPr marL="0" indent="0" algn="just">
              <a:lnSpc>
                <a:spcPct val="140000"/>
              </a:lnSpc>
              <a:buNone/>
            </a:pPr>
            <a:r>
              <a:rPr sz="2000" b="1" dirty="0">
                <a:latin typeface="微软雅黑 Light" panose="020B0502040204020203" pitchFamily="34" charset="-122"/>
              </a:rPr>
              <a:t>３．对丰富的社会生活体验的追求</a:t>
            </a:r>
          </a:p>
          <a:p>
            <a:pPr algn="just">
              <a:lnSpc>
                <a:spcPct val="140000"/>
              </a:lnSpc>
              <a:buFont typeface="Wingdings" panose="05000000000000000000" pitchFamily="2" charset="2"/>
              <a:buChar char="u"/>
            </a:pPr>
            <a:r>
              <a:rPr lang="zh-CN" sz="2000" dirty="0">
                <a:latin typeface="微软雅黑 Light" panose="020B0502040204020203" pitchFamily="34" charset="-122"/>
              </a:rPr>
              <a:t>案例：阮玲玉、周璇</a:t>
            </a:r>
            <a:endParaRPr lang="en-US" altLang="zh-CN" sz="2000" dirty="0">
              <a:latin typeface="微软雅黑 Light" panose="020B0502040204020203" pitchFamily="34" charset="-122"/>
            </a:endParaRPr>
          </a:p>
          <a:p>
            <a:pPr algn="just">
              <a:lnSpc>
                <a:spcPct val="140000"/>
              </a:lnSpc>
            </a:pPr>
            <a:r>
              <a:rPr sz="2000" dirty="0">
                <a:latin typeface="微软雅黑 Light" panose="020B0502040204020203" pitchFamily="34" charset="-122"/>
              </a:rPr>
              <a:t>郑君里在谈及阮玲玉的一系列形象创作的成功时，曾讲是在于“阮玲玉一生的经历，有许多地方跟她所扮演的角色相同。如果把她所创造的几种女性的典型按照编年的次序排列起来，这些人物的思想演进过程，跟她本人的思想进程颇有隐然偶合之处”。正因为阮玲玉的创作道路与生活道路呈现如此微妙的暗合，所以她在表演中能把对黑暗社会现实的切身感受赋予角色。</a:t>
            </a:r>
          </a:p>
          <a:p>
            <a:pPr algn="just">
              <a:lnSpc>
                <a:spcPct val="140000"/>
              </a:lnSpc>
            </a:pPr>
            <a:r>
              <a:rPr sz="2000" dirty="0" err="1">
                <a:latin typeface="微软雅黑 Light" panose="020B0502040204020203" pitchFamily="34" charset="-122"/>
              </a:rPr>
              <a:t>周璇能在《马路天使》中成功地塑造歌女小红，给后人留下一首银幕绝唱</a:t>
            </a:r>
            <a:r>
              <a:rPr sz="2000" dirty="0">
                <a:latin typeface="微软雅黑 Light" panose="020B0502040204020203" pitchFamily="34" charset="-122"/>
              </a:rPr>
              <a:t>，</a:t>
            </a:r>
            <a:r>
              <a:rPr lang="zh-CN" sz="2000" dirty="0">
                <a:latin typeface="微软雅黑 Light" panose="020B0502040204020203" pitchFamily="34" charset="-122"/>
              </a:rPr>
              <a:t>是</a:t>
            </a:r>
            <a:r>
              <a:rPr sz="2000" dirty="0">
                <a:latin typeface="微软雅黑 Light" panose="020B0502040204020203" pitchFamily="34" charset="-122"/>
              </a:rPr>
              <a:t>因为她当时虽只有十五六岁，小小年纪却尝尽了人生的辛酸，已是一个歌舞班班主的占有物。残酷的现实社会生活，和她未成熟年龄的率直、善良的天性相悖，剧烈地搏斗着，于是过早地促成了她对生活本质的体验和她对艺术的早熟的直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43" name="image131.png"/>
          <p:cNvPicPr>
            <a:picLocks noChangeAspect="1"/>
          </p:cNvPicPr>
          <p:nvPr/>
        </p:nvPicPr>
        <p:blipFill>
          <a:blip r:embed="rId3" cstate="print"/>
          <a:stretch>
            <a:fillRect/>
          </a:stretch>
        </p:blipFill>
        <p:spPr>
          <a:xfrm>
            <a:off x="8646160" y="635"/>
            <a:ext cx="1430655" cy="2390775"/>
          </a:xfrm>
          <a:prstGeom prst="rect">
            <a:avLst/>
          </a:prstGeom>
        </p:spPr>
      </p:pic>
      <p:pic>
        <p:nvPicPr>
          <p:cNvPr id="245" name="image132.png"/>
          <p:cNvPicPr>
            <a:picLocks noChangeAspect="1"/>
          </p:cNvPicPr>
          <p:nvPr/>
        </p:nvPicPr>
        <p:blipFill>
          <a:blip r:embed="rId4" cstate="print"/>
          <a:stretch>
            <a:fillRect/>
          </a:stretch>
        </p:blipFill>
        <p:spPr>
          <a:xfrm>
            <a:off x="10076815" y="0"/>
            <a:ext cx="2115185" cy="239141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459865"/>
            <a:ext cx="11384280" cy="5338445"/>
          </a:xfrm>
        </p:spPr>
        <p:txBody>
          <a:bodyPr vert="horz">
            <a:noAutofit/>
          </a:bodyPr>
          <a:lstStyle/>
          <a:p>
            <a:pPr marL="0" indent="0" algn="just">
              <a:lnSpc>
                <a:spcPct val="140000"/>
              </a:lnSpc>
              <a:buNone/>
            </a:pPr>
            <a:r>
              <a:rPr sz="2000" b="1" dirty="0">
                <a:latin typeface="微软雅黑 Light" panose="020B0502040204020203" pitchFamily="34" charset="-122"/>
              </a:rPr>
              <a:t>３．对丰富的社会生活体验的追求</a:t>
            </a:r>
          </a:p>
          <a:p>
            <a:pPr algn="just">
              <a:lnSpc>
                <a:spcPct val="160000"/>
              </a:lnSpc>
            </a:pPr>
            <a:r>
              <a:rPr sz="2000" dirty="0">
                <a:latin typeface="微软雅黑 Light" panose="020B0502040204020203" pitchFamily="34" charset="-122"/>
              </a:rPr>
              <a:t>左翼电影题材内容的民族大众化倾向与反映时代的纪实追求，促使演员们以写实生活的观念记录生活，在现实生活中深刻观察感受，注重社会小人物的个性化塑造，体验与挖掘人物的多重性，这里也包含着有些演员有着与角色类似生活经历的自我情感的重复体验与流露，在强调人物内心体验的生活化表演的探索中，逐步奠定了中国电影表演“体验学派”为主体的表演风格。</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678180" y="1182697"/>
            <a:ext cx="11466830" cy="5615613"/>
          </a:xfrm>
        </p:spPr>
        <p:txBody>
          <a:bodyPr vert="horz">
            <a:noAutofit/>
          </a:bodyPr>
          <a:lstStyle/>
          <a:p>
            <a:pPr marL="0" indent="0" algn="just">
              <a:lnSpc>
                <a:spcPct val="160000"/>
              </a:lnSpc>
              <a:buNone/>
            </a:pPr>
            <a:r>
              <a:rPr sz="2000" b="1" dirty="0">
                <a:latin typeface="微软雅黑 Light" panose="020B0502040204020203" pitchFamily="34" charset="-122"/>
              </a:rPr>
              <a:t>４．现实主义和“影戏”表演观的杂色</a:t>
            </a:r>
          </a:p>
          <a:p>
            <a:pPr algn="just">
              <a:lnSpc>
                <a:spcPct val="10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年代初期，电影的艺术创新与变革是在默片向有声片的过渡、影戏表演观念与纪实表演美学交织中探索。</a:t>
            </a:r>
          </a:p>
          <a:p>
            <a:pPr algn="just">
              <a:lnSpc>
                <a:spcPct val="100000"/>
              </a:lnSpc>
            </a:pPr>
            <a:r>
              <a:rPr sz="2000" dirty="0">
                <a:latin typeface="微软雅黑 Light" panose="020B0502040204020203" pitchFamily="34" charset="-122"/>
              </a:rPr>
              <a:t>《</a:t>
            </a:r>
            <a:r>
              <a:rPr sz="2000" dirty="0" err="1">
                <a:latin typeface="微软雅黑 Light" panose="020B0502040204020203" pitchFamily="34" charset="-122"/>
              </a:rPr>
              <a:t>神女</a:t>
            </a:r>
            <a:r>
              <a:rPr sz="2000" dirty="0">
                <a:latin typeface="微软雅黑 Light" panose="020B0502040204020203" pitchFamily="34" charset="-122"/>
              </a:rPr>
              <a:t>》《</a:t>
            </a:r>
            <a:r>
              <a:rPr sz="2000" dirty="0" err="1">
                <a:latin typeface="微软雅黑 Light" panose="020B0502040204020203" pitchFamily="34" charset="-122"/>
              </a:rPr>
              <a:t>大路》等影片的艺术成熟，迎来了中国无声片的黄金时代，达到了默片表演艺术的顶峰</a:t>
            </a:r>
            <a:r>
              <a:rPr sz="2000" dirty="0">
                <a:latin typeface="微软雅黑 Light" panose="020B0502040204020203" pitchFamily="34" charset="-122"/>
              </a:rPr>
              <a:t>。</a:t>
            </a:r>
          </a:p>
          <a:p>
            <a:pPr algn="just">
              <a:lnSpc>
                <a:spcPct val="100000"/>
              </a:lnSpc>
            </a:pPr>
            <a:r>
              <a:rPr lang="zh-CN" sz="2000" dirty="0">
                <a:latin typeface="微软雅黑 Light" panose="020B0502040204020203" pitchFamily="34" charset="-122"/>
              </a:rPr>
              <a:t>案例：</a:t>
            </a:r>
            <a:r>
              <a:rPr sz="2000" dirty="0">
                <a:latin typeface="微软雅黑 Light" panose="020B0502040204020203" pitchFamily="34" charset="-122"/>
              </a:rPr>
              <a:t>《</a:t>
            </a:r>
            <a:r>
              <a:rPr sz="2000" dirty="0" err="1">
                <a:latin typeface="微软雅黑 Light" panose="020B0502040204020203" pitchFamily="34" charset="-122"/>
              </a:rPr>
              <a:t>神女》中，表演的逼真和其他造型手段完美综合，达到了十分电影化的程度</a:t>
            </a:r>
            <a:r>
              <a:rPr lang="zh-CN" sz="2000" dirty="0">
                <a:latin typeface="微软雅黑 Light" panose="020B0502040204020203" pitchFamily="34" charset="-122"/>
              </a:rPr>
              <a:t>（</a:t>
            </a:r>
            <a:r>
              <a:rPr sz="2000" dirty="0" err="1">
                <a:latin typeface="微软雅黑 Light" panose="020B0502040204020203" pitchFamily="34" charset="-122"/>
                <a:sym typeface="+mn-ea"/>
              </a:rPr>
              <a:t>阮嫂</a:t>
            </a:r>
            <a:r>
              <a:rPr lang="zh-CN" sz="2000" dirty="0">
                <a:latin typeface="微软雅黑 Light" panose="020B0502040204020203" pitchFamily="34" charset="-122"/>
                <a:sym typeface="+mn-ea"/>
              </a:rPr>
              <a:t>）；</a:t>
            </a:r>
            <a:r>
              <a:rPr sz="2000" dirty="0">
                <a:latin typeface="微软雅黑 Light" panose="020B0502040204020203" pitchFamily="34" charset="-122"/>
              </a:rPr>
              <a:t>《</a:t>
            </a:r>
            <a:r>
              <a:rPr sz="2000" dirty="0" err="1">
                <a:latin typeface="微软雅黑 Light" panose="020B0502040204020203" pitchFamily="34" charset="-122"/>
              </a:rPr>
              <a:t>大路》中</a:t>
            </a:r>
            <a:r>
              <a:rPr sz="2000" dirty="0">
                <a:latin typeface="微软雅黑 Light" panose="020B0502040204020203" pitchFamily="34" charset="-122"/>
              </a:rPr>
              <a:t>，</a:t>
            </a:r>
            <a:r>
              <a:rPr lang="zh-CN" altLang="en-US" sz="2000" dirty="0">
                <a:latin typeface="微软雅黑 Light" panose="020B0502040204020203" pitchFamily="34" charset="-122"/>
              </a:rPr>
              <a:t>演员</a:t>
            </a:r>
            <a:r>
              <a:rPr sz="2000" dirty="0" err="1">
                <a:latin typeface="微软雅黑 Light" panose="020B0502040204020203" pitchFamily="34" charset="-122"/>
              </a:rPr>
              <a:t>个性既鲜明多彩，整体又十分和谐，是难得的表演群体，表现出一种默片即兴表演的魅力</a:t>
            </a:r>
            <a:r>
              <a:rPr sz="2000" dirty="0">
                <a:latin typeface="微软雅黑 Light" panose="020B0502040204020203" pitchFamily="34" charset="-122"/>
              </a:rPr>
              <a:t>。“</a:t>
            </a:r>
            <a:r>
              <a:rPr sz="2000" dirty="0" err="1">
                <a:latin typeface="微软雅黑 Light" panose="020B0502040204020203" pitchFamily="34" charset="-122"/>
              </a:rPr>
              <a:t>大路的意识：我们要活”也是作者的理想</a:t>
            </a:r>
            <a:r>
              <a:rPr lang="en-US" altLang="zh-CN" sz="2000" dirty="0">
                <a:latin typeface="微软雅黑 Light" panose="020B0502040204020203" pitchFamily="34" charset="-122"/>
              </a:rPr>
              <a:t>——</a:t>
            </a:r>
            <a:r>
              <a:rPr sz="2000" dirty="0">
                <a:latin typeface="微软雅黑 Light" panose="020B0502040204020203" pitchFamily="34" charset="-122"/>
              </a:rPr>
              <a:t>“美的、力的、光明的”具体化。影片中反复出现的一组富有造型性和象征性的金哥和众伙伴们齐力拉铁磙向前走，以寓意“民族性格整体性的诗化”场景，是对影片侧面的一个生动的补充。在这里，表演已不只是在叙述故事情节的发展，而是服务和突出了刻画人物的功能。</a:t>
            </a:r>
          </a:p>
          <a:p>
            <a:pPr algn="just">
              <a:lnSpc>
                <a:spcPct val="100000"/>
              </a:lnSpc>
            </a:pPr>
            <a:r>
              <a:rPr sz="2000" dirty="0">
                <a:latin typeface="微软雅黑 Light" panose="020B0502040204020203" pitchFamily="34" charset="-122"/>
              </a:rPr>
              <a:t>以上两例，朴素自然生活化的表演，已和镜头组接的流畅、画面构图的丰富独特、充满生活实感的场景有机融合，实现了编导表现手段的探索，脱离开</a:t>
            </a: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20</a:t>
            </a:r>
            <a:r>
              <a:rPr sz="2000" dirty="0">
                <a:latin typeface="微软雅黑 Light" panose="020B0502040204020203" pitchFamily="34" charset="-122"/>
              </a:rPr>
              <a:t>年代中国电影所形成的“影戏”观。</a:t>
            </a:r>
          </a:p>
          <a:p>
            <a:pPr algn="just">
              <a:lnSpc>
                <a:spcPct val="100000"/>
              </a:lnSpc>
            </a:pPr>
            <a:r>
              <a:rPr sz="2000" dirty="0" err="1">
                <a:latin typeface="微软雅黑 Light" panose="020B0502040204020203" pitchFamily="34" charset="-122"/>
              </a:rPr>
              <a:t>但在处理反面人物的表演中，一些影片仍未摆脱“影戏”表演模式的影响，存在过火、脸谱化、演反面人物的丑恶状等现象</a:t>
            </a:r>
            <a:r>
              <a:rPr sz="2000" dirty="0">
                <a:latin typeface="微软雅黑 Light" panose="020B0502040204020203" pitchFamily="34" charset="-122"/>
              </a:rPr>
              <a:t>，《</a:t>
            </a:r>
            <a:r>
              <a:rPr sz="2000" dirty="0" err="1">
                <a:latin typeface="微软雅黑 Light" panose="020B0502040204020203" pitchFamily="34" charset="-122"/>
              </a:rPr>
              <a:t>大路</a:t>
            </a:r>
            <a:r>
              <a:rPr sz="2000" dirty="0">
                <a:latin typeface="微软雅黑 Light" panose="020B0502040204020203" pitchFamily="34" charset="-122"/>
              </a:rPr>
              <a:t>》《</a:t>
            </a:r>
            <a:r>
              <a:rPr sz="2000" dirty="0" err="1">
                <a:latin typeface="微软雅黑 Light" panose="020B0502040204020203" pitchFamily="34" charset="-122"/>
              </a:rPr>
              <a:t>船家女》等影片反面人物的表演缺少真实的分寸感</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165860"/>
            <a:ext cx="11466830" cy="5510530"/>
          </a:xfrm>
        </p:spPr>
        <p:txBody>
          <a:bodyPr vert="horz">
            <a:noAutofit/>
          </a:bodyPr>
          <a:lstStyle/>
          <a:p>
            <a:pPr marL="0" indent="0" algn="just">
              <a:lnSpc>
                <a:spcPct val="160000"/>
              </a:lnSpc>
              <a:buNone/>
            </a:pPr>
            <a:r>
              <a:rPr sz="2000" b="1" dirty="0">
                <a:latin typeface="微软雅黑 Light" panose="020B0502040204020203" pitchFamily="34" charset="-122"/>
              </a:rPr>
              <a:t>５．多种表演风格的杂色</a:t>
            </a:r>
          </a:p>
          <a:p>
            <a:pPr algn="just">
              <a:lnSpc>
                <a:spcPct val="13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年代的中国电影表演，在以现实主义纪实手法为主流的发展中，注重艺术健康的观赏性的同时，也进入了一个多风格样式的表演探索期。</a:t>
            </a:r>
          </a:p>
          <a:p>
            <a:pPr algn="just">
              <a:lnSpc>
                <a:spcPct val="130000"/>
              </a:lnSpc>
            </a:pPr>
            <a:r>
              <a:rPr sz="2000" dirty="0">
                <a:latin typeface="微软雅黑 Light" panose="020B0502040204020203" pitchFamily="34" charset="-122"/>
              </a:rPr>
              <a:t>《</a:t>
            </a:r>
            <a:r>
              <a:rPr sz="2000" dirty="0" err="1">
                <a:latin typeface="微软雅黑 Light" panose="020B0502040204020203" pitchFamily="34" charset="-122"/>
              </a:rPr>
              <a:t>联华交响曲</a:t>
            </a:r>
            <a:r>
              <a:rPr sz="2000" dirty="0">
                <a:latin typeface="微软雅黑 Light" panose="020B0502040204020203" pitchFamily="34" charset="-122"/>
              </a:rPr>
              <a:t>》</a:t>
            </a:r>
            <a:r>
              <a:rPr lang="en-US" sz="2000" dirty="0">
                <a:latin typeface="微软雅黑 Light" panose="020B0502040204020203" pitchFamily="34" charset="-122"/>
              </a:rPr>
              <a:t>——</a:t>
            </a:r>
            <a:r>
              <a:rPr sz="2000" dirty="0" err="1">
                <a:latin typeface="微软雅黑 Light" panose="020B0502040204020203" pitchFamily="34" charset="-122"/>
              </a:rPr>
              <a:t>把哑剧的心理刻画与意识流相融合，具有新意与表现主义特征</a:t>
            </a:r>
            <a:r>
              <a:rPr sz="2000" dirty="0">
                <a:latin typeface="微软雅黑 Light" panose="020B0502040204020203" pitchFamily="34" charset="-122"/>
              </a:rPr>
              <a:t>；“</a:t>
            </a:r>
            <a:r>
              <a:rPr sz="2000" dirty="0" err="1">
                <a:latin typeface="微软雅黑 Light" panose="020B0502040204020203" pitchFamily="34" charset="-122"/>
              </a:rPr>
              <a:t>三人行”片段，是一种探索好莱坞喜剧表演模式的尝试</a:t>
            </a:r>
            <a:r>
              <a:rPr sz="2000" dirty="0">
                <a:latin typeface="微软雅黑 Light" panose="020B0502040204020203" pitchFamily="34" charset="-122"/>
              </a:rPr>
              <a:t>。</a:t>
            </a:r>
          </a:p>
          <a:p>
            <a:pPr algn="just">
              <a:lnSpc>
                <a:spcPct val="130000"/>
              </a:lnSpc>
            </a:pPr>
            <a:r>
              <a:rPr sz="2000" dirty="0">
                <a:latin typeface="微软雅黑 Light" panose="020B0502040204020203" pitchFamily="34" charset="-122"/>
              </a:rPr>
              <a:t>《</a:t>
            </a:r>
            <a:r>
              <a:rPr sz="2000" dirty="0" err="1">
                <a:latin typeface="微软雅黑 Light" panose="020B0502040204020203" pitchFamily="34" charset="-122"/>
              </a:rPr>
              <a:t>狼山喋血记</a:t>
            </a:r>
            <a:r>
              <a:rPr sz="2000" dirty="0">
                <a:latin typeface="微软雅黑 Light" panose="020B0502040204020203" pitchFamily="34" charset="-122"/>
              </a:rPr>
              <a:t>》</a:t>
            </a:r>
            <a:r>
              <a:rPr lang="en-US" sz="2000" dirty="0">
                <a:latin typeface="微软雅黑 Light" panose="020B0502040204020203" pitchFamily="34" charset="-122"/>
              </a:rPr>
              <a:t>——</a:t>
            </a:r>
            <a:r>
              <a:rPr sz="2000" dirty="0" err="1">
                <a:latin typeface="微软雅黑 Light" panose="020B0502040204020203" pitchFamily="34" charset="-122"/>
              </a:rPr>
              <a:t>寓言式格局</a:t>
            </a:r>
            <a:r>
              <a:rPr sz="2000" dirty="0">
                <a:latin typeface="微软雅黑 Light" panose="020B0502040204020203" pitchFamily="34" charset="-122"/>
              </a:rPr>
              <a:t>、《</a:t>
            </a:r>
            <a:r>
              <a:rPr sz="2000" dirty="0" err="1">
                <a:latin typeface="微软雅黑 Light" panose="020B0502040204020203" pitchFamily="34" charset="-122"/>
              </a:rPr>
              <a:t>王老五</a:t>
            </a:r>
            <a:r>
              <a:rPr sz="2000" dirty="0">
                <a:latin typeface="微软雅黑 Light" panose="020B0502040204020203" pitchFamily="34" charset="-122"/>
              </a:rPr>
              <a:t>》</a:t>
            </a:r>
            <a:r>
              <a:rPr lang="en-US" sz="2000" dirty="0">
                <a:latin typeface="微软雅黑 Light" panose="020B0502040204020203" pitchFamily="34" charset="-122"/>
              </a:rPr>
              <a:t>——</a:t>
            </a:r>
            <a:r>
              <a:rPr sz="2000" dirty="0" err="1">
                <a:latin typeface="微软雅黑 Light" panose="020B0502040204020203" pitchFamily="34" charset="-122"/>
              </a:rPr>
              <a:t>世俗味风格</a:t>
            </a:r>
            <a:r>
              <a:rPr sz="2000" dirty="0">
                <a:latin typeface="微软雅黑 Light" panose="020B0502040204020203" pitchFamily="34" charset="-122"/>
              </a:rPr>
              <a:t>、《</a:t>
            </a:r>
            <a:r>
              <a:rPr sz="2000" dirty="0" err="1">
                <a:latin typeface="微软雅黑 Light" panose="020B0502040204020203" pitchFamily="34" charset="-122"/>
              </a:rPr>
              <a:t>浪淘沙</a:t>
            </a:r>
            <a:r>
              <a:rPr sz="2000" dirty="0">
                <a:latin typeface="微软雅黑 Light" panose="020B0502040204020203" pitchFamily="34" charset="-122"/>
              </a:rPr>
              <a:t>》</a:t>
            </a:r>
            <a:r>
              <a:rPr lang="en-US" sz="2000" dirty="0">
                <a:latin typeface="微软雅黑 Light" panose="020B0502040204020203" pitchFamily="34" charset="-122"/>
              </a:rPr>
              <a:t>——</a:t>
            </a:r>
            <a:r>
              <a:rPr sz="2000" dirty="0" err="1">
                <a:latin typeface="微软雅黑 Light" panose="020B0502040204020203" pitchFamily="34" charset="-122"/>
              </a:rPr>
              <a:t>非主流样式</a:t>
            </a:r>
            <a:r>
              <a:rPr lang="zh-CN" sz="2000" dirty="0">
                <a:latin typeface="微软雅黑 Light" panose="020B0502040204020203" pitchFamily="34" charset="-122"/>
              </a:rPr>
              <a:t>、</a:t>
            </a:r>
            <a:r>
              <a:rPr sz="2000" dirty="0">
                <a:latin typeface="微软雅黑 Light" panose="020B0502040204020203" pitchFamily="34" charset="-122"/>
              </a:rPr>
              <a:t>《</a:t>
            </a:r>
            <a:r>
              <a:rPr sz="2000" dirty="0" err="1">
                <a:latin typeface="微软雅黑 Light" panose="020B0502040204020203" pitchFamily="34" charset="-122"/>
              </a:rPr>
              <a:t>都市风光</a:t>
            </a:r>
            <a:r>
              <a:rPr sz="2000" dirty="0">
                <a:latin typeface="微软雅黑 Light" panose="020B0502040204020203" pitchFamily="34" charset="-122"/>
              </a:rPr>
              <a:t>》《</a:t>
            </a:r>
            <a:r>
              <a:rPr sz="2000" dirty="0" err="1">
                <a:latin typeface="微软雅黑 Light" panose="020B0502040204020203" pitchFamily="34" charset="-122"/>
              </a:rPr>
              <a:t>新旧上海</a:t>
            </a:r>
            <a:r>
              <a:rPr sz="2000" dirty="0">
                <a:latin typeface="微软雅黑 Light" panose="020B0502040204020203" pitchFamily="34" charset="-122"/>
              </a:rPr>
              <a:t>》《</a:t>
            </a:r>
            <a:r>
              <a:rPr sz="2000" dirty="0" err="1">
                <a:latin typeface="微软雅黑 Light" panose="020B0502040204020203" pitchFamily="34" charset="-122"/>
              </a:rPr>
              <a:t>十字街头</a:t>
            </a:r>
            <a:r>
              <a:rPr sz="2000" dirty="0">
                <a:latin typeface="微软雅黑 Light" panose="020B0502040204020203" pitchFamily="34" charset="-122"/>
              </a:rPr>
              <a:t>》《</a:t>
            </a:r>
            <a:r>
              <a:rPr sz="2000" dirty="0" err="1">
                <a:latin typeface="微软雅黑 Light" panose="020B0502040204020203" pitchFamily="34" charset="-122"/>
              </a:rPr>
              <a:t>马路天使</a:t>
            </a:r>
            <a:r>
              <a:rPr sz="2000" dirty="0">
                <a:latin typeface="微软雅黑 Light" panose="020B0502040204020203" pitchFamily="34" charset="-122"/>
              </a:rPr>
              <a:t>》</a:t>
            </a:r>
            <a:r>
              <a:rPr lang="en-US" sz="2000" dirty="0">
                <a:latin typeface="微软雅黑 Light" panose="020B0502040204020203" pitchFamily="34" charset="-122"/>
              </a:rPr>
              <a:t>——</a:t>
            </a:r>
            <a:r>
              <a:rPr sz="2000" dirty="0" err="1">
                <a:latin typeface="微软雅黑 Light" panose="020B0502040204020203" pitchFamily="34" charset="-122"/>
              </a:rPr>
              <a:t>悲剧人生的喜剧处理手法和悲喜剧表演风格特色，具有时代感</a:t>
            </a:r>
            <a:r>
              <a:rPr sz="2000" dirty="0">
                <a:latin typeface="微软雅黑 Light" panose="020B0502040204020203" pitchFamily="34" charset="-122"/>
              </a:rPr>
              <a:t>。</a:t>
            </a:r>
          </a:p>
          <a:p>
            <a:pPr algn="just">
              <a:lnSpc>
                <a:spcPct val="130000"/>
              </a:lnSpc>
            </a:pPr>
            <a:r>
              <a:rPr sz="2000" dirty="0">
                <a:latin typeface="微软雅黑 Light" panose="020B0502040204020203" pitchFamily="34" charset="-122"/>
              </a:rPr>
              <a:t>默片表演得越完善，越需要有声语言的介入才更真实。有声片要求语言规范、台词准确，它的出现逐渐终止了一些默片演员的艺术创作。新旧交替的痛苦如同蚕蜕，对一些演员生死攸关。</a:t>
            </a:r>
          </a:p>
          <a:p>
            <a:pPr algn="just">
              <a:lnSpc>
                <a:spcPct val="13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年代有声语言进入电影表演的探索，与各国电影的发展一样，经过痛苦的转折、实践中的反复及戏剧化倾向的出现，但这也符合纪实美学的发展规律。</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250950"/>
            <a:ext cx="11466830" cy="5425440"/>
          </a:xfrm>
        </p:spPr>
        <p:txBody>
          <a:bodyPr vert="horz">
            <a:noAutofit/>
          </a:bodyPr>
          <a:lstStyle/>
          <a:p>
            <a:pPr marL="0" indent="0" algn="just">
              <a:lnSpc>
                <a:spcPct val="160000"/>
              </a:lnSpc>
              <a:buNone/>
            </a:pPr>
            <a:r>
              <a:rPr sz="2000" b="1" dirty="0">
                <a:latin typeface="微软雅黑 Light" panose="020B0502040204020203" pitchFamily="34" charset="-122"/>
              </a:rPr>
              <a:t>６．戏剧和电影表演方法的共同发展</a:t>
            </a:r>
          </a:p>
          <a:p>
            <a:pPr algn="just">
              <a:lnSpc>
                <a:spcPct val="160000"/>
              </a:lnSpc>
            </a:pPr>
            <a:r>
              <a:rPr sz="2000" dirty="0" err="1">
                <a:latin typeface="微软雅黑 Light" panose="020B0502040204020203" pitchFamily="34" charset="-122"/>
              </a:rPr>
              <a:t>左翼电影的纪实表演在影剧双栖表演联姻状态中逐渐形成</a:t>
            </a:r>
            <a:r>
              <a:rPr sz="2000" dirty="0">
                <a:latin typeface="微软雅黑 Light" panose="020B0502040204020203" pitchFamily="34" charset="-122"/>
              </a:rPr>
              <a:t>。</a:t>
            </a:r>
          </a:p>
          <a:p>
            <a:pPr algn="just">
              <a:lnSpc>
                <a:spcPct val="160000"/>
              </a:lnSpc>
            </a:pPr>
            <a:r>
              <a:rPr sz="2000" dirty="0" err="1">
                <a:latin typeface="微软雅黑 Light" panose="020B0502040204020203" pitchFamily="34" charset="-122"/>
              </a:rPr>
              <a:t>中国戏曲与文明戏的影响，形成了我国早期电影“影戏”表演的模式化特点</a:t>
            </a:r>
            <a:r>
              <a:rPr lang="zh-CN" sz="2000" dirty="0">
                <a:latin typeface="微软雅黑 Light" panose="020B0502040204020203" pitchFamily="34" charset="-122"/>
              </a:rPr>
              <a:t>。</a:t>
            </a:r>
          </a:p>
          <a:p>
            <a:pPr algn="just">
              <a:lnSpc>
                <a:spcPct val="16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年代，左翼进步戏剧从内容到技巧手段都直接影响了左翼电影纪实表演的最后形成过程</a:t>
            </a:r>
            <a:r>
              <a:rPr lang="zh-CN" sz="2000" dirty="0">
                <a:latin typeface="微软雅黑 Light" panose="020B0502040204020203" pitchFamily="34" charset="-122"/>
              </a:rPr>
              <a:t>。</a:t>
            </a:r>
          </a:p>
          <a:p>
            <a:pPr algn="just">
              <a:lnSpc>
                <a:spcPct val="16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30</a:t>
            </a:r>
            <a:r>
              <a:rPr sz="2000" dirty="0">
                <a:latin typeface="微软雅黑 Light" panose="020B0502040204020203" pitchFamily="34" charset="-122"/>
              </a:rPr>
              <a:t>年代</a:t>
            </a:r>
            <a:r>
              <a:rPr lang="zh-CN" sz="2000" dirty="0">
                <a:latin typeface="微软雅黑 Light" panose="020B0502040204020203" pitchFamily="34" charset="-122"/>
              </a:rPr>
              <a:t>，</a:t>
            </a:r>
            <a:r>
              <a:rPr sz="2000" dirty="0">
                <a:latin typeface="微软雅黑 Light" panose="020B0502040204020203" pitchFamily="34" charset="-122"/>
              </a:rPr>
              <a:t>中国话剧刚刚兴起，“左翼剧联”盟员沈西苓、王莹、陈凝秋、郑君里、舒绣文、魏鹤龄等纷纷加入电影队伍，袁牧之、金山、赵丹等在话剧表演取得出色成绩时也涉入电影创作，把戏剧表演因素注入电影创作中。</a:t>
            </a:r>
          </a:p>
          <a:p>
            <a:pPr algn="just">
              <a:lnSpc>
                <a:spcPct val="160000"/>
              </a:lnSpc>
            </a:pPr>
            <a:r>
              <a:rPr sz="2000" dirty="0" err="1">
                <a:latin typeface="微软雅黑 Light" panose="020B0502040204020203" pitchFamily="34" charset="-122"/>
              </a:rPr>
              <a:t>赵丹</a:t>
            </a:r>
            <a:r>
              <a:rPr sz="2000" dirty="0">
                <a:latin typeface="微软雅黑 Light" panose="020B0502040204020203" pitchFamily="34" charset="-122"/>
              </a:rPr>
              <a:t>：“</a:t>
            </a:r>
            <a:r>
              <a:rPr sz="2000" dirty="0" err="1">
                <a:latin typeface="微软雅黑 Light" panose="020B0502040204020203" pitchFamily="34" charset="-122"/>
              </a:rPr>
              <a:t>我拍《十字街头》的同时，正在舞台上演着话剧《大雷雨》和《醉生梦死</a:t>
            </a:r>
            <a:r>
              <a:rPr sz="2000" dirty="0">
                <a:latin typeface="微软雅黑 Light" panose="020B0502040204020203" pitchFamily="34" charset="-122"/>
              </a:rPr>
              <a:t>》，</a:t>
            </a:r>
            <a:r>
              <a:rPr sz="2000" dirty="0" err="1">
                <a:latin typeface="微软雅黑 Light" panose="020B0502040204020203" pitchFamily="34" charset="-122"/>
              </a:rPr>
              <a:t>因之也极容易把舞台的表演带进到电影中来了</a:t>
            </a:r>
            <a:r>
              <a:rPr sz="2000" dirty="0">
                <a:latin typeface="微软雅黑 Light" panose="020B0502040204020203" pitchFamily="34" charset="-122"/>
              </a:rPr>
              <a:t>。”（《</a:t>
            </a:r>
            <a:r>
              <a:rPr sz="2000" dirty="0" err="1">
                <a:latin typeface="微软雅黑 Light" panose="020B0502040204020203" pitchFamily="34" charset="-122"/>
              </a:rPr>
              <a:t>银幕形象创造</a:t>
            </a:r>
            <a:r>
              <a:rPr sz="2000" dirty="0">
                <a:latin typeface="微软雅黑 Light" panose="020B0502040204020203" pitchFamily="34" charset="-122"/>
              </a:rPr>
              <a:t>》）</a:t>
            </a:r>
          </a:p>
          <a:p>
            <a:pPr marL="0" indent="0" algn="just">
              <a:lnSpc>
                <a:spcPct val="16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250950"/>
            <a:ext cx="11466830" cy="5425440"/>
          </a:xfrm>
        </p:spPr>
        <p:txBody>
          <a:bodyPr vert="horz">
            <a:noAutofit/>
          </a:bodyPr>
          <a:lstStyle/>
          <a:p>
            <a:pPr marL="0" indent="0" algn="just">
              <a:lnSpc>
                <a:spcPct val="160000"/>
              </a:lnSpc>
              <a:buNone/>
            </a:pPr>
            <a:r>
              <a:rPr sz="2000" b="1" dirty="0">
                <a:latin typeface="微软雅黑 Light" panose="020B0502040204020203" pitchFamily="34" charset="-122"/>
              </a:rPr>
              <a:t>６．戏剧和电影表演方法的共同发展</a:t>
            </a:r>
          </a:p>
          <a:p>
            <a:pPr algn="just">
              <a:lnSpc>
                <a:spcPct val="160000"/>
              </a:lnSpc>
            </a:pPr>
            <a:r>
              <a:rPr sz="2000" dirty="0">
                <a:latin typeface="微软雅黑 Light" panose="020B0502040204020203" pitchFamily="34" charset="-122"/>
              </a:rPr>
              <a:t>在舞台上刻画鲜明的、富有个性的人物形象的技巧功力对电影表演有积极的意义，但舞台表演相对夸张的艺术特征和较强的人物模拟感，和电影表演的逼真性不相容。</a:t>
            </a:r>
          </a:p>
          <a:p>
            <a:pPr algn="just">
              <a:lnSpc>
                <a:spcPct val="160000"/>
              </a:lnSpc>
            </a:pPr>
            <a:r>
              <a:rPr sz="2000" dirty="0" err="1">
                <a:latin typeface="微软雅黑 Light" panose="020B0502040204020203" pitchFamily="34" charset="-122"/>
              </a:rPr>
              <a:t>演员对电影表演特性的摸索适应过程，在影片清晰可见</a:t>
            </a:r>
            <a:r>
              <a:rPr lang="en-US" sz="2000" dirty="0">
                <a:latin typeface="微软雅黑 Light" panose="020B0502040204020203" pitchFamily="34" charset="-122"/>
              </a:rPr>
              <a:t>——</a:t>
            </a:r>
            <a:r>
              <a:rPr lang="zh-CN" sz="2000" dirty="0">
                <a:latin typeface="微软雅黑 Light" panose="020B0502040204020203" pitchFamily="34" charset="-122"/>
              </a:rPr>
              <a:t>案例：</a:t>
            </a:r>
            <a:r>
              <a:rPr sz="2000" dirty="0" err="1">
                <a:latin typeface="微软雅黑 Light" panose="020B0502040204020203" pitchFamily="34" charset="-122"/>
              </a:rPr>
              <a:t>袁牧之在当时舞台上有“千面人”之美誉，但在《桃李劫</a:t>
            </a:r>
            <a:r>
              <a:rPr sz="2000" dirty="0">
                <a:latin typeface="微软雅黑 Light" panose="020B0502040204020203" pitchFamily="34" charset="-122"/>
              </a:rPr>
              <a:t>》《生死同心》等影片中的对白都带有明显的雕琢痕迹和舞台腔，甚至在《风云儿女》中也有超出人物的“帅气”和“洋份儿”；郑君里在《联华交响曲》中的“陌生人”片段，赵丹的《十字街头》、</a:t>
            </a:r>
            <a:r>
              <a:rPr sz="2000" dirty="0" err="1">
                <a:latin typeface="微软雅黑 Light" panose="020B0502040204020203" pitchFamily="34" charset="-122"/>
              </a:rPr>
              <a:t>金山的《夜半歌声》的表演，都带有明显的戏剧化和舞台腔</a:t>
            </a:r>
            <a:r>
              <a:rPr sz="2000" dirty="0">
                <a:latin typeface="微软雅黑 Light" panose="020B0502040204020203" pitchFamily="34" charset="-122"/>
              </a:rPr>
              <a:t>。</a:t>
            </a:r>
          </a:p>
          <a:p>
            <a:pPr algn="just">
              <a:lnSpc>
                <a:spcPct val="160000"/>
              </a:lnSpc>
            </a:pPr>
            <a:r>
              <a:rPr lang="zh-CN" sz="2000" dirty="0">
                <a:latin typeface="微软雅黑 Light" panose="020B0502040204020203" pitchFamily="34" charset="-122"/>
              </a:rPr>
              <a:t>同时，</a:t>
            </a:r>
            <a:r>
              <a:rPr sz="2000" dirty="0" err="1">
                <a:latin typeface="微软雅黑 Light" panose="020B0502040204020203" pitchFamily="34" charset="-122"/>
              </a:rPr>
              <a:t>他们</a:t>
            </a:r>
            <a:r>
              <a:rPr lang="zh-CN" sz="2000" dirty="0">
                <a:latin typeface="微软雅黑 Light" panose="020B0502040204020203" pitchFamily="34" charset="-122"/>
              </a:rPr>
              <a:t>也</a:t>
            </a:r>
            <a:r>
              <a:rPr sz="2000" dirty="0" err="1">
                <a:latin typeface="微软雅黑 Light" panose="020B0502040204020203" pitchFamily="34" charset="-122"/>
              </a:rPr>
              <a:t>对文明戏的过火演技、模式化及追求廉价剧场效果的表演予以了否定，在不断的实践与探索中，终于寻找到电影表演与舞台演出的交汇点</a:t>
            </a:r>
            <a:r>
              <a:rPr lang="en-US" sz="2000" dirty="0">
                <a:latin typeface="微软雅黑 Light" panose="020B0502040204020203" pitchFamily="34" charset="-122"/>
              </a:rPr>
              <a:t>——</a:t>
            </a:r>
            <a:r>
              <a:rPr sz="2000" dirty="0" err="1">
                <a:latin typeface="微软雅黑 Light" panose="020B0502040204020203" pitchFamily="34" charset="-122"/>
              </a:rPr>
              <a:t>有机的心理技术与在体验基础上对人物的再体现，并从美学观与实践中把握住了二者之间真实分寸感的差异</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250950"/>
            <a:ext cx="11466830" cy="5425440"/>
          </a:xfrm>
        </p:spPr>
        <p:txBody>
          <a:bodyPr vert="horz">
            <a:noAutofit/>
          </a:bodyPr>
          <a:lstStyle/>
          <a:p>
            <a:pPr marL="0" indent="0" algn="just">
              <a:lnSpc>
                <a:spcPct val="160000"/>
              </a:lnSpc>
              <a:buNone/>
            </a:pPr>
            <a:r>
              <a:rPr sz="2000" b="1" dirty="0">
                <a:latin typeface="微软雅黑 Light" panose="020B0502040204020203" pitchFamily="34" charset="-122"/>
              </a:rPr>
              <a:t>７．主流：现实主义的表演方法</a:t>
            </a:r>
          </a:p>
          <a:p>
            <a:pPr algn="just">
              <a:lnSpc>
                <a:spcPct val="150000"/>
              </a:lnSpc>
            </a:pPr>
            <a:r>
              <a:rPr sz="2000" dirty="0">
                <a:latin typeface="微软雅黑 Light" panose="020B0502040204020203" pitchFamily="34" charset="-122"/>
              </a:rPr>
              <a:t>这一时期，表演逐渐向现实主义美学方向发展，影剧界重视对表演理论的研究，积极展开健康、进步的艺术评论，并引进科学系统的表演方法，起到积极的促进作用。</a:t>
            </a:r>
          </a:p>
          <a:p>
            <a:pPr algn="just">
              <a:lnSpc>
                <a:spcPct val="150000"/>
              </a:lnSpc>
            </a:pPr>
            <a:r>
              <a:rPr sz="2000" dirty="0">
                <a:latin typeface="微软雅黑 Light" panose="020B0502040204020203" pitchFamily="34" charset="-122"/>
              </a:rPr>
              <a:t>郑君里在</a:t>
            </a: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40</a:t>
            </a:r>
            <a:r>
              <a:rPr sz="2000" dirty="0">
                <a:latin typeface="微软雅黑 Light" panose="020B0502040204020203" pitchFamily="34" charset="-122"/>
              </a:rPr>
              <a:t>年代曾著书说：“在三十年代初，中国一些有抱负的演员们迫切希望能够掌握一套比较完善的、科学的表演理论和方法。但当时中国还没有这一套，于是许多人开始向国外求援。”（《</a:t>
            </a:r>
            <a:r>
              <a:rPr sz="2000" dirty="0" err="1">
                <a:latin typeface="微软雅黑 Light" panose="020B0502040204020203" pitchFamily="34" charset="-122"/>
              </a:rPr>
              <a:t>角色的诞生</a:t>
            </a:r>
            <a:r>
              <a:rPr sz="2000" dirty="0">
                <a:latin typeface="微软雅黑 Light" panose="020B0502040204020203" pitchFamily="34" charset="-122"/>
              </a:rPr>
              <a:t>》）</a:t>
            </a:r>
          </a:p>
          <a:p>
            <a:pPr algn="just">
              <a:lnSpc>
                <a:spcPct val="150000"/>
              </a:lnSpc>
            </a:pPr>
            <a:r>
              <a:rPr sz="2000" dirty="0">
                <a:latin typeface="微软雅黑 Light" panose="020B0502040204020203" pitchFamily="34" charset="-122"/>
              </a:rPr>
              <a:t>因“</a:t>
            </a:r>
            <a:r>
              <a:rPr sz="2000" dirty="0" err="1">
                <a:latin typeface="微软雅黑 Light" panose="020B0502040204020203" pitchFamily="34" charset="-122"/>
              </a:rPr>
              <a:t>写实演技在我国并无传统</a:t>
            </a:r>
            <a:r>
              <a:rPr sz="2000" dirty="0">
                <a:latin typeface="微软雅黑 Light" panose="020B0502040204020203" pitchFamily="34" charset="-122"/>
              </a:rPr>
              <a:t>”（</a:t>
            </a:r>
            <a:r>
              <a:rPr sz="2000" dirty="0" err="1">
                <a:latin typeface="微软雅黑 Light" panose="020B0502040204020203" pitchFamily="34" charset="-122"/>
              </a:rPr>
              <a:t>陈鲤庭《演技试论</a:t>
            </a:r>
            <a:r>
              <a:rPr sz="2000" dirty="0">
                <a:latin typeface="微软雅黑 Light" panose="020B0502040204020203" pitchFamily="34" charset="-122"/>
              </a:rPr>
              <a:t>》），所以演员们一方面以欧美、苏联电影为借鉴，学习一些创造角色的方法和技术，另一方面，表演理论的研究也逐渐开展起来。袁牧之写了《演技漫谈》，</a:t>
            </a:r>
            <a:r>
              <a:rPr sz="2000" dirty="0" err="1">
                <a:latin typeface="微软雅黑 Light" panose="020B0502040204020203" pitchFamily="34" charset="-122"/>
              </a:rPr>
              <a:t>陈鲤庭翻译了普多夫金的《电影演员论</a:t>
            </a:r>
            <a:r>
              <a:rPr sz="2000" dirty="0">
                <a:latin typeface="微软雅黑 Light" panose="020B0502040204020203" pitchFamily="34" charset="-122"/>
              </a:rPr>
              <a:t>》，</a:t>
            </a:r>
            <a:r>
              <a:rPr sz="2000" dirty="0" err="1">
                <a:latin typeface="微软雅黑 Light" panose="020B0502040204020203" pitchFamily="34" charset="-122"/>
              </a:rPr>
              <a:t>洪深发表了《洪深戏剧论文集</a:t>
            </a:r>
            <a:r>
              <a:rPr sz="2000" dirty="0">
                <a:latin typeface="微软雅黑 Light" panose="020B0502040204020203" pitchFamily="34" charset="-122"/>
              </a:rPr>
              <a:t>》、</a:t>
            </a:r>
            <a:r>
              <a:rPr sz="2000" dirty="0" err="1">
                <a:latin typeface="微软雅黑 Light" panose="020B0502040204020203" pitchFamily="34" charset="-122"/>
              </a:rPr>
              <a:t>编译了法国却尔斯·阿巴脱的《话剧电影表演图解</a:t>
            </a:r>
            <a:r>
              <a:rPr sz="2000" dirty="0">
                <a:latin typeface="微软雅黑 Light" panose="020B0502040204020203" pitchFamily="34" charset="-122"/>
              </a:rPr>
              <a:t>》，</a:t>
            </a:r>
            <a:r>
              <a:rPr sz="2000" dirty="0" err="1">
                <a:latin typeface="微软雅黑 Light" panose="020B0502040204020203" pitchFamily="34" charset="-122"/>
              </a:rPr>
              <a:t>章泯、万赖天合作编译了《电影表演基础</a:t>
            </a:r>
            <a:r>
              <a:rPr sz="2000" dirty="0">
                <a:latin typeface="微软雅黑 Light" panose="020B0502040204020203" pitchFamily="34" charset="-122"/>
              </a:rPr>
              <a:t>》、</a:t>
            </a:r>
            <a:r>
              <a:rPr sz="2000" dirty="0" err="1">
                <a:latin typeface="微软雅黑 Light" panose="020B0502040204020203" pitchFamily="34" charset="-122"/>
              </a:rPr>
              <a:t>郑君里翻译了波列斯拉夫斯基的《演技六讲</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24535" y="1337945"/>
            <a:ext cx="11349990" cy="5402580"/>
          </a:xfrm>
        </p:spPr>
        <p:txBody>
          <a:bodyPr vert="horz">
            <a:normAutofit fontScale="32500" lnSpcReduction="20000"/>
          </a:bodyPr>
          <a:lstStyle/>
          <a:p>
            <a:pPr marL="0" indent="0">
              <a:lnSpc>
                <a:spcPct val="130000"/>
              </a:lnSpc>
              <a:buNone/>
            </a:pPr>
            <a:r>
              <a:rPr lang="zh-CN" altLang="en-US" sz="8600" dirty="0"/>
              <a:t>三、解放自我肌体，达到控制自如</a:t>
            </a:r>
          </a:p>
          <a:p>
            <a:pPr>
              <a:lnSpc>
                <a:spcPct val="130000"/>
              </a:lnSpc>
            </a:pPr>
            <a:r>
              <a:rPr lang="zh-CN" altLang="en-US" sz="7400" dirty="0">
                <a:latin typeface="微软雅黑 Light" panose="020B0502040204020203" pitchFamily="34" charset="-122"/>
                <a:cs typeface="微软雅黑 Light" panose="020B0502040204020203" pitchFamily="34" charset="-122"/>
              </a:rPr>
              <a:t>表演</a:t>
            </a:r>
            <a:r>
              <a:rPr lang="en-US" altLang="zh-CN" sz="7400" dirty="0">
                <a:latin typeface="微软雅黑 Light" panose="020B0502040204020203" pitchFamily="34" charset="-122"/>
                <a:cs typeface="微软雅黑 Light" panose="020B0502040204020203" pitchFamily="34" charset="-122"/>
              </a:rPr>
              <a:t>——</a:t>
            </a:r>
            <a:r>
              <a:rPr lang="zh-CN" altLang="en-US" sz="7400" dirty="0">
                <a:latin typeface="微软雅黑 Light" panose="020B0502040204020203" pitchFamily="34" charset="-122"/>
                <a:cs typeface="微软雅黑 Light" panose="020B0502040204020203" pitchFamily="34" charset="-122"/>
              </a:rPr>
              <a:t>动作的艺术，是以演员自身的动作再现人物的行为；</a:t>
            </a:r>
          </a:p>
          <a:p>
            <a:pPr>
              <a:lnSpc>
                <a:spcPct val="130000"/>
              </a:lnSpc>
            </a:pPr>
            <a:r>
              <a:rPr lang="zh-CN" altLang="en-US" sz="7400" dirty="0">
                <a:latin typeface="微软雅黑 Light" panose="020B0502040204020203" pitchFamily="34" charset="-122"/>
                <a:cs typeface="微软雅黑 Light" panose="020B0502040204020203" pitchFamily="34" charset="-122"/>
              </a:rPr>
              <a:t>获得“当众孤独”感，排除紧张，在当众表演状态下获得心理与肌体的松弛自如，是表演基础训练的第一个重要环节。</a:t>
            </a:r>
          </a:p>
          <a:p>
            <a:pPr>
              <a:lnSpc>
                <a:spcPct val="130000"/>
              </a:lnSpc>
            </a:pPr>
            <a:r>
              <a:rPr lang="zh-CN" altLang="en-US" sz="7400" dirty="0">
                <a:latin typeface="微软雅黑 Light" panose="020B0502040204020203" pitchFamily="34" charset="-122"/>
                <a:cs typeface="微软雅黑 Light" panose="020B0502040204020203" pitchFamily="34" charset="-122"/>
              </a:rPr>
              <a:t>斯坦尼斯拉夫斯基认为，演员的肌肉松弛是形成创作自我感觉最重要的条件，要从做消除肌肉紧张的练习开始训练演员。</a:t>
            </a:r>
          </a:p>
          <a:p>
            <a:pPr>
              <a:lnSpc>
                <a:spcPct val="130000"/>
              </a:lnSpc>
            </a:pPr>
            <a:r>
              <a:rPr lang="zh-CN" altLang="en-US" sz="7400" dirty="0">
                <a:latin typeface="微软雅黑 Light" panose="020B0502040204020203" pitchFamily="34" charset="-122"/>
                <a:cs typeface="微软雅黑 Light" panose="020B0502040204020203" pitchFamily="34" charset="-122"/>
              </a:rPr>
              <a:t>一般来说，在表演中，肌肉紧张是不可能彻底消除的，但演员通过锻炼与训练，可以学会控制克服自己的肌肉紧张，做到使自己的身体状态接近于正常。</a:t>
            </a:r>
          </a:p>
          <a:p>
            <a:pPr>
              <a:lnSpc>
                <a:spcPct val="130000"/>
              </a:lnSpc>
            </a:pPr>
            <a:r>
              <a:rPr lang="zh-CN" altLang="en-US" sz="7400" dirty="0">
                <a:latin typeface="微软雅黑 Light" panose="020B0502040204020203" pitchFamily="34" charset="-122"/>
                <a:cs typeface="微软雅黑 Light" panose="020B0502040204020203" pitchFamily="34" charset="-122"/>
              </a:rPr>
              <a:t>肌肉松弛与肌体控制（即形体的表现力），实际是在表演入门直至表演全过程中要不断解决的问题。</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250950"/>
            <a:ext cx="11466830" cy="5425440"/>
          </a:xfrm>
        </p:spPr>
        <p:txBody>
          <a:bodyPr vert="horz">
            <a:noAutofit/>
          </a:bodyPr>
          <a:lstStyle/>
          <a:p>
            <a:pPr marL="0" indent="0" algn="just">
              <a:lnSpc>
                <a:spcPct val="160000"/>
              </a:lnSpc>
              <a:buNone/>
            </a:pPr>
            <a:r>
              <a:rPr sz="2000" b="1" dirty="0">
                <a:latin typeface="微软雅黑 Light" panose="020B0502040204020203" pitchFamily="34" charset="-122"/>
              </a:rPr>
              <a:t>７．主流：现实主义的表演方法</a:t>
            </a:r>
          </a:p>
          <a:p>
            <a:pPr algn="just">
              <a:lnSpc>
                <a:spcPct val="110000"/>
              </a:lnSpc>
            </a:pPr>
            <a:r>
              <a:rPr sz="2000" dirty="0">
                <a:latin typeface="微软雅黑 Light" panose="020B0502040204020203" pitchFamily="34" charset="-122"/>
              </a:rPr>
              <a:t>约从</a:t>
            </a:r>
            <a:r>
              <a:rPr lang="en-US" sz="2000" dirty="0">
                <a:latin typeface="微软雅黑 Light" panose="020B0502040204020203" pitchFamily="34" charset="-122"/>
              </a:rPr>
              <a:t>1935</a:t>
            </a:r>
            <a:r>
              <a:rPr sz="2000" dirty="0">
                <a:latin typeface="微软雅黑 Light" panose="020B0502040204020203" pitchFamily="34" charset="-122"/>
              </a:rPr>
              <a:t>年开始，中国演员在表演艺术的探索上接触到斯坦尼斯拉夫斯基表演体系。</a:t>
            </a:r>
          </a:p>
          <a:p>
            <a:pPr algn="just">
              <a:lnSpc>
                <a:spcPct val="110000"/>
              </a:lnSpc>
            </a:pPr>
            <a:r>
              <a:rPr lang="zh-CN" sz="2000" dirty="0">
                <a:latin typeface="微软雅黑 Light" panose="020B0502040204020203" pitchFamily="34" charset="-122"/>
                <a:sym typeface="+mn-ea"/>
              </a:rPr>
              <a:t>从</a:t>
            </a:r>
            <a:r>
              <a:rPr sz="2000" dirty="0" err="1">
                <a:latin typeface="微软雅黑 Light" panose="020B0502040204020203" pitchFamily="34" charset="-122"/>
                <a:sym typeface="+mn-ea"/>
              </a:rPr>
              <a:t>左翼戏剧舞台上的风云人物</a:t>
            </a:r>
            <a:r>
              <a:rPr lang="zh-CN" sz="2000" dirty="0">
                <a:latin typeface="微软雅黑 Light" panose="020B0502040204020203" pitchFamily="34" charset="-122"/>
                <a:sym typeface="+mn-ea"/>
              </a:rPr>
              <a:t>到</a:t>
            </a:r>
            <a:r>
              <a:rPr sz="2000" dirty="0" err="1">
                <a:latin typeface="微软雅黑 Light" panose="020B0502040204020203" pitchFamily="34" charset="-122"/>
                <a:sym typeface="+mn-ea"/>
              </a:rPr>
              <a:t>左翼电影表演的重要骨干</a:t>
            </a:r>
            <a:r>
              <a:rPr lang="en-US" sz="2000" dirty="0">
                <a:latin typeface="微软雅黑 Light" panose="020B0502040204020203" pitchFamily="34" charset="-122"/>
                <a:sym typeface="+mn-ea"/>
              </a:rPr>
              <a:t>——</a:t>
            </a:r>
            <a:r>
              <a:rPr sz="2000" dirty="0">
                <a:latin typeface="微软雅黑 Light" panose="020B0502040204020203" pitchFamily="34" charset="-122"/>
              </a:rPr>
              <a:t>章泯在为上海业余剧人协会排练话剧《娜拉》开始，就注意运用斯坦尼斯拉夫斯基表演体系指导演员，该剧的主演有赵丹、金山等，演出获得成功。随后，他们又演出了《钦差大臣》《</a:t>
            </a:r>
            <a:r>
              <a:rPr sz="2000" dirty="0" err="1">
                <a:latin typeface="微软雅黑 Light" panose="020B0502040204020203" pitchFamily="34" charset="-122"/>
              </a:rPr>
              <a:t>大雷雨</a:t>
            </a:r>
            <a:r>
              <a:rPr sz="2000" dirty="0">
                <a:latin typeface="微软雅黑 Light" panose="020B0502040204020203" pitchFamily="34" charset="-122"/>
              </a:rPr>
              <a:t>》《</a:t>
            </a:r>
            <a:r>
              <a:rPr sz="2000" dirty="0" err="1">
                <a:latin typeface="微软雅黑 Light" panose="020B0502040204020203" pitchFamily="34" charset="-122"/>
              </a:rPr>
              <a:t>罗密欧与朱丽叶》等，盛况空前</a:t>
            </a:r>
            <a:r>
              <a:rPr sz="2000" dirty="0">
                <a:latin typeface="微软雅黑 Light" panose="020B0502040204020203" pitchFamily="34" charset="-122"/>
              </a:rPr>
              <a:t>。</a:t>
            </a:r>
          </a:p>
          <a:p>
            <a:pPr algn="just">
              <a:lnSpc>
                <a:spcPct val="110000"/>
              </a:lnSpc>
            </a:pPr>
            <a:r>
              <a:rPr sz="2000" dirty="0" err="1">
                <a:latin typeface="楷体" panose="02010609060101010101" pitchFamily="49" charset="-122"/>
                <a:ea typeface="楷体" panose="02010609060101010101" pitchFamily="49" charset="-122"/>
              </a:rPr>
              <a:t>赵丹</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我们费了多大的气力，几经周折，才扭转到现实主义的创作方向上来</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怀念严师诤友章泯</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章泯是我表演技巧的启蒙教师之一，我也正是从他那里才第一次听到斯坦尼斯拉夫斯基、丹钦科</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也正是从《娜拉》和《大雷雨》的艺术实践，开始踏上现实主义的艺术道路的</a:t>
            </a:r>
            <a:r>
              <a:rPr sz="2000" dirty="0">
                <a:latin typeface="楷体" panose="02010609060101010101" pitchFamily="49" charset="-122"/>
                <a:ea typeface="楷体" panose="02010609060101010101" pitchFamily="49" charset="-122"/>
              </a:rPr>
              <a:t>。”（《</a:t>
            </a:r>
            <a:r>
              <a:rPr sz="2000" dirty="0" err="1">
                <a:latin typeface="楷体" panose="02010609060101010101" pitchFamily="49" charset="-122"/>
                <a:ea typeface="楷体" panose="02010609060101010101" pitchFamily="49" charset="-122"/>
              </a:rPr>
              <a:t>银幕形象创造</a:t>
            </a:r>
            <a:r>
              <a:rPr sz="2000" dirty="0">
                <a:latin typeface="楷体" panose="02010609060101010101" pitchFamily="49" charset="-122"/>
                <a:ea typeface="楷体" panose="02010609060101010101" pitchFamily="49" charset="-122"/>
              </a:rPr>
              <a:t>》）</a:t>
            </a:r>
          </a:p>
          <a:p>
            <a:pPr algn="just">
              <a:lnSpc>
                <a:spcPct val="110000"/>
              </a:lnSpc>
            </a:pPr>
            <a:r>
              <a:rPr sz="2000" dirty="0">
                <a:latin typeface="微软雅黑 Light" panose="020B0502040204020203" pitchFamily="34" charset="-122"/>
              </a:rPr>
              <a:t>美国耶鲁大学戏剧教授亚历山大·邓恩看过他们的演出后著文写道：“该团的表演风格我认为是表演艺术最佳之一种，因其演来极为细缜，且富有想象力……”（</a:t>
            </a:r>
            <a:r>
              <a:rPr sz="2000" dirty="0" err="1">
                <a:latin typeface="微软雅黑 Light" panose="020B0502040204020203" pitchFamily="34" charset="-122"/>
              </a:rPr>
              <a:t>转引《角色的诞生</a:t>
            </a:r>
            <a:r>
              <a:rPr sz="2000" dirty="0">
                <a:latin typeface="微软雅黑 Light" panose="020B0502040204020203" pitchFamily="34" charset="-122"/>
              </a:rPr>
              <a:t>》）。</a:t>
            </a:r>
          </a:p>
          <a:p>
            <a:pPr algn="just">
              <a:lnSpc>
                <a:spcPct val="110000"/>
              </a:lnSpc>
            </a:pPr>
            <a:r>
              <a:rPr sz="2000" dirty="0">
                <a:latin typeface="微软雅黑 Light" panose="020B0502040204020203" pitchFamily="34" charset="-122"/>
              </a:rPr>
              <a:t>左翼电影表演，是在影剧双栖表演联姻的实践状态中探索，伴随着健康进步的影剧评论的推动和科学系统的斯坦尼斯拉夫斯基体系等演剧方法的引进，逐渐终结了“影戏”表演的影响，使表演在现实主义的体验道路上走向成熟，从而出现了中国电影表演从实践探索到理论总结的一次高峰。</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一、左翼</a:t>
            </a:r>
            <a:r>
              <a:rPr lang="zh-CN" altLang="en-US" sz="3200" dirty="0"/>
              <a:t>电影运动对我国电影表演观念的推进</a:t>
            </a:r>
          </a:p>
        </p:txBody>
      </p:sp>
      <p:sp>
        <p:nvSpPr>
          <p:cNvPr id="3" name="文本占位符 2"/>
          <p:cNvSpPr>
            <a:spLocks noGrp="1"/>
          </p:cNvSpPr>
          <p:nvPr>
            <p:ph type="body" orient="vert" idx="1"/>
          </p:nvPr>
        </p:nvSpPr>
        <p:spPr>
          <a:xfrm>
            <a:off x="725805" y="1250950"/>
            <a:ext cx="11466830" cy="5425440"/>
          </a:xfrm>
        </p:spPr>
        <p:txBody>
          <a:bodyPr vert="horz">
            <a:noAutofit/>
          </a:bodyPr>
          <a:lstStyle/>
          <a:p>
            <a:pPr marL="0" indent="0" algn="just">
              <a:lnSpc>
                <a:spcPct val="110000"/>
              </a:lnSpc>
              <a:buNone/>
            </a:pPr>
            <a:r>
              <a:rPr sz="2000" b="1" dirty="0">
                <a:latin typeface="微软雅黑 Light" panose="020B0502040204020203" pitchFamily="34" charset="-122"/>
              </a:rPr>
              <a:t>８．经典永存，影响深远</a:t>
            </a:r>
          </a:p>
          <a:p>
            <a:pPr algn="just">
              <a:lnSpc>
                <a:spcPct val="100000"/>
              </a:lnSpc>
            </a:pPr>
            <a:r>
              <a:rPr sz="2000" dirty="0">
                <a:latin typeface="微软雅黑 Light" panose="020B0502040204020203" pitchFamily="34" charset="-122"/>
              </a:rPr>
              <a:t>回顾左翼电影表演的发展演进具有重要的现实意义。它是中国现实主义电影表演的源头，同时为</a:t>
            </a: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40</a:t>
            </a:r>
            <a:r>
              <a:rPr sz="2000" dirty="0">
                <a:latin typeface="微软雅黑 Light" panose="020B0502040204020203" pitchFamily="34" charset="-122"/>
              </a:rPr>
              <a:t>年代中国电影杰作的迭出，电影表演的成熟，储备了人才，铺平了道路，为</a:t>
            </a:r>
            <a:r>
              <a:rPr lang="en-US" sz="2000" dirty="0">
                <a:latin typeface="微软雅黑 Light" panose="020B0502040204020203" pitchFamily="34" charset="-122"/>
              </a:rPr>
              <a:t>50</a:t>
            </a:r>
            <a:r>
              <a:rPr sz="2000" dirty="0">
                <a:latin typeface="微软雅黑 Light" panose="020B0502040204020203" pitchFamily="34" charset="-122"/>
              </a:rPr>
              <a:t>年代新中国电影表演佳作的出现奠定了基础。</a:t>
            </a:r>
          </a:p>
          <a:p>
            <a:pPr algn="just">
              <a:lnSpc>
                <a:spcPct val="100000"/>
              </a:lnSpc>
            </a:pPr>
            <a:r>
              <a:rPr sz="2000" dirty="0">
                <a:latin typeface="微软雅黑 Light" panose="020B0502040204020203" pitchFamily="34" charset="-122"/>
              </a:rPr>
              <a:t>左翼电影表演观念的转变，是优秀演员们和编导们一道，以一种挽救民族危亡的时代责任感逆流而上，高举反帝反封建的旗帜，揭露社会腐败，反映民族贫困，焕发爱国热情。左翼电影作品鲜明的人民性，表现了艺术家们与人民的命运息息相关，他们在勇敢的探索中推动了电影运动的发展，初步形成一个现实主义的表演派别。</a:t>
            </a:r>
          </a:p>
          <a:p>
            <a:pPr algn="just">
              <a:lnSpc>
                <a:spcPct val="100000"/>
              </a:lnSpc>
            </a:pPr>
            <a:r>
              <a:rPr sz="2000" dirty="0">
                <a:latin typeface="微软雅黑 Light" panose="020B0502040204020203" pitchFamily="34" charset="-122"/>
              </a:rPr>
              <a:t>新时期以来，我们的电影表演纪实美学，要求刻画真实、自然、丰富、立体的人物，而非肤浅、表面化的人物，已有丰富的经验积累和教训可总结，但不符合现实主义典型的创作现象仍屡有发生。</a:t>
            </a:r>
          </a:p>
          <a:p>
            <a:pPr algn="just">
              <a:lnSpc>
                <a:spcPct val="100000"/>
              </a:lnSpc>
            </a:pPr>
            <a:r>
              <a:rPr lang="en-US" sz="2000" dirty="0">
                <a:latin typeface="微软雅黑 Light" panose="020B0502040204020203" pitchFamily="34" charset="-122"/>
              </a:rPr>
              <a:t>20</a:t>
            </a:r>
            <a:r>
              <a:rPr sz="2000" dirty="0">
                <a:latin typeface="微软雅黑 Light" panose="020B0502040204020203" pitchFamily="34" charset="-122"/>
              </a:rPr>
              <a:t>世纪</a:t>
            </a:r>
            <a:r>
              <a:rPr lang="en-US" sz="2000" dirty="0">
                <a:latin typeface="微软雅黑 Light" panose="020B0502040204020203" pitchFamily="34" charset="-122"/>
              </a:rPr>
              <a:t>80</a:t>
            </a:r>
            <a:r>
              <a:rPr sz="2000" dirty="0">
                <a:latin typeface="微软雅黑 Light" panose="020B0502040204020203" pitchFamily="34" charset="-122"/>
              </a:rPr>
              <a:t>年代，青年导演群的崛起，影像美学观的出现，优秀演员系列银幕形象的成功塑造，表演类型的开拓，喜剧表演的探索，以及张艺谋、赵丽蓉、巩俐、吕丽萍等批优秀导演和演员的作品在国际上获得大奖，证明了在现实主义表演美学原则的指导下，在更广阔的创作领域里，我们在塑造更丰富、更具有永久性生命力和艺术魅力的形象，并已经初步取得可喜的成果。</a:t>
            </a:r>
          </a:p>
          <a:p>
            <a:pPr algn="just">
              <a:lnSpc>
                <a:spcPct val="100000"/>
              </a:lnSpc>
            </a:pPr>
            <a:r>
              <a:rPr sz="2000" dirty="0" err="1">
                <a:latin typeface="微软雅黑 Light" panose="020B0502040204020203" pitchFamily="34" charset="-122"/>
              </a:rPr>
              <a:t>左翼电影表演领域的开拓精神、反叛精神与人民性，仍值得电影艺术家们学习</a:t>
            </a:r>
            <a:r>
              <a:rPr lang="zh-CN" altLang="en-US" sz="2000" dirty="0">
                <a:latin typeface="微软雅黑 Light" panose="020B0502040204020203" pitchFamily="34" charset="-122"/>
              </a:rPr>
              <a:t>、</a:t>
            </a:r>
            <a:r>
              <a:rPr sz="2000" dirty="0" err="1">
                <a:latin typeface="微软雅黑 Light" panose="020B0502040204020203" pitchFamily="34" charset="-122"/>
              </a:rPr>
              <a:t>继承和发扬</a:t>
            </a:r>
            <a:r>
              <a:rPr lang="zh-CN" altLang="en-US" sz="2000" dirty="0">
                <a:latin typeface="微软雅黑 Light" panose="020B0502040204020203" pitchFamily="34" charset="-122"/>
              </a:rPr>
              <a:t>。</a:t>
            </a: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t>二、新中国</a:t>
            </a:r>
            <a:r>
              <a:rPr lang="zh-CN" altLang="en-US" sz="3200" dirty="0"/>
              <a:t>电影英雄形象的表演塑造</a:t>
            </a:r>
          </a:p>
        </p:txBody>
      </p:sp>
      <p:sp>
        <p:nvSpPr>
          <p:cNvPr id="3" name="文本占位符 2"/>
          <p:cNvSpPr>
            <a:spLocks noGrp="1"/>
          </p:cNvSpPr>
          <p:nvPr>
            <p:ph type="body" orient="vert" idx="1"/>
          </p:nvPr>
        </p:nvSpPr>
        <p:spPr>
          <a:xfrm>
            <a:off x="725805" y="1367790"/>
            <a:ext cx="11466830" cy="5308600"/>
          </a:xfrm>
        </p:spPr>
        <p:txBody>
          <a:bodyPr vert="horz">
            <a:noAutofit/>
          </a:bodyPr>
          <a:lstStyle/>
          <a:p>
            <a:pPr algn="just">
              <a:lnSpc>
                <a:spcPct val="100000"/>
              </a:lnSpc>
            </a:pPr>
            <a:r>
              <a:rPr sz="2000" dirty="0" err="1">
                <a:latin typeface="微软雅黑 Light" panose="020B0502040204020203" pitchFamily="34" charset="-122"/>
              </a:rPr>
              <a:t>每个时代，文艺都在为自己的民族塑造形象</a:t>
            </a:r>
            <a:r>
              <a:rPr lang="zh-CN" sz="2000" dirty="0">
                <a:latin typeface="微软雅黑 Light" panose="020B0502040204020203" pitchFamily="34" charset="-122"/>
              </a:rPr>
              <a:t>，电影如同其他艺术一样，在为自己的民族塑造整体形象，为英雄树碑立传。</a:t>
            </a:r>
          </a:p>
          <a:p>
            <a:pPr algn="just">
              <a:lnSpc>
                <a:spcPct val="100000"/>
              </a:lnSpc>
            </a:pPr>
            <a:r>
              <a:rPr lang="zh-CN" sz="2000" dirty="0">
                <a:latin typeface="微软雅黑 Light" panose="020B0502040204020203" pitchFamily="34" charset="-122"/>
              </a:rPr>
              <a:t>电影银幕上的英雄，更是广大观众认识时代、社会的普及的文化课本。</a:t>
            </a:r>
          </a:p>
          <a:p>
            <a:pPr algn="just">
              <a:lnSpc>
                <a:spcPct val="100000"/>
              </a:lnSpc>
            </a:pPr>
            <a:r>
              <a:rPr lang="zh-CN" sz="2000" dirty="0">
                <a:latin typeface="微软雅黑 Light" panose="020B0502040204020203" pitchFamily="34" charset="-122"/>
              </a:rPr>
              <a:t>电影和其他文学样式不同的是，它对英雄的描述，完全是通过演员以精湛的演技，用自己的情感、体态、音容笑貌去展现英雄的行为，演员二度创作的优劣直接关系着影片英雄人物塑造的成败，同时也体现着一个时代一定时期的表演审美倾向。</a:t>
            </a:r>
          </a:p>
          <a:p>
            <a:pPr algn="just">
              <a:lnSpc>
                <a:spcPct val="100000"/>
              </a:lnSpc>
            </a:pPr>
            <a:r>
              <a:rPr lang="zh-CN" sz="2000" dirty="0">
                <a:latin typeface="微软雅黑 Light" panose="020B0502040204020203" pitchFamily="34" charset="-122"/>
              </a:rPr>
              <a:t>中国电影在上世纪三四十年代已从幼稚走向成熟，是从平庸走向辉煌的时期。在现实主义电影创作中，曾出现过一批真实地反映贫苦大众的劳动生活的作品，如《神女》《大路》《一江春水向东流》《八千里路云和月》等，形成一种写实风格。</a:t>
            </a:r>
          </a:p>
          <a:p>
            <a:pPr algn="just">
              <a:lnSpc>
                <a:spcPct val="100000"/>
              </a:lnSpc>
            </a:pPr>
            <a:r>
              <a:rPr lang="zh-CN" sz="2000" dirty="0">
                <a:latin typeface="微软雅黑 Light" panose="020B0502040204020203" pitchFamily="34" charset="-122"/>
              </a:rPr>
              <a:t>新中国电影在塑造人民英雄形象上以崭新的姿态出现，表演上亦可根据时代与电影美学观念整体的发展分为三个阶段。</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466830" cy="5308600"/>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新中国开创了人民当家做主的新纪元，民族形象也有了一个显著变化。</a:t>
            </a:r>
          </a:p>
          <a:p>
            <a:pPr algn="just">
              <a:lnSpc>
                <a:spcPct val="100000"/>
              </a:lnSpc>
            </a:pPr>
            <a:r>
              <a:rPr lang="zh-CN" sz="2000" dirty="0">
                <a:latin typeface="微软雅黑 Light" panose="020B0502040204020203" pitchFamily="34" charset="-122"/>
              </a:rPr>
              <a:t>银幕上塑造的英雄，首先是在抗日战争、解放战争中为民族与人民解放事业作出贡献的</a:t>
            </a:r>
            <a:r>
              <a:rPr lang="zh-CN" sz="2000" dirty="0">
                <a:solidFill>
                  <a:srgbClr val="FF0000"/>
                </a:solidFill>
                <a:latin typeface="微软雅黑 Light" panose="020B0502040204020203" pitchFamily="34" charset="-122"/>
              </a:rPr>
              <a:t>英雄</a:t>
            </a:r>
            <a:r>
              <a:rPr lang="zh-CN" sz="2000" dirty="0">
                <a:latin typeface="微软雅黑 Light" panose="020B0502040204020203" pitchFamily="34" charset="-122"/>
              </a:rPr>
              <a:t>，如《赵一曼》中的赵一曼、《刘胡兰》中的刘胡兰、《钢铁战士》中的张志坚、《平原游击队》中的李向阳、《董存瑞》中的董存瑞、《上甘岭》中的连长张忠发等，是</a:t>
            </a:r>
            <a:r>
              <a:rPr lang="en-US" altLang="zh-CN" sz="2000" dirty="0">
                <a:latin typeface="微软雅黑 Light" panose="020B0502040204020203" pitchFamily="34" charset="-122"/>
              </a:rPr>
              <a:t>50</a:t>
            </a:r>
            <a:r>
              <a:rPr lang="zh-CN" sz="2000" dirty="0">
                <a:latin typeface="微软雅黑 Light" panose="020B0502040204020203" pitchFamily="34" charset="-122"/>
              </a:rPr>
              <a:t>年代初期人们所崇敬的银幕英雄形象。</a:t>
            </a:r>
          </a:p>
          <a:p>
            <a:pPr algn="just">
              <a:lnSpc>
                <a:spcPct val="100000"/>
              </a:lnSpc>
            </a:pPr>
            <a:r>
              <a:rPr lang="zh-CN" sz="2000" dirty="0">
                <a:latin typeface="微软雅黑 Light" panose="020B0502040204020203" pitchFamily="34" charset="-122"/>
              </a:rPr>
              <a:t>另一批受压迫的不畏强暴的</a:t>
            </a:r>
            <a:r>
              <a:rPr lang="zh-CN" sz="2000" dirty="0">
                <a:solidFill>
                  <a:srgbClr val="FF0000"/>
                </a:solidFill>
                <a:latin typeface="微软雅黑 Light" panose="020B0502040204020203" pitchFamily="34" charset="-122"/>
              </a:rPr>
              <a:t>反抗精神代表者</a:t>
            </a:r>
            <a:r>
              <a:rPr lang="zh-CN" sz="2000" dirty="0">
                <a:latin typeface="微软雅黑 Light" panose="020B0502040204020203" pitchFamily="34" charset="-122"/>
              </a:rPr>
              <a:t>，如《白毛女》中的白毛女，《翠岗红旗》中的向五儿，《新儿女英雄传》中的杨小梅、牛大水等，也以另一种崭新的面貌从侧面描写劳苦大众对反动统治的斗争，人们不仅看到斗争的悲壮，也看到艰苦奋斗后的胜利成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47" name="image133.png"/>
          <p:cNvPicPr>
            <a:picLocks noChangeAspect="1"/>
          </p:cNvPicPr>
          <p:nvPr>
            <p:custDataLst>
              <p:tags r:id="rId1"/>
            </p:custDataLst>
          </p:nvPr>
        </p:nvPicPr>
        <p:blipFill>
          <a:blip r:embed="rId5" cstate="print"/>
          <a:srcRect l="17959" r="17959"/>
          <a:stretch>
            <a:fillRect/>
          </a:stretch>
        </p:blipFill>
        <p:spPr>
          <a:xfrm>
            <a:off x="4716372" y="4578440"/>
            <a:ext cx="1455556" cy="2255657"/>
          </a:xfrm>
          <a:prstGeom prst="rect">
            <a:avLst/>
          </a:prstGeom>
        </p:spPr>
      </p:pic>
      <p:pic>
        <p:nvPicPr>
          <p:cNvPr id="249" name="image134.png"/>
          <p:cNvPicPr>
            <a:picLocks noChangeAspect="1"/>
          </p:cNvPicPr>
          <p:nvPr>
            <p:custDataLst>
              <p:tags r:id="rId2"/>
            </p:custDataLst>
          </p:nvPr>
        </p:nvPicPr>
        <p:blipFill>
          <a:blip r:embed="rId6" cstate="print"/>
          <a:srcRect l="16096" r="16096"/>
          <a:stretch>
            <a:fillRect/>
          </a:stretch>
        </p:blipFill>
        <p:spPr>
          <a:xfrm>
            <a:off x="6268357" y="4578440"/>
            <a:ext cx="1455556" cy="225565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6969125" cy="5308600"/>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由于党的文艺政策的调整，“双百”方针的贯彻，随后出现了一批更开阔的描写英雄史诗的影片，如《林则徐》《红旗谱》《甲午风云》《母亲》《党的女儿》《在烈火中永生》江姐、《革命家庭》等。</a:t>
            </a:r>
          </a:p>
          <a:p>
            <a:pPr algn="just">
              <a:lnSpc>
                <a:spcPct val="100000"/>
              </a:lnSpc>
            </a:pPr>
            <a:r>
              <a:rPr lang="zh-CN" sz="2000" dirty="0">
                <a:latin typeface="微软雅黑 Light" panose="020B0502040204020203" pitchFamily="34" charset="-122"/>
              </a:rPr>
              <a:t>逐渐有一部分歌颂社会主义新英雄模范人物的成功作品，如《老兵新传》《今天我休息》《五朵金花》《我们村里的年轻人》《李双双》《冰山上的来客》《雷锋》等。这些银幕新英雄人物的塑造，在启发人们进行新旧社会对比，更加热爱今天的政权，增强民族自豪感、自信心、凝聚力方面起到不可低估的作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4" name="任意多边形: 形状 3624"/>
          <p:cNvSpPr/>
          <p:nvPr>
            <p:custDataLst>
              <p:tags r:id="rId1"/>
            </p:custDataLst>
          </p:nvPr>
        </p:nvSpPr>
        <p:spPr>
          <a:xfrm>
            <a:off x="7874635" y="1192530"/>
            <a:ext cx="4317365" cy="4905375"/>
          </a:xfrm>
          <a:custGeom>
            <a:avLst/>
            <a:gdLst>
              <a:gd name="connsiteX0" fmla="*/ 2565413 w 4561834"/>
              <a:gd name="connsiteY0" fmla="*/ 4860187 h 4901727"/>
              <a:gd name="connsiteX1" fmla="*/ 2582396 w 4561834"/>
              <a:gd name="connsiteY1" fmla="*/ 4869684 h 4901727"/>
              <a:gd name="connsiteX2" fmla="*/ 2582736 w 4561834"/>
              <a:gd name="connsiteY2" fmla="*/ 4870137 h 4901727"/>
              <a:gd name="connsiteX3" fmla="*/ 2548770 w 4561834"/>
              <a:gd name="connsiteY3" fmla="*/ 4870137 h 4901727"/>
              <a:gd name="connsiteX4" fmla="*/ 2565413 w 4561834"/>
              <a:gd name="connsiteY4" fmla="*/ 4860187 h 4901727"/>
              <a:gd name="connsiteX5" fmla="*/ 1378708 w 4561834"/>
              <a:gd name="connsiteY5" fmla="*/ 4832435 h 4901727"/>
              <a:gd name="connsiteX6" fmla="*/ 1383690 w 4561834"/>
              <a:gd name="connsiteY6" fmla="*/ 4866402 h 4901727"/>
              <a:gd name="connsiteX7" fmla="*/ 1377689 w 4561834"/>
              <a:gd name="connsiteY7" fmla="*/ 4872289 h 4901727"/>
              <a:gd name="connsiteX8" fmla="*/ 1378708 w 4561834"/>
              <a:gd name="connsiteY8" fmla="*/ 4832435 h 4901727"/>
              <a:gd name="connsiteX9" fmla="*/ 1431809 w 4561834"/>
              <a:gd name="connsiteY9" fmla="*/ 4823038 h 4901727"/>
              <a:gd name="connsiteX10" fmla="*/ 1465097 w 4561834"/>
              <a:gd name="connsiteY10" fmla="*/ 4865270 h 4901727"/>
              <a:gd name="connsiteX11" fmla="*/ 1435659 w 4561834"/>
              <a:gd name="connsiteY11" fmla="*/ 4872516 h 4901727"/>
              <a:gd name="connsiteX12" fmla="*/ 1439961 w 4561834"/>
              <a:gd name="connsiteY12" fmla="*/ 4887122 h 4901727"/>
              <a:gd name="connsiteX13" fmla="*/ 1382331 w 4561834"/>
              <a:gd name="connsiteY13" fmla="*/ 4901727 h 4901727"/>
              <a:gd name="connsiteX14" fmla="*/ 1431809 w 4561834"/>
              <a:gd name="connsiteY14" fmla="*/ 4823038 h 4901727"/>
              <a:gd name="connsiteX15" fmla="*/ 3431903 w 4561834"/>
              <a:gd name="connsiteY15" fmla="*/ 4821225 h 4901727"/>
              <a:gd name="connsiteX16" fmla="*/ 3432964 w 4561834"/>
              <a:gd name="connsiteY16" fmla="*/ 4821471 h 4901727"/>
              <a:gd name="connsiteX17" fmla="*/ 3431903 w 4561834"/>
              <a:gd name="connsiteY17" fmla="*/ 4821678 h 4901727"/>
              <a:gd name="connsiteX18" fmla="*/ 3456285 w 4561834"/>
              <a:gd name="connsiteY18" fmla="*/ 4816915 h 4901727"/>
              <a:gd name="connsiteX19" fmla="*/ 3524972 w 4561834"/>
              <a:gd name="connsiteY19" fmla="*/ 4839906 h 4901727"/>
              <a:gd name="connsiteX20" fmla="*/ 3480645 w 4561834"/>
              <a:gd name="connsiteY20" fmla="*/ 4832519 h 4901727"/>
              <a:gd name="connsiteX21" fmla="*/ 3432964 w 4561834"/>
              <a:gd name="connsiteY21" fmla="*/ 4821471 h 4901727"/>
              <a:gd name="connsiteX22" fmla="*/ 3232625 w 4561834"/>
              <a:gd name="connsiteY22" fmla="*/ 4811198 h 4901727"/>
              <a:gd name="connsiteX23" fmla="*/ 3244520 w 4561834"/>
              <a:gd name="connsiteY23" fmla="*/ 4814884 h 4901727"/>
              <a:gd name="connsiteX24" fmla="*/ 3244520 w 4561834"/>
              <a:gd name="connsiteY24" fmla="*/ 4815337 h 4901727"/>
              <a:gd name="connsiteX25" fmla="*/ 3223574 w 4561834"/>
              <a:gd name="connsiteY25" fmla="*/ 4819753 h 4901727"/>
              <a:gd name="connsiteX26" fmla="*/ 3232625 w 4561834"/>
              <a:gd name="connsiteY26" fmla="*/ 4811198 h 4901727"/>
              <a:gd name="connsiteX27" fmla="*/ 1517858 w 4561834"/>
              <a:gd name="connsiteY27" fmla="*/ 4806281 h 4901727"/>
              <a:gd name="connsiteX28" fmla="*/ 1517858 w 4561834"/>
              <a:gd name="connsiteY28" fmla="*/ 4806734 h 4901727"/>
              <a:gd name="connsiteX29" fmla="*/ 1517175 w 4561834"/>
              <a:gd name="connsiteY29" fmla="*/ 4806602 h 4901727"/>
              <a:gd name="connsiteX30" fmla="*/ 3693951 w 4561834"/>
              <a:gd name="connsiteY30" fmla="*/ 4805717 h 4901727"/>
              <a:gd name="connsiteX31" fmla="*/ 3715524 w 4561834"/>
              <a:gd name="connsiteY31" fmla="*/ 4817148 h 4901727"/>
              <a:gd name="connsiteX32" fmla="*/ 3694352 w 4561834"/>
              <a:gd name="connsiteY32" fmla="*/ 4826206 h 4901727"/>
              <a:gd name="connsiteX33" fmla="*/ 3687672 w 4561834"/>
              <a:gd name="connsiteY33" fmla="*/ 4811261 h 4901727"/>
              <a:gd name="connsiteX34" fmla="*/ 3687106 w 4561834"/>
              <a:gd name="connsiteY34" fmla="*/ 4810921 h 4901727"/>
              <a:gd name="connsiteX35" fmla="*/ 3693951 w 4561834"/>
              <a:gd name="connsiteY35" fmla="*/ 4805717 h 4901727"/>
              <a:gd name="connsiteX36" fmla="*/ 1607870 w 4561834"/>
              <a:gd name="connsiteY36" fmla="*/ 4805375 h 4901727"/>
              <a:gd name="connsiteX37" fmla="*/ 1594849 w 4561834"/>
              <a:gd name="connsiteY37" fmla="*/ 4816697 h 4901727"/>
              <a:gd name="connsiteX38" fmla="*/ 1594510 w 4561834"/>
              <a:gd name="connsiteY38" fmla="*/ 4816697 h 4901727"/>
              <a:gd name="connsiteX39" fmla="*/ 1607870 w 4561834"/>
              <a:gd name="connsiteY39" fmla="*/ 4805375 h 4901727"/>
              <a:gd name="connsiteX40" fmla="*/ 1500946 w 4561834"/>
              <a:gd name="connsiteY40" fmla="*/ 4803479 h 4901727"/>
              <a:gd name="connsiteX41" fmla="*/ 1517175 w 4561834"/>
              <a:gd name="connsiteY41" fmla="*/ 4806602 h 4901727"/>
              <a:gd name="connsiteX42" fmla="*/ 1503875 w 4561834"/>
              <a:gd name="connsiteY42" fmla="*/ 4812848 h 4901727"/>
              <a:gd name="connsiteX43" fmla="*/ 1488194 w 4561834"/>
              <a:gd name="connsiteY43" fmla="*/ 4813301 h 4901727"/>
              <a:gd name="connsiteX44" fmla="*/ 1500946 w 4561834"/>
              <a:gd name="connsiteY44" fmla="*/ 4803479 h 4901727"/>
              <a:gd name="connsiteX45" fmla="*/ 1576847 w 4561834"/>
              <a:gd name="connsiteY45" fmla="*/ 4802431 h 4901727"/>
              <a:gd name="connsiteX46" fmla="*/ 1576847 w 4561834"/>
              <a:gd name="connsiteY46" fmla="*/ 4802884 h 4901727"/>
              <a:gd name="connsiteX47" fmla="*/ 1576752 w 4561834"/>
              <a:gd name="connsiteY47" fmla="*/ 4802660 h 4901727"/>
              <a:gd name="connsiteX48" fmla="*/ 2134475 w 4561834"/>
              <a:gd name="connsiteY48" fmla="*/ 4802260 h 4901727"/>
              <a:gd name="connsiteX49" fmla="*/ 2139208 w 4561834"/>
              <a:gd name="connsiteY49" fmla="*/ 4802446 h 4901727"/>
              <a:gd name="connsiteX50" fmla="*/ 2149298 w 4561834"/>
              <a:gd name="connsiteY50" fmla="*/ 4808772 h 4901727"/>
              <a:gd name="connsiteX51" fmla="*/ 2131070 w 4561834"/>
              <a:gd name="connsiteY51" fmla="*/ 4808772 h 4901727"/>
              <a:gd name="connsiteX52" fmla="*/ 2134475 w 4561834"/>
              <a:gd name="connsiteY52" fmla="*/ 4802260 h 4901727"/>
              <a:gd name="connsiteX53" fmla="*/ 2234667 w 4561834"/>
              <a:gd name="connsiteY53" fmla="*/ 4802044 h 4901727"/>
              <a:gd name="connsiteX54" fmla="*/ 2234465 w 4561834"/>
              <a:gd name="connsiteY54" fmla="*/ 4802317 h 4901727"/>
              <a:gd name="connsiteX55" fmla="*/ 2234465 w 4561834"/>
              <a:gd name="connsiteY55" fmla="*/ 4802090 h 4901727"/>
              <a:gd name="connsiteX56" fmla="*/ 3341438 w 4561834"/>
              <a:gd name="connsiteY56" fmla="*/ 4798580 h 4901727"/>
              <a:gd name="connsiteX57" fmla="*/ 3322983 w 4561834"/>
              <a:gd name="connsiteY57" fmla="*/ 4807864 h 4901727"/>
              <a:gd name="connsiteX58" fmla="*/ 3341438 w 4561834"/>
              <a:gd name="connsiteY58" fmla="*/ 4798580 h 4901727"/>
              <a:gd name="connsiteX59" fmla="*/ 2241994 w 4561834"/>
              <a:gd name="connsiteY59" fmla="*/ 4792155 h 4901727"/>
              <a:gd name="connsiteX60" fmla="*/ 2255298 w 4561834"/>
              <a:gd name="connsiteY60" fmla="*/ 4797448 h 4901727"/>
              <a:gd name="connsiteX61" fmla="*/ 2249679 w 4561834"/>
              <a:gd name="connsiteY61" fmla="*/ 4798623 h 4901727"/>
              <a:gd name="connsiteX62" fmla="*/ 2234667 w 4561834"/>
              <a:gd name="connsiteY62" fmla="*/ 4802044 h 4901727"/>
              <a:gd name="connsiteX63" fmla="*/ 3573770 w 4561834"/>
              <a:gd name="connsiteY63" fmla="*/ 4791674 h 4901727"/>
              <a:gd name="connsiteX64" fmla="*/ 3574096 w 4561834"/>
              <a:gd name="connsiteY64" fmla="*/ 4791685 h 4901727"/>
              <a:gd name="connsiteX65" fmla="*/ 3573770 w 4561834"/>
              <a:gd name="connsiteY65" fmla="*/ 4791900 h 4901727"/>
              <a:gd name="connsiteX66" fmla="*/ 1570393 w 4561834"/>
              <a:gd name="connsiteY66" fmla="*/ 4787656 h 4901727"/>
              <a:gd name="connsiteX67" fmla="*/ 1576752 w 4561834"/>
              <a:gd name="connsiteY67" fmla="*/ 4802660 h 4901727"/>
              <a:gd name="connsiteX68" fmla="*/ 1574427 w 4561834"/>
              <a:gd name="connsiteY68" fmla="*/ 4808241 h 4901727"/>
              <a:gd name="connsiteX69" fmla="*/ 1564619 w 4561834"/>
              <a:gd name="connsiteY69" fmla="*/ 4798242 h 4901727"/>
              <a:gd name="connsiteX70" fmla="*/ 1570393 w 4561834"/>
              <a:gd name="connsiteY70" fmla="*/ 4787656 h 4901727"/>
              <a:gd name="connsiteX71" fmla="*/ 3581966 w 4561834"/>
              <a:gd name="connsiteY71" fmla="*/ 4786478 h 4901727"/>
              <a:gd name="connsiteX72" fmla="*/ 3610229 w 4561834"/>
              <a:gd name="connsiteY72" fmla="*/ 4793372 h 4901727"/>
              <a:gd name="connsiteX73" fmla="*/ 3584800 w 4561834"/>
              <a:gd name="connsiteY73" fmla="*/ 4792051 h 4901727"/>
              <a:gd name="connsiteX74" fmla="*/ 3574096 w 4561834"/>
              <a:gd name="connsiteY74" fmla="*/ 4791685 h 4901727"/>
              <a:gd name="connsiteX75" fmla="*/ 2049326 w 4561834"/>
              <a:gd name="connsiteY75" fmla="*/ 4782688 h 4901727"/>
              <a:gd name="connsiteX76" fmla="*/ 2049436 w 4561834"/>
              <a:gd name="connsiteY76" fmla="*/ 4784316 h 4901727"/>
              <a:gd name="connsiteX77" fmla="*/ 2050406 w 4561834"/>
              <a:gd name="connsiteY77" fmla="*/ 4782791 h 4901727"/>
              <a:gd name="connsiteX78" fmla="*/ 1611550 w 4561834"/>
              <a:gd name="connsiteY78" fmla="*/ 4780183 h 4901727"/>
              <a:gd name="connsiteX79" fmla="*/ 1612807 w 4561834"/>
              <a:gd name="connsiteY79" fmla="*/ 4780212 h 4901727"/>
              <a:gd name="connsiteX80" fmla="*/ 1616349 w 4561834"/>
              <a:gd name="connsiteY80" fmla="*/ 4782102 h 4901727"/>
              <a:gd name="connsiteX81" fmla="*/ 1612852 w 4561834"/>
              <a:gd name="connsiteY81" fmla="*/ 4785873 h 4901727"/>
              <a:gd name="connsiteX82" fmla="*/ 1605719 w 4561834"/>
              <a:gd name="connsiteY82" fmla="*/ 4785788 h 4901727"/>
              <a:gd name="connsiteX83" fmla="*/ 1611550 w 4561834"/>
              <a:gd name="connsiteY83" fmla="*/ 4780183 h 4901727"/>
              <a:gd name="connsiteX84" fmla="*/ 1972654 w 4561834"/>
              <a:gd name="connsiteY84" fmla="*/ 4777240 h 4901727"/>
              <a:gd name="connsiteX85" fmla="*/ 1976691 w 4561834"/>
              <a:gd name="connsiteY85" fmla="*/ 4779108 h 4901727"/>
              <a:gd name="connsiteX86" fmla="*/ 1985806 w 4561834"/>
              <a:gd name="connsiteY86" fmla="*/ 4780806 h 4901727"/>
              <a:gd name="connsiteX87" fmla="*/ 1970068 w 4561834"/>
              <a:gd name="connsiteY87" fmla="*/ 4781259 h 4901727"/>
              <a:gd name="connsiteX88" fmla="*/ 1969615 w 4561834"/>
              <a:gd name="connsiteY88" fmla="*/ 4780806 h 4901727"/>
              <a:gd name="connsiteX89" fmla="*/ 1972654 w 4561834"/>
              <a:gd name="connsiteY89" fmla="*/ 4777240 h 4901727"/>
              <a:gd name="connsiteX90" fmla="*/ 1890175 w 4561834"/>
              <a:gd name="connsiteY90" fmla="*/ 4762379 h 4901727"/>
              <a:gd name="connsiteX91" fmla="*/ 1894662 w 4561834"/>
              <a:gd name="connsiteY91" fmla="*/ 4762917 h 4901727"/>
              <a:gd name="connsiteX92" fmla="*/ 1890812 w 4561834"/>
              <a:gd name="connsiteY92" fmla="*/ 4777975 h 4901727"/>
              <a:gd name="connsiteX93" fmla="*/ 1887302 w 4561834"/>
              <a:gd name="connsiteY93" fmla="*/ 4768125 h 4901727"/>
              <a:gd name="connsiteX94" fmla="*/ 1890175 w 4561834"/>
              <a:gd name="connsiteY94" fmla="*/ 4762379 h 4901727"/>
              <a:gd name="connsiteX95" fmla="*/ 1642176 w 4561834"/>
              <a:gd name="connsiteY95" fmla="*/ 4758728 h 4901727"/>
              <a:gd name="connsiteX96" fmla="*/ 1654291 w 4561834"/>
              <a:gd name="connsiteY96" fmla="*/ 4763030 h 4901727"/>
              <a:gd name="connsiteX97" fmla="*/ 1641723 w 4561834"/>
              <a:gd name="connsiteY97" fmla="*/ 4759181 h 4901727"/>
              <a:gd name="connsiteX98" fmla="*/ 1608210 w 4561834"/>
              <a:gd name="connsiteY98" fmla="*/ 4750689 h 4901727"/>
              <a:gd name="connsiteX99" fmla="*/ 1611719 w 4561834"/>
              <a:gd name="connsiteY99" fmla="*/ 4755444 h 4901727"/>
              <a:gd name="connsiteX100" fmla="*/ 1607757 w 4561834"/>
              <a:gd name="connsiteY100" fmla="*/ 4751142 h 4901727"/>
              <a:gd name="connsiteX101" fmla="*/ 1565794 w 4561834"/>
              <a:gd name="connsiteY101" fmla="*/ 4747660 h 4901727"/>
              <a:gd name="connsiteX102" fmla="*/ 1558618 w 4561834"/>
              <a:gd name="connsiteY102" fmla="*/ 4753746 h 4901727"/>
              <a:gd name="connsiteX103" fmla="*/ 1571526 w 4561834"/>
              <a:gd name="connsiteY103" fmla="*/ 4753406 h 4901727"/>
              <a:gd name="connsiteX104" fmla="*/ 1571526 w 4561834"/>
              <a:gd name="connsiteY104" fmla="*/ 4752953 h 4901727"/>
              <a:gd name="connsiteX105" fmla="*/ 1565794 w 4561834"/>
              <a:gd name="connsiteY105" fmla="*/ 4747660 h 4901727"/>
              <a:gd name="connsiteX106" fmla="*/ 2732756 w 4561834"/>
              <a:gd name="connsiteY106" fmla="*/ 4743668 h 4901727"/>
              <a:gd name="connsiteX107" fmla="*/ 2732642 w 4561834"/>
              <a:gd name="connsiteY107" fmla="*/ 4753291 h 4901727"/>
              <a:gd name="connsiteX108" fmla="*/ 2748494 w 4561834"/>
              <a:gd name="connsiteY108" fmla="*/ 4743668 h 4901727"/>
              <a:gd name="connsiteX109" fmla="*/ 1983541 w 4561834"/>
              <a:gd name="connsiteY109" fmla="*/ 4736196 h 4901727"/>
              <a:gd name="connsiteX110" fmla="*/ 1985919 w 4561834"/>
              <a:gd name="connsiteY110" fmla="*/ 4746160 h 4901727"/>
              <a:gd name="connsiteX111" fmla="*/ 1941762 w 4561834"/>
              <a:gd name="connsiteY111" fmla="*/ 4742084 h 4901727"/>
              <a:gd name="connsiteX112" fmla="*/ 1941536 w 4561834"/>
              <a:gd name="connsiteY112" fmla="*/ 4742084 h 4901727"/>
              <a:gd name="connsiteX113" fmla="*/ 1983541 w 4561834"/>
              <a:gd name="connsiteY113" fmla="*/ 4736196 h 4901727"/>
              <a:gd name="connsiteX114" fmla="*/ 1926251 w 4561834"/>
              <a:gd name="connsiteY114" fmla="*/ 4732573 h 4901727"/>
              <a:gd name="connsiteX115" fmla="*/ 1924213 w 4561834"/>
              <a:gd name="connsiteY115" fmla="*/ 4737555 h 4901727"/>
              <a:gd name="connsiteX116" fmla="*/ 1912890 w 4561834"/>
              <a:gd name="connsiteY116" fmla="*/ 4732913 h 4901727"/>
              <a:gd name="connsiteX117" fmla="*/ 1317115 w 4561834"/>
              <a:gd name="connsiteY117" fmla="*/ 4722610 h 4901727"/>
              <a:gd name="connsiteX118" fmla="*/ 1317115 w 4561834"/>
              <a:gd name="connsiteY118" fmla="*/ 4723063 h 4901727"/>
              <a:gd name="connsiteX119" fmla="*/ 1316891 w 4561834"/>
              <a:gd name="connsiteY119" fmla="*/ 4722728 h 4901727"/>
              <a:gd name="connsiteX120" fmla="*/ 1326138 w 4561834"/>
              <a:gd name="connsiteY120" fmla="*/ 4722532 h 4901727"/>
              <a:gd name="connsiteX121" fmla="*/ 1326923 w 4561834"/>
              <a:gd name="connsiteY121" fmla="*/ 4723669 h 4901727"/>
              <a:gd name="connsiteX122" fmla="*/ 1326456 w 4561834"/>
              <a:gd name="connsiteY122" fmla="*/ 4724110 h 4901727"/>
              <a:gd name="connsiteX123" fmla="*/ 1326138 w 4561834"/>
              <a:gd name="connsiteY123" fmla="*/ 4722532 h 4901727"/>
              <a:gd name="connsiteX124" fmla="*/ 1305270 w 4561834"/>
              <a:gd name="connsiteY124" fmla="*/ 4709513 h 4901727"/>
              <a:gd name="connsiteX125" fmla="*/ 1308935 w 4561834"/>
              <a:gd name="connsiteY125" fmla="*/ 4710849 h 4901727"/>
              <a:gd name="connsiteX126" fmla="*/ 1316891 w 4561834"/>
              <a:gd name="connsiteY126" fmla="*/ 4722728 h 4901727"/>
              <a:gd name="connsiteX127" fmla="*/ 1310379 w 4561834"/>
              <a:gd name="connsiteY127" fmla="*/ 4726162 h 4901727"/>
              <a:gd name="connsiteX128" fmla="*/ 1303302 w 4561834"/>
              <a:gd name="connsiteY128" fmla="*/ 4714005 h 4901727"/>
              <a:gd name="connsiteX129" fmla="*/ 1305270 w 4561834"/>
              <a:gd name="connsiteY129" fmla="*/ 4709513 h 4901727"/>
              <a:gd name="connsiteX130" fmla="*/ 921780 w 4561834"/>
              <a:gd name="connsiteY130" fmla="*/ 4708757 h 4901727"/>
              <a:gd name="connsiteX131" fmla="*/ 921799 w 4561834"/>
              <a:gd name="connsiteY131" fmla="*/ 4709017 h 4901727"/>
              <a:gd name="connsiteX132" fmla="*/ 921460 w 4561834"/>
              <a:gd name="connsiteY132" fmla="*/ 4708904 h 4901727"/>
              <a:gd name="connsiteX133" fmla="*/ 1907555 w 4561834"/>
              <a:gd name="connsiteY133" fmla="*/ 4705372 h 4901727"/>
              <a:gd name="connsiteX134" fmla="*/ 1875301 w 4561834"/>
              <a:gd name="connsiteY134" fmla="*/ 4714345 h 4901727"/>
              <a:gd name="connsiteX135" fmla="*/ 1893943 w 4561834"/>
              <a:gd name="connsiteY135" fmla="*/ 4718377 h 4901727"/>
              <a:gd name="connsiteX136" fmla="*/ 1918604 w 4561834"/>
              <a:gd name="connsiteY136" fmla="*/ 4708140 h 4901727"/>
              <a:gd name="connsiteX137" fmla="*/ 1924783 w 4561834"/>
              <a:gd name="connsiteY137" fmla="*/ 4707408 h 4901727"/>
              <a:gd name="connsiteX138" fmla="*/ 1923464 w 4561834"/>
              <a:gd name="connsiteY138" fmla="*/ 4705938 h 4901727"/>
              <a:gd name="connsiteX139" fmla="*/ 1907555 w 4561834"/>
              <a:gd name="connsiteY139" fmla="*/ 4705372 h 4901727"/>
              <a:gd name="connsiteX140" fmla="*/ 1936780 w 4561834"/>
              <a:gd name="connsiteY140" fmla="*/ 4702683 h 4901727"/>
              <a:gd name="connsiteX141" fmla="*/ 1936511 w 4561834"/>
              <a:gd name="connsiteY141" fmla="*/ 4706019 h 4901727"/>
              <a:gd name="connsiteX142" fmla="*/ 1939037 w 4561834"/>
              <a:gd name="connsiteY142" fmla="*/ 4705719 h 4901727"/>
              <a:gd name="connsiteX143" fmla="*/ 1938829 w 4561834"/>
              <a:gd name="connsiteY143" fmla="*/ 4705032 h 4901727"/>
              <a:gd name="connsiteX144" fmla="*/ 1936780 w 4561834"/>
              <a:gd name="connsiteY144" fmla="*/ 4702683 h 4901727"/>
              <a:gd name="connsiteX145" fmla="*/ 2028145 w 4561834"/>
              <a:gd name="connsiteY145" fmla="*/ 4696101 h 4901727"/>
              <a:gd name="connsiteX146" fmla="*/ 1993606 w 4561834"/>
              <a:gd name="connsiteY146" fmla="*/ 4702274 h 4901727"/>
              <a:gd name="connsiteX147" fmla="*/ 1995740 w 4561834"/>
              <a:gd name="connsiteY147" fmla="*/ 4702199 h 4901727"/>
              <a:gd name="connsiteX148" fmla="*/ 2029532 w 4561834"/>
              <a:gd name="connsiteY148" fmla="*/ 4697361 h 4901727"/>
              <a:gd name="connsiteX149" fmla="*/ 2024678 w 4561834"/>
              <a:gd name="connsiteY149" fmla="*/ 4692950 h 4901727"/>
              <a:gd name="connsiteX150" fmla="*/ 2024527 w 4561834"/>
              <a:gd name="connsiteY150" fmla="*/ 4695776 h 4901727"/>
              <a:gd name="connsiteX151" fmla="*/ 2025429 w 4561834"/>
              <a:gd name="connsiteY151" fmla="*/ 4693632 h 4901727"/>
              <a:gd name="connsiteX152" fmla="*/ 918856 w 4561834"/>
              <a:gd name="connsiteY152" fmla="*/ 4668823 h 4901727"/>
              <a:gd name="connsiteX153" fmla="*/ 930970 w 4561834"/>
              <a:gd name="connsiteY153" fmla="*/ 4701545 h 4901727"/>
              <a:gd name="connsiteX154" fmla="*/ 926894 w 4561834"/>
              <a:gd name="connsiteY154" fmla="*/ 4706413 h 4901727"/>
              <a:gd name="connsiteX155" fmla="*/ 921780 w 4561834"/>
              <a:gd name="connsiteY155" fmla="*/ 4708757 h 4901727"/>
              <a:gd name="connsiteX156" fmla="*/ 1003885 w 4561834"/>
              <a:gd name="connsiteY156" fmla="*/ 4641877 h 4901727"/>
              <a:gd name="connsiteX157" fmla="*/ 1063214 w 4561834"/>
              <a:gd name="connsiteY157" fmla="*/ 4672786 h 4901727"/>
              <a:gd name="connsiteX158" fmla="*/ 1016227 w 4561834"/>
              <a:gd name="connsiteY158" fmla="*/ 4690109 h 4901727"/>
              <a:gd name="connsiteX159" fmla="*/ 1025058 w 4561834"/>
              <a:gd name="connsiteY159" fmla="*/ 4703130 h 4901727"/>
              <a:gd name="connsiteX160" fmla="*/ 932669 w 4561834"/>
              <a:gd name="connsiteY160" fmla="*/ 4736983 h 4901727"/>
              <a:gd name="connsiteX161" fmla="*/ 1003885 w 4561834"/>
              <a:gd name="connsiteY161" fmla="*/ 4641877 h 4901727"/>
              <a:gd name="connsiteX162" fmla="*/ 1212210 w 4561834"/>
              <a:gd name="connsiteY162" fmla="*/ 4618969 h 4901727"/>
              <a:gd name="connsiteX163" fmla="*/ 1211308 w 4561834"/>
              <a:gd name="connsiteY163" fmla="*/ 4619685 h 4901727"/>
              <a:gd name="connsiteX164" fmla="*/ 1210969 w 4561834"/>
              <a:gd name="connsiteY164" fmla="*/ 4619685 h 4901727"/>
              <a:gd name="connsiteX165" fmla="*/ 1140884 w 4561834"/>
              <a:gd name="connsiteY165" fmla="*/ 4596588 h 4901727"/>
              <a:gd name="connsiteX166" fmla="*/ 1093784 w 4561834"/>
              <a:gd name="connsiteY166" fmla="*/ 4613684 h 4901727"/>
              <a:gd name="connsiteX167" fmla="*/ 1140884 w 4561834"/>
              <a:gd name="connsiteY167" fmla="*/ 4596588 h 4901727"/>
              <a:gd name="connsiteX168" fmla="*/ 1258749 w 4561834"/>
              <a:gd name="connsiteY168" fmla="*/ 4581982 h 4901727"/>
              <a:gd name="connsiteX169" fmla="*/ 1237603 w 4561834"/>
              <a:gd name="connsiteY169" fmla="*/ 4604310 h 4901727"/>
              <a:gd name="connsiteX170" fmla="*/ 1212210 w 4561834"/>
              <a:gd name="connsiteY170" fmla="*/ 4618969 h 4901727"/>
              <a:gd name="connsiteX171" fmla="*/ 819703 w 4561834"/>
              <a:gd name="connsiteY171" fmla="*/ 4576197 h 4901727"/>
              <a:gd name="connsiteX172" fmla="*/ 822806 w 4561834"/>
              <a:gd name="connsiteY172" fmla="*/ 4578103 h 4901727"/>
              <a:gd name="connsiteX173" fmla="*/ 822636 w 4561834"/>
              <a:gd name="connsiteY173" fmla="*/ 4578837 h 4901727"/>
              <a:gd name="connsiteX174" fmla="*/ 819703 w 4561834"/>
              <a:gd name="connsiteY174" fmla="*/ 4576197 h 4901727"/>
              <a:gd name="connsiteX175" fmla="*/ 793108 w 4561834"/>
              <a:gd name="connsiteY175" fmla="*/ 4569740 h 4901727"/>
              <a:gd name="connsiteX176" fmla="*/ 807445 w 4561834"/>
              <a:gd name="connsiteY176" fmla="*/ 4579265 h 4901727"/>
              <a:gd name="connsiteX177" fmla="*/ 784801 w 4561834"/>
              <a:gd name="connsiteY177" fmla="*/ 4575075 h 4901727"/>
              <a:gd name="connsiteX178" fmla="*/ 793108 w 4561834"/>
              <a:gd name="connsiteY178" fmla="*/ 4569740 h 4901727"/>
              <a:gd name="connsiteX179" fmla="*/ 1286941 w 4561834"/>
              <a:gd name="connsiteY179" fmla="*/ 4564319 h 4901727"/>
              <a:gd name="connsiteX180" fmla="*/ 1267014 w 4561834"/>
              <a:gd name="connsiteY180" fmla="*/ 4579831 h 4901727"/>
              <a:gd name="connsiteX181" fmla="*/ 1286941 w 4561834"/>
              <a:gd name="connsiteY181" fmla="*/ 4564319 h 4901727"/>
              <a:gd name="connsiteX182" fmla="*/ 1223126 w 4561834"/>
              <a:gd name="connsiteY182" fmla="*/ 4559578 h 4901727"/>
              <a:gd name="connsiteX183" fmla="*/ 1235765 w 4561834"/>
              <a:gd name="connsiteY183" fmla="*/ 4572358 h 4901727"/>
              <a:gd name="connsiteX184" fmla="*/ 1215498 w 4561834"/>
              <a:gd name="connsiteY184" fmla="*/ 4572358 h 4901727"/>
              <a:gd name="connsiteX185" fmla="*/ 1223126 w 4561834"/>
              <a:gd name="connsiteY185" fmla="*/ 4559578 h 4901727"/>
              <a:gd name="connsiteX186" fmla="*/ 1209200 w 4561834"/>
              <a:gd name="connsiteY186" fmla="*/ 4521861 h 4901727"/>
              <a:gd name="connsiteX187" fmla="*/ 1198514 w 4561834"/>
              <a:gd name="connsiteY187" fmla="*/ 4530466 h 4901727"/>
              <a:gd name="connsiteX188" fmla="*/ 1219913 w 4561834"/>
              <a:gd name="connsiteY188" fmla="*/ 4525144 h 4901727"/>
              <a:gd name="connsiteX189" fmla="*/ 1219121 w 4561834"/>
              <a:gd name="connsiteY189" fmla="*/ 4525144 h 4901727"/>
              <a:gd name="connsiteX190" fmla="*/ 1209200 w 4561834"/>
              <a:gd name="connsiteY190" fmla="*/ 4521861 h 4901727"/>
              <a:gd name="connsiteX191" fmla="*/ 4139063 w 4561834"/>
              <a:gd name="connsiteY191" fmla="*/ 4415721 h 4901727"/>
              <a:gd name="connsiteX192" fmla="*/ 4140147 w 4561834"/>
              <a:gd name="connsiteY192" fmla="*/ 4415996 h 4901727"/>
              <a:gd name="connsiteX193" fmla="*/ 4139063 w 4561834"/>
              <a:gd name="connsiteY193" fmla="*/ 4416174 h 4901727"/>
              <a:gd name="connsiteX194" fmla="*/ 4163634 w 4561834"/>
              <a:gd name="connsiteY194" fmla="*/ 4412123 h 4901727"/>
              <a:gd name="connsiteX195" fmla="*/ 4232019 w 4561834"/>
              <a:gd name="connsiteY195" fmla="*/ 4437120 h 4901727"/>
              <a:gd name="connsiteX196" fmla="*/ 4187706 w 4561834"/>
              <a:gd name="connsiteY196" fmla="*/ 4428034 h 4901727"/>
              <a:gd name="connsiteX197" fmla="*/ 4140147 w 4561834"/>
              <a:gd name="connsiteY197" fmla="*/ 4415996 h 4901727"/>
              <a:gd name="connsiteX198" fmla="*/ 4404338 w 4561834"/>
              <a:gd name="connsiteY198" fmla="*/ 4410469 h 4901727"/>
              <a:gd name="connsiteX199" fmla="*/ 4425402 w 4561834"/>
              <a:gd name="connsiteY199" fmla="*/ 4422967 h 4901727"/>
              <a:gd name="connsiteX200" fmla="*/ 4403664 w 4561834"/>
              <a:gd name="connsiteY200" fmla="*/ 4430894 h 4901727"/>
              <a:gd name="connsiteX201" fmla="*/ 4396757 w 4561834"/>
              <a:gd name="connsiteY201" fmla="*/ 4415268 h 4901727"/>
              <a:gd name="connsiteX202" fmla="*/ 4397210 w 4561834"/>
              <a:gd name="connsiteY202" fmla="*/ 4415268 h 4901727"/>
              <a:gd name="connsiteX203" fmla="*/ 4404338 w 4561834"/>
              <a:gd name="connsiteY203" fmla="*/ 4410469 h 4901727"/>
              <a:gd name="connsiteX204" fmla="*/ 3938943 w 4561834"/>
              <a:gd name="connsiteY204" fmla="*/ 4402344 h 4901727"/>
              <a:gd name="connsiteX205" fmla="*/ 3950775 w 4561834"/>
              <a:gd name="connsiteY205" fmla="*/ 4406324 h 4901727"/>
              <a:gd name="connsiteX206" fmla="*/ 3929602 w 4561834"/>
              <a:gd name="connsiteY206" fmla="*/ 4410626 h 4901727"/>
              <a:gd name="connsiteX207" fmla="*/ 3938943 w 4561834"/>
              <a:gd name="connsiteY207" fmla="*/ 4402344 h 4901727"/>
              <a:gd name="connsiteX208" fmla="*/ 4282855 w 4561834"/>
              <a:gd name="connsiteY208" fmla="*/ 4390812 h 4901727"/>
              <a:gd name="connsiteX209" fmla="*/ 4283029 w 4561834"/>
              <a:gd name="connsiteY209" fmla="*/ 4390821 h 4901727"/>
              <a:gd name="connsiteX210" fmla="*/ 4282855 w 4561834"/>
              <a:gd name="connsiteY210" fmla="*/ 4390925 h 4901727"/>
              <a:gd name="connsiteX211" fmla="*/ 4048599 w 4561834"/>
              <a:gd name="connsiteY211" fmla="*/ 4390586 h 4901727"/>
              <a:gd name="connsiteX212" fmla="*/ 4049052 w 4561834"/>
              <a:gd name="connsiteY212" fmla="*/ 4390587 h 4901727"/>
              <a:gd name="connsiteX213" fmla="*/ 4030144 w 4561834"/>
              <a:gd name="connsiteY213" fmla="*/ 4399643 h 4901727"/>
              <a:gd name="connsiteX214" fmla="*/ 4048599 w 4561834"/>
              <a:gd name="connsiteY214" fmla="*/ 4390586 h 4901727"/>
              <a:gd name="connsiteX215" fmla="*/ 4291469 w 4561834"/>
              <a:gd name="connsiteY215" fmla="*/ 4385779 h 4901727"/>
              <a:gd name="connsiteX216" fmla="*/ 4319539 w 4561834"/>
              <a:gd name="connsiteY216" fmla="*/ 4393756 h 4901727"/>
              <a:gd name="connsiteX217" fmla="*/ 4293905 w 4561834"/>
              <a:gd name="connsiteY217" fmla="*/ 4391399 h 4901727"/>
              <a:gd name="connsiteX218" fmla="*/ 4283029 w 4561834"/>
              <a:gd name="connsiteY218" fmla="*/ 4390821 h 4901727"/>
              <a:gd name="connsiteX219" fmla="*/ 3743490 w 4561834"/>
              <a:gd name="connsiteY219" fmla="*/ 4366525 h 4901727"/>
              <a:gd name="connsiteX220" fmla="*/ 3743490 w 4561834"/>
              <a:gd name="connsiteY220" fmla="*/ 4366751 h 4901727"/>
              <a:gd name="connsiteX221" fmla="*/ 3743490 w 4561834"/>
              <a:gd name="connsiteY221" fmla="*/ 4371733 h 4901727"/>
              <a:gd name="connsiteX222" fmla="*/ 3772136 w 4561834"/>
              <a:gd name="connsiteY222" fmla="*/ 4377960 h 4901727"/>
              <a:gd name="connsiteX223" fmla="*/ 3743490 w 4561834"/>
              <a:gd name="connsiteY223" fmla="*/ 4366525 h 4901727"/>
              <a:gd name="connsiteX224" fmla="*/ 706564 w 4561834"/>
              <a:gd name="connsiteY224" fmla="*/ 4133849 h 4901727"/>
              <a:gd name="connsiteX225" fmla="*/ 689241 w 4561834"/>
              <a:gd name="connsiteY225" fmla="*/ 4138264 h 4901727"/>
              <a:gd name="connsiteX226" fmla="*/ 706564 w 4561834"/>
              <a:gd name="connsiteY226" fmla="*/ 4133849 h 4901727"/>
              <a:gd name="connsiteX227" fmla="*/ 677905 w 4561834"/>
              <a:gd name="connsiteY227" fmla="*/ 4088475 h 4901727"/>
              <a:gd name="connsiteX228" fmla="*/ 687543 w 4561834"/>
              <a:gd name="connsiteY228" fmla="*/ 4102826 h 4901727"/>
              <a:gd name="connsiteX229" fmla="*/ 686410 w 4561834"/>
              <a:gd name="connsiteY229" fmla="*/ 4098070 h 4901727"/>
              <a:gd name="connsiteX230" fmla="*/ 666144 w 4561834"/>
              <a:gd name="connsiteY230" fmla="*/ 4098070 h 4901727"/>
              <a:gd name="connsiteX231" fmla="*/ 677905 w 4561834"/>
              <a:gd name="connsiteY231" fmla="*/ 4088475 h 4901727"/>
              <a:gd name="connsiteX232" fmla="*/ 4475786 w 4561834"/>
              <a:gd name="connsiteY232" fmla="*/ 3973928 h 4901727"/>
              <a:gd name="connsiteX233" fmla="*/ 4475786 w 4561834"/>
              <a:gd name="connsiteY233" fmla="*/ 3978910 h 4901727"/>
              <a:gd name="connsiteX234" fmla="*/ 4505564 w 4561834"/>
              <a:gd name="connsiteY234" fmla="*/ 3986609 h 4901727"/>
              <a:gd name="connsiteX235" fmla="*/ 4475560 w 4561834"/>
              <a:gd name="connsiteY235" fmla="*/ 3974041 h 4901727"/>
              <a:gd name="connsiteX236" fmla="*/ 580150 w 4561834"/>
              <a:gd name="connsiteY236" fmla="*/ 3962662 h 4901727"/>
              <a:gd name="connsiteX237" fmla="*/ 588755 w 4561834"/>
              <a:gd name="connsiteY237" fmla="*/ 3996629 h 4901727"/>
              <a:gd name="connsiteX238" fmla="*/ 579018 w 4561834"/>
              <a:gd name="connsiteY238" fmla="*/ 4002969 h 4901727"/>
              <a:gd name="connsiteX239" fmla="*/ 580150 w 4561834"/>
              <a:gd name="connsiteY239" fmla="*/ 3962662 h 4901727"/>
              <a:gd name="connsiteX240" fmla="*/ 643698 w 4561834"/>
              <a:gd name="connsiteY240" fmla="*/ 3937134 h 4901727"/>
              <a:gd name="connsiteX241" fmla="*/ 633522 w 4561834"/>
              <a:gd name="connsiteY241" fmla="*/ 3940254 h 4901727"/>
              <a:gd name="connsiteX242" fmla="*/ 638871 w 4561834"/>
              <a:gd name="connsiteY242" fmla="*/ 3941613 h 4901727"/>
              <a:gd name="connsiteX243" fmla="*/ 4473352 w 4561834"/>
              <a:gd name="connsiteY243" fmla="*/ 3933168 h 4901727"/>
              <a:gd name="connsiteX244" fmla="*/ 4489939 w 4561834"/>
              <a:gd name="connsiteY244" fmla="*/ 3940528 h 4901727"/>
              <a:gd name="connsiteX245" fmla="*/ 4490505 w 4561834"/>
              <a:gd name="connsiteY245" fmla="*/ 3940528 h 4901727"/>
              <a:gd name="connsiteX246" fmla="*/ 4462879 w 4561834"/>
              <a:gd name="connsiteY246" fmla="*/ 3938037 h 4901727"/>
              <a:gd name="connsiteX247" fmla="*/ 4473352 w 4561834"/>
              <a:gd name="connsiteY247" fmla="*/ 3933168 h 4901727"/>
              <a:gd name="connsiteX248" fmla="*/ 494082 w 4561834"/>
              <a:gd name="connsiteY248" fmla="*/ 3860712 h 4901727"/>
              <a:gd name="connsiteX249" fmla="*/ 496987 w 4561834"/>
              <a:gd name="connsiteY249" fmla="*/ 3863203 h 4901727"/>
              <a:gd name="connsiteX250" fmla="*/ 496831 w 4561834"/>
              <a:gd name="connsiteY250" fmla="*/ 3863783 h 4901727"/>
              <a:gd name="connsiteX251" fmla="*/ 494082 w 4561834"/>
              <a:gd name="connsiteY251" fmla="*/ 3860712 h 4901727"/>
              <a:gd name="connsiteX252" fmla="*/ 468159 w 4561834"/>
              <a:gd name="connsiteY252" fmla="*/ 3850770 h 4901727"/>
              <a:gd name="connsiteX253" fmla="*/ 481080 w 4561834"/>
              <a:gd name="connsiteY253" fmla="*/ 3861894 h 4901727"/>
              <a:gd name="connsiteX254" fmla="*/ 459229 w 4561834"/>
              <a:gd name="connsiteY254" fmla="*/ 3855101 h 4901727"/>
              <a:gd name="connsiteX255" fmla="*/ 468159 w 4561834"/>
              <a:gd name="connsiteY255" fmla="*/ 3850770 h 4901727"/>
              <a:gd name="connsiteX256" fmla="*/ 240598 w 4561834"/>
              <a:gd name="connsiteY256" fmla="*/ 3599445 h 4901727"/>
              <a:gd name="connsiteX257" fmla="*/ 244787 w 4561834"/>
              <a:gd name="connsiteY257" fmla="*/ 3633412 h 4901727"/>
              <a:gd name="connsiteX258" fmla="*/ 241730 w 4561834"/>
              <a:gd name="connsiteY258" fmla="*/ 3639073 h 4901727"/>
              <a:gd name="connsiteX259" fmla="*/ 240598 w 4561834"/>
              <a:gd name="connsiteY259" fmla="*/ 3599445 h 4901727"/>
              <a:gd name="connsiteX260" fmla="*/ 270941 w 4561834"/>
              <a:gd name="connsiteY260" fmla="*/ 3592086 h 4901727"/>
              <a:gd name="connsiteX261" fmla="*/ 290302 w 4561834"/>
              <a:gd name="connsiteY261" fmla="*/ 3635676 h 4901727"/>
              <a:gd name="connsiteX262" fmla="*/ 273998 w 4561834"/>
              <a:gd name="connsiteY262" fmla="*/ 3641677 h 4901727"/>
              <a:gd name="connsiteX263" fmla="*/ 276602 w 4561834"/>
              <a:gd name="connsiteY263" fmla="*/ 3656396 h 4901727"/>
              <a:gd name="connsiteX264" fmla="*/ 245466 w 4561834"/>
              <a:gd name="connsiteY264" fmla="*/ 3668624 h 4901727"/>
              <a:gd name="connsiteX265" fmla="*/ 270941 w 4561834"/>
              <a:gd name="connsiteY265" fmla="*/ 3592086 h 4901727"/>
              <a:gd name="connsiteX266" fmla="*/ 372841 w 4561834"/>
              <a:gd name="connsiteY266" fmla="*/ 3584953 h 4901727"/>
              <a:gd name="connsiteX267" fmla="*/ 364576 w 4561834"/>
              <a:gd name="connsiteY267" fmla="*/ 3594803 h 4901727"/>
              <a:gd name="connsiteX268" fmla="*/ 372841 w 4561834"/>
              <a:gd name="connsiteY268" fmla="*/ 3584953 h 4901727"/>
              <a:gd name="connsiteX269" fmla="*/ 320872 w 4561834"/>
              <a:gd name="connsiteY269" fmla="*/ 3579744 h 4901727"/>
              <a:gd name="connsiteX270" fmla="*/ 320646 w 4561834"/>
              <a:gd name="connsiteY270" fmla="*/ 3580084 h 4901727"/>
              <a:gd name="connsiteX271" fmla="*/ 320488 w 4561834"/>
              <a:gd name="connsiteY271" fmla="*/ 3580017 h 4901727"/>
              <a:gd name="connsiteX272" fmla="*/ 310909 w 4561834"/>
              <a:gd name="connsiteY272" fmla="*/ 3575965 h 4901727"/>
              <a:gd name="connsiteX273" fmla="*/ 320488 w 4561834"/>
              <a:gd name="connsiteY273" fmla="*/ 3580017 h 4901727"/>
              <a:gd name="connsiteX274" fmla="*/ 312848 w 4561834"/>
              <a:gd name="connsiteY274" fmla="*/ 3585434 h 4901727"/>
              <a:gd name="connsiteX275" fmla="*/ 303549 w 4561834"/>
              <a:gd name="connsiteY275" fmla="*/ 3585179 h 4901727"/>
              <a:gd name="connsiteX276" fmla="*/ 310909 w 4561834"/>
              <a:gd name="connsiteY276" fmla="*/ 3575965 h 4901727"/>
              <a:gd name="connsiteX277" fmla="*/ 351739 w 4561834"/>
              <a:gd name="connsiteY277" fmla="*/ 3564275 h 4901727"/>
              <a:gd name="connsiteX278" fmla="*/ 354839 w 4561834"/>
              <a:gd name="connsiteY278" fmla="*/ 3579744 h 4901727"/>
              <a:gd name="connsiteX279" fmla="*/ 348045 w 4561834"/>
              <a:gd name="connsiteY279" fmla="*/ 3574876 h 4901727"/>
              <a:gd name="connsiteX280" fmla="*/ 351739 w 4561834"/>
              <a:gd name="connsiteY280" fmla="*/ 3564275 h 4901727"/>
              <a:gd name="connsiteX281" fmla="*/ 375941 w 4561834"/>
              <a:gd name="connsiteY281" fmla="*/ 3559633 h 4901727"/>
              <a:gd name="connsiteX282" fmla="*/ 377719 w 4561834"/>
              <a:gd name="connsiteY282" fmla="*/ 3559938 h 4901727"/>
              <a:gd name="connsiteX283" fmla="*/ 379088 w 4561834"/>
              <a:gd name="connsiteY283" fmla="*/ 3562289 h 4901727"/>
              <a:gd name="connsiteX284" fmla="*/ 376988 w 4561834"/>
              <a:gd name="connsiteY284" fmla="*/ 3565535 h 4901727"/>
              <a:gd name="connsiteX285" fmla="*/ 372841 w 4561834"/>
              <a:gd name="connsiteY285" fmla="*/ 3564912 h 4901727"/>
              <a:gd name="connsiteX286" fmla="*/ 375941 w 4561834"/>
              <a:gd name="connsiteY286" fmla="*/ 3559633 h 4901727"/>
              <a:gd name="connsiteX287" fmla="*/ 395599 w 4561834"/>
              <a:gd name="connsiteY287" fmla="*/ 3541022 h 4901727"/>
              <a:gd name="connsiteX288" fmla="*/ 402392 w 4561834"/>
              <a:gd name="connsiteY288" fmla="*/ 3546231 h 4901727"/>
              <a:gd name="connsiteX289" fmla="*/ 395599 w 4561834"/>
              <a:gd name="connsiteY289" fmla="*/ 3541022 h 4901727"/>
              <a:gd name="connsiteX290" fmla="*/ 437355 w 4561834"/>
              <a:gd name="connsiteY290" fmla="*/ 3536130 h 4901727"/>
              <a:gd name="connsiteX291" fmla="*/ 433949 w 4561834"/>
              <a:gd name="connsiteY291" fmla="*/ 3537653 h 4901727"/>
              <a:gd name="connsiteX292" fmla="*/ 441015 w 4561834"/>
              <a:gd name="connsiteY292" fmla="*/ 3544972 h 4901727"/>
              <a:gd name="connsiteX293" fmla="*/ 441679 w 4561834"/>
              <a:gd name="connsiteY293" fmla="*/ 3541474 h 4901727"/>
              <a:gd name="connsiteX294" fmla="*/ 437355 w 4561834"/>
              <a:gd name="connsiteY294" fmla="*/ 3536130 h 4901727"/>
              <a:gd name="connsiteX295" fmla="*/ 375785 w 4561834"/>
              <a:gd name="connsiteY295" fmla="*/ 3530493 h 4901727"/>
              <a:gd name="connsiteX296" fmla="*/ 377710 w 4561834"/>
              <a:gd name="connsiteY296" fmla="*/ 3535475 h 4901727"/>
              <a:gd name="connsiteX297" fmla="*/ 375785 w 4561834"/>
              <a:gd name="connsiteY297" fmla="*/ 3530493 h 4901727"/>
              <a:gd name="connsiteX298" fmla="*/ 350593 w 4561834"/>
              <a:gd name="connsiteY298" fmla="*/ 3524931 h 4901727"/>
              <a:gd name="connsiteX299" fmla="*/ 346007 w 4561834"/>
              <a:gd name="connsiteY299" fmla="*/ 3530493 h 4901727"/>
              <a:gd name="connsiteX300" fmla="*/ 350890 w 4561834"/>
              <a:gd name="connsiteY300" fmla="*/ 3533323 h 4901727"/>
              <a:gd name="connsiteX301" fmla="*/ 353661 w 4561834"/>
              <a:gd name="connsiteY301" fmla="*/ 3530218 h 4901727"/>
              <a:gd name="connsiteX302" fmla="*/ 353820 w 4561834"/>
              <a:gd name="connsiteY302" fmla="*/ 3530493 h 4901727"/>
              <a:gd name="connsiteX303" fmla="*/ 353820 w 4561834"/>
              <a:gd name="connsiteY303" fmla="*/ 3530040 h 4901727"/>
              <a:gd name="connsiteX304" fmla="*/ 353661 w 4561834"/>
              <a:gd name="connsiteY304" fmla="*/ 3530218 h 4901727"/>
              <a:gd name="connsiteX305" fmla="*/ 203323 w 4561834"/>
              <a:gd name="connsiteY305" fmla="*/ 3488879 h 4901727"/>
              <a:gd name="connsiteX306" fmla="*/ 204533 w 4561834"/>
              <a:gd name="connsiteY306" fmla="*/ 3491306 h 4901727"/>
              <a:gd name="connsiteX307" fmla="*/ 204462 w 4561834"/>
              <a:gd name="connsiteY307" fmla="*/ 3492109 h 4901727"/>
              <a:gd name="connsiteX308" fmla="*/ 203323 w 4561834"/>
              <a:gd name="connsiteY308" fmla="*/ 3488879 h 4901727"/>
              <a:gd name="connsiteX309" fmla="*/ 198819 w 4561834"/>
              <a:gd name="connsiteY309" fmla="*/ 3488374 h 4901727"/>
              <a:gd name="connsiteX310" fmla="*/ 198819 w 4561834"/>
              <a:gd name="connsiteY310" fmla="*/ 3488827 h 4901727"/>
              <a:gd name="connsiteX311" fmla="*/ 198667 w 4561834"/>
              <a:gd name="connsiteY311" fmla="*/ 3488503 h 4901727"/>
              <a:gd name="connsiteX312" fmla="*/ 4543677 w 4561834"/>
              <a:gd name="connsiteY312" fmla="*/ 3484044 h 4901727"/>
              <a:gd name="connsiteX313" fmla="*/ 4559004 w 4561834"/>
              <a:gd name="connsiteY313" fmla="*/ 3498281 h 4901727"/>
              <a:gd name="connsiteX314" fmla="*/ 4525038 w 4561834"/>
              <a:gd name="connsiteY314" fmla="*/ 3485261 h 4901727"/>
              <a:gd name="connsiteX315" fmla="*/ 4543677 w 4561834"/>
              <a:gd name="connsiteY315" fmla="*/ 3484044 h 4901727"/>
              <a:gd name="connsiteX316" fmla="*/ 4498477 w 4561834"/>
              <a:gd name="connsiteY316" fmla="*/ 3479677 h 4901727"/>
              <a:gd name="connsiteX317" fmla="*/ 4501757 w 4561834"/>
              <a:gd name="connsiteY317" fmla="*/ 3483400 h 4901727"/>
              <a:gd name="connsiteX318" fmla="*/ 4497868 w 4561834"/>
              <a:gd name="connsiteY318" fmla="*/ 3480395 h 4901727"/>
              <a:gd name="connsiteX319" fmla="*/ 193002 w 4561834"/>
              <a:gd name="connsiteY319" fmla="*/ 3476401 h 4901727"/>
              <a:gd name="connsiteX320" fmla="*/ 198667 w 4561834"/>
              <a:gd name="connsiteY320" fmla="*/ 3488503 h 4901727"/>
              <a:gd name="connsiteX321" fmla="*/ 194870 w 4561834"/>
              <a:gd name="connsiteY321" fmla="*/ 3491714 h 4901727"/>
              <a:gd name="connsiteX322" fmla="*/ 189648 w 4561834"/>
              <a:gd name="connsiteY322" fmla="*/ 3479430 h 4901727"/>
              <a:gd name="connsiteX323" fmla="*/ 193002 w 4561834"/>
              <a:gd name="connsiteY323" fmla="*/ 3476401 h 4901727"/>
              <a:gd name="connsiteX324" fmla="*/ 4474822 w 4561834"/>
              <a:gd name="connsiteY324" fmla="*/ 3419549 h 4901727"/>
              <a:gd name="connsiteX325" fmla="*/ 4475200 w 4561834"/>
              <a:gd name="connsiteY325" fmla="*/ 3419715 h 4901727"/>
              <a:gd name="connsiteX326" fmla="*/ 4475162 w 4561834"/>
              <a:gd name="connsiteY326" fmla="*/ 3419774 h 4901727"/>
              <a:gd name="connsiteX327" fmla="*/ 4479178 w 4561834"/>
              <a:gd name="connsiteY327" fmla="*/ 3413521 h 4901727"/>
              <a:gd name="connsiteX328" fmla="*/ 4497806 w 4561834"/>
              <a:gd name="connsiteY328" fmla="*/ 3421020 h 4901727"/>
              <a:gd name="connsiteX329" fmla="*/ 4483767 w 4561834"/>
              <a:gd name="connsiteY329" fmla="*/ 3433588 h 4901727"/>
              <a:gd name="connsiteX330" fmla="*/ 4480059 w 4561834"/>
              <a:gd name="connsiteY330" fmla="*/ 3421856 h 4901727"/>
              <a:gd name="connsiteX331" fmla="*/ 4475200 w 4561834"/>
              <a:gd name="connsiteY331" fmla="*/ 3419715 h 4901727"/>
              <a:gd name="connsiteX332" fmla="*/ 4443677 w 4561834"/>
              <a:gd name="connsiteY332" fmla="*/ 3339617 h 4901727"/>
              <a:gd name="connsiteX333" fmla="*/ 4431034 w 4561834"/>
              <a:gd name="connsiteY333" fmla="*/ 3354489 h 4901727"/>
              <a:gd name="connsiteX334" fmla="*/ 4404625 w 4561834"/>
              <a:gd name="connsiteY334" fmla="*/ 3361692 h 4901727"/>
              <a:gd name="connsiteX335" fmla="*/ 4420759 w 4561834"/>
              <a:gd name="connsiteY335" fmla="*/ 3346790 h 4901727"/>
              <a:gd name="connsiteX336" fmla="*/ 4443680 w 4561834"/>
              <a:gd name="connsiteY336" fmla="*/ 3339614 h 4901727"/>
              <a:gd name="connsiteX337" fmla="*/ 4443686 w 4561834"/>
              <a:gd name="connsiteY337" fmla="*/ 3339614 h 4901727"/>
              <a:gd name="connsiteX338" fmla="*/ 4443677 w 4561834"/>
              <a:gd name="connsiteY338" fmla="*/ 3339617 h 4901727"/>
              <a:gd name="connsiteX339" fmla="*/ 146586 w 4561834"/>
              <a:gd name="connsiteY339" fmla="*/ 3032172 h 4901727"/>
              <a:gd name="connsiteX340" fmla="*/ 154436 w 4561834"/>
              <a:gd name="connsiteY340" fmla="*/ 3034353 h 4901727"/>
              <a:gd name="connsiteX341" fmla="*/ 145604 w 4561834"/>
              <a:gd name="connsiteY341" fmla="*/ 3035259 h 4901727"/>
              <a:gd name="connsiteX342" fmla="*/ 146586 w 4561834"/>
              <a:gd name="connsiteY342" fmla="*/ 3032172 h 4901727"/>
              <a:gd name="connsiteX343" fmla="*/ 144878 w 4561834"/>
              <a:gd name="connsiteY343" fmla="*/ 2994835 h 4901727"/>
              <a:gd name="connsiteX344" fmla="*/ 145265 w 4561834"/>
              <a:gd name="connsiteY344" fmla="*/ 2995518 h 4901727"/>
              <a:gd name="connsiteX345" fmla="*/ 145265 w 4561834"/>
              <a:gd name="connsiteY345" fmla="*/ 3000387 h 4901727"/>
              <a:gd name="connsiteX346" fmla="*/ 140707 w 4561834"/>
              <a:gd name="connsiteY346" fmla="*/ 2984649 h 4901727"/>
              <a:gd name="connsiteX347" fmla="*/ 144430 w 4561834"/>
              <a:gd name="connsiteY347" fmla="*/ 2988389 h 4901727"/>
              <a:gd name="connsiteX348" fmla="*/ 144878 w 4561834"/>
              <a:gd name="connsiteY348" fmla="*/ 2994835 h 4901727"/>
              <a:gd name="connsiteX349" fmla="*/ 142185 w 4561834"/>
              <a:gd name="connsiteY349" fmla="*/ 2990076 h 4901727"/>
              <a:gd name="connsiteX350" fmla="*/ 134622 w 4561834"/>
              <a:gd name="connsiteY350" fmla="*/ 2991669 h 4901727"/>
              <a:gd name="connsiteX351" fmla="*/ 140707 w 4561834"/>
              <a:gd name="connsiteY351" fmla="*/ 2984649 h 4901727"/>
              <a:gd name="connsiteX352" fmla="*/ 4426406 w 4561834"/>
              <a:gd name="connsiteY352" fmla="*/ 2975075 h 4901727"/>
              <a:gd name="connsiteX353" fmla="*/ 4427156 w 4561834"/>
              <a:gd name="connsiteY353" fmla="*/ 2979681 h 4901727"/>
              <a:gd name="connsiteX354" fmla="*/ 4450480 w 4561834"/>
              <a:gd name="connsiteY354" fmla="*/ 2980699 h 4901727"/>
              <a:gd name="connsiteX355" fmla="*/ 4427743 w 4561834"/>
              <a:gd name="connsiteY355" fmla="*/ 2986830 h 4901727"/>
              <a:gd name="connsiteX356" fmla="*/ 4426363 w 4561834"/>
              <a:gd name="connsiteY356" fmla="*/ 2974699 h 4901727"/>
              <a:gd name="connsiteX357" fmla="*/ 4426406 w 4561834"/>
              <a:gd name="connsiteY357" fmla="*/ 2975075 h 4901727"/>
              <a:gd name="connsiteX358" fmla="*/ 4426363 w 4561834"/>
              <a:gd name="connsiteY358" fmla="*/ 2974812 h 4901727"/>
              <a:gd name="connsiteX359" fmla="*/ 4414857 w 4561834"/>
              <a:gd name="connsiteY359" fmla="*/ 2935567 h 4901727"/>
              <a:gd name="connsiteX360" fmla="*/ 4428628 w 4561834"/>
              <a:gd name="connsiteY360" fmla="*/ 2939034 h 4901727"/>
              <a:gd name="connsiteX361" fmla="*/ 4428628 w 4561834"/>
              <a:gd name="connsiteY361" fmla="*/ 2939261 h 4901727"/>
              <a:gd name="connsiteX362" fmla="*/ 4408135 w 4561834"/>
              <a:gd name="connsiteY362" fmla="*/ 2942884 h 4901727"/>
              <a:gd name="connsiteX363" fmla="*/ 4414857 w 4561834"/>
              <a:gd name="connsiteY363" fmla="*/ 2935567 h 4901727"/>
              <a:gd name="connsiteX364" fmla="*/ 128536 w 4561834"/>
              <a:gd name="connsiteY364" fmla="*/ 2637343 h 4901727"/>
              <a:gd name="connsiteX365" fmla="*/ 128490 w 4561834"/>
              <a:gd name="connsiteY365" fmla="*/ 2637432 h 4901727"/>
              <a:gd name="connsiteX366" fmla="*/ 128394 w 4561834"/>
              <a:gd name="connsiteY366" fmla="*/ 2637397 h 4901727"/>
              <a:gd name="connsiteX367" fmla="*/ 149907 w 4561834"/>
              <a:gd name="connsiteY367" fmla="*/ 2620413 h 4901727"/>
              <a:gd name="connsiteX368" fmla="*/ 141844 w 4561834"/>
              <a:gd name="connsiteY368" fmla="*/ 2632316 h 4901727"/>
              <a:gd name="connsiteX369" fmla="*/ 128536 w 4561834"/>
              <a:gd name="connsiteY369" fmla="*/ 2637343 h 4901727"/>
              <a:gd name="connsiteX370" fmla="*/ 135273 w 4561834"/>
              <a:gd name="connsiteY370" fmla="*/ 2624390 h 4901727"/>
              <a:gd name="connsiteX371" fmla="*/ 149907 w 4561834"/>
              <a:gd name="connsiteY371" fmla="*/ 2620413 h 4901727"/>
              <a:gd name="connsiteX372" fmla="*/ 148552 w 4561834"/>
              <a:gd name="connsiteY372" fmla="*/ 2560956 h 4901727"/>
              <a:gd name="connsiteX373" fmla="*/ 163040 w 4561834"/>
              <a:gd name="connsiteY373" fmla="*/ 2565048 h 4901727"/>
              <a:gd name="connsiteX374" fmla="*/ 147189 w 4561834"/>
              <a:gd name="connsiteY374" fmla="*/ 2566293 h 4901727"/>
              <a:gd name="connsiteX375" fmla="*/ 148552 w 4561834"/>
              <a:gd name="connsiteY375" fmla="*/ 2560956 h 4901727"/>
              <a:gd name="connsiteX376" fmla="*/ 106995 w 4561834"/>
              <a:gd name="connsiteY376" fmla="*/ 2539799 h 4901727"/>
              <a:gd name="connsiteX377" fmla="*/ 111977 w 4561834"/>
              <a:gd name="connsiteY377" fmla="*/ 2554858 h 4901727"/>
              <a:gd name="connsiteX378" fmla="*/ 98957 w 4561834"/>
              <a:gd name="connsiteY378" fmla="*/ 2551121 h 4901727"/>
              <a:gd name="connsiteX379" fmla="*/ 106995 w 4561834"/>
              <a:gd name="connsiteY379" fmla="*/ 2539799 h 4901727"/>
              <a:gd name="connsiteX380" fmla="*/ 4325139 w 4561834"/>
              <a:gd name="connsiteY380" fmla="*/ 2489776 h 4901727"/>
              <a:gd name="connsiteX381" fmla="*/ 4328528 w 4561834"/>
              <a:gd name="connsiteY381" fmla="*/ 2492606 h 4901727"/>
              <a:gd name="connsiteX382" fmla="*/ 4324929 w 4561834"/>
              <a:gd name="connsiteY382" fmla="*/ 2490438 h 4901727"/>
              <a:gd name="connsiteX383" fmla="*/ 4357779 w 4561834"/>
              <a:gd name="connsiteY383" fmla="*/ 2484985 h 4901727"/>
              <a:gd name="connsiteX384" fmla="*/ 4371904 w 4561834"/>
              <a:gd name="connsiteY384" fmla="*/ 2495543 h 4901727"/>
              <a:gd name="connsiteX385" fmla="*/ 4344844 w 4561834"/>
              <a:gd name="connsiteY385" fmla="*/ 2490222 h 4901727"/>
              <a:gd name="connsiteX386" fmla="*/ 4357779 w 4561834"/>
              <a:gd name="connsiteY386" fmla="*/ 2484985 h 4901727"/>
              <a:gd name="connsiteX387" fmla="*/ 168715 w 4561834"/>
              <a:gd name="connsiteY387" fmla="*/ 2458227 h 4901727"/>
              <a:gd name="connsiteX388" fmla="*/ 168497 w 4561834"/>
              <a:gd name="connsiteY388" fmla="*/ 2458540 h 4901727"/>
              <a:gd name="connsiteX389" fmla="*/ 167908 w 4561834"/>
              <a:gd name="connsiteY389" fmla="*/ 2458618 h 4901727"/>
              <a:gd name="connsiteX390" fmla="*/ 211499 w 4561834"/>
              <a:gd name="connsiteY390" fmla="*/ 2427482 h 4901727"/>
              <a:gd name="connsiteX391" fmla="*/ 194247 w 4561834"/>
              <a:gd name="connsiteY391" fmla="*/ 2445853 h 4901727"/>
              <a:gd name="connsiteX392" fmla="*/ 168715 w 4561834"/>
              <a:gd name="connsiteY392" fmla="*/ 2458227 h 4901727"/>
              <a:gd name="connsiteX393" fmla="*/ 181155 w 4561834"/>
              <a:gd name="connsiteY393" fmla="*/ 2440389 h 4901727"/>
              <a:gd name="connsiteX394" fmla="*/ 211499 w 4561834"/>
              <a:gd name="connsiteY394" fmla="*/ 2427482 h 4901727"/>
              <a:gd name="connsiteX395" fmla="*/ 4078830 w 4561834"/>
              <a:gd name="connsiteY395" fmla="*/ 2406039 h 4901727"/>
              <a:gd name="connsiteX396" fmla="*/ 4078824 w 4561834"/>
              <a:gd name="connsiteY396" fmla="*/ 2406194 h 4901727"/>
              <a:gd name="connsiteX397" fmla="*/ 4078683 w 4561834"/>
              <a:gd name="connsiteY397" fmla="*/ 2406194 h 4901727"/>
              <a:gd name="connsiteX398" fmla="*/ 4014205 w 4561834"/>
              <a:gd name="connsiteY398" fmla="*/ 2401278 h 4901727"/>
              <a:gd name="connsiteX399" fmla="*/ 4029349 w 4561834"/>
              <a:gd name="connsiteY399" fmla="*/ 2409477 h 4901727"/>
              <a:gd name="connsiteX400" fmla="*/ 4029772 w 4561834"/>
              <a:gd name="connsiteY400" fmla="*/ 2409477 h 4901727"/>
              <a:gd name="connsiteX401" fmla="*/ 4022387 w 4561834"/>
              <a:gd name="connsiteY401" fmla="*/ 2415879 h 4901727"/>
              <a:gd name="connsiteX402" fmla="*/ 4013421 w 4561834"/>
              <a:gd name="connsiteY402" fmla="*/ 2410949 h 4901727"/>
              <a:gd name="connsiteX403" fmla="*/ 4014205 w 4561834"/>
              <a:gd name="connsiteY403" fmla="*/ 2401278 h 4901727"/>
              <a:gd name="connsiteX404" fmla="*/ 4045014 w 4561834"/>
              <a:gd name="connsiteY404" fmla="*/ 2398022 h 4901727"/>
              <a:gd name="connsiteX405" fmla="*/ 4044995 w 4561834"/>
              <a:gd name="connsiteY405" fmla="*/ 2398042 h 4901727"/>
              <a:gd name="connsiteX406" fmla="*/ 4044572 w 4561834"/>
              <a:gd name="connsiteY406" fmla="*/ 2398042 h 4901727"/>
              <a:gd name="connsiteX407" fmla="*/ 4058351 w 4561834"/>
              <a:gd name="connsiteY407" fmla="*/ 2391900 h 4901727"/>
              <a:gd name="connsiteX408" fmla="*/ 4073186 w 4561834"/>
              <a:gd name="connsiteY408" fmla="*/ 2396457 h 4901727"/>
              <a:gd name="connsiteX409" fmla="*/ 4052849 w 4561834"/>
              <a:gd name="connsiteY409" fmla="*/ 2397667 h 4901727"/>
              <a:gd name="connsiteX410" fmla="*/ 4045014 w 4561834"/>
              <a:gd name="connsiteY410" fmla="*/ 2398022 h 4901727"/>
              <a:gd name="connsiteX411" fmla="*/ 4050550 w 4561834"/>
              <a:gd name="connsiteY411" fmla="*/ 2392253 h 4901727"/>
              <a:gd name="connsiteX412" fmla="*/ 4058351 w 4561834"/>
              <a:gd name="connsiteY412" fmla="*/ 2391900 h 4901727"/>
              <a:gd name="connsiteX413" fmla="*/ 4020020 w 4561834"/>
              <a:gd name="connsiteY413" fmla="*/ 2388492 h 4901727"/>
              <a:gd name="connsiteX414" fmla="*/ 4019623 w 4561834"/>
              <a:gd name="connsiteY414" fmla="*/ 2400306 h 4901727"/>
              <a:gd name="connsiteX415" fmla="*/ 4002850 w 4561834"/>
              <a:gd name="connsiteY415" fmla="*/ 2396910 h 4901727"/>
              <a:gd name="connsiteX416" fmla="*/ 4002568 w 4561834"/>
              <a:gd name="connsiteY416" fmla="*/ 2396910 h 4901727"/>
              <a:gd name="connsiteX417" fmla="*/ 4001863 w 4561834"/>
              <a:gd name="connsiteY417" fmla="*/ 2391928 h 4901727"/>
              <a:gd name="connsiteX418" fmla="*/ 4020020 w 4561834"/>
              <a:gd name="connsiteY418" fmla="*/ 2388492 h 4901727"/>
              <a:gd name="connsiteX419" fmla="*/ 119336 w 4561834"/>
              <a:gd name="connsiteY419" fmla="*/ 2386043 h 4901727"/>
              <a:gd name="connsiteX420" fmla="*/ 119336 w 4561834"/>
              <a:gd name="connsiteY420" fmla="*/ 2386949 h 4901727"/>
              <a:gd name="connsiteX421" fmla="*/ 118840 w 4561834"/>
              <a:gd name="connsiteY421" fmla="*/ 2386908 h 4901727"/>
              <a:gd name="connsiteX422" fmla="*/ 106315 w 4561834"/>
              <a:gd name="connsiteY422" fmla="*/ 2375174 h 4901727"/>
              <a:gd name="connsiteX423" fmla="*/ 112231 w 4561834"/>
              <a:gd name="connsiteY423" fmla="*/ 2386368 h 4901727"/>
              <a:gd name="connsiteX424" fmla="*/ 118840 w 4561834"/>
              <a:gd name="connsiteY424" fmla="*/ 2386908 h 4901727"/>
              <a:gd name="connsiteX425" fmla="*/ 114956 w 4561834"/>
              <a:gd name="connsiteY425" fmla="*/ 2393692 h 4901727"/>
              <a:gd name="connsiteX426" fmla="*/ 89672 w 4561834"/>
              <a:gd name="connsiteY426" fmla="*/ 2392610 h 4901727"/>
              <a:gd name="connsiteX427" fmla="*/ 106315 w 4561834"/>
              <a:gd name="connsiteY427" fmla="*/ 2375174 h 4901727"/>
              <a:gd name="connsiteX428" fmla="*/ 229728 w 4561834"/>
              <a:gd name="connsiteY428" fmla="*/ 2364531 h 4901727"/>
              <a:gd name="connsiteX429" fmla="*/ 197233 w 4561834"/>
              <a:gd name="connsiteY429" fmla="*/ 2374947 h 4901727"/>
              <a:gd name="connsiteX430" fmla="*/ 229728 w 4561834"/>
              <a:gd name="connsiteY430" fmla="*/ 2364531 h 4901727"/>
              <a:gd name="connsiteX431" fmla="*/ 4224363 w 4561834"/>
              <a:gd name="connsiteY431" fmla="*/ 2355152 h 4901727"/>
              <a:gd name="connsiteX432" fmla="*/ 4222903 w 4561834"/>
              <a:gd name="connsiteY432" fmla="*/ 2395455 h 4901727"/>
              <a:gd name="connsiteX433" fmla="*/ 4212374 w 4561834"/>
              <a:gd name="connsiteY433" fmla="*/ 2361488 h 4901727"/>
              <a:gd name="connsiteX434" fmla="*/ 4217568 w 4561834"/>
              <a:gd name="connsiteY434" fmla="*/ 2357469 h 4901727"/>
              <a:gd name="connsiteX435" fmla="*/ 4224375 w 4561834"/>
              <a:gd name="connsiteY435" fmla="*/ 2354808 h 4901727"/>
              <a:gd name="connsiteX436" fmla="*/ 4224375 w 4561834"/>
              <a:gd name="connsiteY436" fmla="*/ 2355148 h 4901727"/>
              <a:gd name="connsiteX437" fmla="*/ 4224363 w 4561834"/>
              <a:gd name="connsiteY437" fmla="*/ 2355152 h 4901727"/>
              <a:gd name="connsiteX438" fmla="*/ 4214525 w 4561834"/>
              <a:gd name="connsiteY438" fmla="*/ 2326276 h 4901727"/>
              <a:gd name="connsiteX439" fmla="*/ 4116927 w 4561834"/>
              <a:gd name="connsiteY439" fmla="*/ 2420024 h 4901727"/>
              <a:gd name="connsiteX440" fmla="*/ 4101918 w 4561834"/>
              <a:gd name="connsiteY440" fmla="*/ 2399693 h 4901727"/>
              <a:gd name="connsiteX441" fmla="*/ 4093161 w 4561834"/>
              <a:gd name="connsiteY441" fmla="*/ 2397046 h 4901727"/>
              <a:gd name="connsiteX442" fmla="*/ 4090324 w 4561834"/>
              <a:gd name="connsiteY442" fmla="*/ 2403052 h 4901727"/>
              <a:gd name="connsiteX443" fmla="*/ 4083009 w 4561834"/>
              <a:gd name="connsiteY443" fmla="*/ 2401654 h 4901727"/>
              <a:gd name="connsiteX444" fmla="*/ 4078830 w 4561834"/>
              <a:gd name="connsiteY444" fmla="*/ 2406039 h 4901727"/>
              <a:gd name="connsiteX445" fmla="*/ 4079203 w 4561834"/>
              <a:gd name="connsiteY445" fmla="*/ 2396894 h 4901727"/>
              <a:gd name="connsiteX446" fmla="*/ 4086428 w 4561834"/>
              <a:gd name="connsiteY446" fmla="*/ 2395459 h 4901727"/>
              <a:gd name="connsiteX447" fmla="*/ 4087616 w 4561834"/>
              <a:gd name="connsiteY447" fmla="*/ 2395369 h 4901727"/>
              <a:gd name="connsiteX448" fmla="*/ 4085933 w 4561834"/>
              <a:gd name="connsiteY448" fmla="*/ 2394860 h 4901727"/>
              <a:gd name="connsiteX449" fmla="*/ 4048994 w 4561834"/>
              <a:gd name="connsiteY449" fmla="*/ 2387529 h 4901727"/>
              <a:gd name="connsiteX450" fmla="*/ 4107870 w 4561834"/>
              <a:gd name="connsiteY450" fmla="*/ 2371225 h 4901727"/>
              <a:gd name="connsiteX451" fmla="*/ 4098698 w 4561834"/>
              <a:gd name="connsiteY451" fmla="*/ 2357752 h 4901727"/>
              <a:gd name="connsiteX452" fmla="*/ 4214525 w 4561834"/>
              <a:gd name="connsiteY452" fmla="*/ 2326276 h 4901727"/>
              <a:gd name="connsiteX453" fmla="*/ 338308 w 4561834"/>
              <a:gd name="connsiteY453" fmla="*/ 2298409 h 4901727"/>
              <a:gd name="connsiteX454" fmla="*/ 299472 w 4561834"/>
              <a:gd name="connsiteY454" fmla="*/ 2311090 h 4901727"/>
              <a:gd name="connsiteX455" fmla="*/ 256788 w 4561834"/>
              <a:gd name="connsiteY455" fmla="*/ 2304523 h 4901727"/>
              <a:gd name="connsiteX456" fmla="*/ 296189 w 4561834"/>
              <a:gd name="connsiteY456" fmla="*/ 2299541 h 4901727"/>
              <a:gd name="connsiteX457" fmla="*/ 338308 w 4561834"/>
              <a:gd name="connsiteY457" fmla="*/ 2298409 h 4901727"/>
              <a:gd name="connsiteX458" fmla="*/ 3976102 w 4561834"/>
              <a:gd name="connsiteY458" fmla="*/ 2288113 h 4901727"/>
              <a:gd name="connsiteX459" fmla="*/ 4051462 w 4561834"/>
              <a:gd name="connsiteY459" fmla="*/ 2305993 h 4901727"/>
              <a:gd name="connsiteX460" fmla="*/ 4028656 w 4561834"/>
              <a:gd name="connsiteY460" fmla="*/ 2306520 h 4901727"/>
              <a:gd name="connsiteX461" fmla="*/ 4003583 w 4561834"/>
              <a:gd name="connsiteY461" fmla="*/ 2302210 h 4901727"/>
              <a:gd name="connsiteX462" fmla="*/ 4009226 w 4561834"/>
              <a:gd name="connsiteY462" fmla="*/ 2310454 h 4901727"/>
              <a:gd name="connsiteX463" fmla="*/ 4014831 w 4561834"/>
              <a:gd name="connsiteY463" fmla="*/ 2325919 h 4901727"/>
              <a:gd name="connsiteX464" fmla="*/ 4014549 w 4561834"/>
              <a:gd name="connsiteY464" fmla="*/ 2325919 h 4901727"/>
              <a:gd name="connsiteX465" fmla="*/ 4001986 w 4561834"/>
              <a:gd name="connsiteY465" fmla="*/ 2307450 h 4901727"/>
              <a:gd name="connsiteX466" fmla="*/ 3995963 w 4561834"/>
              <a:gd name="connsiteY466" fmla="*/ 2301154 h 4901727"/>
              <a:gd name="connsiteX467" fmla="*/ 3995024 w 4561834"/>
              <a:gd name="connsiteY467" fmla="*/ 2301026 h 4901727"/>
              <a:gd name="connsiteX468" fmla="*/ 3988472 w 4561834"/>
              <a:gd name="connsiteY468" fmla="*/ 2308257 h 4901727"/>
              <a:gd name="connsiteX469" fmla="*/ 3990389 w 4561834"/>
              <a:gd name="connsiteY469" fmla="*/ 2300392 h 4901727"/>
              <a:gd name="connsiteX470" fmla="*/ 3950210 w 4561834"/>
              <a:gd name="connsiteY470" fmla="*/ 2294897 h 4901727"/>
              <a:gd name="connsiteX471" fmla="*/ 3950448 w 4561834"/>
              <a:gd name="connsiteY471" fmla="*/ 2294670 h 4901727"/>
              <a:gd name="connsiteX472" fmla="*/ 3976102 w 4561834"/>
              <a:gd name="connsiteY472" fmla="*/ 2288113 h 4901727"/>
              <a:gd name="connsiteX473" fmla="*/ 4058104 w 4561834"/>
              <a:gd name="connsiteY473" fmla="*/ 2262855 h 4901727"/>
              <a:gd name="connsiteX474" fmla="*/ 4051902 w 4561834"/>
              <a:gd name="connsiteY474" fmla="*/ 2268176 h 4901727"/>
              <a:gd name="connsiteX475" fmla="*/ 4051197 w 4561834"/>
              <a:gd name="connsiteY475" fmla="*/ 2283235 h 4901727"/>
              <a:gd name="connsiteX476" fmla="*/ 4037102 w 4561834"/>
              <a:gd name="connsiteY476" fmla="*/ 2274177 h 4901727"/>
              <a:gd name="connsiteX477" fmla="*/ 4058104 w 4561834"/>
              <a:gd name="connsiteY477" fmla="*/ 2262855 h 4901727"/>
              <a:gd name="connsiteX478" fmla="*/ 4229905 w 4561834"/>
              <a:gd name="connsiteY478" fmla="*/ 2258949 h 4901727"/>
              <a:gd name="connsiteX479" fmla="*/ 4253847 w 4561834"/>
              <a:gd name="connsiteY479" fmla="*/ 2268629 h 4901727"/>
              <a:gd name="connsiteX480" fmla="*/ 4231913 w 4561834"/>
              <a:gd name="connsiteY480" fmla="*/ 2279272 h 4901727"/>
              <a:gd name="connsiteX481" fmla="*/ 4222784 w 4561834"/>
              <a:gd name="connsiteY481" fmla="*/ 2264893 h 4901727"/>
              <a:gd name="connsiteX482" fmla="*/ 4223021 w 4561834"/>
              <a:gd name="connsiteY482" fmla="*/ 2264667 h 4901727"/>
              <a:gd name="connsiteX483" fmla="*/ 4229905 w 4561834"/>
              <a:gd name="connsiteY483" fmla="*/ 2258949 h 4901727"/>
              <a:gd name="connsiteX484" fmla="*/ 4107742 w 4561834"/>
              <a:gd name="connsiteY484" fmla="*/ 2248016 h 4901727"/>
              <a:gd name="connsiteX485" fmla="*/ 4138486 w 4561834"/>
              <a:gd name="connsiteY485" fmla="*/ 2252665 h 4901727"/>
              <a:gd name="connsiteX486" fmla="*/ 4099361 w 4561834"/>
              <a:gd name="connsiteY486" fmla="*/ 2254363 h 4901727"/>
              <a:gd name="connsiteX487" fmla="*/ 4099361 w 4561834"/>
              <a:gd name="connsiteY487" fmla="*/ 2254137 h 4901727"/>
              <a:gd name="connsiteX488" fmla="*/ 4107742 w 4561834"/>
              <a:gd name="connsiteY488" fmla="*/ 2248016 h 4901727"/>
              <a:gd name="connsiteX489" fmla="*/ 4195976 w 4561834"/>
              <a:gd name="connsiteY489" fmla="*/ 2181882 h 4901727"/>
              <a:gd name="connsiteX490" fmla="*/ 4176263 w 4561834"/>
              <a:gd name="connsiteY490" fmla="*/ 2194625 h 4901727"/>
              <a:gd name="connsiteX491" fmla="*/ 4138486 w 4561834"/>
              <a:gd name="connsiteY491" fmla="*/ 2198771 h 4901727"/>
              <a:gd name="connsiteX492" fmla="*/ 4163769 w 4561834"/>
              <a:gd name="connsiteY492" fmla="*/ 2186076 h 4901727"/>
              <a:gd name="connsiteX493" fmla="*/ 4196234 w 4561834"/>
              <a:gd name="connsiteY493" fmla="*/ 2181716 h 4901727"/>
              <a:gd name="connsiteX494" fmla="*/ 4196700 w 4561834"/>
              <a:gd name="connsiteY494" fmla="*/ 2181788 h 4901727"/>
              <a:gd name="connsiteX495" fmla="*/ 4195976 w 4561834"/>
              <a:gd name="connsiteY495" fmla="*/ 2181882 h 4901727"/>
              <a:gd name="connsiteX496" fmla="*/ 327099 w 4561834"/>
              <a:gd name="connsiteY496" fmla="*/ 2167044 h 4901727"/>
              <a:gd name="connsiteX497" fmla="*/ 310569 w 4561834"/>
              <a:gd name="connsiteY497" fmla="*/ 2172025 h 4901727"/>
              <a:gd name="connsiteX498" fmla="*/ 327099 w 4561834"/>
              <a:gd name="connsiteY498" fmla="*/ 2167044 h 4901727"/>
              <a:gd name="connsiteX499" fmla="*/ 296742 w 4561834"/>
              <a:gd name="connsiteY499" fmla="*/ 2122972 h 4901727"/>
              <a:gd name="connsiteX500" fmla="*/ 306946 w 4561834"/>
              <a:gd name="connsiteY500" fmla="*/ 2136926 h 4901727"/>
              <a:gd name="connsiteX501" fmla="*/ 305474 w 4561834"/>
              <a:gd name="connsiteY501" fmla="*/ 2132171 h 4901727"/>
              <a:gd name="connsiteX502" fmla="*/ 285773 w 4561834"/>
              <a:gd name="connsiteY502" fmla="*/ 2132964 h 4901727"/>
              <a:gd name="connsiteX503" fmla="*/ 296742 w 4561834"/>
              <a:gd name="connsiteY503" fmla="*/ 2122972 h 4901727"/>
              <a:gd name="connsiteX504" fmla="*/ 4246022 w 4561834"/>
              <a:gd name="connsiteY504" fmla="*/ 1817213 h 4901727"/>
              <a:gd name="connsiteX505" fmla="*/ 4247780 w 4561834"/>
              <a:gd name="connsiteY505" fmla="*/ 1819647 h 4901727"/>
              <a:gd name="connsiteX506" fmla="*/ 4246022 w 4561834"/>
              <a:gd name="connsiteY506" fmla="*/ 1822081 h 4901727"/>
              <a:gd name="connsiteX507" fmla="*/ 4277322 w 4561834"/>
              <a:gd name="connsiteY507" fmla="*/ 1826044 h 4901727"/>
              <a:gd name="connsiteX508" fmla="*/ 4246022 w 4561834"/>
              <a:gd name="connsiteY508" fmla="*/ 1817213 h 4901727"/>
              <a:gd name="connsiteX509" fmla="*/ 4238197 w 4561834"/>
              <a:gd name="connsiteY509" fmla="*/ 1776821 h 4901727"/>
              <a:gd name="connsiteX510" fmla="*/ 4256100 w 4561834"/>
              <a:gd name="connsiteY510" fmla="*/ 1781887 h 4901727"/>
              <a:gd name="connsiteX511" fmla="*/ 4227763 w 4561834"/>
              <a:gd name="connsiteY511" fmla="*/ 1782793 h 4901727"/>
              <a:gd name="connsiteX512" fmla="*/ 4238197 w 4561834"/>
              <a:gd name="connsiteY512" fmla="*/ 1776821 h 4901727"/>
              <a:gd name="connsiteX513" fmla="*/ 280339 w 4561834"/>
              <a:gd name="connsiteY513" fmla="*/ 1693888 h 4901727"/>
              <a:gd name="connsiteX514" fmla="*/ 255996 w 4561834"/>
              <a:gd name="connsiteY514" fmla="*/ 1701021 h 4901727"/>
              <a:gd name="connsiteX515" fmla="*/ 280339 w 4561834"/>
              <a:gd name="connsiteY515" fmla="*/ 1693888 h 4901727"/>
              <a:gd name="connsiteX516" fmla="*/ 190893 w 4561834"/>
              <a:gd name="connsiteY516" fmla="*/ 1689925 h 4901727"/>
              <a:gd name="connsiteX517" fmla="*/ 199611 w 4561834"/>
              <a:gd name="connsiteY517" fmla="*/ 1702606 h 4901727"/>
              <a:gd name="connsiteX518" fmla="*/ 200177 w 4561834"/>
              <a:gd name="connsiteY518" fmla="*/ 1702606 h 4901727"/>
              <a:gd name="connsiteX519" fmla="*/ 179571 w 4561834"/>
              <a:gd name="connsiteY519" fmla="*/ 1703738 h 4901727"/>
              <a:gd name="connsiteX520" fmla="*/ 190893 w 4561834"/>
              <a:gd name="connsiteY520" fmla="*/ 1689925 h 4901727"/>
              <a:gd name="connsiteX521" fmla="*/ 539503 w 4561834"/>
              <a:gd name="connsiteY521" fmla="*/ 1635833 h 4901727"/>
              <a:gd name="connsiteX522" fmla="*/ 538824 w 4561834"/>
              <a:gd name="connsiteY522" fmla="*/ 1636091 h 4901727"/>
              <a:gd name="connsiteX523" fmla="*/ 538610 w 4561834"/>
              <a:gd name="connsiteY523" fmla="*/ 1640401 h 4901727"/>
              <a:gd name="connsiteX524" fmla="*/ 532824 w 4561834"/>
              <a:gd name="connsiteY524" fmla="*/ 1643504 h 4901727"/>
              <a:gd name="connsiteX525" fmla="*/ 538570 w 4561834"/>
              <a:gd name="connsiteY525" fmla="*/ 1641197 h 4901727"/>
              <a:gd name="connsiteX526" fmla="*/ 538610 w 4561834"/>
              <a:gd name="connsiteY526" fmla="*/ 1640401 h 4901727"/>
              <a:gd name="connsiteX527" fmla="*/ 539277 w 4561834"/>
              <a:gd name="connsiteY527" fmla="*/ 1640043 h 4901727"/>
              <a:gd name="connsiteX528" fmla="*/ 312023 w 4561834"/>
              <a:gd name="connsiteY528" fmla="*/ 1632992 h 4901727"/>
              <a:gd name="connsiteX529" fmla="*/ 364915 w 4561834"/>
              <a:gd name="connsiteY529" fmla="*/ 1633088 h 4901727"/>
              <a:gd name="connsiteX530" fmla="*/ 297775 w 4561834"/>
              <a:gd name="connsiteY530" fmla="*/ 1636937 h 4901727"/>
              <a:gd name="connsiteX531" fmla="*/ 312023 w 4561834"/>
              <a:gd name="connsiteY531" fmla="*/ 1632992 h 4901727"/>
              <a:gd name="connsiteX532" fmla="*/ 438835 w 4561834"/>
              <a:gd name="connsiteY532" fmla="*/ 1626404 h 4901727"/>
              <a:gd name="connsiteX533" fmla="*/ 438137 w 4561834"/>
              <a:gd name="connsiteY533" fmla="*/ 1627569 h 4901727"/>
              <a:gd name="connsiteX534" fmla="*/ 439527 w 4561834"/>
              <a:gd name="connsiteY534" fmla="*/ 1626548 h 4901727"/>
              <a:gd name="connsiteX535" fmla="*/ 327212 w 4561834"/>
              <a:gd name="connsiteY535" fmla="*/ 1589284 h 4901727"/>
              <a:gd name="connsiteX536" fmla="*/ 343289 w 4561834"/>
              <a:gd name="connsiteY536" fmla="*/ 1594959 h 4901727"/>
              <a:gd name="connsiteX537" fmla="*/ 319966 w 4561834"/>
              <a:gd name="connsiteY537" fmla="*/ 1604923 h 4901727"/>
              <a:gd name="connsiteX538" fmla="*/ 327212 w 4561834"/>
              <a:gd name="connsiteY538" fmla="*/ 1589284 h 4901727"/>
              <a:gd name="connsiteX539" fmla="*/ 279262 w 4561834"/>
              <a:gd name="connsiteY539" fmla="*/ 1580920 h 4901727"/>
              <a:gd name="connsiteX540" fmla="*/ 289169 w 4561834"/>
              <a:gd name="connsiteY540" fmla="*/ 1581260 h 4901727"/>
              <a:gd name="connsiteX541" fmla="*/ 254297 w 4561834"/>
              <a:gd name="connsiteY541" fmla="*/ 1589072 h 4901727"/>
              <a:gd name="connsiteX542" fmla="*/ 279262 w 4561834"/>
              <a:gd name="connsiteY542" fmla="*/ 1580920 h 4901727"/>
              <a:gd name="connsiteX543" fmla="*/ 384389 w 4561834"/>
              <a:gd name="connsiteY543" fmla="*/ 1565748 h 4901727"/>
              <a:gd name="connsiteX544" fmla="*/ 343629 w 4561834"/>
              <a:gd name="connsiteY544" fmla="*/ 1579561 h 4901727"/>
              <a:gd name="connsiteX545" fmla="*/ 384389 w 4561834"/>
              <a:gd name="connsiteY545" fmla="*/ 1565748 h 4901727"/>
              <a:gd name="connsiteX546" fmla="*/ 272299 w 4561834"/>
              <a:gd name="connsiteY546" fmla="*/ 1554539 h 4901727"/>
              <a:gd name="connsiteX547" fmla="*/ 207083 w 4561834"/>
              <a:gd name="connsiteY547" fmla="*/ 1574353 h 4901727"/>
              <a:gd name="connsiteX548" fmla="*/ 272299 w 4561834"/>
              <a:gd name="connsiteY548" fmla="*/ 1554539 h 4901727"/>
              <a:gd name="connsiteX549" fmla="*/ 518133 w 4561834"/>
              <a:gd name="connsiteY549" fmla="*/ 1537873 h 4901727"/>
              <a:gd name="connsiteX550" fmla="*/ 483232 w 4561834"/>
              <a:gd name="connsiteY550" fmla="*/ 1549671 h 4901727"/>
              <a:gd name="connsiteX551" fmla="*/ 483572 w 4561834"/>
              <a:gd name="connsiteY551" fmla="*/ 1550124 h 4901727"/>
              <a:gd name="connsiteX552" fmla="*/ 526483 w 4561834"/>
              <a:gd name="connsiteY552" fmla="*/ 1546274 h 4901727"/>
              <a:gd name="connsiteX553" fmla="*/ 518133 w 4561834"/>
              <a:gd name="connsiteY553" fmla="*/ 1537873 h 4901727"/>
              <a:gd name="connsiteX554" fmla="*/ 4275964 w 4561834"/>
              <a:gd name="connsiteY554" fmla="*/ 1519075 h 4901727"/>
              <a:gd name="connsiteX555" fmla="*/ 4327232 w 4561834"/>
              <a:gd name="connsiteY555" fmla="*/ 1539949 h 4901727"/>
              <a:gd name="connsiteX556" fmla="*/ 4258280 w 4561834"/>
              <a:gd name="connsiteY556" fmla="*/ 1524550 h 4901727"/>
              <a:gd name="connsiteX557" fmla="*/ 4275964 w 4561834"/>
              <a:gd name="connsiteY557" fmla="*/ 1519075 h 4901727"/>
              <a:gd name="connsiteX558" fmla="*/ 385779 w 4561834"/>
              <a:gd name="connsiteY558" fmla="*/ 1510141 h 4901727"/>
              <a:gd name="connsiteX559" fmla="*/ 299812 w 4561834"/>
              <a:gd name="connsiteY559" fmla="*/ 1547859 h 4901727"/>
              <a:gd name="connsiteX560" fmla="*/ 336822 w 4561834"/>
              <a:gd name="connsiteY560" fmla="*/ 1526814 h 4901727"/>
              <a:gd name="connsiteX561" fmla="*/ 390390 w 4561834"/>
              <a:gd name="connsiteY561" fmla="*/ 1508118 h 4901727"/>
              <a:gd name="connsiteX562" fmla="*/ 390390 w 4561834"/>
              <a:gd name="connsiteY562" fmla="*/ 1508571 h 4901727"/>
              <a:gd name="connsiteX563" fmla="*/ 385779 w 4561834"/>
              <a:gd name="connsiteY563" fmla="*/ 1510141 h 4901727"/>
              <a:gd name="connsiteX564" fmla="*/ 4451127 w 4561834"/>
              <a:gd name="connsiteY564" fmla="*/ 1500652 h 4901727"/>
              <a:gd name="connsiteX565" fmla="*/ 4467288 w 4561834"/>
              <a:gd name="connsiteY565" fmla="*/ 1511303 h 4901727"/>
              <a:gd name="connsiteX566" fmla="*/ 4451776 w 4561834"/>
              <a:gd name="connsiteY566" fmla="*/ 1521040 h 4901727"/>
              <a:gd name="connsiteX567" fmla="*/ 4446568 w 4561834"/>
              <a:gd name="connsiteY567" fmla="*/ 1506208 h 4901727"/>
              <a:gd name="connsiteX568" fmla="*/ 4446228 w 4561834"/>
              <a:gd name="connsiteY568" fmla="*/ 1506095 h 4901727"/>
              <a:gd name="connsiteX569" fmla="*/ 4451127 w 4561834"/>
              <a:gd name="connsiteY569" fmla="*/ 1500652 h 4901727"/>
              <a:gd name="connsiteX570" fmla="*/ 315097 w 4561834"/>
              <a:gd name="connsiteY570" fmla="*/ 1499400 h 4901727"/>
              <a:gd name="connsiteX571" fmla="*/ 318097 w 4561834"/>
              <a:gd name="connsiteY571" fmla="*/ 1501268 h 4901727"/>
              <a:gd name="connsiteX572" fmla="*/ 316229 w 4561834"/>
              <a:gd name="connsiteY572" fmla="*/ 1504269 h 4901727"/>
              <a:gd name="connsiteX573" fmla="*/ 333666 w 4561834"/>
              <a:gd name="connsiteY573" fmla="*/ 1500532 h 4901727"/>
              <a:gd name="connsiteX574" fmla="*/ 339327 w 4561834"/>
              <a:gd name="connsiteY574" fmla="*/ 1509364 h 4901727"/>
              <a:gd name="connsiteX575" fmla="*/ 301850 w 4561834"/>
              <a:gd name="connsiteY575" fmla="*/ 1522497 h 4901727"/>
              <a:gd name="connsiteX576" fmla="*/ 315097 w 4561834"/>
              <a:gd name="connsiteY576" fmla="*/ 1499400 h 4901727"/>
              <a:gd name="connsiteX577" fmla="*/ 4367983 w 4561834"/>
              <a:gd name="connsiteY577" fmla="*/ 1484480 h 4901727"/>
              <a:gd name="connsiteX578" fmla="*/ 4388825 w 4561834"/>
              <a:gd name="connsiteY578" fmla="*/ 1490244 h 4901727"/>
              <a:gd name="connsiteX579" fmla="*/ 4362218 w 4561834"/>
              <a:gd name="connsiteY579" fmla="*/ 1490584 h 4901727"/>
              <a:gd name="connsiteX580" fmla="*/ 4361991 w 4561834"/>
              <a:gd name="connsiteY580" fmla="*/ 1490244 h 4901727"/>
              <a:gd name="connsiteX581" fmla="*/ 4367983 w 4561834"/>
              <a:gd name="connsiteY581" fmla="*/ 1484480 h 4901727"/>
              <a:gd name="connsiteX582" fmla="*/ 251466 w 4561834"/>
              <a:gd name="connsiteY582" fmla="*/ 1426598 h 4901727"/>
              <a:gd name="connsiteX583" fmla="*/ 274677 w 4561834"/>
              <a:gd name="connsiteY583" fmla="*/ 1431467 h 4901727"/>
              <a:gd name="connsiteX584" fmla="*/ 241616 w 4561834"/>
              <a:gd name="connsiteY584" fmla="*/ 1449016 h 4901727"/>
              <a:gd name="connsiteX585" fmla="*/ 251127 w 4561834"/>
              <a:gd name="connsiteY585" fmla="*/ 1441883 h 4901727"/>
              <a:gd name="connsiteX586" fmla="*/ 251466 w 4561834"/>
              <a:gd name="connsiteY586" fmla="*/ 1426598 h 4901727"/>
              <a:gd name="connsiteX587" fmla="*/ 310003 w 4561834"/>
              <a:gd name="connsiteY587" fmla="*/ 1373671 h 4901727"/>
              <a:gd name="connsiteX588" fmla="*/ 320013 w 4561834"/>
              <a:gd name="connsiteY588" fmla="*/ 1378785 h 4901727"/>
              <a:gd name="connsiteX589" fmla="*/ 352574 w 4561834"/>
              <a:gd name="connsiteY589" fmla="*/ 1384819 h 4901727"/>
              <a:gd name="connsiteX590" fmla="*/ 319265 w 4561834"/>
              <a:gd name="connsiteY590" fmla="*/ 1387749 h 4901727"/>
              <a:gd name="connsiteX591" fmla="*/ 309662 w 4561834"/>
              <a:gd name="connsiteY591" fmla="*/ 1373497 h 4901727"/>
              <a:gd name="connsiteX592" fmla="*/ 309889 w 4561834"/>
              <a:gd name="connsiteY592" fmla="*/ 1373497 h 4901727"/>
              <a:gd name="connsiteX593" fmla="*/ 310003 w 4561834"/>
              <a:gd name="connsiteY593" fmla="*/ 1373671 h 4901727"/>
              <a:gd name="connsiteX594" fmla="*/ 116958 w 4561834"/>
              <a:gd name="connsiteY594" fmla="*/ 1355381 h 4901727"/>
              <a:gd name="connsiteX595" fmla="*/ 117071 w 4561834"/>
              <a:gd name="connsiteY595" fmla="*/ 1355381 h 4901727"/>
              <a:gd name="connsiteX596" fmla="*/ 83105 w 4561834"/>
              <a:gd name="connsiteY596" fmla="*/ 1368176 h 4901727"/>
              <a:gd name="connsiteX597" fmla="*/ 116958 w 4561834"/>
              <a:gd name="connsiteY597" fmla="*/ 1355381 h 4901727"/>
              <a:gd name="connsiteX598" fmla="*/ 199950 w 4561834"/>
              <a:gd name="connsiteY598" fmla="*/ 1311451 h 4901727"/>
              <a:gd name="connsiteX599" fmla="*/ 200063 w 4561834"/>
              <a:gd name="connsiteY599" fmla="*/ 1311451 h 4901727"/>
              <a:gd name="connsiteX600" fmla="*/ 173909 w 4561834"/>
              <a:gd name="connsiteY600" fmla="*/ 1327529 h 4901727"/>
              <a:gd name="connsiteX601" fmla="*/ 199950 w 4561834"/>
              <a:gd name="connsiteY601" fmla="*/ 1311451 h 4901727"/>
              <a:gd name="connsiteX602" fmla="*/ 258599 w 4561834"/>
              <a:gd name="connsiteY602" fmla="*/ 1308507 h 4901727"/>
              <a:gd name="connsiteX603" fmla="*/ 258712 w 4561834"/>
              <a:gd name="connsiteY603" fmla="*/ 1308507 h 4901727"/>
              <a:gd name="connsiteX604" fmla="*/ 209234 w 4561834"/>
              <a:gd name="connsiteY604" fmla="*/ 1319830 h 4901727"/>
              <a:gd name="connsiteX605" fmla="*/ 258599 w 4561834"/>
              <a:gd name="connsiteY605" fmla="*/ 1308507 h 4901727"/>
              <a:gd name="connsiteX606" fmla="*/ 331967 w 4561834"/>
              <a:gd name="connsiteY606" fmla="*/ 1295560 h 4901727"/>
              <a:gd name="connsiteX607" fmla="*/ 331288 w 4561834"/>
              <a:gd name="connsiteY607" fmla="*/ 1302960 h 4901727"/>
              <a:gd name="connsiteX608" fmla="*/ 300944 w 4561834"/>
              <a:gd name="connsiteY608" fmla="*/ 1299339 h 4901727"/>
              <a:gd name="connsiteX609" fmla="*/ 330495 w 4561834"/>
              <a:gd name="connsiteY609" fmla="*/ 1298093 h 4901727"/>
              <a:gd name="connsiteX610" fmla="*/ 330269 w 4561834"/>
              <a:gd name="connsiteY610" fmla="*/ 1298093 h 4901727"/>
              <a:gd name="connsiteX611" fmla="*/ 331967 w 4561834"/>
              <a:gd name="connsiteY611" fmla="*/ 1295560 h 4901727"/>
              <a:gd name="connsiteX612" fmla="*/ 307478 w 4561834"/>
              <a:gd name="connsiteY612" fmla="*/ 1283137 h 4901727"/>
              <a:gd name="connsiteX613" fmla="*/ 313286 w 4561834"/>
              <a:gd name="connsiteY613" fmla="*/ 1286545 h 4901727"/>
              <a:gd name="connsiteX614" fmla="*/ 284867 w 4561834"/>
              <a:gd name="connsiteY614" fmla="*/ 1292658 h 4901727"/>
              <a:gd name="connsiteX615" fmla="*/ 284980 w 4561834"/>
              <a:gd name="connsiteY615" fmla="*/ 1292658 h 4901727"/>
              <a:gd name="connsiteX616" fmla="*/ 307478 w 4561834"/>
              <a:gd name="connsiteY616" fmla="*/ 1283137 h 4901727"/>
              <a:gd name="connsiteX617" fmla="*/ 119902 w 4561834"/>
              <a:gd name="connsiteY617" fmla="*/ 1237746 h 4901727"/>
              <a:gd name="connsiteX618" fmla="*/ 118430 w 4561834"/>
              <a:gd name="connsiteY618" fmla="*/ 1248275 h 4901727"/>
              <a:gd name="connsiteX619" fmla="*/ 95786 w 4561834"/>
              <a:gd name="connsiteY619" fmla="*/ 1248275 h 4901727"/>
              <a:gd name="connsiteX620" fmla="*/ 86728 w 4561834"/>
              <a:gd name="connsiteY620" fmla="*/ 1255409 h 4901727"/>
              <a:gd name="connsiteX621" fmla="*/ 86501 w 4561834"/>
              <a:gd name="connsiteY621" fmla="*/ 1255409 h 4901727"/>
              <a:gd name="connsiteX622" fmla="*/ 119902 w 4561834"/>
              <a:gd name="connsiteY622" fmla="*/ 1237746 h 4901727"/>
              <a:gd name="connsiteX623" fmla="*/ 215122 w 4561834"/>
              <a:gd name="connsiteY623" fmla="*/ 1211478 h 4901727"/>
              <a:gd name="connsiteX624" fmla="*/ 188741 w 4561834"/>
              <a:gd name="connsiteY624" fmla="*/ 1227442 h 4901727"/>
              <a:gd name="connsiteX625" fmla="*/ 215122 w 4561834"/>
              <a:gd name="connsiteY625" fmla="*/ 1211478 h 4901727"/>
              <a:gd name="connsiteX626" fmla="*/ 175607 w 4561834"/>
              <a:gd name="connsiteY626" fmla="*/ 1133808 h 4901727"/>
              <a:gd name="connsiteX627" fmla="*/ 188515 w 4561834"/>
              <a:gd name="connsiteY627" fmla="*/ 1141054 h 4901727"/>
              <a:gd name="connsiteX628" fmla="*/ 80048 w 4561834"/>
              <a:gd name="connsiteY628" fmla="*/ 1160302 h 4901727"/>
              <a:gd name="connsiteX629" fmla="*/ 79821 w 4561834"/>
              <a:gd name="connsiteY629" fmla="*/ 1160302 h 4901727"/>
              <a:gd name="connsiteX630" fmla="*/ 113788 w 4561834"/>
              <a:gd name="connsiteY630" fmla="*/ 1142527 h 4901727"/>
              <a:gd name="connsiteX631" fmla="*/ 108806 w 4561834"/>
              <a:gd name="connsiteY631" fmla="*/ 1153848 h 4901727"/>
              <a:gd name="connsiteX632" fmla="*/ 175607 w 4561834"/>
              <a:gd name="connsiteY632" fmla="*/ 1133808 h 4901727"/>
              <a:gd name="connsiteX633" fmla="*/ 296446 w 4561834"/>
              <a:gd name="connsiteY633" fmla="*/ 1107394 h 4901727"/>
              <a:gd name="connsiteX634" fmla="*/ 278880 w 4561834"/>
              <a:gd name="connsiteY634" fmla="*/ 1118088 h 4901727"/>
              <a:gd name="connsiteX635" fmla="*/ 220670 w 4561834"/>
              <a:gd name="connsiteY635" fmla="*/ 1133468 h 4901727"/>
              <a:gd name="connsiteX636" fmla="*/ 251777 w 4561834"/>
              <a:gd name="connsiteY636" fmla="*/ 1114065 h 4901727"/>
              <a:gd name="connsiteX637" fmla="*/ 297321 w 4561834"/>
              <a:gd name="connsiteY637" fmla="*/ 1106861 h 4901727"/>
              <a:gd name="connsiteX638" fmla="*/ 296982 w 4561834"/>
              <a:gd name="connsiteY638" fmla="*/ 1107314 h 4901727"/>
              <a:gd name="connsiteX639" fmla="*/ 296446 w 4561834"/>
              <a:gd name="connsiteY639" fmla="*/ 1107394 h 4901727"/>
              <a:gd name="connsiteX640" fmla="*/ 212105 w 4561834"/>
              <a:gd name="connsiteY640" fmla="*/ 1078845 h 4901727"/>
              <a:gd name="connsiteX641" fmla="*/ 192251 w 4561834"/>
              <a:gd name="connsiteY641" fmla="*/ 1088972 h 4901727"/>
              <a:gd name="connsiteX642" fmla="*/ 212105 w 4561834"/>
              <a:gd name="connsiteY642" fmla="*/ 1078845 h 4901727"/>
              <a:gd name="connsiteX643" fmla="*/ 166628 w 4561834"/>
              <a:gd name="connsiteY643" fmla="*/ 1075193 h 4901727"/>
              <a:gd name="connsiteX644" fmla="*/ 171871 w 4561834"/>
              <a:gd name="connsiteY644" fmla="*/ 1083764 h 4901727"/>
              <a:gd name="connsiteX645" fmla="*/ 172211 w 4561834"/>
              <a:gd name="connsiteY645" fmla="*/ 1083877 h 4901727"/>
              <a:gd name="connsiteX646" fmla="*/ 147075 w 4561834"/>
              <a:gd name="connsiteY646" fmla="*/ 1089538 h 4901727"/>
              <a:gd name="connsiteX647" fmla="*/ 166628 w 4561834"/>
              <a:gd name="connsiteY647" fmla="*/ 1075193 h 4901727"/>
              <a:gd name="connsiteX648" fmla="*/ 4477931 w 4561834"/>
              <a:gd name="connsiteY648" fmla="*/ 1059549 h 4901727"/>
              <a:gd name="connsiteX649" fmla="*/ 4477931 w 4561834"/>
              <a:gd name="connsiteY649" fmla="*/ 1064418 h 4901727"/>
              <a:gd name="connsiteX650" fmla="*/ 4499103 w 4561834"/>
              <a:gd name="connsiteY650" fmla="*/ 1069626 h 4901727"/>
              <a:gd name="connsiteX651" fmla="*/ 4477931 w 4561834"/>
              <a:gd name="connsiteY651" fmla="*/ 1059549 h 4901727"/>
              <a:gd name="connsiteX652" fmla="*/ 288065 w 4561834"/>
              <a:gd name="connsiteY652" fmla="*/ 1059193 h 4901727"/>
              <a:gd name="connsiteX653" fmla="*/ 299359 w 4561834"/>
              <a:gd name="connsiteY653" fmla="*/ 1066215 h 4901727"/>
              <a:gd name="connsiteX654" fmla="*/ 299699 w 4561834"/>
              <a:gd name="connsiteY654" fmla="*/ 1066328 h 4901727"/>
              <a:gd name="connsiteX655" fmla="*/ 253165 w 4561834"/>
              <a:gd name="connsiteY655" fmla="*/ 1076404 h 4901727"/>
              <a:gd name="connsiteX656" fmla="*/ 288065 w 4561834"/>
              <a:gd name="connsiteY656" fmla="*/ 1059193 h 4901727"/>
              <a:gd name="connsiteX657" fmla="*/ 83218 w 4561834"/>
              <a:gd name="connsiteY657" fmla="*/ 1057836 h 4901727"/>
              <a:gd name="connsiteX658" fmla="*/ 83558 w 4561834"/>
              <a:gd name="connsiteY658" fmla="*/ 1057949 h 4901727"/>
              <a:gd name="connsiteX659" fmla="*/ 42685 w 4561834"/>
              <a:gd name="connsiteY659" fmla="*/ 1077310 h 4901727"/>
              <a:gd name="connsiteX660" fmla="*/ 83218 w 4561834"/>
              <a:gd name="connsiteY660" fmla="*/ 1057836 h 4901727"/>
              <a:gd name="connsiteX661" fmla="*/ 366500 w 4561834"/>
              <a:gd name="connsiteY661" fmla="*/ 1046740 h 4901727"/>
              <a:gd name="connsiteX662" fmla="*/ 374199 w 4561834"/>
              <a:gd name="connsiteY662" fmla="*/ 1065422 h 4901727"/>
              <a:gd name="connsiteX663" fmla="*/ 334798 w 4561834"/>
              <a:gd name="connsiteY663" fmla="*/ 1073801 h 4901727"/>
              <a:gd name="connsiteX664" fmla="*/ 366500 w 4561834"/>
              <a:gd name="connsiteY664" fmla="*/ 1046740 h 4901727"/>
              <a:gd name="connsiteX665" fmla="*/ 106421 w 4561834"/>
              <a:gd name="connsiteY665" fmla="*/ 1042504 h 4901727"/>
              <a:gd name="connsiteX666" fmla="*/ 106202 w 4561834"/>
              <a:gd name="connsiteY666" fmla="*/ 1042664 h 4901727"/>
              <a:gd name="connsiteX667" fmla="*/ 106202 w 4561834"/>
              <a:gd name="connsiteY667" fmla="*/ 1042551 h 4901727"/>
              <a:gd name="connsiteX668" fmla="*/ 481873 w 4561834"/>
              <a:gd name="connsiteY668" fmla="*/ 1023530 h 4901727"/>
              <a:gd name="connsiteX669" fmla="*/ 461946 w 4561834"/>
              <a:gd name="connsiteY669" fmla="*/ 1037230 h 4901727"/>
              <a:gd name="connsiteX670" fmla="*/ 462286 w 4561834"/>
              <a:gd name="connsiteY670" fmla="*/ 1037682 h 4901727"/>
              <a:gd name="connsiteX671" fmla="*/ 481873 w 4561834"/>
              <a:gd name="connsiteY671" fmla="*/ 1023530 h 4901727"/>
              <a:gd name="connsiteX672" fmla="*/ 4474251 w 4561834"/>
              <a:gd name="connsiteY672" fmla="*/ 1019384 h 4901727"/>
              <a:gd name="connsiteX673" fmla="*/ 4486309 w 4561834"/>
              <a:gd name="connsiteY673" fmla="*/ 1025583 h 4901727"/>
              <a:gd name="connsiteX674" fmla="*/ 4466948 w 4561834"/>
              <a:gd name="connsiteY674" fmla="*/ 1025583 h 4901727"/>
              <a:gd name="connsiteX675" fmla="*/ 4474251 w 4561834"/>
              <a:gd name="connsiteY675" fmla="*/ 1019384 h 4901727"/>
              <a:gd name="connsiteX676" fmla="*/ 223840 w 4561834"/>
              <a:gd name="connsiteY676" fmla="*/ 1011415 h 4901727"/>
              <a:gd name="connsiteX677" fmla="*/ 167823 w 4561834"/>
              <a:gd name="connsiteY677" fmla="*/ 1029148 h 4901727"/>
              <a:gd name="connsiteX678" fmla="*/ 106421 w 4561834"/>
              <a:gd name="connsiteY678" fmla="*/ 1042504 h 4901727"/>
              <a:gd name="connsiteX679" fmla="*/ 116592 w 4561834"/>
              <a:gd name="connsiteY679" fmla="*/ 1035015 h 4901727"/>
              <a:gd name="connsiteX680" fmla="*/ 162813 w 4561834"/>
              <a:gd name="connsiteY680" fmla="*/ 1024888 h 4901727"/>
              <a:gd name="connsiteX681" fmla="*/ 223840 w 4561834"/>
              <a:gd name="connsiteY681" fmla="*/ 1011415 h 4901727"/>
              <a:gd name="connsiteX682" fmla="*/ 525826 w 4561834"/>
              <a:gd name="connsiteY682" fmla="*/ 1010417 h 4901727"/>
              <a:gd name="connsiteX683" fmla="*/ 491610 w 4561834"/>
              <a:gd name="connsiteY683" fmla="*/ 1036211 h 4901727"/>
              <a:gd name="connsiteX684" fmla="*/ 491950 w 4561834"/>
              <a:gd name="connsiteY684" fmla="*/ 1036663 h 4901727"/>
              <a:gd name="connsiteX685" fmla="*/ 537239 w 4561834"/>
              <a:gd name="connsiteY685" fmla="*/ 1017529 h 4901727"/>
              <a:gd name="connsiteX686" fmla="*/ 525826 w 4561834"/>
              <a:gd name="connsiteY686" fmla="*/ 1010417 h 4901727"/>
              <a:gd name="connsiteX687" fmla="*/ 270488 w 4561834"/>
              <a:gd name="connsiteY687" fmla="*/ 1001338 h 4901727"/>
              <a:gd name="connsiteX688" fmla="*/ 279772 w 4561834"/>
              <a:gd name="connsiteY688" fmla="*/ 1009490 h 4901727"/>
              <a:gd name="connsiteX689" fmla="*/ 253504 w 4561834"/>
              <a:gd name="connsiteY689" fmla="*/ 1010057 h 4901727"/>
              <a:gd name="connsiteX690" fmla="*/ 270488 w 4561834"/>
              <a:gd name="connsiteY690" fmla="*/ 1001338 h 4901727"/>
              <a:gd name="connsiteX691" fmla="*/ 484364 w 4561834"/>
              <a:gd name="connsiteY691" fmla="*/ 962390 h 4901727"/>
              <a:gd name="connsiteX692" fmla="*/ 452888 w 4561834"/>
              <a:gd name="connsiteY692" fmla="*/ 973712 h 4901727"/>
              <a:gd name="connsiteX693" fmla="*/ 484364 w 4561834"/>
              <a:gd name="connsiteY693" fmla="*/ 962390 h 4901727"/>
              <a:gd name="connsiteX694" fmla="*/ 38609 w 4561834"/>
              <a:gd name="connsiteY694" fmla="*/ 961031 h 4901727"/>
              <a:gd name="connsiteX695" fmla="*/ 0 w 4561834"/>
              <a:gd name="connsiteY695" fmla="*/ 974731 h 4901727"/>
              <a:gd name="connsiteX696" fmla="*/ 38609 w 4561834"/>
              <a:gd name="connsiteY696" fmla="*/ 961031 h 4901727"/>
              <a:gd name="connsiteX697" fmla="*/ 444057 w 4561834"/>
              <a:gd name="connsiteY697" fmla="*/ 949709 h 4901727"/>
              <a:gd name="connsiteX698" fmla="*/ 418922 w 4561834"/>
              <a:gd name="connsiteY698" fmla="*/ 954917 h 4901727"/>
              <a:gd name="connsiteX699" fmla="*/ 420733 w 4561834"/>
              <a:gd name="connsiteY699" fmla="*/ 964541 h 4901727"/>
              <a:gd name="connsiteX700" fmla="*/ 444057 w 4561834"/>
              <a:gd name="connsiteY700" fmla="*/ 949709 h 4901727"/>
              <a:gd name="connsiteX701" fmla="*/ 159869 w 4561834"/>
              <a:gd name="connsiteY701" fmla="*/ 943934 h 4901727"/>
              <a:gd name="connsiteX702" fmla="*/ 94880 w 4561834"/>
              <a:gd name="connsiteY702" fmla="*/ 958541 h 4901727"/>
              <a:gd name="connsiteX703" fmla="*/ 159869 w 4561834"/>
              <a:gd name="connsiteY703" fmla="*/ 943934 h 4901727"/>
              <a:gd name="connsiteX704" fmla="*/ 429225 w 4561834"/>
              <a:gd name="connsiteY704" fmla="*/ 932499 h 4901727"/>
              <a:gd name="connsiteX705" fmla="*/ 385861 w 4561834"/>
              <a:gd name="connsiteY705" fmla="*/ 941331 h 4901727"/>
              <a:gd name="connsiteX706" fmla="*/ 429225 w 4561834"/>
              <a:gd name="connsiteY706" fmla="*/ 932499 h 4901727"/>
              <a:gd name="connsiteX707" fmla="*/ 100088 w 4561834"/>
              <a:gd name="connsiteY707" fmla="*/ 845545 h 4901727"/>
              <a:gd name="connsiteX708" fmla="*/ 38382 w 4561834"/>
              <a:gd name="connsiteY708" fmla="*/ 859357 h 4901727"/>
              <a:gd name="connsiteX709" fmla="*/ 100088 w 4561834"/>
              <a:gd name="connsiteY709" fmla="*/ 845545 h 4901727"/>
              <a:gd name="connsiteX710" fmla="*/ 387672 w 4561834"/>
              <a:gd name="connsiteY710" fmla="*/ 803879 h 4901727"/>
              <a:gd name="connsiteX711" fmla="*/ 390616 w 4561834"/>
              <a:gd name="connsiteY711" fmla="*/ 818371 h 4901727"/>
              <a:gd name="connsiteX712" fmla="*/ 381332 w 4561834"/>
              <a:gd name="connsiteY712" fmla="*/ 810219 h 4901727"/>
              <a:gd name="connsiteX713" fmla="*/ 371482 w 4561834"/>
              <a:gd name="connsiteY713" fmla="*/ 817239 h 4901727"/>
              <a:gd name="connsiteX714" fmla="*/ 387672 w 4561834"/>
              <a:gd name="connsiteY714" fmla="*/ 803879 h 4901727"/>
              <a:gd name="connsiteX715" fmla="*/ 595548 w 4561834"/>
              <a:gd name="connsiteY715" fmla="*/ 802973 h 4901727"/>
              <a:gd name="connsiteX716" fmla="*/ 555694 w 4561834"/>
              <a:gd name="connsiteY716" fmla="*/ 830939 h 4901727"/>
              <a:gd name="connsiteX717" fmla="*/ 562035 w 4561834"/>
              <a:gd name="connsiteY717" fmla="*/ 824712 h 4901727"/>
              <a:gd name="connsiteX718" fmla="*/ 422658 w 4561834"/>
              <a:gd name="connsiteY718" fmla="*/ 827316 h 4901727"/>
              <a:gd name="connsiteX719" fmla="*/ 595548 w 4561834"/>
              <a:gd name="connsiteY719" fmla="*/ 802973 h 4901727"/>
              <a:gd name="connsiteX720" fmla="*/ 750210 w 4561834"/>
              <a:gd name="connsiteY720" fmla="*/ 783499 h 4901727"/>
              <a:gd name="connsiteX721" fmla="*/ 609248 w 4561834"/>
              <a:gd name="connsiteY721" fmla="*/ 815541 h 4901727"/>
              <a:gd name="connsiteX722" fmla="*/ 600077 w 4561834"/>
              <a:gd name="connsiteY722" fmla="*/ 807162 h 4901727"/>
              <a:gd name="connsiteX723" fmla="*/ 750210 w 4561834"/>
              <a:gd name="connsiteY723" fmla="*/ 783499 h 4901727"/>
              <a:gd name="connsiteX724" fmla="*/ 819521 w 4561834"/>
              <a:gd name="connsiteY724" fmla="*/ 765273 h 4901727"/>
              <a:gd name="connsiteX725" fmla="*/ 826521 w 4561834"/>
              <a:gd name="connsiteY725" fmla="*/ 766515 h 4901727"/>
              <a:gd name="connsiteX726" fmla="*/ 825146 w 4561834"/>
              <a:gd name="connsiteY726" fmla="*/ 774250 h 4901727"/>
              <a:gd name="connsiteX727" fmla="*/ 827288 w 4561834"/>
              <a:gd name="connsiteY727" fmla="*/ 773839 h 4901727"/>
              <a:gd name="connsiteX728" fmla="*/ 844947 w 4561834"/>
              <a:gd name="connsiteY728" fmla="*/ 771205 h 4901727"/>
              <a:gd name="connsiteX729" fmla="*/ 846788 w 4561834"/>
              <a:gd name="connsiteY729" fmla="*/ 775573 h 4901727"/>
              <a:gd name="connsiteX730" fmla="*/ 840011 w 4561834"/>
              <a:gd name="connsiteY730" fmla="*/ 776802 h 4901727"/>
              <a:gd name="connsiteX731" fmla="*/ 840239 w 4561834"/>
              <a:gd name="connsiteY731" fmla="*/ 776845 h 4901727"/>
              <a:gd name="connsiteX732" fmla="*/ 833796 w 4561834"/>
              <a:gd name="connsiteY732" fmla="*/ 779946 h 4901727"/>
              <a:gd name="connsiteX733" fmla="*/ 819186 w 4561834"/>
              <a:gd name="connsiteY733" fmla="*/ 780579 h 4901727"/>
              <a:gd name="connsiteX734" fmla="*/ 803085 w 4561834"/>
              <a:gd name="connsiteY734" fmla="*/ 783499 h 4901727"/>
              <a:gd name="connsiteX735" fmla="*/ 809425 w 4561834"/>
              <a:gd name="connsiteY735" fmla="*/ 777272 h 4901727"/>
              <a:gd name="connsiteX736" fmla="*/ 812611 w 4561834"/>
              <a:gd name="connsiteY736" fmla="*/ 776660 h 4901727"/>
              <a:gd name="connsiteX737" fmla="*/ 807726 w 4561834"/>
              <a:gd name="connsiteY737" fmla="*/ 773422 h 4901727"/>
              <a:gd name="connsiteX738" fmla="*/ 800367 w 4561834"/>
              <a:gd name="connsiteY738" fmla="*/ 779196 h 4901727"/>
              <a:gd name="connsiteX739" fmla="*/ 800367 w 4561834"/>
              <a:gd name="connsiteY739" fmla="*/ 778743 h 4901727"/>
              <a:gd name="connsiteX740" fmla="*/ 819521 w 4561834"/>
              <a:gd name="connsiteY740" fmla="*/ 765273 h 4901727"/>
              <a:gd name="connsiteX741" fmla="*/ 651820 w 4561834"/>
              <a:gd name="connsiteY741" fmla="*/ 761420 h 4901727"/>
              <a:gd name="connsiteX742" fmla="*/ 651820 w 4561834"/>
              <a:gd name="connsiteY742" fmla="*/ 761760 h 4901727"/>
              <a:gd name="connsiteX743" fmla="*/ 650860 w 4561834"/>
              <a:gd name="connsiteY743" fmla="*/ 761660 h 4901727"/>
              <a:gd name="connsiteX744" fmla="*/ 624901 w 4561834"/>
              <a:gd name="connsiteY744" fmla="*/ 758958 h 4901727"/>
              <a:gd name="connsiteX745" fmla="*/ 650860 w 4561834"/>
              <a:gd name="connsiteY745" fmla="*/ 761660 h 4901727"/>
              <a:gd name="connsiteX746" fmla="*/ 628171 w 4561834"/>
              <a:gd name="connsiteY746" fmla="*/ 767322 h 4901727"/>
              <a:gd name="connsiteX747" fmla="*/ 597134 w 4561834"/>
              <a:gd name="connsiteY747" fmla="*/ 771950 h 4901727"/>
              <a:gd name="connsiteX748" fmla="*/ 624901 w 4561834"/>
              <a:gd name="connsiteY748" fmla="*/ 758958 h 4901727"/>
              <a:gd name="connsiteX749" fmla="*/ 887364 w 4561834"/>
              <a:gd name="connsiteY749" fmla="*/ 753141 h 4901727"/>
              <a:gd name="connsiteX750" fmla="*/ 900682 w 4561834"/>
              <a:gd name="connsiteY750" fmla="*/ 754061 h 4901727"/>
              <a:gd name="connsiteX751" fmla="*/ 879736 w 4561834"/>
              <a:gd name="connsiteY751" fmla="*/ 766062 h 4901727"/>
              <a:gd name="connsiteX752" fmla="*/ 887364 w 4561834"/>
              <a:gd name="connsiteY752" fmla="*/ 753141 h 4901727"/>
              <a:gd name="connsiteX753" fmla="*/ 1034005 w 4561834"/>
              <a:gd name="connsiteY753" fmla="*/ 729829 h 4901727"/>
              <a:gd name="connsiteX754" fmla="*/ 1031861 w 4561834"/>
              <a:gd name="connsiteY754" fmla="*/ 732012 h 4901727"/>
              <a:gd name="connsiteX755" fmla="*/ 1035529 w 4561834"/>
              <a:gd name="connsiteY755" fmla="*/ 731416 h 4901727"/>
              <a:gd name="connsiteX756" fmla="*/ 919024 w 4561834"/>
              <a:gd name="connsiteY756" fmla="*/ 717377 h 4901727"/>
              <a:gd name="connsiteX757" fmla="*/ 919024 w 4561834"/>
              <a:gd name="connsiteY757" fmla="*/ 718056 h 4901727"/>
              <a:gd name="connsiteX758" fmla="*/ 931818 w 4561834"/>
              <a:gd name="connsiteY758" fmla="*/ 725982 h 4901727"/>
              <a:gd name="connsiteX759" fmla="*/ 907023 w 4561834"/>
              <a:gd name="connsiteY759" fmla="*/ 735266 h 4901727"/>
              <a:gd name="connsiteX760" fmla="*/ 919024 w 4561834"/>
              <a:gd name="connsiteY760" fmla="*/ 717377 h 4901727"/>
              <a:gd name="connsiteX761" fmla="*/ 828673 w 4561834"/>
              <a:gd name="connsiteY761" fmla="*/ 671069 h 4901727"/>
              <a:gd name="connsiteX762" fmla="*/ 824257 w 4561834"/>
              <a:gd name="connsiteY762" fmla="*/ 681485 h 4901727"/>
              <a:gd name="connsiteX763" fmla="*/ 874754 w 4561834"/>
              <a:gd name="connsiteY763" fmla="*/ 671408 h 4901727"/>
              <a:gd name="connsiteX764" fmla="*/ 883925 w 4561834"/>
              <a:gd name="connsiteY764" fmla="*/ 680466 h 4901727"/>
              <a:gd name="connsiteX765" fmla="*/ 802858 w 4561834"/>
              <a:gd name="connsiteY765" fmla="*/ 684203 h 4901727"/>
              <a:gd name="connsiteX766" fmla="*/ 802858 w 4561834"/>
              <a:gd name="connsiteY766" fmla="*/ 683750 h 4901727"/>
              <a:gd name="connsiteX767" fmla="*/ 828673 w 4561834"/>
              <a:gd name="connsiteY767" fmla="*/ 671069 h 4901727"/>
              <a:gd name="connsiteX768" fmla="*/ 966464 w 4561834"/>
              <a:gd name="connsiteY768" fmla="*/ 660312 h 4901727"/>
              <a:gd name="connsiteX769" fmla="*/ 966464 w 4561834"/>
              <a:gd name="connsiteY769" fmla="*/ 660426 h 4901727"/>
              <a:gd name="connsiteX770" fmla="*/ 908154 w 4561834"/>
              <a:gd name="connsiteY770" fmla="*/ 678541 h 4901727"/>
              <a:gd name="connsiteX771" fmla="*/ 966464 w 4561834"/>
              <a:gd name="connsiteY771" fmla="*/ 660312 h 4901727"/>
              <a:gd name="connsiteX772" fmla="*/ 888907 w 4561834"/>
              <a:gd name="connsiteY772" fmla="*/ 630648 h 4901727"/>
              <a:gd name="connsiteX773" fmla="*/ 889137 w 4561834"/>
              <a:gd name="connsiteY773" fmla="*/ 630648 h 4901727"/>
              <a:gd name="connsiteX774" fmla="*/ 888907 w 4561834"/>
              <a:gd name="connsiteY774" fmla="*/ 630761 h 4901727"/>
              <a:gd name="connsiteX775" fmla="*/ 903866 w 4561834"/>
              <a:gd name="connsiteY775" fmla="*/ 623416 h 4901727"/>
              <a:gd name="connsiteX776" fmla="*/ 908721 w 4561834"/>
              <a:gd name="connsiteY776" fmla="*/ 625666 h 4901727"/>
              <a:gd name="connsiteX777" fmla="*/ 903569 w 4561834"/>
              <a:gd name="connsiteY777" fmla="*/ 630662 h 4901727"/>
              <a:gd name="connsiteX778" fmla="*/ 889137 w 4561834"/>
              <a:gd name="connsiteY778" fmla="*/ 630648 h 4901727"/>
              <a:gd name="connsiteX779" fmla="*/ 874527 w 4561834"/>
              <a:gd name="connsiteY779" fmla="*/ 621590 h 4901727"/>
              <a:gd name="connsiteX780" fmla="*/ 874527 w 4561834"/>
              <a:gd name="connsiteY780" fmla="*/ 622043 h 4901727"/>
              <a:gd name="connsiteX781" fmla="*/ 874365 w 4561834"/>
              <a:gd name="connsiteY781" fmla="*/ 621607 h 4901727"/>
              <a:gd name="connsiteX782" fmla="*/ 969068 w 4561834"/>
              <a:gd name="connsiteY782" fmla="*/ 619439 h 4901727"/>
              <a:gd name="connsiteX783" fmla="*/ 969068 w 4561834"/>
              <a:gd name="connsiteY783" fmla="*/ 619892 h 4901727"/>
              <a:gd name="connsiteX784" fmla="*/ 968650 w 4561834"/>
              <a:gd name="connsiteY784" fmla="*/ 619476 h 4901727"/>
              <a:gd name="connsiteX785" fmla="*/ 871101 w 4561834"/>
              <a:gd name="connsiteY785" fmla="*/ 612832 h 4901727"/>
              <a:gd name="connsiteX786" fmla="*/ 874365 w 4561834"/>
              <a:gd name="connsiteY786" fmla="*/ 621607 h 4901727"/>
              <a:gd name="connsiteX787" fmla="*/ 855959 w 4561834"/>
              <a:gd name="connsiteY787" fmla="*/ 623515 h 4901727"/>
              <a:gd name="connsiteX788" fmla="*/ 871101 w 4561834"/>
              <a:gd name="connsiteY788" fmla="*/ 612832 h 4901727"/>
              <a:gd name="connsiteX789" fmla="*/ 960803 w 4561834"/>
              <a:gd name="connsiteY789" fmla="*/ 611666 h 4901727"/>
              <a:gd name="connsiteX790" fmla="*/ 968650 w 4561834"/>
              <a:gd name="connsiteY790" fmla="*/ 619476 h 4901727"/>
              <a:gd name="connsiteX791" fmla="*/ 959083 w 4561834"/>
              <a:gd name="connsiteY791" fmla="*/ 620327 h 4901727"/>
              <a:gd name="connsiteX792" fmla="*/ 934309 w 4561834"/>
              <a:gd name="connsiteY792" fmla="*/ 624308 h 4901727"/>
              <a:gd name="connsiteX793" fmla="*/ 960803 w 4561834"/>
              <a:gd name="connsiteY793" fmla="*/ 611666 h 4901727"/>
              <a:gd name="connsiteX794" fmla="*/ 1019225 w 4561834"/>
              <a:gd name="connsiteY794" fmla="*/ 607891 h 4901727"/>
              <a:gd name="connsiteX795" fmla="*/ 1024887 w 4561834"/>
              <a:gd name="connsiteY795" fmla="*/ 627138 h 4901727"/>
              <a:gd name="connsiteX796" fmla="*/ 995336 w 4561834"/>
              <a:gd name="connsiteY796" fmla="*/ 631214 h 4901727"/>
              <a:gd name="connsiteX797" fmla="*/ 1019225 w 4561834"/>
              <a:gd name="connsiteY797" fmla="*/ 607891 h 4901727"/>
              <a:gd name="connsiteX798" fmla="*/ 1105274 w 4561834"/>
              <a:gd name="connsiteY798" fmla="*/ 594191 h 4901727"/>
              <a:gd name="connsiteX799" fmla="*/ 1091008 w 4561834"/>
              <a:gd name="connsiteY799" fmla="*/ 606419 h 4901727"/>
              <a:gd name="connsiteX800" fmla="*/ 1090782 w 4561834"/>
              <a:gd name="connsiteY800" fmla="*/ 606759 h 4901727"/>
              <a:gd name="connsiteX801" fmla="*/ 1105274 w 4561834"/>
              <a:gd name="connsiteY801" fmla="*/ 594191 h 4901727"/>
              <a:gd name="connsiteX802" fmla="*/ 1138726 w 4561834"/>
              <a:gd name="connsiteY802" fmla="*/ 584291 h 4901727"/>
              <a:gd name="connsiteX803" fmla="*/ 1113426 w 4561834"/>
              <a:gd name="connsiteY803" fmla="*/ 607664 h 4901727"/>
              <a:gd name="connsiteX804" fmla="*/ 1113426 w 4561834"/>
              <a:gd name="connsiteY804" fmla="*/ 608004 h 4901727"/>
              <a:gd name="connsiteX805" fmla="*/ 1147393 w 4561834"/>
              <a:gd name="connsiteY805" fmla="*/ 592379 h 4901727"/>
              <a:gd name="connsiteX806" fmla="*/ 1138726 w 4561834"/>
              <a:gd name="connsiteY806" fmla="*/ 584291 h 4901727"/>
              <a:gd name="connsiteX807" fmla="*/ 811676 w 4561834"/>
              <a:gd name="connsiteY807" fmla="*/ 583563 h 4901727"/>
              <a:gd name="connsiteX808" fmla="*/ 805688 w 4561834"/>
              <a:gd name="connsiteY808" fmla="*/ 591523 h 4901727"/>
              <a:gd name="connsiteX809" fmla="*/ 781232 w 4561834"/>
              <a:gd name="connsiteY809" fmla="*/ 596682 h 4901727"/>
              <a:gd name="connsiteX810" fmla="*/ 793276 w 4561834"/>
              <a:gd name="connsiteY810" fmla="*/ 584383 h 4901727"/>
              <a:gd name="connsiteX811" fmla="*/ 812029 w 4561834"/>
              <a:gd name="connsiteY811" fmla="*/ 583095 h 4901727"/>
              <a:gd name="connsiteX812" fmla="*/ 812029 w 4561834"/>
              <a:gd name="connsiteY812" fmla="*/ 583548 h 4901727"/>
              <a:gd name="connsiteX813" fmla="*/ 811676 w 4561834"/>
              <a:gd name="connsiteY813" fmla="*/ 583563 h 4901727"/>
              <a:gd name="connsiteX814" fmla="*/ 4498155 w 4561834"/>
              <a:gd name="connsiteY814" fmla="*/ 565915 h 4901727"/>
              <a:gd name="connsiteX815" fmla="*/ 4508501 w 4561834"/>
              <a:gd name="connsiteY815" fmla="*/ 578808 h 4901727"/>
              <a:gd name="connsiteX816" fmla="*/ 4485403 w 4561834"/>
              <a:gd name="connsiteY816" fmla="*/ 568618 h 4901727"/>
              <a:gd name="connsiteX817" fmla="*/ 4485856 w 4561834"/>
              <a:gd name="connsiteY817" fmla="*/ 568732 h 4901727"/>
              <a:gd name="connsiteX818" fmla="*/ 4498155 w 4561834"/>
              <a:gd name="connsiteY818" fmla="*/ 565915 h 4901727"/>
              <a:gd name="connsiteX819" fmla="*/ 4468048 w 4561834"/>
              <a:gd name="connsiteY819" fmla="*/ 564445 h 4901727"/>
              <a:gd name="connsiteX820" fmla="*/ 4470532 w 4561834"/>
              <a:gd name="connsiteY820" fmla="*/ 567803 h 4901727"/>
              <a:gd name="connsiteX821" fmla="*/ 4467733 w 4561834"/>
              <a:gd name="connsiteY821" fmla="*/ 565064 h 4901727"/>
              <a:gd name="connsiteX822" fmla="*/ 915061 w 4561834"/>
              <a:gd name="connsiteY822" fmla="*/ 557167 h 4901727"/>
              <a:gd name="connsiteX823" fmla="*/ 829352 w 4561834"/>
              <a:gd name="connsiteY823" fmla="*/ 571773 h 4901727"/>
              <a:gd name="connsiteX824" fmla="*/ 870338 w 4561834"/>
              <a:gd name="connsiteY824" fmla="*/ 562488 h 4901727"/>
              <a:gd name="connsiteX825" fmla="*/ 892417 w 4561834"/>
              <a:gd name="connsiteY825" fmla="*/ 560337 h 4901727"/>
              <a:gd name="connsiteX826" fmla="*/ 949028 w 4561834"/>
              <a:gd name="connsiteY826" fmla="*/ 552412 h 4901727"/>
              <a:gd name="connsiteX827" fmla="*/ 955708 w 4561834"/>
              <a:gd name="connsiteY827" fmla="*/ 561583 h 4901727"/>
              <a:gd name="connsiteX828" fmla="*/ 936573 w 4561834"/>
              <a:gd name="connsiteY828" fmla="*/ 559205 h 4901727"/>
              <a:gd name="connsiteX829" fmla="*/ 949028 w 4561834"/>
              <a:gd name="connsiteY829" fmla="*/ 552412 h 4901727"/>
              <a:gd name="connsiteX830" fmla="*/ 1105840 w 4561834"/>
              <a:gd name="connsiteY830" fmla="*/ 533730 h 4901727"/>
              <a:gd name="connsiteX831" fmla="*/ 1083196 w 4561834"/>
              <a:gd name="connsiteY831" fmla="*/ 542221 h 4901727"/>
              <a:gd name="connsiteX832" fmla="*/ 1083196 w 4561834"/>
              <a:gd name="connsiteY832" fmla="*/ 542561 h 4901727"/>
              <a:gd name="connsiteX833" fmla="*/ 1105840 w 4561834"/>
              <a:gd name="connsiteY833" fmla="*/ 533730 h 4901727"/>
              <a:gd name="connsiteX834" fmla="*/ 1076403 w 4561834"/>
              <a:gd name="connsiteY834" fmla="*/ 518219 h 4901727"/>
              <a:gd name="connsiteX835" fmla="*/ 1057834 w 4561834"/>
              <a:gd name="connsiteY835" fmla="*/ 521389 h 4901727"/>
              <a:gd name="connsiteX836" fmla="*/ 1059419 w 4561834"/>
              <a:gd name="connsiteY836" fmla="*/ 531239 h 4901727"/>
              <a:gd name="connsiteX837" fmla="*/ 1076403 w 4561834"/>
              <a:gd name="connsiteY837" fmla="*/ 518219 h 4901727"/>
              <a:gd name="connsiteX838" fmla="*/ 3228318 w 4561834"/>
              <a:gd name="connsiteY838" fmla="*/ 515331 h 4901727"/>
              <a:gd name="connsiteX839" fmla="*/ 3222416 w 4561834"/>
              <a:gd name="connsiteY839" fmla="*/ 518445 h 4901727"/>
              <a:gd name="connsiteX840" fmla="*/ 3222869 w 4561834"/>
              <a:gd name="connsiteY840" fmla="*/ 518332 h 4901727"/>
              <a:gd name="connsiteX841" fmla="*/ 3238380 w 4561834"/>
              <a:gd name="connsiteY841" fmla="*/ 518332 h 4901727"/>
              <a:gd name="connsiteX842" fmla="*/ 3228318 w 4561834"/>
              <a:gd name="connsiteY842" fmla="*/ 515331 h 4901727"/>
              <a:gd name="connsiteX843" fmla="*/ 4041459 w 4561834"/>
              <a:gd name="connsiteY843" fmla="*/ 512785 h 4901727"/>
              <a:gd name="connsiteX844" fmla="*/ 4032866 w 4561834"/>
              <a:gd name="connsiteY844" fmla="*/ 515995 h 4901727"/>
              <a:gd name="connsiteX845" fmla="*/ 4032628 w 4561834"/>
              <a:gd name="connsiteY845" fmla="*/ 515857 h 4901727"/>
              <a:gd name="connsiteX846" fmla="*/ 4032628 w 4561834"/>
              <a:gd name="connsiteY846" fmla="*/ 516083 h 4901727"/>
              <a:gd name="connsiteX847" fmla="*/ 4032866 w 4561834"/>
              <a:gd name="connsiteY847" fmla="*/ 515995 h 4901727"/>
              <a:gd name="connsiteX848" fmla="*/ 4042308 w 4561834"/>
              <a:gd name="connsiteY848" fmla="*/ 521461 h 4901727"/>
              <a:gd name="connsiteX849" fmla="*/ 4056065 w 4561834"/>
              <a:gd name="connsiteY849" fmla="*/ 515857 h 4901727"/>
              <a:gd name="connsiteX850" fmla="*/ 4041459 w 4561834"/>
              <a:gd name="connsiteY850" fmla="*/ 512785 h 4901727"/>
              <a:gd name="connsiteX851" fmla="*/ 3030676 w 4561834"/>
              <a:gd name="connsiteY851" fmla="*/ 510918 h 4901727"/>
              <a:gd name="connsiteX852" fmla="*/ 3029598 w 4561834"/>
              <a:gd name="connsiteY852" fmla="*/ 512444 h 4901727"/>
              <a:gd name="connsiteX853" fmla="*/ 3030577 w 4561834"/>
              <a:gd name="connsiteY853" fmla="*/ 513502 h 4901727"/>
              <a:gd name="connsiteX854" fmla="*/ 3183476 w 4561834"/>
              <a:gd name="connsiteY854" fmla="*/ 507887 h 4901727"/>
              <a:gd name="connsiteX855" fmla="*/ 3175089 w 4561834"/>
              <a:gd name="connsiteY855" fmla="*/ 513350 h 4901727"/>
              <a:gd name="connsiteX856" fmla="*/ 3178486 w 4561834"/>
              <a:gd name="connsiteY856" fmla="*/ 517879 h 4901727"/>
              <a:gd name="connsiteX857" fmla="*/ 3178939 w 4561834"/>
              <a:gd name="connsiteY857" fmla="*/ 518332 h 4901727"/>
              <a:gd name="connsiteX858" fmla="*/ 3183476 w 4561834"/>
              <a:gd name="connsiteY858" fmla="*/ 507887 h 4901727"/>
              <a:gd name="connsiteX859" fmla="*/ 3972918 w 4561834"/>
              <a:gd name="connsiteY859" fmla="*/ 505285 h 4901727"/>
              <a:gd name="connsiteX860" fmla="*/ 3960392 w 4561834"/>
              <a:gd name="connsiteY860" fmla="*/ 510875 h 4901727"/>
              <a:gd name="connsiteX861" fmla="*/ 3966167 w 4561834"/>
              <a:gd name="connsiteY861" fmla="*/ 516083 h 4901727"/>
              <a:gd name="connsiteX862" fmla="*/ 3966167 w 4561834"/>
              <a:gd name="connsiteY862" fmla="*/ 515857 h 4901727"/>
              <a:gd name="connsiteX863" fmla="*/ 3972918 w 4561834"/>
              <a:gd name="connsiteY863" fmla="*/ 505285 h 4901727"/>
              <a:gd name="connsiteX864" fmla="*/ 3037680 w 4561834"/>
              <a:gd name="connsiteY864" fmla="*/ 501004 h 4901727"/>
              <a:gd name="connsiteX865" fmla="*/ 3031636 w 4561834"/>
              <a:gd name="connsiteY865" fmla="*/ 509560 h 4901727"/>
              <a:gd name="connsiteX866" fmla="*/ 3041742 w 4561834"/>
              <a:gd name="connsiteY866" fmla="*/ 511255 h 4901727"/>
              <a:gd name="connsiteX867" fmla="*/ 3071717 w 4561834"/>
              <a:gd name="connsiteY867" fmla="*/ 516860 h 4901727"/>
              <a:gd name="connsiteX868" fmla="*/ 1039354 w 4561834"/>
              <a:gd name="connsiteY868" fmla="*/ 498732 h 4901727"/>
              <a:gd name="connsiteX869" fmla="*/ 1065307 w 4561834"/>
              <a:gd name="connsiteY869" fmla="*/ 499990 h 4901727"/>
              <a:gd name="connsiteX870" fmla="*/ 1033491 w 4561834"/>
              <a:gd name="connsiteY870" fmla="*/ 505311 h 4901727"/>
              <a:gd name="connsiteX871" fmla="*/ 1039354 w 4561834"/>
              <a:gd name="connsiteY871" fmla="*/ 498732 h 4901727"/>
              <a:gd name="connsiteX872" fmla="*/ 3130089 w 4561834"/>
              <a:gd name="connsiteY872" fmla="*/ 497962 h 4901727"/>
              <a:gd name="connsiteX873" fmla="*/ 3124932 w 4561834"/>
              <a:gd name="connsiteY873" fmla="*/ 502707 h 4901727"/>
              <a:gd name="connsiteX874" fmla="*/ 3138632 w 4561834"/>
              <a:gd name="connsiteY874" fmla="*/ 507349 h 4901727"/>
              <a:gd name="connsiteX875" fmla="*/ 3139085 w 4561834"/>
              <a:gd name="connsiteY875" fmla="*/ 507802 h 4901727"/>
              <a:gd name="connsiteX876" fmla="*/ 3130089 w 4561834"/>
              <a:gd name="connsiteY876" fmla="*/ 497962 h 4901727"/>
              <a:gd name="connsiteX877" fmla="*/ 3891788 w 4561834"/>
              <a:gd name="connsiteY877" fmla="*/ 496036 h 4901727"/>
              <a:gd name="connsiteX878" fmla="*/ 3884194 w 4561834"/>
              <a:gd name="connsiteY878" fmla="*/ 500799 h 4901727"/>
              <a:gd name="connsiteX879" fmla="*/ 3905593 w 4561834"/>
              <a:gd name="connsiteY879" fmla="*/ 505780 h 4901727"/>
              <a:gd name="connsiteX880" fmla="*/ 3891788 w 4561834"/>
              <a:gd name="connsiteY880" fmla="*/ 496036 h 4901727"/>
              <a:gd name="connsiteX881" fmla="*/ 3175570 w 4561834"/>
              <a:gd name="connsiteY881" fmla="*/ 482511 h 4901727"/>
              <a:gd name="connsiteX882" fmla="*/ 3184147 w 4561834"/>
              <a:gd name="connsiteY882" fmla="*/ 483233 h 4901727"/>
              <a:gd name="connsiteX883" fmla="*/ 3177184 w 4561834"/>
              <a:gd name="connsiteY883" fmla="*/ 488667 h 4901727"/>
              <a:gd name="connsiteX884" fmla="*/ 3172569 w 4561834"/>
              <a:gd name="connsiteY884" fmla="*/ 488305 h 4901727"/>
              <a:gd name="connsiteX885" fmla="*/ 3169713 w 4561834"/>
              <a:gd name="connsiteY885" fmla="*/ 485933 h 4901727"/>
              <a:gd name="connsiteX886" fmla="*/ 3171473 w 4561834"/>
              <a:gd name="connsiteY886" fmla="*/ 482898 h 4901727"/>
              <a:gd name="connsiteX887" fmla="*/ 3175570 w 4561834"/>
              <a:gd name="connsiteY887" fmla="*/ 482511 h 4901727"/>
              <a:gd name="connsiteX888" fmla="*/ 786894 w 4561834"/>
              <a:gd name="connsiteY888" fmla="*/ 481195 h 4901727"/>
              <a:gd name="connsiteX889" fmla="*/ 759494 w 4561834"/>
              <a:gd name="connsiteY889" fmla="*/ 489120 h 4901727"/>
              <a:gd name="connsiteX890" fmla="*/ 786894 w 4561834"/>
              <a:gd name="connsiteY890" fmla="*/ 481195 h 4901727"/>
              <a:gd name="connsiteX891" fmla="*/ 3961142 w 4561834"/>
              <a:gd name="connsiteY891" fmla="*/ 480022 h 4901727"/>
              <a:gd name="connsiteX892" fmla="*/ 3974092 w 4561834"/>
              <a:gd name="connsiteY892" fmla="*/ 480645 h 4901727"/>
              <a:gd name="connsiteX893" fmla="*/ 3963562 w 4561834"/>
              <a:gd name="connsiteY893" fmla="*/ 486532 h 4901727"/>
              <a:gd name="connsiteX894" fmla="*/ 3956636 w 4561834"/>
              <a:gd name="connsiteY894" fmla="*/ 486228 h 4901727"/>
              <a:gd name="connsiteX895" fmla="*/ 3952100 w 4561834"/>
              <a:gd name="connsiteY895" fmla="*/ 483808 h 4901727"/>
              <a:gd name="connsiteX896" fmla="*/ 3954970 w 4561834"/>
              <a:gd name="connsiteY896" fmla="*/ 480422 h 4901727"/>
              <a:gd name="connsiteX897" fmla="*/ 3961142 w 4561834"/>
              <a:gd name="connsiteY897" fmla="*/ 480022 h 4901727"/>
              <a:gd name="connsiteX898" fmla="*/ 845132 w 4561834"/>
              <a:gd name="connsiteY898" fmla="*/ 478336 h 4901727"/>
              <a:gd name="connsiteX899" fmla="*/ 871131 w 4561834"/>
              <a:gd name="connsiteY899" fmla="*/ 482214 h 4901727"/>
              <a:gd name="connsiteX900" fmla="*/ 825842 w 4561834"/>
              <a:gd name="connsiteY900" fmla="*/ 486856 h 4901727"/>
              <a:gd name="connsiteX901" fmla="*/ 845132 w 4561834"/>
              <a:gd name="connsiteY901" fmla="*/ 478336 h 4901727"/>
              <a:gd name="connsiteX902" fmla="*/ 3313214 w 4561834"/>
              <a:gd name="connsiteY902" fmla="*/ 473624 h 4901727"/>
              <a:gd name="connsiteX903" fmla="*/ 3313214 w 4561834"/>
              <a:gd name="connsiteY903" fmla="*/ 473964 h 4901727"/>
              <a:gd name="connsiteX904" fmla="*/ 3313025 w 4561834"/>
              <a:gd name="connsiteY904" fmla="*/ 473744 h 4901727"/>
              <a:gd name="connsiteX905" fmla="*/ 3172366 w 4561834"/>
              <a:gd name="connsiteY905" fmla="*/ 465699 h 4901727"/>
              <a:gd name="connsiteX906" fmla="*/ 3172366 w 4561834"/>
              <a:gd name="connsiteY906" fmla="*/ 480191 h 4901727"/>
              <a:gd name="connsiteX907" fmla="*/ 3168403 w 4561834"/>
              <a:gd name="connsiteY907" fmla="*/ 470341 h 4901727"/>
              <a:gd name="connsiteX908" fmla="*/ 3162516 w 4561834"/>
              <a:gd name="connsiteY908" fmla="*/ 475436 h 4901727"/>
              <a:gd name="connsiteX909" fmla="*/ 3172366 w 4561834"/>
              <a:gd name="connsiteY909" fmla="*/ 465699 h 4901727"/>
              <a:gd name="connsiteX910" fmla="*/ 3309328 w 4561834"/>
              <a:gd name="connsiteY910" fmla="*/ 463815 h 4901727"/>
              <a:gd name="connsiteX911" fmla="*/ 3328166 w 4561834"/>
              <a:gd name="connsiteY911" fmla="*/ 464664 h 4901727"/>
              <a:gd name="connsiteX912" fmla="*/ 3312869 w 4561834"/>
              <a:gd name="connsiteY912" fmla="*/ 473562 h 4901727"/>
              <a:gd name="connsiteX913" fmla="*/ 3313025 w 4561834"/>
              <a:gd name="connsiteY913" fmla="*/ 473744 h 4901727"/>
              <a:gd name="connsiteX914" fmla="*/ 3307645 w 4561834"/>
              <a:gd name="connsiteY914" fmla="*/ 477144 h 4901727"/>
              <a:gd name="connsiteX915" fmla="*/ 3283890 w 4561834"/>
              <a:gd name="connsiteY915" fmla="*/ 473624 h 4901727"/>
              <a:gd name="connsiteX916" fmla="*/ 3291880 w 4561834"/>
              <a:gd name="connsiteY916" fmla="*/ 469850 h 4901727"/>
              <a:gd name="connsiteX917" fmla="*/ 3291482 w 4561834"/>
              <a:gd name="connsiteY917" fmla="*/ 469759 h 4901727"/>
              <a:gd name="connsiteX918" fmla="*/ 3291934 w 4561834"/>
              <a:gd name="connsiteY918" fmla="*/ 469080 h 4901727"/>
              <a:gd name="connsiteX919" fmla="*/ 3309328 w 4561834"/>
              <a:gd name="connsiteY919" fmla="*/ 463815 h 4901727"/>
              <a:gd name="connsiteX920" fmla="*/ 3224349 w 4561834"/>
              <a:gd name="connsiteY920" fmla="*/ 462458 h 4901727"/>
              <a:gd name="connsiteX921" fmla="*/ 3235097 w 4561834"/>
              <a:gd name="connsiteY921" fmla="*/ 473269 h 4901727"/>
              <a:gd name="connsiteX922" fmla="*/ 3220491 w 4561834"/>
              <a:gd name="connsiteY922" fmla="*/ 468740 h 4901727"/>
              <a:gd name="connsiteX923" fmla="*/ 3220944 w 4561834"/>
              <a:gd name="connsiteY923" fmla="*/ 468061 h 4901727"/>
              <a:gd name="connsiteX924" fmla="*/ 3224349 w 4561834"/>
              <a:gd name="connsiteY924" fmla="*/ 462458 h 4901727"/>
              <a:gd name="connsiteX925" fmla="*/ 4162593 w 4561834"/>
              <a:gd name="connsiteY925" fmla="*/ 460604 h 4901727"/>
              <a:gd name="connsiteX926" fmla="*/ 4191139 w 4561834"/>
              <a:gd name="connsiteY926" fmla="*/ 461397 h 4901727"/>
              <a:gd name="connsiteX927" fmla="*/ 4136340 w 4561834"/>
              <a:gd name="connsiteY927" fmla="*/ 466605 h 4901727"/>
              <a:gd name="connsiteX928" fmla="*/ 4136340 w 4561834"/>
              <a:gd name="connsiteY928" fmla="*/ 465926 h 4901727"/>
              <a:gd name="connsiteX929" fmla="*/ 4162593 w 4561834"/>
              <a:gd name="connsiteY929" fmla="*/ 460604 h 4901727"/>
              <a:gd name="connsiteX930" fmla="*/ 4033909 w 4561834"/>
              <a:gd name="connsiteY930" fmla="*/ 460256 h 4901727"/>
              <a:gd name="connsiteX931" fmla="*/ 4050404 w 4561834"/>
              <a:gd name="connsiteY931" fmla="*/ 470907 h 4901727"/>
              <a:gd name="connsiteX932" fmla="*/ 4028892 w 4561834"/>
              <a:gd name="connsiteY932" fmla="*/ 466265 h 4901727"/>
              <a:gd name="connsiteX933" fmla="*/ 4028892 w 4561834"/>
              <a:gd name="connsiteY933" fmla="*/ 465926 h 4901727"/>
              <a:gd name="connsiteX934" fmla="*/ 4033909 w 4561834"/>
              <a:gd name="connsiteY934" fmla="*/ 460256 h 4901727"/>
              <a:gd name="connsiteX935" fmla="*/ 3199639 w 4561834"/>
              <a:gd name="connsiteY935" fmla="*/ 453687 h 4901727"/>
              <a:gd name="connsiteX936" fmla="*/ 3193078 w 4561834"/>
              <a:gd name="connsiteY936" fmla="*/ 461961 h 4901727"/>
              <a:gd name="connsiteX937" fmla="*/ 3183581 w 4561834"/>
              <a:gd name="connsiteY937" fmla="*/ 462513 h 4901727"/>
              <a:gd name="connsiteX938" fmla="*/ 3191195 w 4561834"/>
              <a:gd name="connsiteY938" fmla="*/ 456470 h 4901727"/>
              <a:gd name="connsiteX939" fmla="*/ 3200451 w 4561834"/>
              <a:gd name="connsiteY939" fmla="*/ 452663 h 4901727"/>
              <a:gd name="connsiteX940" fmla="*/ 3199998 w 4561834"/>
              <a:gd name="connsiteY940" fmla="*/ 453569 h 4901727"/>
              <a:gd name="connsiteX941" fmla="*/ 3199639 w 4561834"/>
              <a:gd name="connsiteY941" fmla="*/ 453687 h 4901727"/>
              <a:gd name="connsiteX942" fmla="*/ 3997094 w 4561834"/>
              <a:gd name="connsiteY942" fmla="*/ 451445 h 4901727"/>
              <a:gd name="connsiteX943" fmla="*/ 3986603 w 4561834"/>
              <a:gd name="connsiteY943" fmla="*/ 460336 h 4901727"/>
              <a:gd name="connsiteX944" fmla="*/ 3972167 w 4561834"/>
              <a:gd name="connsiteY944" fmla="*/ 460944 h 4901727"/>
              <a:gd name="connsiteX945" fmla="*/ 3984140 w 4561834"/>
              <a:gd name="connsiteY945" fmla="*/ 454391 h 4901727"/>
              <a:gd name="connsiteX946" fmla="*/ 3997642 w 4561834"/>
              <a:gd name="connsiteY946" fmla="*/ 450981 h 4901727"/>
              <a:gd name="connsiteX947" fmla="*/ 3997642 w 4561834"/>
              <a:gd name="connsiteY947" fmla="*/ 451320 h 4901727"/>
              <a:gd name="connsiteX948" fmla="*/ 3997094 w 4561834"/>
              <a:gd name="connsiteY948" fmla="*/ 451445 h 4901727"/>
              <a:gd name="connsiteX949" fmla="*/ 3242989 w 4561834"/>
              <a:gd name="connsiteY949" fmla="*/ 430874 h 4901727"/>
              <a:gd name="connsiteX950" fmla="*/ 3206452 w 4561834"/>
              <a:gd name="connsiteY950" fmla="*/ 452776 h 4901727"/>
              <a:gd name="connsiteX951" fmla="*/ 3224632 w 4561834"/>
              <a:gd name="connsiteY951" fmla="*/ 437597 h 4901727"/>
              <a:gd name="connsiteX952" fmla="*/ 3246872 w 4561834"/>
              <a:gd name="connsiteY952" fmla="*/ 428547 h 4901727"/>
              <a:gd name="connsiteX953" fmla="*/ 3246872 w 4561834"/>
              <a:gd name="connsiteY953" fmla="*/ 429452 h 4901727"/>
              <a:gd name="connsiteX954" fmla="*/ 3242989 w 4561834"/>
              <a:gd name="connsiteY954" fmla="*/ 430874 h 4901727"/>
              <a:gd name="connsiteX955" fmla="*/ 4068066 w 4561834"/>
              <a:gd name="connsiteY955" fmla="*/ 426751 h 4901727"/>
              <a:gd name="connsiteX956" fmla="*/ 4068066 w 4561834"/>
              <a:gd name="connsiteY956" fmla="*/ 426977 h 4901727"/>
              <a:gd name="connsiteX957" fmla="*/ 4007379 w 4561834"/>
              <a:gd name="connsiteY957" fmla="*/ 451546 h 4901727"/>
              <a:gd name="connsiteX958" fmla="*/ 4068066 w 4561834"/>
              <a:gd name="connsiteY958" fmla="*/ 426751 h 4901727"/>
              <a:gd name="connsiteX959" fmla="*/ 3466569 w 4561834"/>
              <a:gd name="connsiteY959" fmla="*/ 417693 h 4901727"/>
              <a:gd name="connsiteX960" fmla="*/ 3460975 w 4561834"/>
              <a:gd name="connsiteY960" fmla="*/ 456739 h 4901727"/>
              <a:gd name="connsiteX961" fmla="*/ 3458824 w 4561834"/>
              <a:gd name="connsiteY961" fmla="*/ 422093 h 4901727"/>
              <a:gd name="connsiteX962" fmla="*/ 3462433 w 4561834"/>
              <a:gd name="connsiteY962" fmla="*/ 418653 h 4901727"/>
              <a:gd name="connsiteX963" fmla="*/ 3466636 w 4561834"/>
              <a:gd name="connsiteY963" fmla="*/ 417224 h 4901727"/>
              <a:gd name="connsiteX964" fmla="*/ 3466636 w 4561834"/>
              <a:gd name="connsiteY964" fmla="*/ 417677 h 4901727"/>
              <a:gd name="connsiteX965" fmla="*/ 3466569 w 4561834"/>
              <a:gd name="connsiteY965" fmla="*/ 417693 h 4901727"/>
              <a:gd name="connsiteX966" fmla="*/ 4400940 w 4561834"/>
              <a:gd name="connsiteY966" fmla="*/ 414183 h 4901727"/>
              <a:gd name="connsiteX967" fmla="*/ 4392674 w 4561834"/>
              <a:gd name="connsiteY967" fmla="*/ 453698 h 4901727"/>
              <a:gd name="connsiteX968" fmla="*/ 4389051 w 4561834"/>
              <a:gd name="connsiteY968" fmla="*/ 419052 h 4901727"/>
              <a:gd name="connsiteX969" fmla="*/ 4400940 w 4561834"/>
              <a:gd name="connsiteY969" fmla="*/ 414183 h 4901727"/>
              <a:gd name="connsiteX970" fmla="*/ 3464258 w 4561834"/>
              <a:gd name="connsiteY970" fmla="*/ 387446 h 4901727"/>
              <a:gd name="connsiteX971" fmla="*/ 3396325 w 4561834"/>
              <a:gd name="connsiteY971" fmla="*/ 461041 h 4901727"/>
              <a:gd name="connsiteX972" fmla="*/ 3360774 w 4561834"/>
              <a:gd name="connsiteY972" fmla="*/ 415752 h 4901727"/>
              <a:gd name="connsiteX973" fmla="*/ 3397005 w 4561834"/>
              <a:gd name="connsiteY973" fmla="*/ 411223 h 4901727"/>
              <a:gd name="connsiteX974" fmla="*/ 3393268 w 4561834"/>
              <a:gd name="connsiteY974" fmla="*/ 396278 h 4901727"/>
              <a:gd name="connsiteX975" fmla="*/ 3464258 w 4561834"/>
              <a:gd name="connsiteY975" fmla="*/ 387446 h 4901727"/>
              <a:gd name="connsiteX976" fmla="*/ 4396750 w 4561834"/>
              <a:gd name="connsiteY976" fmla="*/ 384405 h 4901727"/>
              <a:gd name="connsiteX977" fmla="*/ 4294850 w 4561834"/>
              <a:gd name="connsiteY977" fmla="*/ 458000 h 4901727"/>
              <a:gd name="connsiteX978" fmla="*/ 4240391 w 4561834"/>
              <a:gd name="connsiteY978" fmla="*/ 412712 h 4901727"/>
              <a:gd name="connsiteX979" fmla="*/ 4295190 w 4561834"/>
              <a:gd name="connsiteY979" fmla="*/ 407956 h 4901727"/>
              <a:gd name="connsiteX980" fmla="*/ 4289416 w 4561834"/>
              <a:gd name="connsiteY980" fmla="*/ 393124 h 4901727"/>
              <a:gd name="connsiteX981" fmla="*/ 4396750 w 4561834"/>
              <a:gd name="connsiteY981" fmla="*/ 384405 h 4901727"/>
              <a:gd name="connsiteX982" fmla="*/ 1183964 w 4561834"/>
              <a:gd name="connsiteY982" fmla="*/ 382691 h 4901727"/>
              <a:gd name="connsiteX983" fmla="*/ 1155658 w 4561834"/>
              <a:gd name="connsiteY983" fmla="*/ 408393 h 4901727"/>
              <a:gd name="connsiteX984" fmla="*/ 1160074 w 4561834"/>
              <a:gd name="connsiteY984" fmla="*/ 402505 h 4901727"/>
              <a:gd name="connsiteX985" fmla="*/ 1110369 w 4561834"/>
              <a:gd name="connsiteY985" fmla="*/ 401826 h 4901727"/>
              <a:gd name="connsiteX986" fmla="*/ 1058853 w 4561834"/>
              <a:gd name="connsiteY986" fmla="*/ 395372 h 4901727"/>
              <a:gd name="connsiteX987" fmla="*/ 1058853 w 4561834"/>
              <a:gd name="connsiteY987" fmla="*/ 394693 h 4901727"/>
              <a:gd name="connsiteX988" fmla="*/ 1119427 w 4561834"/>
              <a:gd name="connsiteY988" fmla="*/ 386767 h 4901727"/>
              <a:gd name="connsiteX989" fmla="*/ 1183964 w 4561834"/>
              <a:gd name="connsiteY989" fmla="*/ 382691 h 4901727"/>
              <a:gd name="connsiteX990" fmla="*/ 812340 w 4561834"/>
              <a:gd name="connsiteY990" fmla="*/ 373945 h 4901727"/>
              <a:gd name="connsiteX991" fmla="*/ 834334 w 4561834"/>
              <a:gd name="connsiteY991" fmla="*/ 376690 h 4901727"/>
              <a:gd name="connsiteX992" fmla="*/ 792555 w 4561834"/>
              <a:gd name="connsiteY992" fmla="*/ 380880 h 4901727"/>
              <a:gd name="connsiteX993" fmla="*/ 812340 w 4561834"/>
              <a:gd name="connsiteY993" fmla="*/ 373945 h 4901727"/>
              <a:gd name="connsiteX994" fmla="*/ 1296247 w 4561834"/>
              <a:gd name="connsiteY994" fmla="*/ 371391 h 4901727"/>
              <a:gd name="connsiteX995" fmla="*/ 1275938 w 4561834"/>
              <a:gd name="connsiteY995" fmla="*/ 379109 h 4901727"/>
              <a:gd name="connsiteX996" fmla="*/ 1194720 w 4561834"/>
              <a:gd name="connsiteY996" fmla="*/ 395938 h 4901727"/>
              <a:gd name="connsiteX997" fmla="*/ 1187587 w 4561834"/>
              <a:gd name="connsiteY997" fmla="*/ 387107 h 4901727"/>
              <a:gd name="connsiteX998" fmla="*/ 1271942 w 4561834"/>
              <a:gd name="connsiteY998" fmla="*/ 371679 h 4901727"/>
              <a:gd name="connsiteX999" fmla="*/ 1298092 w 4561834"/>
              <a:gd name="connsiteY999" fmla="*/ 370690 h 4901727"/>
              <a:gd name="connsiteX1000" fmla="*/ 1298092 w 4561834"/>
              <a:gd name="connsiteY1000" fmla="*/ 371369 h 4901727"/>
              <a:gd name="connsiteX1001" fmla="*/ 1296247 w 4561834"/>
              <a:gd name="connsiteY1001" fmla="*/ 371391 h 4901727"/>
              <a:gd name="connsiteX1002" fmla="*/ 1033378 w 4561834"/>
              <a:gd name="connsiteY1002" fmla="*/ 369558 h 4901727"/>
              <a:gd name="connsiteX1003" fmla="*/ 1035756 w 4561834"/>
              <a:gd name="connsiteY1003" fmla="*/ 384163 h 4901727"/>
              <a:gd name="connsiteX1004" fmla="*/ 1028963 w 4561834"/>
              <a:gd name="connsiteY1004" fmla="*/ 375219 h 4901727"/>
              <a:gd name="connsiteX1005" fmla="*/ 1021943 w 4561834"/>
              <a:gd name="connsiteY1005" fmla="*/ 381446 h 4901727"/>
              <a:gd name="connsiteX1006" fmla="*/ 1033378 w 4561834"/>
              <a:gd name="connsiteY1006" fmla="*/ 369558 h 4901727"/>
              <a:gd name="connsiteX1007" fmla="*/ 1369130 w 4561834"/>
              <a:gd name="connsiteY1007" fmla="*/ 361503 h 4901727"/>
              <a:gd name="connsiteX1008" fmla="*/ 1370781 w 4561834"/>
              <a:gd name="connsiteY1008" fmla="*/ 365821 h 4901727"/>
              <a:gd name="connsiteX1009" fmla="*/ 1338173 w 4561834"/>
              <a:gd name="connsiteY1009" fmla="*/ 372615 h 4901727"/>
              <a:gd name="connsiteX1010" fmla="*/ 1342588 w 4561834"/>
              <a:gd name="connsiteY1010" fmla="*/ 366614 h 4901727"/>
              <a:gd name="connsiteX1011" fmla="*/ 1369130 w 4561834"/>
              <a:gd name="connsiteY1011" fmla="*/ 361503 h 4901727"/>
              <a:gd name="connsiteX1012" fmla="*/ 1214164 w 4561834"/>
              <a:gd name="connsiteY1012" fmla="*/ 340196 h 4901727"/>
              <a:gd name="connsiteX1013" fmla="*/ 1223478 w 4561834"/>
              <a:gd name="connsiteY1013" fmla="*/ 345555 h 4901727"/>
              <a:gd name="connsiteX1014" fmla="*/ 1183737 w 4561834"/>
              <a:gd name="connsiteY1014" fmla="*/ 353141 h 4901727"/>
              <a:gd name="connsiteX1015" fmla="*/ 1214164 w 4561834"/>
              <a:gd name="connsiteY1015" fmla="*/ 340196 h 4901727"/>
              <a:gd name="connsiteX1016" fmla="*/ 1421618 w 4561834"/>
              <a:gd name="connsiteY1016" fmla="*/ 309889 h 4901727"/>
              <a:gd name="connsiteX1017" fmla="*/ 1432034 w 4561834"/>
              <a:gd name="connsiteY1017" fmla="*/ 317928 h 4901727"/>
              <a:gd name="connsiteX1018" fmla="*/ 1413579 w 4561834"/>
              <a:gd name="connsiteY1018" fmla="*/ 326873 h 4901727"/>
              <a:gd name="connsiteX1019" fmla="*/ 1421618 w 4561834"/>
              <a:gd name="connsiteY1019" fmla="*/ 310116 h 4901727"/>
              <a:gd name="connsiteX1020" fmla="*/ 2094737 w 4561834"/>
              <a:gd name="connsiteY1020" fmla="*/ 193865 h 4901727"/>
              <a:gd name="connsiteX1021" fmla="*/ 2059285 w 4561834"/>
              <a:gd name="connsiteY1021" fmla="*/ 202215 h 4901727"/>
              <a:gd name="connsiteX1022" fmla="*/ 2093365 w 4561834"/>
              <a:gd name="connsiteY1022" fmla="*/ 200517 h 4901727"/>
              <a:gd name="connsiteX1023" fmla="*/ 2093251 w 4561834"/>
              <a:gd name="connsiteY1023" fmla="*/ 200970 h 4901727"/>
              <a:gd name="connsiteX1024" fmla="*/ 2094737 w 4561834"/>
              <a:gd name="connsiteY1024" fmla="*/ 193865 h 4901727"/>
              <a:gd name="connsiteX1025" fmla="*/ 3085375 w 4561834"/>
              <a:gd name="connsiteY1025" fmla="*/ 188671 h 4901727"/>
              <a:gd name="connsiteX1026" fmla="*/ 3103533 w 4561834"/>
              <a:gd name="connsiteY1026" fmla="*/ 202668 h 4901727"/>
              <a:gd name="connsiteX1027" fmla="*/ 3063565 w 4561834"/>
              <a:gd name="connsiteY1027" fmla="*/ 190666 h 4901727"/>
              <a:gd name="connsiteX1028" fmla="*/ 3063565 w 4561834"/>
              <a:gd name="connsiteY1028" fmla="*/ 190214 h 4901727"/>
              <a:gd name="connsiteX1029" fmla="*/ 3085375 w 4561834"/>
              <a:gd name="connsiteY1029" fmla="*/ 188671 h 4901727"/>
              <a:gd name="connsiteX1030" fmla="*/ 3034313 w 4561834"/>
              <a:gd name="connsiteY1030" fmla="*/ 185486 h 4901727"/>
              <a:gd name="connsiteX1031" fmla="*/ 3038421 w 4561834"/>
              <a:gd name="connsiteY1031" fmla="*/ 189067 h 4901727"/>
              <a:gd name="connsiteX1032" fmla="*/ 3033721 w 4561834"/>
              <a:gd name="connsiteY1032" fmla="*/ 186100 h 4901727"/>
              <a:gd name="connsiteX1033" fmla="*/ 2210691 w 4561834"/>
              <a:gd name="connsiteY1033" fmla="*/ 181722 h 4901727"/>
              <a:gd name="connsiteX1034" fmla="*/ 2180093 w 4561834"/>
              <a:gd name="connsiteY1034" fmla="*/ 190893 h 4901727"/>
              <a:gd name="connsiteX1035" fmla="*/ 2190283 w 4561834"/>
              <a:gd name="connsiteY1035" fmla="*/ 193837 h 4901727"/>
              <a:gd name="connsiteX1036" fmla="*/ 2190170 w 4561834"/>
              <a:gd name="connsiteY1036" fmla="*/ 194289 h 4901727"/>
              <a:gd name="connsiteX1037" fmla="*/ 2210691 w 4561834"/>
              <a:gd name="connsiteY1037" fmla="*/ 181722 h 4901727"/>
              <a:gd name="connsiteX1038" fmla="*/ 2309930 w 4561834"/>
              <a:gd name="connsiteY1038" fmla="*/ 171815 h 4901727"/>
              <a:gd name="connsiteX1039" fmla="*/ 2296032 w 4561834"/>
              <a:gd name="connsiteY1039" fmla="*/ 176853 h 4901727"/>
              <a:gd name="connsiteX1040" fmla="*/ 2295919 w 4561834"/>
              <a:gd name="connsiteY1040" fmla="*/ 177306 h 4901727"/>
              <a:gd name="connsiteX1041" fmla="*/ 2334188 w 4561834"/>
              <a:gd name="connsiteY1041" fmla="*/ 172211 h 4901727"/>
              <a:gd name="connsiteX1042" fmla="*/ 2309930 w 4561834"/>
              <a:gd name="connsiteY1042" fmla="*/ 171815 h 4901727"/>
              <a:gd name="connsiteX1043" fmla="*/ 2197189 w 4561834"/>
              <a:gd name="connsiteY1043" fmla="*/ 156926 h 4901727"/>
              <a:gd name="connsiteX1044" fmla="*/ 2181268 w 4561834"/>
              <a:gd name="connsiteY1044" fmla="*/ 165630 h 4901727"/>
              <a:gd name="connsiteX1045" fmla="*/ 2168954 w 4561834"/>
              <a:gd name="connsiteY1045" fmla="*/ 167317 h 4901727"/>
              <a:gd name="connsiteX1046" fmla="*/ 2163779 w 4561834"/>
              <a:gd name="connsiteY1046" fmla="*/ 166534 h 4901727"/>
              <a:gd name="connsiteX1047" fmla="*/ 2176343 w 4561834"/>
              <a:gd name="connsiteY1047" fmla="*/ 159955 h 4901727"/>
              <a:gd name="connsiteX1048" fmla="*/ 2197189 w 4561834"/>
              <a:gd name="connsiteY1048" fmla="*/ 156926 h 4901727"/>
              <a:gd name="connsiteX1049" fmla="*/ 2230477 w 4561834"/>
              <a:gd name="connsiteY1049" fmla="*/ 121941 h 4901727"/>
              <a:gd name="connsiteX1050" fmla="*/ 2191189 w 4561834"/>
              <a:gd name="connsiteY1050" fmla="*/ 138471 h 4901727"/>
              <a:gd name="connsiteX1051" fmla="*/ 2230477 w 4561834"/>
              <a:gd name="connsiteY1051" fmla="*/ 121941 h 4901727"/>
              <a:gd name="connsiteX1052" fmla="*/ 2289841 w 4561834"/>
              <a:gd name="connsiteY1052" fmla="*/ 121808 h 4901727"/>
              <a:gd name="connsiteX1053" fmla="*/ 2318563 w 4561834"/>
              <a:gd name="connsiteY1053" fmla="*/ 128734 h 4901727"/>
              <a:gd name="connsiteX1054" fmla="*/ 2300561 w 4561834"/>
              <a:gd name="connsiteY1054" fmla="*/ 141612 h 4901727"/>
              <a:gd name="connsiteX1055" fmla="*/ 2282559 w 4561834"/>
              <a:gd name="connsiteY1055" fmla="*/ 128734 h 4901727"/>
              <a:gd name="connsiteX1056" fmla="*/ 2289841 w 4561834"/>
              <a:gd name="connsiteY1056" fmla="*/ 121808 h 4901727"/>
              <a:gd name="connsiteX1057" fmla="*/ 2460921 w 4561834"/>
              <a:gd name="connsiteY1057" fmla="*/ 105855 h 4901727"/>
              <a:gd name="connsiteX1058" fmla="*/ 2459865 w 4561834"/>
              <a:gd name="connsiteY1058" fmla="*/ 106089 h 4901727"/>
              <a:gd name="connsiteX1059" fmla="*/ 2459865 w 4561834"/>
              <a:gd name="connsiteY1059" fmla="*/ 105863 h 4901727"/>
              <a:gd name="connsiteX1060" fmla="*/ 2552141 w 4561834"/>
              <a:gd name="connsiteY1060" fmla="*/ 92729 h 4901727"/>
              <a:gd name="connsiteX1061" fmla="*/ 2511352 w 4561834"/>
              <a:gd name="connsiteY1061" fmla="*/ 105495 h 4901727"/>
              <a:gd name="connsiteX1062" fmla="*/ 2460921 w 4561834"/>
              <a:gd name="connsiteY1062" fmla="*/ 105855 h 4901727"/>
              <a:gd name="connsiteX1063" fmla="*/ 2503413 w 4561834"/>
              <a:gd name="connsiteY1063" fmla="*/ 96437 h 4901727"/>
              <a:gd name="connsiteX1064" fmla="*/ 2552141 w 4561834"/>
              <a:gd name="connsiteY1064" fmla="*/ 92729 h 4901727"/>
              <a:gd name="connsiteX1065" fmla="*/ 2341548 w 4561834"/>
              <a:gd name="connsiteY1065" fmla="*/ 80727 h 4901727"/>
              <a:gd name="connsiteX1066" fmla="*/ 2295240 w 4561834"/>
              <a:gd name="connsiteY1066" fmla="*/ 101900 h 4901727"/>
              <a:gd name="connsiteX1067" fmla="*/ 2245875 w 4561834"/>
              <a:gd name="connsiteY1067" fmla="*/ 119223 h 4901727"/>
              <a:gd name="connsiteX1068" fmla="*/ 2289692 w 4561834"/>
              <a:gd name="connsiteY1068" fmla="*/ 95560 h 4901727"/>
              <a:gd name="connsiteX1069" fmla="*/ 2341548 w 4561834"/>
              <a:gd name="connsiteY1069" fmla="*/ 80727 h 4901727"/>
              <a:gd name="connsiteX1070" fmla="*/ 2970157 w 4561834"/>
              <a:gd name="connsiteY1070" fmla="*/ 66235 h 4901727"/>
              <a:gd name="connsiteX1071" fmla="*/ 2927586 w 4561834"/>
              <a:gd name="connsiteY1071" fmla="*/ 90125 h 4901727"/>
              <a:gd name="connsiteX1072" fmla="*/ 3018729 w 4561834"/>
              <a:gd name="connsiteY1072" fmla="*/ 88993 h 4901727"/>
              <a:gd name="connsiteX1073" fmla="*/ 2982498 w 4561834"/>
              <a:gd name="connsiteY1073" fmla="*/ 98390 h 4901727"/>
              <a:gd name="connsiteX1074" fmla="*/ 2941172 w 4561834"/>
              <a:gd name="connsiteY1074" fmla="*/ 100088 h 4901727"/>
              <a:gd name="connsiteX1075" fmla="*/ 2983178 w 4561834"/>
              <a:gd name="connsiteY1075" fmla="*/ 132470 h 4901727"/>
              <a:gd name="connsiteX1076" fmla="*/ 3025636 w 4561834"/>
              <a:gd name="connsiteY1076" fmla="*/ 154095 h 4901727"/>
              <a:gd name="connsiteX1077" fmla="*/ 3030731 w 4561834"/>
              <a:gd name="connsiteY1077" fmla="*/ 184213 h 4901727"/>
              <a:gd name="connsiteX1078" fmla="*/ 3033721 w 4561834"/>
              <a:gd name="connsiteY1078" fmla="*/ 186100 h 4901727"/>
              <a:gd name="connsiteX1079" fmla="*/ 3030731 w 4561834"/>
              <a:gd name="connsiteY1079" fmla="*/ 189195 h 4901727"/>
              <a:gd name="connsiteX1080" fmla="*/ 3032656 w 4561834"/>
              <a:gd name="connsiteY1080" fmla="*/ 214217 h 4901727"/>
              <a:gd name="connsiteX1081" fmla="*/ 3110326 w 4561834"/>
              <a:gd name="connsiteY1081" fmla="*/ 253958 h 4901727"/>
              <a:gd name="connsiteX1082" fmla="*/ 3006501 w 4561834"/>
              <a:gd name="connsiteY1082" fmla="*/ 262223 h 4901727"/>
              <a:gd name="connsiteX1083" fmla="*/ 3074435 w 4561834"/>
              <a:gd name="connsiteY1083" fmla="*/ 326307 h 4901727"/>
              <a:gd name="connsiteX1084" fmla="*/ 3078850 w 4561834"/>
              <a:gd name="connsiteY1084" fmla="*/ 351329 h 4901727"/>
              <a:gd name="connsiteX1085" fmla="*/ 3056206 w 4561834"/>
              <a:gd name="connsiteY1085" fmla="*/ 349970 h 4901727"/>
              <a:gd name="connsiteX1086" fmla="*/ 3045903 w 4561834"/>
              <a:gd name="connsiteY1086" fmla="*/ 359255 h 4901727"/>
              <a:gd name="connsiteX1087" fmla="*/ 3059602 w 4561834"/>
              <a:gd name="connsiteY1087" fmla="*/ 389938 h 4901727"/>
              <a:gd name="connsiteX1088" fmla="*/ 3030504 w 4561834"/>
              <a:gd name="connsiteY1088" fmla="*/ 398090 h 4901727"/>
              <a:gd name="connsiteX1089" fmla="*/ 3051790 w 4561834"/>
              <a:gd name="connsiteY1089" fmla="*/ 409412 h 4901727"/>
              <a:gd name="connsiteX1090" fmla="*/ 3035486 w 4561834"/>
              <a:gd name="connsiteY1090" fmla="*/ 418357 h 4901727"/>
              <a:gd name="connsiteX1091" fmla="*/ 3032542 w 4561834"/>
              <a:gd name="connsiteY1091" fmla="*/ 462966 h 4901727"/>
              <a:gd name="connsiteX1092" fmla="*/ 3036884 w 4561834"/>
              <a:gd name="connsiteY1092" fmla="*/ 470621 h 4901727"/>
              <a:gd name="connsiteX1093" fmla="*/ 3091305 w 4561834"/>
              <a:gd name="connsiteY1093" fmla="*/ 483530 h 4901727"/>
              <a:gd name="connsiteX1094" fmla="*/ 3166598 w 4561834"/>
              <a:gd name="connsiteY1094" fmla="*/ 483346 h 4901727"/>
              <a:gd name="connsiteX1095" fmla="*/ 3169713 w 4561834"/>
              <a:gd name="connsiteY1095" fmla="*/ 485933 h 4901727"/>
              <a:gd name="connsiteX1096" fmla="*/ 3168522 w 4561834"/>
              <a:gd name="connsiteY1096" fmla="*/ 487988 h 4901727"/>
              <a:gd name="connsiteX1097" fmla="*/ 3172569 w 4561834"/>
              <a:gd name="connsiteY1097" fmla="*/ 488305 h 4901727"/>
              <a:gd name="connsiteX1098" fmla="*/ 3177971 w 4561834"/>
              <a:gd name="connsiteY1098" fmla="*/ 492793 h 4901727"/>
              <a:gd name="connsiteX1099" fmla="*/ 3191605 w 4561834"/>
              <a:gd name="connsiteY1099" fmla="*/ 496678 h 4901727"/>
              <a:gd name="connsiteX1100" fmla="*/ 3191894 w 4561834"/>
              <a:gd name="connsiteY1100" fmla="*/ 496700 h 4901727"/>
              <a:gd name="connsiteX1101" fmla="*/ 3188330 w 4561834"/>
              <a:gd name="connsiteY1101" fmla="*/ 495250 h 4901727"/>
              <a:gd name="connsiteX1102" fmla="*/ 3188330 w 4561834"/>
              <a:gd name="connsiteY1102" fmla="*/ 494797 h 4901727"/>
              <a:gd name="connsiteX1103" fmla="*/ 3209430 w 4561834"/>
              <a:gd name="connsiteY1103" fmla="*/ 491655 h 4901727"/>
              <a:gd name="connsiteX1104" fmla="*/ 3244590 w 4561834"/>
              <a:gd name="connsiteY1104" fmla="*/ 499419 h 4901727"/>
              <a:gd name="connsiteX1105" fmla="*/ 3277423 w 4561834"/>
              <a:gd name="connsiteY1105" fmla="*/ 500069 h 4901727"/>
              <a:gd name="connsiteX1106" fmla="*/ 3443312 w 4561834"/>
              <a:gd name="connsiteY1106" fmla="*/ 467382 h 4901727"/>
              <a:gd name="connsiteX1107" fmla="*/ 3439237 w 4561834"/>
              <a:gd name="connsiteY1107" fmla="*/ 477232 h 4901727"/>
              <a:gd name="connsiteX1108" fmla="*/ 3451433 w 4561834"/>
              <a:gd name="connsiteY1108" fmla="*/ 481343 h 4901727"/>
              <a:gd name="connsiteX1109" fmla="*/ 3455872 w 4561834"/>
              <a:gd name="connsiteY1109" fmla="*/ 478716 h 4901727"/>
              <a:gd name="connsiteX1110" fmla="*/ 3455988 w 4561834"/>
              <a:gd name="connsiteY1110" fmla="*/ 477701 h 4901727"/>
              <a:gd name="connsiteX1111" fmla="*/ 3455988 w 4561834"/>
              <a:gd name="connsiteY1111" fmla="*/ 477248 h 4901727"/>
              <a:gd name="connsiteX1112" fmla="*/ 3456580 w 4561834"/>
              <a:gd name="connsiteY1112" fmla="*/ 478297 h 4901727"/>
              <a:gd name="connsiteX1113" fmla="*/ 3463354 w 4561834"/>
              <a:gd name="connsiteY1113" fmla="*/ 474288 h 4901727"/>
              <a:gd name="connsiteX1114" fmla="*/ 3486111 w 4561834"/>
              <a:gd name="connsiteY1114" fmla="*/ 453002 h 4901727"/>
              <a:gd name="connsiteX1115" fmla="*/ 3470260 w 4561834"/>
              <a:gd name="connsiteY1115" fmla="*/ 477685 h 4901727"/>
              <a:gd name="connsiteX1116" fmla="*/ 3504227 w 4561834"/>
              <a:gd name="connsiteY1116" fmla="*/ 473156 h 4901727"/>
              <a:gd name="connsiteX1117" fmla="*/ 3474675 w 4561834"/>
              <a:gd name="connsiteY1117" fmla="*/ 486856 h 4901727"/>
              <a:gd name="connsiteX1118" fmla="*/ 3481634 w 4561834"/>
              <a:gd name="connsiteY1118" fmla="*/ 507302 h 4901727"/>
              <a:gd name="connsiteX1119" fmla="*/ 3487432 w 4561834"/>
              <a:gd name="connsiteY1119" fmla="*/ 514153 h 4901727"/>
              <a:gd name="connsiteX1120" fmla="*/ 3493184 w 4561834"/>
              <a:gd name="connsiteY1120" fmla="*/ 512966 h 4901727"/>
              <a:gd name="connsiteX1121" fmla="*/ 3518374 w 4561834"/>
              <a:gd name="connsiteY1121" fmla="*/ 495929 h 4901727"/>
              <a:gd name="connsiteX1122" fmla="*/ 3508750 w 4561834"/>
              <a:gd name="connsiteY1122" fmla="*/ 515857 h 4901727"/>
              <a:gd name="connsiteX1123" fmla="*/ 3633294 w 4561834"/>
              <a:gd name="connsiteY1123" fmla="*/ 510195 h 4901727"/>
              <a:gd name="connsiteX1124" fmla="*/ 3623444 w 4561834"/>
              <a:gd name="connsiteY1124" fmla="*/ 500345 h 4901727"/>
              <a:gd name="connsiteX1125" fmla="*/ 3643710 w 4561834"/>
              <a:gd name="connsiteY1125" fmla="*/ 491401 h 4901727"/>
              <a:gd name="connsiteX1126" fmla="*/ 3720022 w 4561834"/>
              <a:gd name="connsiteY1126" fmla="*/ 520952 h 4901727"/>
              <a:gd name="connsiteX1127" fmla="*/ 3733721 w 4561834"/>
              <a:gd name="connsiteY1127" fmla="*/ 510988 h 4901727"/>
              <a:gd name="connsiteX1128" fmla="*/ 3741534 w 4561834"/>
              <a:gd name="connsiteY1128" fmla="*/ 520952 h 4901727"/>
              <a:gd name="connsiteX1129" fmla="*/ 3804032 w 4561834"/>
              <a:gd name="connsiteY1129" fmla="*/ 515857 h 4901727"/>
              <a:gd name="connsiteX1130" fmla="*/ 3690810 w 4561834"/>
              <a:gd name="connsiteY1130" fmla="*/ 501138 h 4901727"/>
              <a:gd name="connsiteX1131" fmla="*/ 3710284 w 4561834"/>
              <a:gd name="connsiteY1131" fmla="*/ 486192 h 4901727"/>
              <a:gd name="connsiteX1132" fmla="*/ 3700434 w 4561834"/>
              <a:gd name="connsiteY1132" fmla="*/ 471361 h 4901727"/>
              <a:gd name="connsiteX1133" fmla="*/ 3727947 w 4561834"/>
              <a:gd name="connsiteY1133" fmla="*/ 491061 h 4901727"/>
              <a:gd name="connsiteX1134" fmla="*/ 3720022 w 4561834"/>
              <a:gd name="connsiteY1134" fmla="*/ 481210 h 4901727"/>
              <a:gd name="connsiteX1135" fmla="*/ 3723871 w 4561834"/>
              <a:gd name="connsiteY1135" fmla="*/ 466265 h 4901727"/>
              <a:gd name="connsiteX1136" fmla="*/ 3946806 w 4561834"/>
              <a:gd name="connsiteY1136" fmla="*/ 480984 h 4901727"/>
              <a:gd name="connsiteX1137" fmla="*/ 3952100 w 4561834"/>
              <a:gd name="connsiteY1137" fmla="*/ 483808 h 4901727"/>
              <a:gd name="connsiteX1138" fmla="*/ 3950655 w 4561834"/>
              <a:gd name="connsiteY1138" fmla="*/ 485513 h 4901727"/>
              <a:gd name="connsiteX1139" fmla="*/ 3950655 w 4561834"/>
              <a:gd name="connsiteY1139" fmla="*/ 485966 h 4901727"/>
              <a:gd name="connsiteX1140" fmla="*/ 3956636 w 4561834"/>
              <a:gd name="connsiteY1140" fmla="*/ 486228 h 4901727"/>
              <a:gd name="connsiteX1141" fmla="*/ 3964199 w 4561834"/>
              <a:gd name="connsiteY1141" fmla="*/ 490264 h 4901727"/>
              <a:gd name="connsiteX1142" fmla="*/ 4030816 w 4561834"/>
              <a:gd name="connsiteY1142" fmla="*/ 496043 h 4901727"/>
              <a:gd name="connsiteX1143" fmla="*/ 4365388 w 4561834"/>
              <a:gd name="connsiteY1143" fmla="*/ 463208 h 4901727"/>
              <a:gd name="connsiteX1144" fmla="*/ 4359387 w 4561834"/>
              <a:gd name="connsiteY1144" fmla="*/ 473059 h 4901727"/>
              <a:gd name="connsiteX1145" fmla="*/ 4430037 w 4561834"/>
              <a:gd name="connsiteY1145" fmla="*/ 448829 h 4901727"/>
              <a:gd name="connsiteX1146" fmla="*/ 4406374 w 4561834"/>
              <a:gd name="connsiteY1146" fmla="*/ 473512 h 4901727"/>
              <a:gd name="connsiteX1147" fmla="*/ 4457210 w 4561834"/>
              <a:gd name="connsiteY1147" fmla="*/ 468982 h 4901727"/>
              <a:gd name="connsiteX1148" fmla="*/ 4414072 w 4561834"/>
              <a:gd name="connsiteY1148" fmla="*/ 483475 h 4901727"/>
              <a:gd name="connsiteX1149" fmla="*/ 4462418 w 4561834"/>
              <a:gd name="connsiteY1149" fmla="*/ 533633 h 4901727"/>
              <a:gd name="connsiteX1150" fmla="*/ 4466042 w 4561834"/>
              <a:gd name="connsiteY1150" fmla="*/ 563410 h 4901727"/>
              <a:gd name="connsiteX1151" fmla="*/ 4467733 w 4561834"/>
              <a:gd name="connsiteY1151" fmla="*/ 565064 h 4901727"/>
              <a:gd name="connsiteX1152" fmla="*/ 4466042 w 4561834"/>
              <a:gd name="connsiteY1152" fmla="*/ 568392 h 4901727"/>
              <a:gd name="connsiteX1153" fmla="*/ 4467740 w 4561834"/>
              <a:gd name="connsiteY1153" fmla="*/ 593188 h 4901727"/>
              <a:gd name="connsiteX1154" fmla="*/ 4514161 w 4561834"/>
              <a:gd name="connsiteY1154" fmla="*/ 628399 h 4901727"/>
              <a:gd name="connsiteX1155" fmla="*/ 4453587 w 4561834"/>
              <a:gd name="connsiteY1155" fmla="*/ 642665 h 4901727"/>
              <a:gd name="connsiteX1156" fmla="*/ 4495819 w 4561834"/>
              <a:gd name="connsiteY1156" fmla="*/ 702787 h 4901727"/>
              <a:gd name="connsiteX1157" fmla="*/ 4499443 w 4561834"/>
              <a:gd name="connsiteY1157" fmla="*/ 727582 h 4901727"/>
              <a:gd name="connsiteX1158" fmla="*/ 4485855 w 4561834"/>
              <a:gd name="connsiteY1158" fmla="*/ 727582 h 4901727"/>
              <a:gd name="connsiteX1159" fmla="*/ 4479855 w 4561834"/>
              <a:gd name="connsiteY1159" fmla="*/ 737433 h 4901727"/>
              <a:gd name="connsiteX1160" fmla="*/ 4489252 w 4561834"/>
              <a:gd name="connsiteY1160" fmla="*/ 767324 h 4901727"/>
              <a:gd name="connsiteX1161" fmla="*/ 4471703 w 4561834"/>
              <a:gd name="connsiteY1161" fmla="*/ 777174 h 4901727"/>
              <a:gd name="connsiteX1162" fmla="*/ 4485176 w 4561834"/>
              <a:gd name="connsiteY1162" fmla="*/ 787137 h 4901727"/>
              <a:gd name="connsiteX1163" fmla="*/ 4475326 w 4561834"/>
              <a:gd name="connsiteY1163" fmla="*/ 796988 h 4901727"/>
              <a:gd name="connsiteX1164" fmla="*/ 4475326 w 4561834"/>
              <a:gd name="connsiteY1164" fmla="*/ 841597 h 4901727"/>
              <a:gd name="connsiteX1165" fmla="*/ 4497970 w 4561834"/>
              <a:gd name="connsiteY1165" fmla="*/ 881564 h 4901727"/>
              <a:gd name="connsiteX1166" fmla="*/ 4480534 w 4561834"/>
              <a:gd name="connsiteY1166" fmla="*/ 876470 h 4901727"/>
              <a:gd name="connsiteX1167" fmla="*/ 4474533 w 4561834"/>
              <a:gd name="connsiteY1167" fmla="*/ 891301 h 4901727"/>
              <a:gd name="connsiteX1168" fmla="*/ 4491969 w 4561834"/>
              <a:gd name="connsiteY1168" fmla="*/ 896510 h 4901727"/>
              <a:gd name="connsiteX1169" fmla="*/ 4493782 w 4561834"/>
              <a:gd name="connsiteY1169" fmla="*/ 911342 h 4901727"/>
              <a:gd name="connsiteX1170" fmla="*/ 4472495 w 4561834"/>
              <a:gd name="connsiteY1170" fmla="*/ 901152 h 4901727"/>
              <a:gd name="connsiteX1171" fmla="*/ 4472495 w 4561834"/>
              <a:gd name="connsiteY1171" fmla="*/ 911115 h 4901727"/>
              <a:gd name="connsiteX1172" fmla="*/ 4487893 w 4561834"/>
              <a:gd name="connsiteY1172" fmla="*/ 921192 h 4901727"/>
              <a:gd name="connsiteX1173" fmla="*/ 4466381 w 4561834"/>
              <a:gd name="connsiteY1173" fmla="*/ 930930 h 4901727"/>
              <a:gd name="connsiteX1174" fmla="*/ 4472042 w 4561834"/>
              <a:gd name="connsiteY1174" fmla="*/ 945875 h 4901727"/>
              <a:gd name="connsiteX1175" fmla="*/ 4478043 w 4561834"/>
              <a:gd name="connsiteY1175" fmla="*/ 931042 h 4901727"/>
              <a:gd name="connsiteX1176" fmla="*/ 4493215 w 4561834"/>
              <a:gd name="connsiteY1176" fmla="*/ 965915 h 4901727"/>
              <a:gd name="connsiteX1177" fmla="*/ 4491064 w 4561834"/>
              <a:gd name="connsiteY1177" fmla="*/ 980860 h 4901727"/>
              <a:gd name="connsiteX1178" fmla="*/ 4450304 w 4561834"/>
              <a:gd name="connsiteY1178" fmla="*/ 995239 h 4901727"/>
              <a:gd name="connsiteX1179" fmla="*/ 4484950 w 4561834"/>
              <a:gd name="connsiteY1179" fmla="*/ 1005543 h 4901727"/>
              <a:gd name="connsiteX1180" fmla="*/ 4448152 w 4561834"/>
              <a:gd name="connsiteY1180" fmla="*/ 1010185 h 4901727"/>
              <a:gd name="connsiteX1181" fmla="*/ 4461286 w 4561834"/>
              <a:gd name="connsiteY1181" fmla="*/ 1054907 h 4901727"/>
              <a:gd name="connsiteX1182" fmla="*/ 4453474 w 4561834"/>
              <a:gd name="connsiteY1182" fmla="*/ 1059776 h 4901727"/>
              <a:gd name="connsiteX1183" fmla="*/ 4486082 w 4561834"/>
              <a:gd name="connsiteY1183" fmla="*/ 1085024 h 4901727"/>
              <a:gd name="connsiteX1184" fmla="*/ 4487893 w 4561834"/>
              <a:gd name="connsiteY1184" fmla="*/ 1099857 h 4901727"/>
              <a:gd name="connsiteX1185" fmla="*/ 4470457 w 4561834"/>
              <a:gd name="connsiteY1185" fmla="*/ 1104612 h 4901727"/>
              <a:gd name="connsiteX1186" fmla="*/ 4481779 w 4561834"/>
              <a:gd name="connsiteY1186" fmla="*/ 1109707 h 4901727"/>
              <a:gd name="connsiteX1187" fmla="*/ 4468193 w 4561834"/>
              <a:gd name="connsiteY1187" fmla="*/ 1114575 h 4901727"/>
              <a:gd name="connsiteX1188" fmla="*/ 4468193 w 4561834"/>
              <a:gd name="connsiteY1188" fmla="*/ 1099517 h 4901727"/>
              <a:gd name="connsiteX1189" fmla="*/ 4452681 w 4561834"/>
              <a:gd name="connsiteY1189" fmla="*/ 1099517 h 4901727"/>
              <a:gd name="connsiteX1190" fmla="*/ 4466155 w 4561834"/>
              <a:gd name="connsiteY1190" fmla="*/ 1109593 h 4901727"/>
              <a:gd name="connsiteX1191" fmla="*/ 4483138 w 4561834"/>
              <a:gd name="connsiteY1191" fmla="*/ 1149448 h 4901727"/>
              <a:gd name="connsiteX1192" fmla="*/ 4488799 w 4561834"/>
              <a:gd name="connsiteY1192" fmla="*/ 1164393 h 4901727"/>
              <a:gd name="connsiteX1193" fmla="*/ 4490611 w 4561834"/>
              <a:gd name="connsiteY1193" fmla="*/ 1174357 h 4901727"/>
              <a:gd name="connsiteX1194" fmla="*/ 4486648 w 4561834"/>
              <a:gd name="connsiteY1194" fmla="*/ 1179339 h 4901727"/>
              <a:gd name="connsiteX1195" fmla="*/ 4497970 w 4561834"/>
              <a:gd name="connsiteY1195" fmla="*/ 1189302 h 4901727"/>
              <a:gd name="connsiteX1196" fmla="*/ 4457437 w 4561834"/>
              <a:gd name="connsiteY1196" fmla="*/ 1198926 h 4901727"/>
              <a:gd name="connsiteX1197" fmla="*/ 4476684 w 4561834"/>
              <a:gd name="connsiteY1197" fmla="*/ 1198926 h 4901727"/>
              <a:gd name="connsiteX1198" fmla="*/ 4470684 w 4561834"/>
              <a:gd name="connsiteY1198" fmla="*/ 1213758 h 4901727"/>
              <a:gd name="connsiteX1199" fmla="*/ 4503406 w 4561834"/>
              <a:gd name="connsiteY1199" fmla="*/ 1224061 h 4901727"/>
              <a:gd name="connsiteX1200" fmla="*/ 4493669 w 4561834"/>
              <a:gd name="connsiteY1200" fmla="*/ 1233911 h 4901727"/>
              <a:gd name="connsiteX1201" fmla="*/ 4484045 w 4561834"/>
              <a:gd name="connsiteY1201" fmla="*/ 1229003 h 4901727"/>
              <a:gd name="connsiteX1202" fmla="*/ 4474421 w 4561834"/>
              <a:gd name="connsiteY1202" fmla="*/ 1233911 h 4901727"/>
              <a:gd name="connsiteX1203" fmla="*/ 4482007 w 4561834"/>
              <a:gd name="connsiteY1203" fmla="*/ 1243875 h 4901727"/>
              <a:gd name="connsiteX1204" fmla="*/ 4468420 w 4561834"/>
              <a:gd name="connsiteY1204" fmla="*/ 1248744 h 4901727"/>
              <a:gd name="connsiteX1205" fmla="*/ 4458909 w 4561834"/>
              <a:gd name="connsiteY1205" fmla="*/ 1233685 h 4901727"/>
              <a:gd name="connsiteX1206" fmla="*/ 4440907 w 4561834"/>
              <a:gd name="connsiteY1206" fmla="*/ 1297995 h 4901727"/>
              <a:gd name="connsiteX1207" fmla="*/ 4450531 w 4561834"/>
              <a:gd name="connsiteY1207" fmla="*/ 1308070 h 4901727"/>
              <a:gd name="connsiteX1208" fmla="*/ 4444530 w 4561834"/>
              <a:gd name="connsiteY1208" fmla="*/ 1322789 h 4901727"/>
              <a:gd name="connsiteX1209" fmla="*/ 4478497 w 4561834"/>
              <a:gd name="connsiteY1209" fmla="*/ 1343055 h 4901727"/>
              <a:gd name="connsiteX1210" fmla="*/ 4445549 w 4561834"/>
              <a:gd name="connsiteY1210" fmla="*/ 1372606 h 4901727"/>
              <a:gd name="connsiteX1211" fmla="*/ 4401166 w 4561834"/>
              <a:gd name="connsiteY1211" fmla="*/ 1382004 h 4901727"/>
              <a:gd name="connsiteX1212" fmla="*/ 4475893 w 4561834"/>
              <a:gd name="connsiteY1212" fmla="*/ 1412574 h 4901727"/>
              <a:gd name="connsiteX1213" fmla="*/ 4470118 w 4561834"/>
              <a:gd name="connsiteY1213" fmla="*/ 1412574 h 4901727"/>
              <a:gd name="connsiteX1214" fmla="*/ 4468080 w 4561834"/>
              <a:gd name="connsiteY1214" fmla="*/ 1427406 h 4901727"/>
              <a:gd name="connsiteX1215" fmla="*/ 4437397 w 4561834"/>
              <a:gd name="connsiteY1215" fmla="*/ 1417329 h 4901727"/>
              <a:gd name="connsiteX1216" fmla="*/ 4391089 w 4561834"/>
              <a:gd name="connsiteY1216" fmla="*/ 1436690 h 4901727"/>
              <a:gd name="connsiteX1217" fmla="*/ 4431510 w 4561834"/>
              <a:gd name="connsiteY1217" fmla="*/ 1422198 h 4901727"/>
              <a:gd name="connsiteX1218" fmla="*/ 4358481 w 4561834"/>
              <a:gd name="connsiteY1218" fmla="*/ 1421518 h 4901727"/>
              <a:gd name="connsiteX1219" fmla="*/ 4362331 w 4561834"/>
              <a:gd name="connsiteY1219" fmla="*/ 1426387 h 4901727"/>
              <a:gd name="connsiteX1220" fmla="*/ 4354405 w 4561834"/>
              <a:gd name="connsiteY1220" fmla="*/ 1451296 h 4901727"/>
              <a:gd name="connsiteX1221" fmla="*/ 4301629 w 4561834"/>
              <a:gd name="connsiteY1221" fmla="*/ 1474933 h 4901727"/>
              <a:gd name="connsiteX1222" fmla="*/ 4258734 w 4561834"/>
              <a:gd name="connsiteY1222" fmla="*/ 1480221 h 4901727"/>
              <a:gd name="connsiteX1223" fmla="*/ 4260012 w 4561834"/>
              <a:gd name="connsiteY1223" fmla="*/ 1483434 h 4901727"/>
              <a:gd name="connsiteX1224" fmla="*/ 4240094 w 4561834"/>
              <a:gd name="connsiteY1224" fmla="*/ 1484113 h 4901727"/>
              <a:gd name="connsiteX1225" fmla="*/ 4231794 w 4561834"/>
              <a:gd name="connsiteY1225" fmla="*/ 1494303 h 4901727"/>
              <a:gd name="connsiteX1226" fmla="*/ 4247089 w 4561834"/>
              <a:gd name="connsiteY1226" fmla="*/ 1523628 h 4901727"/>
              <a:gd name="connsiteX1227" fmla="*/ 4221835 w 4561834"/>
              <a:gd name="connsiteY1227" fmla="*/ 1534384 h 4901727"/>
              <a:gd name="connsiteX1228" fmla="*/ 4242109 w 4561834"/>
              <a:gd name="connsiteY1228" fmla="*/ 1543555 h 4901727"/>
              <a:gd name="connsiteX1229" fmla="*/ 4228238 w 4561834"/>
              <a:gd name="connsiteY1229" fmla="*/ 1553971 h 4901727"/>
              <a:gd name="connsiteX1230" fmla="*/ 4229779 w 4561834"/>
              <a:gd name="connsiteY1230" fmla="*/ 1599260 h 4901727"/>
              <a:gd name="connsiteX1231" fmla="*/ 4265347 w 4561834"/>
              <a:gd name="connsiteY1231" fmla="*/ 1637756 h 4901727"/>
              <a:gd name="connsiteX1232" fmla="*/ 4239620 w 4561834"/>
              <a:gd name="connsiteY1232" fmla="*/ 1633680 h 4901727"/>
              <a:gd name="connsiteX1233" fmla="*/ 4231557 w 4561834"/>
              <a:gd name="connsiteY1233" fmla="*/ 1648851 h 4901727"/>
              <a:gd name="connsiteX1234" fmla="*/ 4257404 w 4561834"/>
              <a:gd name="connsiteY1234" fmla="*/ 1652927 h 4901727"/>
              <a:gd name="connsiteX1235" fmla="*/ 4260722 w 4561834"/>
              <a:gd name="connsiteY1235" fmla="*/ 1667759 h 4901727"/>
              <a:gd name="connsiteX1236" fmla="*/ 4229185 w 4561834"/>
              <a:gd name="connsiteY1236" fmla="*/ 1658815 h 4901727"/>
              <a:gd name="connsiteX1237" fmla="*/ 4229185 w 4561834"/>
              <a:gd name="connsiteY1237" fmla="*/ 1668778 h 4901727"/>
              <a:gd name="connsiteX1238" fmla="*/ 4252186 w 4561834"/>
              <a:gd name="connsiteY1238" fmla="*/ 1677949 h 4901727"/>
              <a:gd name="connsiteX1239" fmla="*/ 4221360 w 4561834"/>
              <a:gd name="connsiteY1239" fmla="*/ 1689272 h 4901727"/>
              <a:gd name="connsiteX1240" fmla="*/ 4230372 w 4561834"/>
              <a:gd name="connsiteY1240" fmla="*/ 1703764 h 4901727"/>
              <a:gd name="connsiteX1241" fmla="*/ 4238315 w 4561834"/>
              <a:gd name="connsiteY1241" fmla="*/ 1688706 h 4901727"/>
              <a:gd name="connsiteX1242" fmla="*/ 4262028 w 4561834"/>
              <a:gd name="connsiteY1242" fmla="*/ 1722672 h 4901727"/>
              <a:gd name="connsiteX1243" fmla="*/ 4259656 w 4561834"/>
              <a:gd name="connsiteY1243" fmla="*/ 1737618 h 4901727"/>
              <a:gd name="connsiteX1244" fmla="*/ 4200376 w 4561834"/>
              <a:gd name="connsiteY1244" fmla="*/ 1754488 h 4901727"/>
              <a:gd name="connsiteX1245" fmla="*/ 4251712 w 4561834"/>
              <a:gd name="connsiteY1245" fmla="*/ 1762640 h 4901727"/>
              <a:gd name="connsiteX1246" fmla="*/ 4198123 w 4561834"/>
              <a:gd name="connsiteY1246" fmla="*/ 1769433 h 4901727"/>
              <a:gd name="connsiteX1247" fmla="*/ 4219582 w 4561834"/>
              <a:gd name="connsiteY1247" fmla="*/ 1813363 h 4901727"/>
              <a:gd name="connsiteX1248" fmla="*/ 4208437 w 4561834"/>
              <a:gd name="connsiteY1248" fmla="*/ 1818685 h 4901727"/>
              <a:gd name="connsiteX1249" fmla="*/ 4257404 w 4561834"/>
              <a:gd name="connsiteY1249" fmla="*/ 1842008 h 4901727"/>
              <a:gd name="connsiteX1250" fmla="*/ 4260722 w 4561834"/>
              <a:gd name="connsiteY1250" fmla="*/ 1856727 h 4901727"/>
              <a:gd name="connsiteX1251" fmla="*/ 4235469 w 4561834"/>
              <a:gd name="connsiteY1251" fmla="*/ 1862502 h 4901727"/>
              <a:gd name="connsiteX1252" fmla="*/ 4252542 w 4561834"/>
              <a:gd name="connsiteY1252" fmla="*/ 1866917 h 4901727"/>
              <a:gd name="connsiteX1253" fmla="*/ 4232980 w 4561834"/>
              <a:gd name="connsiteY1253" fmla="*/ 1872578 h 4901727"/>
              <a:gd name="connsiteX1254" fmla="*/ 4232980 w 4561834"/>
              <a:gd name="connsiteY1254" fmla="*/ 1857633 h 4901727"/>
              <a:gd name="connsiteX1255" fmla="*/ 4210334 w 4561834"/>
              <a:gd name="connsiteY1255" fmla="*/ 1858426 h 4901727"/>
              <a:gd name="connsiteX1256" fmla="*/ 4230490 w 4561834"/>
              <a:gd name="connsiteY1256" fmla="*/ 1867710 h 4901727"/>
              <a:gd name="connsiteX1257" fmla="*/ 4257285 w 4561834"/>
              <a:gd name="connsiteY1257" fmla="*/ 1906545 h 4901727"/>
              <a:gd name="connsiteX1258" fmla="*/ 4266296 w 4561834"/>
              <a:gd name="connsiteY1258" fmla="*/ 1921151 h 4901727"/>
              <a:gd name="connsiteX1259" fmla="*/ 4269497 w 4561834"/>
              <a:gd name="connsiteY1259" fmla="*/ 1931001 h 4901727"/>
              <a:gd name="connsiteX1260" fmla="*/ 4263924 w 4561834"/>
              <a:gd name="connsiteY1260" fmla="*/ 1936209 h 4901727"/>
              <a:gd name="connsiteX1261" fmla="*/ 4281234 w 4561834"/>
              <a:gd name="connsiteY1261" fmla="*/ 1945493 h 4901727"/>
              <a:gd name="connsiteX1262" fmla="*/ 4221954 w 4561834"/>
              <a:gd name="connsiteY1262" fmla="*/ 1957382 h 4901727"/>
              <a:gd name="connsiteX1263" fmla="*/ 4250053 w 4561834"/>
              <a:gd name="connsiteY1263" fmla="*/ 1956476 h 4901727"/>
              <a:gd name="connsiteX1264" fmla="*/ 4242228 w 4561834"/>
              <a:gd name="connsiteY1264" fmla="*/ 1971534 h 4901727"/>
              <a:gd name="connsiteX1265" fmla="*/ 4290363 w 4561834"/>
              <a:gd name="connsiteY1265" fmla="*/ 1979913 h 4901727"/>
              <a:gd name="connsiteX1266" fmla="*/ 4276610 w 4561834"/>
              <a:gd name="connsiteY1266" fmla="*/ 1990329 h 4901727"/>
              <a:gd name="connsiteX1267" fmla="*/ 4248512 w 4561834"/>
              <a:gd name="connsiteY1267" fmla="*/ 1991235 h 4901727"/>
              <a:gd name="connsiteX1268" fmla="*/ 4260368 w 4561834"/>
              <a:gd name="connsiteY1268" fmla="*/ 2000746 h 4901727"/>
              <a:gd name="connsiteX1269" fmla="*/ 4240805 w 4561834"/>
              <a:gd name="connsiteY1269" fmla="*/ 2006407 h 4901727"/>
              <a:gd name="connsiteX1270" fmla="*/ 4226221 w 4561834"/>
              <a:gd name="connsiteY1270" fmla="*/ 1992028 h 4901727"/>
              <a:gd name="connsiteX1271" fmla="*/ 4203340 w 4561834"/>
              <a:gd name="connsiteY1271" fmla="*/ 2057244 h 4901727"/>
              <a:gd name="connsiteX1272" fmla="*/ 4217685 w 4561834"/>
              <a:gd name="connsiteY1272" fmla="*/ 2066754 h 4901727"/>
              <a:gd name="connsiteX1273" fmla="*/ 4209860 w 4561834"/>
              <a:gd name="connsiteY1273" fmla="*/ 2081813 h 4901727"/>
              <a:gd name="connsiteX1274" fmla="*/ 4261078 w 4561834"/>
              <a:gd name="connsiteY1274" fmla="*/ 2100042 h 4901727"/>
              <a:gd name="connsiteX1275" fmla="*/ 4214484 w 4561834"/>
              <a:gd name="connsiteY1275" fmla="*/ 2131404 h 4901727"/>
              <a:gd name="connsiteX1276" fmla="*/ 4150461 w 4561834"/>
              <a:gd name="connsiteY1276" fmla="*/ 2143519 h 4901727"/>
              <a:gd name="connsiteX1277" fmla="*/ 4260722 w 4561834"/>
              <a:gd name="connsiteY1277" fmla="*/ 2169560 h 4901727"/>
              <a:gd name="connsiteX1278" fmla="*/ 4252306 w 4561834"/>
              <a:gd name="connsiteY1278" fmla="*/ 2169560 h 4901727"/>
              <a:gd name="connsiteX1279" fmla="*/ 4250053 w 4561834"/>
              <a:gd name="connsiteY1279" fmla="*/ 2184505 h 4901727"/>
              <a:gd name="connsiteX1280" fmla="*/ 4204881 w 4561834"/>
              <a:gd name="connsiteY1280" fmla="*/ 2176127 h 4901727"/>
              <a:gd name="connsiteX1281" fmla="*/ 4196234 w 4561834"/>
              <a:gd name="connsiteY1281" fmla="*/ 2181716 h 4901727"/>
              <a:gd name="connsiteX1282" fmla="*/ 4169273 w 4561834"/>
              <a:gd name="connsiteY1282" fmla="*/ 2177518 h 4901727"/>
              <a:gd name="connsiteX1283" fmla="*/ 4089995 w 4561834"/>
              <a:gd name="connsiteY1283" fmla="*/ 2185638 h 4901727"/>
              <a:gd name="connsiteX1284" fmla="*/ 4095803 w 4561834"/>
              <a:gd name="connsiteY1284" fmla="*/ 2190280 h 4901727"/>
              <a:gd name="connsiteX1285" fmla="*/ 4085608 w 4561834"/>
              <a:gd name="connsiteY1285" fmla="*/ 2215528 h 4901727"/>
              <a:gd name="connsiteX1286" fmla="*/ 4010167 w 4561834"/>
              <a:gd name="connsiteY1286" fmla="*/ 2242489 h 4901727"/>
              <a:gd name="connsiteX1287" fmla="*/ 3975186 w 4561834"/>
              <a:gd name="connsiteY1287" fmla="*/ 2247054 h 4901727"/>
              <a:gd name="connsiteX1288" fmla="*/ 3974604 w 4561834"/>
              <a:gd name="connsiteY1288" fmla="*/ 2249304 h 4901727"/>
              <a:gd name="connsiteX1289" fmla="*/ 3943365 w 4561834"/>
              <a:gd name="connsiteY1289" fmla="*/ 2266818 h 4901727"/>
              <a:gd name="connsiteX1290" fmla="*/ 3950695 w 4561834"/>
              <a:gd name="connsiteY1290" fmla="*/ 2271121 h 4901727"/>
              <a:gd name="connsiteX1291" fmla="*/ 3969583 w 4561834"/>
              <a:gd name="connsiteY1291" fmla="*/ 2279386 h 4901727"/>
              <a:gd name="connsiteX1292" fmla="*/ 3940687 w 4561834"/>
              <a:gd name="connsiteY1292" fmla="*/ 2291954 h 4901727"/>
              <a:gd name="connsiteX1293" fmla="*/ 3950977 w 4561834"/>
              <a:gd name="connsiteY1293" fmla="*/ 2315956 h 4901727"/>
              <a:gd name="connsiteX1294" fmla="*/ 3957320 w 4561834"/>
              <a:gd name="connsiteY1294" fmla="*/ 2300331 h 4901727"/>
              <a:gd name="connsiteX1295" fmla="*/ 3959434 w 4561834"/>
              <a:gd name="connsiteY1295" fmla="*/ 2315277 h 4901727"/>
              <a:gd name="connsiteX1296" fmla="*/ 3991572 w 4561834"/>
              <a:gd name="connsiteY1296" fmla="*/ 2312334 h 4901727"/>
              <a:gd name="connsiteX1297" fmla="*/ 3954501 w 4561834"/>
              <a:gd name="connsiteY1297" fmla="*/ 2325693 h 4901727"/>
              <a:gd name="connsiteX1298" fmla="*/ 3997774 w 4561834"/>
              <a:gd name="connsiteY1298" fmla="*/ 2326826 h 4901727"/>
              <a:gd name="connsiteX1299" fmla="*/ 4006936 w 4561834"/>
              <a:gd name="connsiteY1299" fmla="*/ 2330902 h 4901727"/>
              <a:gd name="connsiteX1300" fmla="*/ 4012433 w 4561834"/>
              <a:gd name="connsiteY1300" fmla="*/ 2340413 h 4901727"/>
              <a:gd name="connsiteX1301" fmla="*/ 3993404 w 4561834"/>
              <a:gd name="connsiteY1301" fmla="*/ 2342224 h 4901727"/>
              <a:gd name="connsiteX1302" fmla="*/ 4012856 w 4561834"/>
              <a:gd name="connsiteY1302" fmla="*/ 2360453 h 4901727"/>
              <a:gd name="connsiteX1303" fmla="*/ 3984665 w 4561834"/>
              <a:gd name="connsiteY1303" fmla="*/ 2372907 h 4901727"/>
              <a:gd name="connsiteX1304" fmla="*/ 4008206 w 4561834"/>
              <a:gd name="connsiteY1304" fmla="*/ 2376190 h 4901727"/>
              <a:gd name="connsiteX1305" fmla="*/ 3980015 w 4561834"/>
              <a:gd name="connsiteY1305" fmla="*/ 2398834 h 4901727"/>
              <a:gd name="connsiteX1306" fmla="*/ 4003836 w 4561834"/>
              <a:gd name="connsiteY1306" fmla="*/ 2406647 h 4901727"/>
              <a:gd name="connsiteX1307" fmla="*/ 3971276 w 4561834"/>
              <a:gd name="connsiteY1307" fmla="*/ 2424536 h 4901727"/>
              <a:gd name="connsiteX1308" fmla="*/ 3984243 w 4561834"/>
              <a:gd name="connsiteY1308" fmla="*/ 2428385 h 4901727"/>
              <a:gd name="connsiteX1309" fmla="*/ 4009192 w 4561834"/>
              <a:gd name="connsiteY1309" fmla="*/ 2431216 h 4901727"/>
              <a:gd name="connsiteX1310" fmla="*/ 3949004 w 4561834"/>
              <a:gd name="connsiteY1310" fmla="*/ 2451596 h 4901727"/>
              <a:gd name="connsiteX1311" fmla="*/ 3964787 w 4561834"/>
              <a:gd name="connsiteY1311" fmla="*/ 2456411 h 4901727"/>
              <a:gd name="connsiteX1312" fmla="*/ 3974338 w 4561834"/>
              <a:gd name="connsiteY1312" fmla="*/ 2452547 h 4901727"/>
              <a:gd name="connsiteX1313" fmla="*/ 4005517 w 4561834"/>
              <a:gd name="connsiteY1313" fmla="*/ 2447084 h 4901727"/>
              <a:gd name="connsiteX1314" fmla="*/ 3980367 w 4561834"/>
              <a:gd name="connsiteY1314" fmla="*/ 2461421 h 4901727"/>
              <a:gd name="connsiteX1315" fmla="*/ 3978931 w 4561834"/>
              <a:gd name="connsiteY1315" fmla="*/ 2461514 h 4901727"/>
              <a:gd name="connsiteX1316" fmla="*/ 3993969 w 4561834"/>
              <a:gd name="connsiteY1316" fmla="*/ 2467447 h 4901727"/>
              <a:gd name="connsiteX1317" fmla="*/ 4002568 w 4561834"/>
              <a:gd name="connsiteY1317" fmla="*/ 2471636 h 4901727"/>
              <a:gd name="connsiteX1318" fmla="*/ 4015254 w 4561834"/>
              <a:gd name="connsiteY1318" fmla="*/ 2460314 h 4901727"/>
              <a:gd name="connsiteX1319" fmla="*/ 4011871 w 4561834"/>
              <a:gd name="connsiteY1319" fmla="*/ 2465522 h 4901727"/>
              <a:gd name="connsiteX1320" fmla="*/ 4024535 w 4561834"/>
              <a:gd name="connsiteY1320" fmla="*/ 2467423 h 4901727"/>
              <a:gd name="connsiteX1321" fmla="*/ 4104947 w 4561834"/>
              <a:gd name="connsiteY1321" fmla="*/ 2439043 h 4901727"/>
              <a:gd name="connsiteX1322" fmla="*/ 4194824 w 4561834"/>
              <a:gd name="connsiteY1322" fmla="*/ 2411079 h 4901727"/>
              <a:gd name="connsiteX1323" fmla="*/ 4190295 w 4561834"/>
              <a:gd name="connsiteY1323" fmla="*/ 2422401 h 4901727"/>
              <a:gd name="connsiteX1324" fmla="*/ 4262644 w 4561834"/>
              <a:gd name="connsiteY1324" fmla="*/ 2384019 h 4901727"/>
              <a:gd name="connsiteX1325" fmla="*/ 4241358 w 4561834"/>
              <a:gd name="connsiteY1325" fmla="*/ 2413004 h 4901727"/>
              <a:gd name="connsiteX1326" fmla="*/ 4296045 w 4561834"/>
              <a:gd name="connsiteY1326" fmla="*/ 2398398 h 4901727"/>
              <a:gd name="connsiteX1327" fmla="*/ 4251662 w 4561834"/>
              <a:gd name="connsiteY1327" fmla="*/ 2421043 h 4901727"/>
              <a:gd name="connsiteX1328" fmla="*/ 4313481 w 4561834"/>
              <a:gd name="connsiteY1328" fmla="*/ 2460557 h 4901727"/>
              <a:gd name="connsiteX1329" fmla="*/ 4322878 w 4561834"/>
              <a:gd name="connsiteY1329" fmla="*/ 2489203 h 4901727"/>
              <a:gd name="connsiteX1330" fmla="*/ 4324929 w 4561834"/>
              <a:gd name="connsiteY1330" fmla="*/ 2490438 h 4901727"/>
              <a:gd name="connsiteX1331" fmla="*/ 4323783 w 4561834"/>
              <a:gd name="connsiteY1331" fmla="*/ 2494071 h 4901727"/>
              <a:gd name="connsiteX1332" fmla="*/ 4330124 w 4561834"/>
              <a:gd name="connsiteY1332" fmla="*/ 2518187 h 4901727"/>
              <a:gd name="connsiteX1333" fmla="*/ 4386735 w 4561834"/>
              <a:gd name="connsiteY1333" fmla="*/ 2543549 h 4901727"/>
              <a:gd name="connsiteX1334" fmla="*/ 4323896 w 4561834"/>
              <a:gd name="connsiteY1334" fmla="*/ 2569590 h 4901727"/>
              <a:gd name="connsiteX1335" fmla="*/ 4380508 w 4561834"/>
              <a:gd name="connsiteY1335" fmla="*/ 2620314 h 4901727"/>
              <a:gd name="connsiteX1336" fmla="*/ 4388886 w 4561834"/>
              <a:gd name="connsiteY1336" fmla="*/ 2643977 h 4901727"/>
              <a:gd name="connsiteX1337" fmla="*/ 4374280 w 4561834"/>
              <a:gd name="connsiteY1337" fmla="*/ 2646468 h 4901727"/>
              <a:gd name="connsiteX1338" fmla="*/ 4369638 w 4561834"/>
              <a:gd name="connsiteY1338" fmla="*/ 2657790 h 4901727"/>
              <a:gd name="connsiteX1339" fmla="*/ 4385150 w 4561834"/>
              <a:gd name="connsiteY1339" fmla="*/ 2685303 h 4901727"/>
              <a:gd name="connsiteX1340" fmla="*/ 4368053 w 4561834"/>
              <a:gd name="connsiteY1340" fmla="*/ 2698437 h 4901727"/>
              <a:gd name="connsiteX1341" fmla="*/ 4384357 w 4561834"/>
              <a:gd name="connsiteY1341" fmla="*/ 2705570 h 4901727"/>
              <a:gd name="connsiteX1342" fmla="*/ 4375639 w 4561834"/>
              <a:gd name="connsiteY1342" fmla="*/ 2716892 h 4901727"/>
              <a:gd name="connsiteX1343" fmla="*/ 4383225 w 4561834"/>
              <a:gd name="connsiteY1343" fmla="*/ 2760936 h 4901727"/>
              <a:gd name="connsiteX1344" fmla="*/ 4414927 w 4561834"/>
              <a:gd name="connsiteY1344" fmla="*/ 2795695 h 4901727"/>
              <a:gd name="connsiteX1345" fmla="*/ 4395453 w 4561834"/>
              <a:gd name="connsiteY1345" fmla="*/ 2794110 h 4901727"/>
              <a:gd name="connsiteX1346" fmla="*/ 4391716 w 4561834"/>
              <a:gd name="connsiteY1346" fmla="*/ 2809848 h 4901727"/>
              <a:gd name="connsiteX1347" fmla="*/ 4411191 w 4561834"/>
              <a:gd name="connsiteY1347" fmla="*/ 2811546 h 4901727"/>
              <a:gd name="connsiteX1348" fmla="*/ 4415833 w 4561834"/>
              <a:gd name="connsiteY1348" fmla="*/ 2825812 h 4901727"/>
              <a:gd name="connsiteX1349" fmla="*/ 4391377 w 4561834"/>
              <a:gd name="connsiteY1349" fmla="*/ 2819924 h 4901727"/>
              <a:gd name="connsiteX1350" fmla="*/ 4393075 w 4561834"/>
              <a:gd name="connsiteY1350" fmla="*/ 2829775 h 4901727"/>
              <a:gd name="connsiteX1351" fmla="*/ 4411304 w 4561834"/>
              <a:gd name="connsiteY1351" fmla="*/ 2836681 h 4901727"/>
              <a:gd name="connsiteX1352" fmla="*/ 4390245 w 4561834"/>
              <a:gd name="connsiteY1352" fmla="*/ 2850381 h 4901727"/>
              <a:gd name="connsiteX1353" fmla="*/ 4398963 w 4561834"/>
              <a:gd name="connsiteY1353" fmla="*/ 2863968 h 4901727"/>
              <a:gd name="connsiteX1354" fmla="*/ 4402699 w 4561834"/>
              <a:gd name="connsiteY1354" fmla="*/ 2848230 h 4901727"/>
              <a:gd name="connsiteX1355" fmla="*/ 4425344 w 4561834"/>
              <a:gd name="connsiteY1355" fmla="*/ 2879592 h 4901727"/>
              <a:gd name="connsiteX1356" fmla="*/ 4425344 w 4561834"/>
              <a:gd name="connsiteY1356" fmla="*/ 2894651 h 4901727"/>
              <a:gd name="connsiteX1357" fmla="*/ 4384810 w 4561834"/>
              <a:gd name="connsiteY1357" fmla="*/ 2917295 h 4901727"/>
              <a:gd name="connsiteX1358" fmla="*/ 4423419 w 4561834"/>
              <a:gd name="connsiteY1358" fmla="*/ 2920579 h 4901727"/>
              <a:gd name="connsiteX1359" fmla="*/ 4385376 w 4561834"/>
              <a:gd name="connsiteY1359" fmla="*/ 2931901 h 4901727"/>
              <a:gd name="connsiteX1360" fmla="*/ 4407341 w 4561834"/>
              <a:gd name="connsiteY1360" fmla="*/ 2973454 h 4901727"/>
              <a:gd name="connsiteX1361" fmla="*/ 4399982 w 4561834"/>
              <a:gd name="connsiteY1361" fmla="*/ 2979794 h 4901727"/>
              <a:gd name="connsiteX1362" fmla="*/ 4438930 w 4561834"/>
              <a:gd name="connsiteY1362" fmla="*/ 2998249 h 4901727"/>
              <a:gd name="connsiteX1363" fmla="*/ 4443572 w 4561834"/>
              <a:gd name="connsiteY1363" fmla="*/ 3012515 h 4901727"/>
              <a:gd name="connsiteX1364" fmla="*/ 4426024 w 4561834"/>
              <a:gd name="connsiteY1364" fmla="*/ 3020554 h 4901727"/>
              <a:gd name="connsiteX1365" fmla="*/ 4439044 w 4561834"/>
              <a:gd name="connsiteY1365" fmla="*/ 3023271 h 4901727"/>
              <a:gd name="connsiteX1366" fmla="*/ 4425684 w 4561834"/>
              <a:gd name="connsiteY1366" fmla="*/ 3030744 h 4901727"/>
              <a:gd name="connsiteX1367" fmla="*/ 4423193 w 4561834"/>
              <a:gd name="connsiteY1367" fmla="*/ 3016025 h 4901727"/>
              <a:gd name="connsiteX1368" fmla="*/ 4406889 w 4561834"/>
              <a:gd name="connsiteY1368" fmla="*/ 3018856 h 4901727"/>
              <a:gd name="connsiteX1369" fmla="*/ 4422854 w 4561834"/>
              <a:gd name="connsiteY1369" fmla="*/ 3026102 h 4901727"/>
              <a:gd name="connsiteX1370" fmla="*/ 4447876 w 4561834"/>
              <a:gd name="connsiteY1370" fmla="*/ 3062107 h 4901727"/>
              <a:gd name="connsiteX1371" fmla="*/ 4456480 w 4561834"/>
              <a:gd name="connsiteY1371" fmla="*/ 3075693 h 4901727"/>
              <a:gd name="connsiteX1372" fmla="*/ 4460216 w 4561834"/>
              <a:gd name="connsiteY1372" fmla="*/ 3085204 h 4901727"/>
              <a:gd name="connsiteX1373" fmla="*/ 4457047 w 4561834"/>
              <a:gd name="connsiteY1373" fmla="*/ 3090752 h 4901727"/>
              <a:gd name="connsiteX1374" fmla="*/ 4470860 w 4561834"/>
              <a:gd name="connsiteY1374" fmla="*/ 3098451 h 4901727"/>
              <a:gd name="connsiteX1375" fmla="*/ 4429986 w 4561834"/>
              <a:gd name="connsiteY1375" fmla="*/ 3115661 h 4901727"/>
              <a:gd name="connsiteX1376" fmla="*/ 4450253 w 4561834"/>
              <a:gd name="connsiteY1376" fmla="*/ 3112151 h 4901727"/>
              <a:gd name="connsiteX1377" fmla="*/ 4446743 w 4561834"/>
              <a:gd name="connsiteY1377" fmla="*/ 3127775 h 4901727"/>
              <a:gd name="connsiteX1378" fmla="*/ 4482748 w 4561834"/>
              <a:gd name="connsiteY1378" fmla="*/ 3131625 h 4901727"/>
              <a:gd name="connsiteX1379" fmla="*/ 4474256 w 4561834"/>
              <a:gd name="connsiteY1379" fmla="*/ 3142947 h 4901727"/>
              <a:gd name="connsiteX1380" fmla="*/ 4463351 w 4561834"/>
              <a:gd name="connsiteY1380" fmla="*/ 3139945 h 4901727"/>
              <a:gd name="connsiteX1381" fmla="*/ 4454103 w 4561834"/>
              <a:gd name="connsiteY1381" fmla="*/ 3146457 h 4901727"/>
              <a:gd name="connsiteX1382" fmla="*/ 4463840 w 4561834"/>
              <a:gd name="connsiteY1382" fmla="*/ 3154836 h 4901727"/>
              <a:gd name="connsiteX1383" fmla="*/ 4450592 w 4561834"/>
              <a:gd name="connsiteY1383" fmla="*/ 3162194 h 4901727"/>
              <a:gd name="connsiteX1384" fmla="*/ 4438025 w 4561834"/>
              <a:gd name="connsiteY1384" fmla="*/ 3149287 h 4901727"/>
              <a:gd name="connsiteX1385" fmla="*/ 4431006 w 4561834"/>
              <a:gd name="connsiteY1385" fmla="*/ 3215975 h 4901727"/>
              <a:gd name="connsiteX1386" fmla="*/ 4442328 w 4561834"/>
              <a:gd name="connsiteY1386" fmla="*/ 3223901 h 4901727"/>
              <a:gd name="connsiteX1387" fmla="*/ 4438818 w 4561834"/>
              <a:gd name="connsiteY1387" fmla="*/ 3239639 h 4901727"/>
              <a:gd name="connsiteX1388" fmla="*/ 4478332 w 4561834"/>
              <a:gd name="connsiteY1388" fmla="*/ 3252999 h 4901727"/>
              <a:gd name="connsiteX1389" fmla="*/ 4449461 w 4561834"/>
              <a:gd name="connsiteY1389" fmla="*/ 3288211 h 4901727"/>
              <a:gd name="connsiteX1390" fmla="*/ 4405304 w 4561834"/>
              <a:gd name="connsiteY1390" fmla="*/ 3306099 h 4901727"/>
              <a:gd name="connsiteX1391" fmla="*/ 4488070 w 4561834"/>
              <a:gd name="connsiteY1391" fmla="*/ 3321724 h 4901727"/>
              <a:gd name="connsiteX1392" fmla="*/ 4482182 w 4561834"/>
              <a:gd name="connsiteY1392" fmla="*/ 3322856 h 4901727"/>
              <a:gd name="connsiteX1393" fmla="*/ 4482182 w 4561834"/>
              <a:gd name="connsiteY1393" fmla="*/ 3337803 h 4901727"/>
              <a:gd name="connsiteX1394" fmla="*/ 4448781 w 4561834"/>
              <a:gd name="connsiteY1394" fmla="*/ 3333613 h 4901727"/>
              <a:gd name="connsiteX1395" fmla="*/ 4443680 w 4561834"/>
              <a:gd name="connsiteY1395" fmla="*/ 3339614 h 4901727"/>
              <a:gd name="connsiteX1396" fmla="*/ 4423434 w 4561834"/>
              <a:gd name="connsiteY1396" fmla="*/ 3337788 h 4901727"/>
              <a:gd name="connsiteX1397" fmla="*/ 4401024 w 4561834"/>
              <a:gd name="connsiteY1397" fmla="*/ 3346097 h 4901727"/>
              <a:gd name="connsiteX1398" fmla="*/ 4395964 w 4561834"/>
              <a:gd name="connsiteY1398" fmla="*/ 3359131 h 4901727"/>
              <a:gd name="connsiteX1399" fmla="*/ 4394948 w 4561834"/>
              <a:gd name="connsiteY1399" fmla="*/ 3347921 h 4901727"/>
              <a:gd name="connsiteX1400" fmla="*/ 4368280 w 4561834"/>
              <a:gd name="connsiteY1400" fmla="*/ 3353201 h 4901727"/>
              <a:gd name="connsiteX1401" fmla="*/ 4373036 w 4561834"/>
              <a:gd name="connsiteY1401" fmla="*/ 3357164 h 4901727"/>
              <a:gd name="connsiteX1402" fmla="*/ 4369215 w 4561834"/>
              <a:gd name="connsiteY1402" fmla="*/ 3366830 h 4901727"/>
              <a:gd name="connsiteX1403" fmla="*/ 4369601 w 4561834"/>
              <a:gd name="connsiteY1403" fmla="*/ 3381742 h 4901727"/>
              <a:gd name="connsiteX1404" fmla="*/ 4370692 w 4561834"/>
              <a:gd name="connsiteY1404" fmla="*/ 3381985 h 4901727"/>
              <a:gd name="connsiteX1405" fmla="*/ 4450763 w 4561834"/>
              <a:gd name="connsiteY1405" fmla="*/ 3359471 h 4901727"/>
              <a:gd name="connsiteX1406" fmla="*/ 4413513 w 4561834"/>
              <a:gd name="connsiteY1406" fmla="*/ 3381323 h 4901727"/>
              <a:gd name="connsiteX1407" fmla="*/ 4489938 w 4561834"/>
              <a:gd name="connsiteY1407" fmla="*/ 3383134 h 4901727"/>
              <a:gd name="connsiteX1408" fmla="*/ 4424382 w 4561834"/>
              <a:gd name="connsiteY1408" fmla="*/ 3392192 h 4901727"/>
              <a:gd name="connsiteX1409" fmla="*/ 4492316 w 4561834"/>
              <a:gd name="connsiteY1409" fmla="*/ 3448237 h 4901727"/>
              <a:gd name="connsiteX1410" fmla="*/ 4495372 w 4561834"/>
              <a:gd name="connsiteY1410" fmla="*/ 3478467 h 4901727"/>
              <a:gd name="connsiteX1411" fmla="*/ 4497868 w 4561834"/>
              <a:gd name="connsiteY1411" fmla="*/ 3480395 h 4901727"/>
              <a:gd name="connsiteX1412" fmla="*/ 4495372 w 4561834"/>
              <a:gd name="connsiteY1412" fmla="*/ 3483336 h 4901727"/>
              <a:gd name="connsiteX1413" fmla="*/ 4496052 w 4561834"/>
              <a:gd name="connsiteY1413" fmla="*/ 3508358 h 4901727"/>
              <a:gd name="connsiteX1414" fmla="*/ 4561834 w 4561834"/>
              <a:gd name="connsiteY1414" fmla="*/ 3549345 h 4901727"/>
              <a:gd name="connsiteX1415" fmla="*/ 4471256 w 4561834"/>
              <a:gd name="connsiteY1415" fmla="*/ 3555798 h 4901727"/>
              <a:gd name="connsiteX1416" fmla="*/ 4528660 w 4561834"/>
              <a:gd name="connsiteY1416" fmla="*/ 3621014 h 4901727"/>
              <a:gd name="connsiteX1417" fmla="*/ 4531943 w 4561834"/>
              <a:gd name="connsiteY1417" fmla="*/ 3646263 h 4901727"/>
              <a:gd name="connsiteX1418" fmla="*/ 4512016 w 4561834"/>
              <a:gd name="connsiteY1418" fmla="*/ 3644338 h 4901727"/>
              <a:gd name="connsiteX1419" fmla="*/ 4502506 w 4561834"/>
              <a:gd name="connsiteY1419" fmla="*/ 3653509 h 4901727"/>
              <a:gd name="connsiteX1420" fmla="*/ 4513828 w 4561834"/>
              <a:gd name="connsiteY1420" fmla="*/ 3684419 h 4901727"/>
              <a:gd name="connsiteX1421" fmla="*/ 4487447 w 4561834"/>
              <a:gd name="connsiteY1421" fmla="*/ 3692005 h 4901727"/>
              <a:gd name="connsiteX1422" fmla="*/ 4506355 w 4561834"/>
              <a:gd name="connsiteY1422" fmla="*/ 3703327 h 4901727"/>
              <a:gd name="connsiteX1423" fmla="*/ 4491296 w 4561834"/>
              <a:gd name="connsiteY1423" fmla="*/ 3711932 h 4901727"/>
              <a:gd name="connsiteX1424" fmla="*/ 4487108 w 4561834"/>
              <a:gd name="connsiteY1424" fmla="*/ 3756315 h 4901727"/>
              <a:gd name="connsiteX1425" fmla="*/ 4516886 w 4561834"/>
              <a:gd name="connsiteY1425" fmla="*/ 3799000 h 4901727"/>
              <a:gd name="connsiteX1426" fmla="*/ 4492203 w 4561834"/>
              <a:gd name="connsiteY1426" fmla="*/ 3791754 h 4901727"/>
              <a:gd name="connsiteX1427" fmla="*/ 4482353 w 4561834"/>
              <a:gd name="connsiteY1427" fmla="*/ 3805793 h 4901727"/>
              <a:gd name="connsiteX1428" fmla="*/ 4507035 w 4561834"/>
              <a:gd name="connsiteY1428" fmla="*/ 3813039 h 4901727"/>
              <a:gd name="connsiteX1429" fmla="*/ 4508507 w 4561834"/>
              <a:gd name="connsiteY1429" fmla="*/ 3828211 h 4901727"/>
              <a:gd name="connsiteX1430" fmla="*/ 4478730 w 4561834"/>
              <a:gd name="connsiteY1430" fmla="*/ 3815304 h 4901727"/>
              <a:gd name="connsiteX1431" fmla="*/ 4477711 w 4561834"/>
              <a:gd name="connsiteY1431" fmla="*/ 3825267 h 4901727"/>
              <a:gd name="connsiteX1432" fmla="*/ 4499110 w 4561834"/>
              <a:gd name="connsiteY1432" fmla="*/ 3837269 h 4901727"/>
              <a:gd name="connsiteX1433" fmla="*/ 4467521 w 4561834"/>
              <a:gd name="connsiteY1433" fmla="*/ 3844289 h 4901727"/>
              <a:gd name="connsiteX1434" fmla="*/ 4474540 w 4561834"/>
              <a:gd name="connsiteY1434" fmla="*/ 3859800 h 4901727"/>
              <a:gd name="connsiteX1435" fmla="*/ 4484278 w 4561834"/>
              <a:gd name="connsiteY1435" fmla="*/ 3845874 h 4901727"/>
              <a:gd name="connsiteX1436" fmla="*/ 4503186 w 4561834"/>
              <a:gd name="connsiteY1436" fmla="*/ 3882445 h 4901727"/>
              <a:gd name="connsiteX1437" fmla="*/ 4498996 w 4561834"/>
              <a:gd name="connsiteY1437" fmla="*/ 3897050 h 4901727"/>
              <a:gd name="connsiteX1438" fmla="*/ 4439442 w 4561834"/>
              <a:gd name="connsiteY1438" fmla="*/ 3906448 h 4901727"/>
              <a:gd name="connsiteX1439" fmla="*/ 4488240 w 4561834"/>
              <a:gd name="connsiteY1439" fmla="*/ 3920940 h 4901727"/>
              <a:gd name="connsiteX1440" fmla="*/ 4435365 w 4561834"/>
              <a:gd name="connsiteY1440" fmla="*/ 3920940 h 4901727"/>
              <a:gd name="connsiteX1441" fmla="*/ 4450536 w 4561834"/>
              <a:gd name="connsiteY1441" fmla="*/ 3967135 h 4901727"/>
              <a:gd name="connsiteX1442" fmla="*/ 4439214 w 4561834"/>
              <a:gd name="connsiteY1442" fmla="*/ 3971098 h 4901727"/>
              <a:gd name="connsiteX1443" fmla="*/ 4483484 w 4561834"/>
              <a:gd name="connsiteY1443" fmla="*/ 4000196 h 4901727"/>
              <a:gd name="connsiteX1444" fmla="*/ 4484843 w 4561834"/>
              <a:gd name="connsiteY1444" fmla="*/ 4015254 h 4901727"/>
              <a:gd name="connsiteX1445" fmla="*/ 4459821 w 4561834"/>
              <a:gd name="connsiteY1445" fmla="*/ 4017858 h 4901727"/>
              <a:gd name="connsiteX1446" fmla="*/ 4475672 w 4561834"/>
              <a:gd name="connsiteY1446" fmla="*/ 4024312 h 4901727"/>
              <a:gd name="connsiteX1447" fmla="*/ 4456084 w 4561834"/>
              <a:gd name="connsiteY1447" fmla="*/ 4027482 h 4901727"/>
              <a:gd name="connsiteX1448" fmla="*/ 4457443 w 4561834"/>
              <a:gd name="connsiteY1448" fmla="*/ 4012650 h 4901727"/>
              <a:gd name="connsiteX1449" fmla="*/ 4435591 w 4561834"/>
              <a:gd name="connsiteY1449" fmla="*/ 4010612 h 4901727"/>
              <a:gd name="connsiteX1450" fmla="*/ 4453820 w 4561834"/>
              <a:gd name="connsiteY1450" fmla="*/ 4021934 h 4901727"/>
              <a:gd name="connsiteX1451" fmla="*/ 4474653 w 4561834"/>
              <a:gd name="connsiteY1451" fmla="*/ 4063827 h 4901727"/>
              <a:gd name="connsiteX1452" fmla="*/ 4481333 w 4561834"/>
              <a:gd name="connsiteY1452" fmla="*/ 4079338 h 4901727"/>
              <a:gd name="connsiteX1453" fmla="*/ 4483144 w 4561834"/>
              <a:gd name="connsiteY1453" fmla="*/ 4089528 h 4901727"/>
              <a:gd name="connsiteX1454" fmla="*/ 4477257 w 4561834"/>
              <a:gd name="connsiteY1454" fmla="*/ 4093944 h 4901727"/>
              <a:gd name="connsiteX1455" fmla="*/ 4492542 w 4561834"/>
              <a:gd name="connsiteY1455" fmla="*/ 4105266 h 4901727"/>
              <a:gd name="connsiteX1456" fmla="*/ 4434686 w 4561834"/>
              <a:gd name="connsiteY1456" fmla="*/ 4109908 h 4901727"/>
              <a:gd name="connsiteX1457" fmla="*/ 4461746 w 4561834"/>
              <a:gd name="connsiteY1457" fmla="*/ 4112512 h 4901727"/>
              <a:gd name="connsiteX1458" fmla="*/ 4452236 w 4561834"/>
              <a:gd name="connsiteY1458" fmla="*/ 4126438 h 4901727"/>
              <a:gd name="connsiteX1459" fmla="*/ 4497525 w 4561834"/>
              <a:gd name="connsiteY1459" fmla="*/ 4140591 h 4901727"/>
              <a:gd name="connsiteX1460" fmla="*/ 4483032 w 4561834"/>
              <a:gd name="connsiteY1460" fmla="*/ 4149309 h 4901727"/>
              <a:gd name="connsiteX1461" fmla="*/ 4456085 w 4561834"/>
              <a:gd name="connsiteY1461" fmla="*/ 4146818 h 4901727"/>
              <a:gd name="connsiteX1462" fmla="*/ 4465936 w 4561834"/>
              <a:gd name="connsiteY1462" fmla="*/ 4158141 h 4901727"/>
              <a:gd name="connsiteX1463" fmla="*/ 4446687 w 4561834"/>
              <a:gd name="connsiteY1463" fmla="*/ 4161311 h 4901727"/>
              <a:gd name="connsiteX1464" fmla="*/ 4434572 w 4561834"/>
              <a:gd name="connsiteY1464" fmla="*/ 4145233 h 4901727"/>
              <a:gd name="connsiteX1465" fmla="*/ 4404568 w 4561834"/>
              <a:gd name="connsiteY1465" fmla="*/ 4207166 h 4901727"/>
              <a:gd name="connsiteX1466" fmla="*/ 4417023 w 4561834"/>
              <a:gd name="connsiteY1466" fmla="*/ 4218488 h 4901727"/>
              <a:gd name="connsiteX1467" fmla="*/ 4407738 w 4561834"/>
              <a:gd name="connsiteY1467" fmla="*/ 4232414 h 4901727"/>
              <a:gd name="connsiteX1468" fmla="*/ 4453820 w 4561834"/>
              <a:gd name="connsiteY1468" fmla="*/ 4256757 h 4901727"/>
              <a:gd name="connsiteX1469" fmla="*/ 4405815 w 4561834"/>
              <a:gd name="connsiteY1469" fmla="*/ 4282232 h 4901727"/>
              <a:gd name="connsiteX1470" fmla="*/ 4343995 w 4561834"/>
              <a:gd name="connsiteY1470" fmla="*/ 4286648 h 4901727"/>
              <a:gd name="connsiteX1471" fmla="*/ 4444537 w 4561834"/>
              <a:gd name="connsiteY1471" fmla="*/ 4325709 h 4901727"/>
              <a:gd name="connsiteX1472" fmla="*/ 4436611 w 4561834"/>
              <a:gd name="connsiteY1472" fmla="*/ 4324917 h 4901727"/>
              <a:gd name="connsiteX1473" fmla="*/ 4432535 w 4561834"/>
              <a:gd name="connsiteY1473" fmla="*/ 4339409 h 4901727"/>
              <a:gd name="connsiteX1474" fmla="*/ 4391322 w 4561834"/>
              <a:gd name="connsiteY1474" fmla="*/ 4325709 h 4901727"/>
              <a:gd name="connsiteX1475" fmla="*/ 4326220 w 4561834"/>
              <a:gd name="connsiteY1475" fmla="*/ 4340089 h 4901727"/>
              <a:gd name="connsiteX1476" fmla="*/ 4382830 w 4561834"/>
              <a:gd name="connsiteY1476" fmla="*/ 4330012 h 4901727"/>
              <a:gd name="connsiteX1477" fmla="*/ 4282402 w 4561834"/>
              <a:gd name="connsiteY1477" fmla="*/ 4321747 h 4901727"/>
              <a:gd name="connsiteX1478" fmla="*/ 4287384 w 4561834"/>
              <a:gd name="connsiteY1478" fmla="*/ 4326955 h 4901727"/>
              <a:gd name="connsiteX1479" fmla="*/ 4274930 w 4561834"/>
              <a:gd name="connsiteY1479" fmla="*/ 4351071 h 4901727"/>
              <a:gd name="connsiteX1480" fmla="*/ 3965041 w 4561834"/>
              <a:gd name="connsiteY1480" fmla="*/ 4367375 h 4901727"/>
              <a:gd name="connsiteX1481" fmla="*/ 3970475 w 4561834"/>
              <a:gd name="connsiteY1481" fmla="*/ 4362620 h 4901727"/>
              <a:gd name="connsiteX1482" fmla="*/ 3899372 w 4561834"/>
              <a:gd name="connsiteY1482" fmla="*/ 4360129 h 4901727"/>
              <a:gd name="connsiteX1483" fmla="*/ 3903529 w 4561834"/>
              <a:gd name="connsiteY1483" fmla="*/ 4351726 h 4901727"/>
              <a:gd name="connsiteX1484" fmla="*/ 3912958 w 4561834"/>
              <a:gd name="connsiteY1484" fmla="*/ 4350505 h 4901727"/>
              <a:gd name="connsiteX1485" fmla="*/ 3904000 w 4561834"/>
              <a:gd name="connsiteY1485" fmla="*/ 4350774 h 4901727"/>
              <a:gd name="connsiteX1486" fmla="*/ 3903529 w 4561834"/>
              <a:gd name="connsiteY1486" fmla="*/ 4351726 h 4901727"/>
              <a:gd name="connsiteX1487" fmla="*/ 3849554 w 4561834"/>
              <a:gd name="connsiteY1487" fmla="*/ 4358714 h 4901727"/>
              <a:gd name="connsiteX1488" fmla="*/ 3783772 w 4561834"/>
              <a:gd name="connsiteY1488" fmla="*/ 4351977 h 4901727"/>
              <a:gd name="connsiteX1489" fmla="*/ 3794415 w 4561834"/>
              <a:gd name="connsiteY1489" fmla="*/ 4347108 h 4901727"/>
              <a:gd name="connsiteX1490" fmla="*/ 3738936 w 4561834"/>
              <a:gd name="connsiteY1490" fmla="*/ 4351184 h 4901727"/>
              <a:gd name="connsiteX1491" fmla="*/ 3747088 w 4561834"/>
              <a:gd name="connsiteY1491" fmla="*/ 4341334 h 4901727"/>
              <a:gd name="connsiteX1492" fmla="*/ 3723198 w 4561834"/>
              <a:gd name="connsiteY1492" fmla="*/ 4350845 h 4901727"/>
              <a:gd name="connsiteX1493" fmla="*/ 3728633 w 4561834"/>
              <a:gd name="connsiteY1493" fmla="*/ 4340994 h 4901727"/>
              <a:gd name="connsiteX1494" fmla="*/ 3716550 w 4561834"/>
              <a:gd name="connsiteY1494" fmla="*/ 4340916 h 4901727"/>
              <a:gd name="connsiteX1495" fmla="*/ 3720052 w 4561834"/>
              <a:gd name="connsiteY1495" fmla="*/ 4360525 h 4901727"/>
              <a:gd name="connsiteX1496" fmla="*/ 3709296 w 4561834"/>
              <a:gd name="connsiteY1496" fmla="*/ 4365054 h 4901727"/>
              <a:gd name="connsiteX1497" fmla="*/ 3753000 w 4561834"/>
              <a:gd name="connsiteY1497" fmla="*/ 4391887 h 4901727"/>
              <a:gd name="connsiteX1498" fmla="*/ 3755038 w 4561834"/>
              <a:gd name="connsiteY1498" fmla="*/ 4406833 h 4901727"/>
              <a:gd name="connsiteX1499" fmla="*/ 3731148 w 4561834"/>
              <a:gd name="connsiteY1499" fmla="*/ 4410795 h 4901727"/>
              <a:gd name="connsiteX1500" fmla="*/ 3746660 w 4561834"/>
              <a:gd name="connsiteY1500" fmla="*/ 4416343 h 4901727"/>
              <a:gd name="connsiteX1501" fmla="*/ 3728091 w 4561834"/>
              <a:gd name="connsiteY1501" fmla="*/ 4420533 h 4901727"/>
              <a:gd name="connsiteX1502" fmla="*/ 3728091 w 4561834"/>
              <a:gd name="connsiteY1502" fmla="*/ 4405700 h 4901727"/>
              <a:gd name="connsiteX1503" fmla="*/ 3707032 w 4561834"/>
              <a:gd name="connsiteY1503" fmla="*/ 4404795 h 4901727"/>
              <a:gd name="connsiteX1504" fmla="*/ 3725034 w 4561834"/>
              <a:gd name="connsiteY1504" fmla="*/ 4415438 h 4901727"/>
              <a:gd name="connsiteX1505" fmla="*/ 3746999 w 4561834"/>
              <a:gd name="connsiteY1505" fmla="*/ 4456198 h 4901727"/>
              <a:gd name="connsiteX1506" fmla="*/ 3754246 w 4561834"/>
              <a:gd name="connsiteY1506" fmla="*/ 4471369 h 4901727"/>
              <a:gd name="connsiteX1507" fmla="*/ 3756397 w 4561834"/>
              <a:gd name="connsiteY1507" fmla="*/ 4481446 h 4901727"/>
              <a:gd name="connsiteX1508" fmla="*/ 3750962 w 4561834"/>
              <a:gd name="connsiteY1508" fmla="*/ 4486201 h 4901727"/>
              <a:gd name="connsiteX1509" fmla="*/ 3766247 w 4561834"/>
              <a:gd name="connsiteY1509" fmla="*/ 4496731 h 4901727"/>
              <a:gd name="connsiteX1510" fmla="*/ 3710768 w 4561834"/>
              <a:gd name="connsiteY1510" fmla="*/ 4504317 h 4901727"/>
              <a:gd name="connsiteX1511" fmla="*/ 3736922 w 4561834"/>
              <a:gd name="connsiteY1511" fmla="*/ 4505449 h 4901727"/>
              <a:gd name="connsiteX1512" fmla="*/ 3728431 w 4561834"/>
              <a:gd name="connsiteY1512" fmla="*/ 4519942 h 4901727"/>
              <a:gd name="connsiteX1513" fmla="*/ 3772588 w 4561834"/>
              <a:gd name="connsiteY1513" fmla="*/ 4531264 h 4901727"/>
              <a:gd name="connsiteX1514" fmla="*/ 3759114 w 4561834"/>
              <a:gd name="connsiteY1514" fmla="*/ 4540661 h 4901727"/>
              <a:gd name="connsiteX1515" fmla="*/ 3732846 w 4561834"/>
              <a:gd name="connsiteY1515" fmla="*/ 4539529 h 4901727"/>
              <a:gd name="connsiteX1516" fmla="*/ 3742923 w 4561834"/>
              <a:gd name="connsiteY1516" fmla="*/ 4549945 h 4901727"/>
              <a:gd name="connsiteX1517" fmla="*/ 3724355 w 4561834"/>
              <a:gd name="connsiteY1517" fmla="*/ 4554135 h 4901727"/>
              <a:gd name="connsiteX1518" fmla="*/ 3711900 w 4561834"/>
              <a:gd name="connsiteY1518" fmla="*/ 4538623 h 4901727"/>
              <a:gd name="connsiteX1519" fmla="*/ 3685633 w 4561834"/>
              <a:gd name="connsiteY1519" fmla="*/ 4602141 h 4901727"/>
              <a:gd name="connsiteX1520" fmla="*/ 3698200 w 4561834"/>
              <a:gd name="connsiteY1520" fmla="*/ 4612557 h 4901727"/>
              <a:gd name="connsiteX1521" fmla="*/ 3689822 w 4561834"/>
              <a:gd name="connsiteY1521" fmla="*/ 4627050 h 4901727"/>
              <a:gd name="connsiteX1522" fmla="*/ 3736016 w 4561834"/>
              <a:gd name="connsiteY1522" fmla="*/ 4648902 h 4901727"/>
              <a:gd name="connsiteX1523" fmla="*/ 3690727 w 4561834"/>
              <a:gd name="connsiteY1523" fmla="*/ 4676867 h 4901727"/>
              <a:gd name="connsiteX1524" fmla="*/ 3630266 w 4561834"/>
              <a:gd name="connsiteY1524" fmla="*/ 4684227 h 4901727"/>
              <a:gd name="connsiteX1525" fmla="*/ 3730808 w 4561834"/>
              <a:gd name="connsiteY1525" fmla="*/ 4718194 h 4901727"/>
              <a:gd name="connsiteX1526" fmla="*/ 3722995 w 4561834"/>
              <a:gd name="connsiteY1526" fmla="*/ 4718194 h 4901727"/>
              <a:gd name="connsiteX1527" fmla="*/ 3719712 w 4561834"/>
              <a:gd name="connsiteY1527" fmla="*/ 4732912 h 4901727"/>
              <a:gd name="connsiteX1528" fmla="*/ 3678386 w 4561834"/>
              <a:gd name="connsiteY1528" fmla="*/ 4721590 h 4901727"/>
              <a:gd name="connsiteX1529" fmla="*/ 3614981 w 4561834"/>
              <a:gd name="connsiteY1529" fmla="*/ 4738800 h 4901727"/>
              <a:gd name="connsiteX1530" fmla="*/ 3670348 w 4561834"/>
              <a:gd name="connsiteY1530" fmla="*/ 4726232 h 4901727"/>
              <a:gd name="connsiteX1531" fmla="*/ 3571278 w 4561834"/>
              <a:gd name="connsiteY1531" fmla="*/ 4722269 h 4901727"/>
              <a:gd name="connsiteX1532" fmla="*/ 3576260 w 4561834"/>
              <a:gd name="connsiteY1532" fmla="*/ 4727251 h 4901727"/>
              <a:gd name="connsiteX1533" fmla="*/ 3564938 w 4561834"/>
              <a:gd name="connsiteY1533" fmla="*/ 4751820 h 4901727"/>
              <a:gd name="connsiteX1534" fmla="*/ 3259238 w 4561834"/>
              <a:gd name="connsiteY1534" fmla="*/ 4775710 h 4901727"/>
              <a:gd name="connsiteX1535" fmla="*/ 3264560 w 4561834"/>
              <a:gd name="connsiteY1535" fmla="*/ 4770955 h 4901727"/>
              <a:gd name="connsiteX1536" fmla="*/ 3194248 w 4561834"/>
              <a:gd name="connsiteY1536" fmla="*/ 4768804 h 4901727"/>
              <a:gd name="connsiteX1537" fmla="*/ 3198384 w 4561834"/>
              <a:gd name="connsiteY1537" fmla="*/ 4760430 h 4901727"/>
              <a:gd name="connsiteX1538" fmla="*/ 3207609 w 4561834"/>
              <a:gd name="connsiteY1538" fmla="*/ 4759180 h 4901727"/>
              <a:gd name="connsiteX1539" fmla="*/ 3198763 w 4561834"/>
              <a:gd name="connsiteY1539" fmla="*/ 4759661 h 4901727"/>
              <a:gd name="connsiteX1540" fmla="*/ 3198384 w 4561834"/>
              <a:gd name="connsiteY1540" fmla="*/ 4760430 h 4901727"/>
              <a:gd name="connsiteX1541" fmla="*/ 3144841 w 4561834"/>
              <a:gd name="connsiteY1541" fmla="*/ 4767685 h 4901727"/>
              <a:gd name="connsiteX1542" fmla="*/ 3079780 w 4561834"/>
              <a:gd name="connsiteY1542" fmla="*/ 4760652 h 4901727"/>
              <a:gd name="connsiteX1543" fmla="*/ 3090310 w 4561834"/>
              <a:gd name="connsiteY1543" fmla="*/ 4755896 h 4901727"/>
              <a:gd name="connsiteX1544" fmla="*/ 3035397 w 4561834"/>
              <a:gd name="connsiteY1544" fmla="*/ 4759520 h 4901727"/>
              <a:gd name="connsiteX1545" fmla="*/ 3043549 w 4561834"/>
              <a:gd name="connsiteY1545" fmla="*/ 4749896 h 4901727"/>
              <a:gd name="connsiteX1546" fmla="*/ 3019772 w 4561834"/>
              <a:gd name="connsiteY1546" fmla="*/ 4759180 h 4901727"/>
              <a:gd name="connsiteX1547" fmla="*/ 3025207 w 4561834"/>
              <a:gd name="connsiteY1547" fmla="*/ 4749443 h 4901727"/>
              <a:gd name="connsiteX1548" fmla="*/ 2725055 w 4561834"/>
              <a:gd name="connsiteY1548" fmla="*/ 4762803 h 4901727"/>
              <a:gd name="connsiteX1549" fmla="*/ 2727433 w 4561834"/>
              <a:gd name="connsiteY1549" fmla="*/ 4777748 h 4901727"/>
              <a:gd name="connsiteX1550" fmla="*/ 2740227 w 4561834"/>
              <a:gd name="connsiteY1550" fmla="*/ 4787938 h 4901727"/>
              <a:gd name="connsiteX1551" fmla="*/ 2732075 w 4561834"/>
              <a:gd name="connsiteY1551" fmla="*/ 4807639 h 4901727"/>
              <a:gd name="connsiteX1552" fmla="*/ 2719847 w 4561834"/>
              <a:gd name="connsiteY1552" fmla="*/ 4762350 h 4901727"/>
              <a:gd name="connsiteX1553" fmla="*/ 2568469 w 4561834"/>
              <a:gd name="connsiteY1553" fmla="*/ 4779786 h 4901727"/>
              <a:gd name="connsiteX1554" fmla="*/ 2581263 w 4561834"/>
              <a:gd name="connsiteY1554" fmla="*/ 4794958 h 4901727"/>
              <a:gd name="connsiteX1555" fmla="*/ 2542202 w 4561834"/>
              <a:gd name="connsiteY1555" fmla="*/ 4794958 h 4901727"/>
              <a:gd name="connsiteX1556" fmla="*/ 2451624 w 4561834"/>
              <a:gd name="connsiteY1556" fmla="*/ 4788844 h 4901727"/>
              <a:gd name="connsiteX1557" fmla="*/ 2449246 w 4561834"/>
              <a:gd name="connsiteY1557" fmla="*/ 4769030 h 4901727"/>
              <a:gd name="connsiteX1558" fmla="*/ 2428187 w 4561834"/>
              <a:gd name="connsiteY1558" fmla="*/ 4783748 h 4901727"/>
              <a:gd name="connsiteX1559" fmla="*/ 2438717 w 4561834"/>
              <a:gd name="connsiteY1559" fmla="*/ 4773898 h 4901727"/>
              <a:gd name="connsiteX1560" fmla="*/ 2370783 w 4561834"/>
              <a:gd name="connsiteY1560" fmla="*/ 4778201 h 4901727"/>
              <a:gd name="connsiteX1561" fmla="*/ 2365802 w 4561834"/>
              <a:gd name="connsiteY1561" fmla="*/ 4763255 h 4901727"/>
              <a:gd name="connsiteX1562" fmla="*/ 2357762 w 4561834"/>
              <a:gd name="connsiteY1562" fmla="*/ 4778087 h 4901727"/>
              <a:gd name="connsiteX1563" fmla="*/ 2360480 w 4561834"/>
              <a:gd name="connsiteY1563" fmla="*/ 4768237 h 4901727"/>
              <a:gd name="connsiteX1564" fmla="*/ 2214537 w 4561834"/>
              <a:gd name="connsiteY1564" fmla="*/ 4777182 h 4901727"/>
              <a:gd name="connsiteX1565" fmla="*/ 2230162 w 4561834"/>
              <a:gd name="connsiteY1565" fmla="*/ 4782390 h 4901727"/>
              <a:gd name="connsiteX1566" fmla="*/ 2227444 w 4561834"/>
              <a:gd name="connsiteY1566" fmla="*/ 4792240 h 4901727"/>
              <a:gd name="connsiteX1567" fmla="*/ 2096007 w 4561834"/>
              <a:gd name="connsiteY1567" fmla="*/ 4787145 h 4901727"/>
              <a:gd name="connsiteX1568" fmla="*/ 2051957 w 4561834"/>
              <a:gd name="connsiteY1568" fmla="*/ 4782939 h 4901727"/>
              <a:gd name="connsiteX1569" fmla="*/ 2050866 w 4561834"/>
              <a:gd name="connsiteY1569" fmla="*/ 4788986 h 4901727"/>
              <a:gd name="connsiteX1570" fmla="*/ 2047172 w 4561834"/>
              <a:gd name="connsiteY1570" fmla="*/ 4789298 h 4901727"/>
              <a:gd name="connsiteX1571" fmla="*/ 2047172 w 4561834"/>
              <a:gd name="connsiteY1571" fmla="*/ 4782483 h 4901727"/>
              <a:gd name="connsiteX1572" fmla="*/ 2031971 w 4561834"/>
              <a:gd name="connsiteY1572" fmla="*/ 4781031 h 4901727"/>
              <a:gd name="connsiteX1573" fmla="*/ 1974845 w 4561834"/>
              <a:gd name="connsiteY1573" fmla="*/ 4772200 h 4901727"/>
              <a:gd name="connsiteX1574" fmla="*/ 1991149 w 4561834"/>
              <a:gd name="connsiteY1574" fmla="*/ 4758571 h 4901727"/>
              <a:gd name="connsiteX1575" fmla="*/ 2010909 w 4561834"/>
              <a:gd name="connsiteY1575" fmla="*/ 4757428 h 4901727"/>
              <a:gd name="connsiteX1576" fmla="*/ 1999391 w 4561834"/>
              <a:gd name="connsiteY1576" fmla="*/ 4752127 h 4901727"/>
              <a:gd name="connsiteX1577" fmla="*/ 1987164 w 4561834"/>
              <a:gd name="connsiteY1577" fmla="*/ 4751029 h 4901727"/>
              <a:gd name="connsiteX1578" fmla="*/ 1999732 w 4561834"/>
              <a:gd name="connsiteY1578" fmla="*/ 4730875 h 4901727"/>
              <a:gd name="connsiteX1579" fmla="*/ 1997581 w 4561834"/>
              <a:gd name="connsiteY1579" fmla="*/ 4735970 h 4901727"/>
              <a:gd name="connsiteX1580" fmla="*/ 2014422 w 4561834"/>
              <a:gd name="connsiteY1580" fmla="*/ 4743352 h 4901727"/>
              <a:gd name="connsiteX1581" fmla="*/ 2013907 w 4561834"/>
              <a:gd name="connsiteY1581" fmla="*/ 4737440 h 4901727"/>
              <a:gd name="connsiteX1582" fmla="*/ 2032136 w 4561834"/>
              <a:gd name="connsiteY1582" fmla="*/ 4737440 h 4901727"/>
              <a:gd name="connsiteX1583" fmla="*/ 2021719 w 4561834"/>
              <a:gd name="connsiteY1583" fmla="*/ 4747405 h 4901727"/>
              <a:gd name="connsiteX1584" fmla="*/ 2042551 w 4561834"/>
              <a:gd name="connsiteY1584" fmla="*/ 4737440 h 4901727"/>
              <a:gd name="connsiteX1585" fmla="*/ 1969524 w 4561834"/>
              <a:gd name="connsiteY1585" fmla="*/ 4707777 h 4901727"/>
              <a:gd name="connsiteX1586" fmla="*/ 1966920 w 4561834"/>
              <a:gd name="connsiteY1586" fmla="*/ 4722722 h 4901727"/>
              <a:gd name="connsiteX1587" fmla="*/ 1950013 w 4561834"/>
              <a:gd name="connsiteY1587" fmla="*/ 4715048 h 4901727"/>
              <a:gd name="connsiteX1588" fmla="*/ 1942489 w 4561834"/>
              <a:gd name="connsiteY1588" fmla="*/ 4715711 h 4901727"/>
              <a:gd name="connsiteX1589" fmla="*/ 1942417 w 4561834"/>
              <a:gd name="connsiteY1589" fmla="*/ 4715930 h 4901727"/>
              <a:gd name="connsiteX1590" fmla="*/ 1942341 w 4561834"/>
              <a:gd name="connsiteY1590" fmla="*/ 4715724 h 4901727"/>
              <a:gd name="connsiteX1591" fmla="*/ 1934383 w 4561834"/>
              <a:gd name="connsiteY1591" fmla="*/ 4716426 h 4901727"/>
              <a:gd name="connsiteX1592" fmla="*/ 1933950 w 4561834"/>
              <a:gd name="connsiteY1592" fmla="*/ 4717628 h 4901727"/>
              <a:gd name="connsiteX1593" fmla="*/ 1932982 w 4561834"/>
              <a:gd name="connsiteY1593" fmla="*/ 4716550 h 4901727"/>
              <a:gd name="connsiteX1594" fmla="*/ 1928467 w 4561834"/>
              <a:gd name="connsiteY1594" fmla="*/ 4716948 h 4901727"/>
              <a:gd name="connsiteX1595" fmla="*/ 1907426 w 4561834"/>
              <a:gd name="connsiteY1595" fmla="*/ 4721293 h 4901727"/>
              <a:gd name="connsiteX1596" fmla="*/ 1915608 w 4561834"/>
              <a:gd name="connsiteY1596" fmla="*/ 4723063 h 4901727"/>
              <a:gd name="connsiteX1597" fmla="*/ 1855147 w 4561834"/>
              <a:gd name="connsiteY1597" fmla="*/ 4759747 h 4901727"/>
              <a:gd name="connsiteX1598" fmla="*/ 1859902 w 4561834"/>
              <a:gd name="connsiteY1598" fmla="*/ 4739593 h 4901727"/>
              <a:gd name="connsiteX1599" fmla="*/ 1791063 w 4561834"/>
              <a:gd name="connsiteY1599" fmla="*/ 4747066 h 4901727"/>
              <a:gd name="connsiteX1600" fmla="*/ 1796838 w 4561834"/>
              <a:gd name="connsiteY1600" fmla="*/ 4756803 h 4901727"/>
              <a:gd name="connsiteX1601" fmla="*/ 1787214 w 4561834"/>
              <a:gd name="connsiteY1601" fmla="*/ 4766653 h 4901727"/>
              <a:gd name="connsiteX1602" fmla="*/ 1743850 w 4561834"/>
              <a:gd name="connsiteY1602" fmla="*/ 4738574 h 4901727"/>
              <a:gd name="connsiteX1603" fmla="*/ 1736830 w 4561834"/>
              <a:gd name="connsiteY1603" fmla="*/ 4748877 h 4901727"/>
              <a:gd name="connsiteX1604" fmla="*/ 1731961 w 4561834"/>
              <a:gd name="connsiteY1604" fmla="*/ 4739140 h 4901727"/>
              <a:gd name="connsiteX1605" fmla="*/ 1697995 w 4561834"/>
              <a:gd name="connsiteY1605" fmla="*/ 4745820 h 4901727"/>
              <a:gd name="connsiteX1606" fmla="*/ 1761286 w 4561834"/>
              <a:gd name="connsiteY1606" fmla="*/ 4757822 h 4901727"/>
              <a:gd name="connsiteX1607" fmla="*/ 1751209 w 4561834"/>
              <a:gd name="connsiteY1607" fmla="*/ 4773107 h 4901727"/>
              <a:gd name="connsiteX1608" fmla="*/ 1757210 w 4561834"/>
              <a:gd name="connsiteY1608" fmla="*/ 4787826 h 4901727"/>
              <a:gd name="connsiteX1609" fmla="*/ 1741246 w 4561834"/>
              <a:gd name="connsiteY1609" fmla="*/ 4768691 h 4901727"/>
              <a:gd name="connsiteX1610" fmla="*/ 1746001 w 4561834"/>
              <a:gd name="connsiteY1610" fmla="*/ 4778315 h 4901727"/>
              <a:gd name="connsiteX1611" fmla="*/ 1744529 w 4561834"/>
              <a:gd name="connsiteY1611" fmla="*/ 4793260 h 4901727"/>
              <a:gd name="connsiteX1612" fmla="*/ 1621343 w 4561834"/>
              <a:gd name="connsiteY1612" fmla="*/ 4784769 h 4901727"/>
              <a:gd name="connsiteX1613" fmla="*/ 1616349 w 4561834"/>
              <a:gd name="connsiteY1613" fmla="*/ 4782102 h 4901727"/>
              <a:gd name="connsiteX1614" fmla="*/ 1617994 w 4561834"/>
              <a:gd name="connsiteY1614" fmla="*/ 4780329 h 4901727"/>
              <a:gd name="connsiteX1615" fmla="*/ 1619079 w 4561834"/>
              <a:gd name="connsiteY1615" fmla="*/ 4780353 h 4901727"/>
              <a:gd name="connsiteX1616" fmla="*/ 1618286 w 4561834"/>
              <a:gd name="connsiteY1616" fmla="*/ 4780013 h 4901727"/>
              <a:gd name="connsiteX1617" fmla="*/ 1617994 w 4561834"/>
              <a:gd name="connsiteY1617" fmla="*/ 4780329 h 4901727"/>
              <a:gd name="connsiteX1618" fmla="*/ 1612807 w 4561834"/>
              <a:gd name="connsiteY1618" fmla="*/ 4780212 h 4901727"/>
              <a:gd name="connsiteX1619" fmla="*/ 1599605 w 4561834"/>
              <a:gd name="connsiteY1619" fmla="*/ 4773163 h 4901727"/>
              <a:gd name="connsiteX1620" fmla="*/ 1574130 w 4561834"/>
              <a:gd name="connsiteY1620" fmla="*/ 4772767 h 4901727"/>
              <a:gd name="connsiteX1621" fmla="*/ 1392974 w 4561834"/>
              <a:gd name="connsiteY1621" fmla="*/ 4820773 h 4901727"/>
              <a:gd name="connsiteX1622" fmla="*/ 1395352 w 4561834"/>
              <a:gd name="connsiteY1622" fmla="*/ 4810583 h 4901727"/>
              <a:gd name="connsiteX1623" fmla="*/ 1358894 w 4561834"/>
              <a:gd name="connsiteY1623" fmla="*/ 4838549 h 4901727"/>
              <a:gd name="connsiteX1624" fmla="*/ 1369650 w 4561834"/>
              <a:gd name="connsiteY1624" fmla="*/ 4812735 h 4901727"/>
              <a:gd name="connsiteX1625" fmla="*/ 1342251 w 4561834"/>
              <a:gd name="connsiteY1625" fmla="*/ 4820094 h 4901727"/>
              <a:gd name="connsiteX1626" fmla="*/ 1364895 w 4561834"/>
              <a:gd name="connsiteY1626" fmla="*/ 4803224 h 4901727"/>
              <a:gd name="connsiteX1627" fmla="*/ 1333759 w 4561834"/>
              <a:gd name="connsiteY1627" fmla="*/ 4756124 h 4901727"/>
              <a:gd name="connsiteX1628" fmla="*/ 1329004 w 4561834"/>
              <a:gd name="connsiteY1628" fmla="*/ 4726686 h 4901727"/>
              <a:gd name="connsiteX1629" fmla="*/ 1326923 w 4561834"/>
              <a:gd name="connsiteY1629" fmla="*/ 4723669 h 4901727"/>
              <a:gd name="connsiteX1630" fmla="*/ 1329004 w 4561834"/>
              <a:gd name="connsiteY1630" fmla="*/ 4721704 h 4901727"/>
              <a:gd name="connsiteX1631" fmla="*/ 1325720 w 4561834"/>
              <a:gd name="connsiteY1631" fmla="*/ 4697135 h 4901727"/>
              <a:gd name="connsiteX1632" fmla="*/ 1296509 w 4561834"/>
              <a:gd name="connsiteY1632" fmla="*/ 4664753 h 4901727"/>
              <a:gd name="connsiteX1633" fmla="*/ 1329004 w 4561834"/>
              <a:gd name="connsiteY1633" fmla="*/ 4646977 h 4901727"/>
              <a:gd name="connsiteX1634" fmla="*/ 1319874 w 4561834"/>
              <a:gd name="connsiteY1634" fmla="*/ 4616264 h 4901727"/>
              <a:gd name="connsiteX1635" fmla="*/ 1316548 w 4561834"/>
              <a:gd name="connsiteY1635" fmla="*/ 4617992 h 4901727"/>
              <a:gd name="connsiteX1636" fmla="*/ 1319597 w 4561834"/>
              <a:gd name="connsiteY1636" fmla="*/ 4615334 h 4901727"/>
              <a:gd name="connsiteX1637" fmla="*/ 1316252 w 4561834"/>
              <a:gd name="connsiteY1637" fmla="*/ 4604080 h 4901727"/>
              <a:gd name="connsiteX1638" fmla="*/ 1299679 w 4561834"/>
              <a:gd name="connsiteY1638" fmla="*/ 4589800 h 4901727"/>
              <a:gd name="connsiteX1639" fmla="*/ 1295263 w 4561834"/>
              <a:gd name="connsiteY1639" fmla="*/ 4565231 h 4901727"/>
              <a:gd name="connsiteX1640" fmla="*/ 1297600 w 4561834"/>
              <a:gd name="connsiteY1640" fmla="*/ 4564076 h 4901727"/>
              <a:gd name="connsiteX1641" fmla="*/ 1284393 w 4561834"/>
              <a:gd name="connsiteY1641" fmla="*/ 4560927 h 4901727"/>
              <a:gd name="connsiteX1642" fmla="*/ 1276129 w 4561834"/>
              <a:gd name="connsiteY1642" fmla="*/ 4541041 h 4901727"/>
              <a:gd name="connsiteX1643" fmla="*/ 1268358 w 4561834"/>
              <a:gd name="connsiteY1643" fmla="*/ 4535500 h 4901727"/>
              <a:gd name="connsiteX1644" fmla="*/ 1267269 w 4561834"/>
              <a:gd name="connsiteY1644" fmla="*/ 4535561 h 4901727"/>
              <a:gd name="connsiteX1645" fmla="*/ 1239492 w 4561834"/>
              <a:gd name="connsiteY1645" fmla="*/ 4541405 h 4901727"/>
              <a:gd name="connsiteX1646" fmla="*/ 1239443 w 4561834"/>
              <a:gd name="connsiteY1646" fmla="*/ 4541453 h 4901727"/>
              <a:gd name="connsiteX1647" fmla="*/ 1222474 w 4561834"/>
              <a:gd name="connsiteY1647" fmla="*/ 4551502 h 4901727"/>
              <a:gd name="connsiteX1648" fmla="*/ 1210049 w 4561834"/>
              <a:gd name="connsiteY1648" fmla="*/ 4548297 h 4901727"/>
              <a:gd name="connsiteX1649" fmla="*/ 1152410 w 4561834"/>
              <a:gd name="connsiteY1649" fmla="*/ 4562888 h 4901727"/>
              <a:gd name="connsiteX1650" fmla="*/ 940028 w 4561834"/>
              <a:gd name="connsiteY1650" fmla="*/ 4653086 h 4901727"/>
              <a:gd name="connsiteX1651" fmla="*/ 942745 w 4561834"/>
              <a:gd name="connsiteY1651" fmla="*/ 4641763 h 4901727"/>
              <a:gd name="connsiteX1652" fmla="*/ 886814 w 4561834"/>
              <a:gd name="connsiteY1652" fmla="*/ 4681618 h 4901727"/>
              <a:gd name="connsiteX1653" fmla="*/ 901306 w 4561834"/>
              <a:gd name="connsiteY1653" fmla="*/ 4652293 h 4901727"/>
              <a:gd name="connsiteX1654" fmla="*/ 857716 w 4561834"/>
              <a:gd name="connsiteY1654" fmla="*/ 4668597 h 4901727"/>
              <a:gd name="connsiteX1655" fmla="*/ 891682 w 4561834"/>
              <a:gd name="connsiteY1655" fmla="*/ 4644481 h 4901727"/>
              <a:gd name="connsiteX1656" fmla="*/ 836203 w 4561834"/>
              <a:gd name="connsiteY1656" fmla="*/ 4607344 h 4901727"/>
              <a:gd name="connsiteX1657" fmla="*/ 824881 w 4561834"/>
              <a:gd name="connsiteY1657" fmla="*/ 4579378 h 4901727"/>
              <a:gd name="connsiteX1658" fmla="*/ 822806 w 4561834"/>
              <a:gd name="connsiteY1658" fmla="*/ 4578103 h 4901727"/>
              <a:gd name="connsiteX1659" fmla="*/ 823636 w 4561834"/>
              <a:gd name="connsiteY1659" fmla="*/ 4574509 h 4901727"/>
              <a:gd name="connsiteX1660" fmla="*/ 815710 w 4561834"/>
              <a:gd name="connsiteY1660" fmla="*/ 4550959 h 4901727"/>
              <a:gd name="connsiteX1661" fmla="*/ 765779 w 4561834"/>
              <a:gd name="connsiteY1661" fmla="*/ 4528315 h 4901727"/>
              <a:gd name="connsiteX1662" fmla="*/ 815597 w 4561834"/>
              <a:gd name="connsiteY1662" fmla="*/ 4500349 h 4901727"/>
              <a:gd name="connsiteX1663" fmla="*/ 762835 w 4561834"/>
              <a:gd name="connsiteY1663" fmla="*/ 4452229 h 4901727"/>
              <a:gd name="connsiteX1664" fmla="*/ 753212 w 4561834"/>
              <a:gd name="connsiteY1664" fmla="*/ 4429585 h 4901727"/>
              <a:gd name="connsiteX1665" fmla="*/ 765326 w 4561834"/>
              <a:gd name="connsiteY1665" fmla="*/ 4426528 h 4901727"/>
              <a:gd name="connsiteX1666" fmla="*/ 768044 w 4561834"/>
              <a:gd name="connsiteY1666" fmla="*/ 4415206 h 4901727"/>
              <a:gd name="connsiteX1667" fmla="*/ 753325 w 4561834"/>
              <a:gd name="connsiteY1667" fmla="*/ 4388372 h 4901727"/>
              <a:gd name="connsiteX1668" fmla="*/ 766345 w 4561834"/>
              <a:gd name="connsiteY1668" fmla="*/ 4374672 h 4901727"/>
              <a:gd name="connsiteX1669" fmla="*/ 751853 w 4561834"/>
              <a:gd name="connsiteY1669" fmla="*/ 4368219 h 4901727"/>
              <a:gd name="connsiteX1670" fmla="*/ 757967 w 4561834"/>
              <a:gd name="connsiteY1670" fmla="*/ 4356896 h 4901727"/>
              <a:gd name="connsiteX1671" fmla="*/ 746645 w 4561834"/>
              <a:gd name="connsiteY1671" fmla="*/ 4313532 h 4901727"/>
              <a:gd name="connsiteX1672" fmla="*/ 716075 w 4561834"/>
              <a:gd name="connsiteY1672" fmla="*/ 4280358 h 4901727"/>
              <a:gd name="connsiteX1673" fmla="*/ 732832 w 4561834"/>
              <a:gd name="connsiteY1673" fmla="*/ 4281264 h 4901727"/>
              <a:gd name="connsiteX1674" fmla="*/ 734303 w 4561834"/>
              <a:gd name="connsiteY1674" fmla="*/ 4265413 h 4901727"/>
              <a:gd name="connsiteX1675" fmla="*/ 717547 w 4561834"/>
              <a:gd name="connsiteY1675" fmla="*/ 4264620 h 4901727"/>
              <a:gd name="connsiteX1676" fmla="*/ 712112 w 4561834"/>
              <a:gd name="connsiteY1676" fmla="*/ 4250581 h 4901727"/>
              <a:gd name="connsiteX1677" fmla="*/ 733624 w 4561834"/>
              <a:gd name="connsiteY1677" fmla="*/ 4255449 h 4901727"/>
              <a:gd name="connsiteX1678" fmla="*/ 731133 w 4561834"/>
              <a:gd name="connsiteY1678" fmla="*/ 4245825 h 4901727"/>
              <a:gd name="connsiteX1679" fmla="*/ 714829 w 4561834"/>
              <a:gd name="connsiteY1679" fmla="*/ 4239711 h 4901727"/>
              <a:gd name="connsiteX1680" fmla="*/ 731360 w 4561834"/>
              <a:gd name="connsiteY1680" fmla="*/ 4225219 h 4901727"/>
              <a:gd name="connsiteX1681" fmla="*/ 722528 w 4561834"/>
              <a:gd name="connsiteY1681" fmla="*/ 4212198 h 4901727"/>
              <a:gd name="connsiteX1682" fmla="*/ 721056 w 4561834"/>
              <a:gd name="connsiteY1682" fmla="*/ 4227823 h 4901727"/>
              <a:gd name="connsiteX1683" fmla="*/ 698412 w 4561834"/>
              <a:gd name="connsiteY1683" fmla="*/ 4197819 h 4901727"/>
              <a:gd name="connsiteX1684" fmla="*/ 696487 w 4561834"/>
              <a:gd name="connsiteY1684" fmla="*/ 4182874 h 4901727"/>
              <a:gd name="connsiteX1685" fmla="*/ 728982 w 4561834"/>
              <a:gd name="connsiteY1685" fmla="*/ 4159210 h 4901727"/>
              <a:gd name="connsiteX1686" fmla="*/ 695015 w 4561834"/>
              <a:gd name="connsiteY1686" fmla="*/ 4157512 h 4901727"/>
              <a:gd name="connsiteX1687" fmla="*/ 726604 w 4561834"/>
              <a:gd name="connsiteY1687" fmla="*/ 4144378 h 4901727"/>
              <a:gd name="connsiteX1688" fmla="*/ 703960 w 4561834"/>
              <a:gd name="connsiteY1688" fmla="*/ 4104184 h 4901727"/>
              <a:gd name="connsiteX1689" fmla="*/ 709621 w 4561834"/>
              <a:gd name="connsiteY1689" fmla="*/ 4097618 h 4901727"/>
              <a:gd name="connsiteX1690" fmla="*/ 674182 w 4561834"/>
              <a:gd name="connsiteY1690" fmla="*/ 4080974 h 4901727"/>
              <a:gd name="connsiteX1691" fmla="*/ 668748 w 4561834"/>
              <a:gd name="connsiteY1691" fmla="*/ 4067048 h 4901727"/>
              <a:gd name="connsiteX1692" fmla="*/ 683127 w 4561834"/>
              <a:gd name="connsiteY1692" fmla="*/ 4058329 h 4901727"/>
              <a:gd name="connsiteX1693" fmla="*/ 671805 w 4561834"/>
              <a:gd name="connsiteY1693" fmla="*/ 4056178 h 4901727"/>
              <a:gd name="connsiteX1694" fmla="*/ 683127 w 4561834"/>
              <a:gd name="connsiteY1694" fmla="*/ 4048253 h 4901727"/>
              <a:gd name="connsiteX1695" fmla="*/ 686863 w 4561834"/>
              <a:gd name="connsiteY1695" fmla="*/ 4062632 h 4901727"/>
              <a:gd name="connsiteX1696" fmla="*/ 700676 w 4561834"/>
              <a:gd name="connsiteY1696" fmla="*/ 4059122 h 4901727"/>
              <a:gd name="connsiteX1697" fmla="*/ 685391 w 4561834"/>
              <a:gd name="connsiteY1697" fmla="*/ 4052215 h 4901727"/>
              <a:gd name="connsiteX1698" fmla="*/ 660030 w 4561834"/>
              <a:gd name="connsiteY1698" fmla="*/ 4017683 h 4901727"/>
              <a:gd name="connsiteX1699" fmla="*/ 651198 w 4561834"/>
              <a:gd name="connsiteY1699" fmla="*/ 4004662 h 4901727"/>
              <a:gd name="connsiteX1700" fmla="*/ 647009 w 4561834"/>
              <a:gd name="connsiteY1700" fmla="*/ 3995491 h 4901727"/>
              <a:gd name="connsiteX1701" fmla="*/ 647310 w 4561834"/>
              <a:gd name="connsiteY1701" fmla="*/ 3994724 h 4901727"/>
              <a:gd name="connsiteX1702" fmla="*/ 630406 w 4561834"/>
              <a:gd name="connsiteY1702" fmla="*/ 3996629 h 4901727"/>
              <a:gd name="connsiteX1703" fmla="*/ 587509 w 4561834"/>
              <a:gd name="connsiteY1703" fmla="*/ 4031954 h 4901727"/>
              <a:gd name="connsiteX1704" fmla="*/ 641166 w 4561834"/>
              <a:gd name="connsiteY1704" fmla="*/ 3957138 h 4901727"/>
              <a:gd name="connsiteX1705" fmla="*/ 653363 w 4561834"/>
              <a:gd name="connsiteY1705" fmla="*/ 3951212 h 4901727"/>
              <a:gd name="connsiteX1706" fmla="*/ 646123 w 4561834"/>
              <a:gd name="connsiteY1706" fmla="*/ 3943853 h 4901727"/>
              <a:gd name="connsiteX1707" fmla="*/ 622893 w 4561834"/>
              <a:gd name="connsiteY1707" fmla="*/ 3950429 h 4901727"/>
              <a:gd name="connsiteX1708" fmla="*/ 624501 w 4561834"/>
              <a:gd name="connsiteY1708" fmla="*/ 3944649 h 4901727"/>
              <a:gd name="connsiteX1709" fmla="*/ 626265 w 4561834"/>
              <a:gd name="connsiteY1709" fmla="*/ 3942479 h 4901727"/>
              <a:gd name="connsiteX1710" fmla="*/ 602908 w 4561834"/>
              <a:gd name="connsiteY1710" fmla="*/ 3949642 h 4901727"/>
              <a:gd name="connsiteX1711" fmla="*/ 606757 w 4561834"/>
              <a:gd name="connsiteY1711" fmla="*/ 3939112 h 4901727"/>
              <a:gd name="connsiteX1712" fmla="*/ 547768 w 4561834"/>
              <a:gd name="connsiteY1712" fmla="*/ 3973079 h 4901727"/>
              <a:gd name="connsiteX1713" fmla="*/ 564865 w 4561834"/>
              <a:gd name="connsiteY1713" fmla="*/ 3945339 h 4901727"/>
              <a:gd name="connsiteX1714" fmla="*/ 520935 w 4561834"/>
              <a:gd name="connsiteY1714" fmla="*/ 3956661 h 4901727"/>
              <a:gd name="connsiteX1715" fmla="*/ 556373 w 4561834"/>
              <a:gd name="connsiteY1715" fmla="*/ 3936394 h 4901727"/>
              <a:gd name="connsiteX1716" fmla="*/ 506442 w 4561834"/>
              <a:gd name="connsiteY1716" fmla="*/ 3893596 h 4901727"/>
              <a:gd name="connsiteX1717" fmla="*/ 498630 w 4561834"/>
              <a:gd name="connsiteY1717" fmla="*/ 3864611 h 4901727"/>
              <a:gd name="connsiteX1718" fmla="*/ 496987 w 4561834"/>
              <a:gd name="connsiteY1718" fmla="*/ 3863203 h 4901727"/>
              <a:gd name="connsiteX1719" fmla="*/ 497951 w 4561834"/>
              <a:gd name="connsiteY1719" fmla="*/ 3859629 h 4901727"/>
              <a:gd name="connsiteX1720" fmla="*/ 492629 w 4561834"/>
              <a:gd name="connsiteY1720" fmla="*/ 3835400 h 4901727"/>
              <a:gd name="connsiteX1721" fmla="*/ 447340 w 4561834"/>
              <a:gd name="connsiteY1721" fmla="*/ 3806981 h 4901727"/>
              <a:gd name="connsiteX1722" fmla="*/ 497837 w 4561834"/>
              <a:gd name="connsiteY1722" fmla="*/ 3784336 h 4901727"/>
              <a:gd name="connsiteX1723" fmla="*/ 452548 w 4561834"/>
              <a:gd name="connsiteY1723" fmla="*/ 3730782 h 4901727"/>
              <a:gd name="connsiteX1724" fmla="*/ 445529 w 4561834"/>
              <a:gd name="connsiteY1724" fmla="*/ 3706779 h 4901727"/>
              <a:gd name="connsiteX1725" fmla="*/ 456851 w 4561834"/>
              <a:gd name="connsiteY1725" fmla="*/ 3704968 h 4901727"/>
              <a:gd name="connsiteX1726" fmla="*/ 460474 w 4561834"/>
              <a:gd name="connsiteY1726" fmla="*/ 3694438 h 4901727"/>
              <a:gd name="connsiteX1727" fmla="*/ 447793 w 4561834"/>
              <a:gd name="connsiteY1727" fmla="*/ 3666246 h 4901727"/>
              <a:gd name="connsiteX1728" fmla="*/ 461493 w 4561834"/>
              <a:gd name="connsiteY1728" fmla="*/ 3654131 h 4901727"/>
              <a:gd name="connsiteX1729" fmla="*/ 448246 w 4561834"/>
              <a:gd name="connsiteY1729" fmla="*/ 3646092 h 4901727"/>
              <a:gd name="connsiteX1730" fmla="*/ 455266 w 4561834"/>
              <a:gd name="connsiteY1730" fmla="*/ 3634770 h 4901727"/>
              <a:gd name="connsiteX1731" fmla="*/ 448812 w 4561834"/>
              <a:gd name="connsiteY1731" fmla="*/ 3590613 h 4901727"/>
              <a:gd name="connsiteX1732" fmla="*/ 442639 w 4561834"/>
              <a:gd name="connsiteY1732" fmla="*/ 3579157 h 4901727"/>
              <a:gd name="connsiteX1733" fmla="*/ 417564 w 4561834"/>
              <a:gd name="connsiteY1733" fmla="*/ 3565365 h 4901727"/>
              <a:gd name="connsiteX1734" fmla="*/ 380880 w 4561834"/>
              <a:gd name="connsiteY1734" fmla="*/ 3565365 h 4901727"/>
              <a:gd name="connsiteX1735" fmla="*/ 379088 w 4561834"/>
              <a:gd name="connsiteY1735" fmla="*/ 3562289 h 4901727"/>
              <a:gd name="connsiteX1736" fmla="*/ 380540 w 4561834"/>
              <a:gd name="connsiteY1736" fmla="*/ 3560044 h 4901727"/>
              <a:gd name="connsiteX1737" fmla="*/ 380314 w 4561834"/>
              <a:gd name="connsiteY1737" fmla="*/ 3560383 h 4901727"/>
              <a:gd name="connsiteX1738" fmla="*/ 377719 w 4561834"/>
              <a:gd name="connsiteY1738" fmla="*/ 3559938 h 4901727"/>
              <a:gd name="connsiteX1739" fmla="*/ 375426 w 4561834"/>
              <a:gd name="connsiteY1739" fmla="*/ 3556001 h 4901727"/>
              <a:gd name="connsiteX1740" fmla="*/ 353820 w 4561834"/>
              <a:gd name="connsiteY1740" fmla="*/ 3549967 h 4901727"/>
              <a:gd name="connsiteX1741" fmla="*/ 247844 w 4561834"/>
              <a:gd name="connsiteY1741" fmla="*/ 3588689 h 4901727"/>
              <a:gd name="connsiteX1742" fmla="*/ 248863 w 4561834"/>
              <a:gd name="connsiteY1742" fmla="*/ 3578725 h 4901727"/>
              <a:gd name="connsiteX1743" fmla="*/ 228936 w 4561834"/>
              <a:gd name="connsiteY1743" fmla="*/ 3605333 h 4901727"/>
              <a:gd name="connsiteX1744" fmla="*/ 234031 w 4561834"/>
              <a:gd name="connsiteY1744" fmla="*/ 3579971 h 4901727"/>
              <a:gd name="connsiteX1745" fmla="*/ 218406 w 4561834"/>
              <a:gd name="connsiteY1745" fmla="*/ 3586538 h 4901727"/>
              <a:gd name="connsiteX1746" fmla="*/ 230634 w 4561834"/>
              <a:gd name="connsiteY1746" fmla="*/ 3570234 h 4901727"/>
              <a:gd name="connsiteX1747" fmla="*/ 209801 w 4561834"/>
              <a:gd name="connsiteY1747" fmla="*/ 3522567 h 4901727"/>
              <a:gd name="connsiteX1748" fmla="*/ 205386 w 4561834"/>
              <a:gd name="connsiteY1748" fmla="*/ 3493017 h 4901727"/>
              <a:gd name="connsiteX1749" fmla="*/ 204533 w 4561834"/>
              <a:gd name="connsiteY1749" fmla="*/ 3491306 h 4901727"/>
              <a:gd name="connsiteX1750" fmla="*/ 204819 w 4561834"/>
              <a:gd name="connsiteY1750" fmla="*/ 3488034 h 4901727"/>
              <a:gd name="connsiteX1751" fmla="*/ 201536 w 4561834"/>
              <a:gd name="connsiteY1751" fmla="*/ 3463578 h 4901727"/>
              <a:gd name="connsiteX1752" fmla="*/ 181156 w 4561834"/>
              <a:gd name="connsiteY1752" fmla="*/ 3430745 h 4901727"/>
              <a:gd name="connsiteX1753" fmla="*/ 201196 w 4561834"/>
              <a:gd name="connsiteY1753" fmla="*/ 3413648 h 4901727"/>
              <a:gd name="connsiteX1754" fmla="*/ 178552 w 4561834"/>
              <a:gd name="connsiteY1754" fmla="*/ 3356132 h 4901727"/>
              <a:gd name="connsiteX1755" fmla="*/ 174249 w 4561834"/>
              <a:gd name="connsiteY1755" fmla="*/ 3331676 h 4901727"/>
              <a:gd name="connsiteX1756" fmla="*/ 179458 w 4561834"/>
              <a:gd name="connsiteY1756" fmla="*/ 3331110 h 4901727"/>
              <a:gd name="connsiteX1757" fmla="*/ 180590 w 4561834"/>
              <a:gd name="connsiteY1757" fmla="*/ 3320920 h 4901727"/>
              <a:gd name="connsiteX1758" fmla="*/ 173457 w 4561834"/>
              <a:gd name="connsiteY1758" fmla="*/ 3291821 h 4901727"/>
              <a:gd name="connsiteX1759" fmla="*/ 179344 w 4561834"/>
              <a:gd name="connsiteY1759" fmla="*/ 3281179 h 4901727"/>
              <a:gd name="connsiteX1760" fmla="*/ 172778 w 4561834"/>
              <a:gd name="connsiteY1760" fmla="*/ 3271894 h 4901727"/>
              <a:gd name="connsiteX1761" fmla="*/ 175608 w 4561834"/>
              <a:gd name="connsiteY1761" fmla="*/ 3261590 h 4901727"/>
              <a:gd name="connsiteX1762" fmla="*/ 170740 w 4561834"/>
              <a:gd name="connsiteY1762" fmla="*/ 3217207 h 4901727"/>
              <a:gd name="connsiteX1763" fmla="*/ 156587 w 4561834"/>
              <a:gd name="connsiteY1763" fmla="*/ 3178825 h 4901727"/>
              <a:gd name="connsiteX1764" fmla="*/ 164512 w 4561834"/>
              <a:gd name="connsiteY1764" fmla="*/ 3182901 h 4901727"/>
              <a:gd name="connsiteX1765" fmla="*/ 165305 w 4561834"/>
              <a:gd name="connsiteY1765" fmla="*/ 3167842 h 4901727"/>
              <a:gd name="connsiteX1766" fmla="*/ 157379 w 4561834"/>
              <a:gd name="connsiteY1766" fmla="*/ 3163766 h 4901727"/>
              <a:gd name="connsiteX1767" fmla="*/ 154775 w 4561834"/>
              <a:gd name="connsiteY1767" fmla="*/ 3149047 h 4901727"/>
              <a:gd name="connsiteX1768" fmla="*/ 165078 w 4561834"/>
              <a:gd name="connsiteY1768" fmla="*/ 3157993 h 4901727"/>
              <a:gd name="connsiteX1769" fmla="*/ 164059 w 4561834"/>
              <a:gd name="connsiteY1769" fmla="*/ 3148028 h 4901727"/>
              <a:gd name="connsiteX1770" fmla="*/ 156247 w 4561834"/>
              <a:gd name="connsiteY1770" fmla="*/ 3138858 h 4901727"/>
              <a:gd name="connsiteX1771" fmla="*/ 164399 w 4561834"/>
              <a:gd name="connsiteY1771" fmla="*/ 3127536 h 4901727"/>
              <a:gd name="connsiteX1772" fmla="*/ 160323 w 4561834"/>
              <a:gd name="connsiteY1772" fmla="*/ 3113044 h 4901727"/>
              <a:gd name="connsiteX1773" fmla="*/ 159304 w 4561834"/>
              <a:gd name="connsiteY1773" fmla="*/ 3128101 h 4901727"/>
              <a:gd name="connsiteX1774" fmla="*/ 148661 w 4561834"/>
              <a:gd name="connsiteY1774" fmla="*/ 3094135 h 4901727"/>
              <a:gd name="connsiteX1775" fmla="*/ 147869 w 4561834"/>
              <a:gd name="connsiteY1775" fmla="*/ 3079189 h 4901727"/>
              <a:gd name="connsiteX1776" fmla="*/ 164512 w 4561834"/>
              <a:gd name="connsiteY1776" fmla="*/ 3062432 h 4901727"/>
              <a:gd name="connsiteX1777" fmla="*/ 147642 w 4561834"/>
              <a:gd name="connsiteY1777" fmla="*/ 3054280 h 4901727"/>
              <a:gd name="connsiteX1778" fmla="*/ 163946 w 4561834"/>
              <a:gd name="connsiteY1778" fmla="*/ 3047600 h 4901727"/>
              <a:gd name="connsiteX1779" fmla="*/ 152624 w 4561834"/>
              <a:gd name="connsiteY1779" fmla="*/ 3003783 h 4901727"/>
              <a:gd name="connsiteX1780" fmla="*/ 155794 w 4561834"/>
              <a:gd name="connsiteY1780" fmla="*/ 2998462 h 4901727"/>
              <a:gd name="connsiteX1781" fmla="*/ 137565 w 4561834"/>
              <a:gd name="connsiteY1781" fmla="*/ 2975818 h 4901727"/>
              <a:gd name="connsiteX1782" fmla="*/ 134961 w 4561834"/>
              <a:gd name="connsiteY1782" fmla="*/ 2961099 h 4901727"/>
              <a:gd name="connsiteX1783" fmla="*/ 142774 w 4561834"/>
              <a:gd name="connsiteY1783" fmla="*/ 2955324 h 4901727"/>
              <a:gd name="connsiteX1784" fmla="*/ 136660 w 4561834"/>
              <a:gd name="connsiteY1784" fmla="*/ 2951022 h 4901727"/>
              <a:gd name="connsiteX1785" fmla="*/ 142660 w 4561834"/>
              <a:gd name="connsiteY1785" fmla="*/ 2945361 h 4901727"/>
              <a:gd name="connsiteX1786" fmla="*/ 144246 w 4561834"/>
              <a:gd name="connsiteY1786" fmla="*/ 2960080 h 4901727"/>
              <a:gd name="connsiteX1787" fmla="*/ 151605 w 4561834"/>
              <a:gd name="connsiteY1787" fmla="*/ 2959287 h 4901727"/>
              <a:gd name="connsiteX1788" fmla="*/ 144132 w 4561834"/>
              <a:gd name="connsiteY1788" fmla="*/ 2950229 h 4901727"/>
              <a:gd name="connsiteX1789" fmla="*/ 131225 w 4561834"/>
              <a:gd name="connsiteY1789" fmla="*/ 2911621 h 4901727"/>
              <a:gd name="connsiteX1790" fmla="*/ 126696 w 4561834"/>
              <a:gd name="connsiteY1790" fmla="*/ 2897128 h 4901727"/>
              <a:gd name="connsiteX1791" fmla="*/ 124545 w 4561834"/>
              <a:gd name="connsiteY1791" fmla="*/ 2887278 h 4901727"/>
              <a:gd name="connsiteX1792" fmla="*/ 126017 w 4561834"/>
              <a:gd name="connsiteY1792" fmla="*/ 2882183 h 4901727"/>
              <a:gd name="connsiteX1793" fmla="*/ 118997 w 4561834"/>
              <a:gd name="connsiteY1793" fmla="*/ 2873012 h 4901727"/>
              <a:gd name="connsiteX1794" fmla="*/ 138471 w 4561834"/>
              <a:gd name="connsiteY1794" fmla="*/ 2860897 h 4901727"/>
              <a:gd name="connsiteX1795" fmla="*/ 128621 w 4561834"/>
              <a:gd name="connsiteY1795" fmla="*/ 2861916 h 4901727"/>
              <a:gd name="connsiteX1796" fmla="*/ 129980 w 4561834"/>
              <a:gd name="connsiteY1796" fmla="*/ 2846857 h 4901727"/>
              <a:gd name="connsiteX1797" fmla="*/ 111977 w 4561834"/>
              <a:gd name="connsiteY1797" fmla="*/ 2838819 h 4901727"/>
              <a:gd name="connsiteX1798" fmla="*/ 115827 w 4561834"/>
              <a:gd name="connsiteY1798" fmla="*/ 2828402 h 4901727"/>
              <a:gd name="connsiteX1799" fmla="*/ 125790 w 4561834"/>
              <a:gd name="connsiteY1799" fmla="*/ 2827270 h 4901727"/>
              <a:gd name="connsiteX1800" fmla="*/ 120695 w 4561834"/>
              <a:gd name="connsiteY1800" fmla="*/ 2817873 h 4901727"/>
              <a:gd name="connsiteX1801" fmla="*/ 127149 w 4561834"/>
              <a:gd name="connsiteY1801" fmla="*/ 2812212 h 4901727"/>
              <a:gd name="connsiteX1802" fmla="*/ 133829 w 4561834"/>
              <a:gd name="connsiteY1802" fmla="*/ 2826478 h 4901727"/>
              <a:gd name="connsiteX1803" fmla="*/ 136207 w 4561834"/>
              <a:gd name="connsiteY1803" fmla="*/ 2761375 h 4901727"/>
              <a:gd name="connsiteX1804" fmla="*/ 130093 w 4561834"/>
              <a:gd name="connsiteY1804" fmla="*/ 2751977 h 4901727"/>
              <a:gd name="connsiteX1805" fmla="*/ 131678 w 4561834"/>
              <a:gd name="connsiteY1805" fmla="*/ 2736919 h 4901727"/>
              <a:gd name="connsiteX1806" fmla="*/ 110732 w 4561834"/>
              <a:gd name="connsiteY1806" fmla="*/ 2719143 h 4901727"/>
              <a:gd name="connsiteX1807" fmla="*/ 125451 w 4561834"/>
              <a:gd name="connsiteY1807" fmla="*/ 2687554 h 4901727"/>
              <a:gd name="connsiteX1808" fmla="*/ 149114 w 4561834"/>
              <a:gd name="connsiteY1808" fmla="*/ 2675213 h 4901727"/>
              <a:gd name="connsiteX1809" fmla="*/ 103825 w 4561834"/>
              <a:gd name="connsiteY1809" fmla="*/ 2649964 h 4901727"/>
              <a:gd name="connsiteX1810" fmla="*/ 107109 w 4561834"/>
              <a:gd name="connsiteY1810" fmla="*/ 2649964 h 4901727"/>
              <a:gd name="connsiteX1811" fmla="*/ 107109 w 4561834"/>
              <a:gd name="connsiteY1811" fmla="*/ 2635132 h 4901727"/>
              <a:gd name="connsiteX1812" fmla="*/ 125564 w 4561834"/>
              <a:gd name="connsiteY1812" fmla="*/ 2643058 h 4901727"/>
              <a:gd name="connsiteX1813" fmla="*/ 128490 w 4561834"/>
              <a:gd name="connsiteY1813" fmla="*/ 2637432 h 4901727"/>
              <a:gd name="connsiteX1814" fmla="*/ 139455 w 4561834"/>
              <a:gd name="connsiteY1814" fmla="*/ 2641494 h 4901727"/>
              <a:gd name="connsiteX1815" fmla="*/ 169834 w 4561834"/>
              <a:gd name="connsiteY1815" fmla="*/ 2633660 h 4901727"/>
              <a:gd name="connsiteX1816" fmla="*/ 167230 w 4561834"/>
              <a:gd name="connsiteY1816" fmla="*/ 2629018 h 4901727"/>
              <a:gd name="connsiteX1817" fmla="*/ 169607 w 4561834"/>
              <a:gd name="connsiteY1817" fmla="*/ 2603770 h 4901727"/>
              <a:gd name="connsiteX1818" fmla="*/ 198385 w 4561834"/>
              <a:gd name="connsiteY1818" fmla="*/ 2577506 h 4901727"/>
              <a:gd name="connsiteX1819" fmla="*/ 200534 w 4561834"/>
              <a:gd name="connsiteY1819" fmla="*/ 2576898 h 4901727"/>
              <a:gd name="connsiteX1820" fmla="*/ 196058 w 4561834"/>
              <a:gd name="connsiteY1820" fmla="*/ 2573962 h 4901727"/>
              <a:gd name="connsiteX1821" fmla="*/ 188854 w 4561834"/>
              <a:gd name="connsiteY1821" fmla="*/ 2573311 h 4901727"/>
              <a:gd name="connsiteX1822" fmla="*/ 189987 w 4561834"/>
              <a:gd name="connsiteY1822" fmla="*/ 2557007 h 4901727"/>
              <a:gd name="connsiteX1823" fmla="*/ 142773 w 4561834"/>
              <a:gd name="connsiteY1823" fmla="*/ 2554517 h 4901727"/>
              <a:gd name="connsiteX1824" fmla="*/ 169946 w 4561834"/>
              <a:gd name="connsiteY1824" fmla="*/ 2511379 h 4901727"/>
              <a:gd name="connsiteX1825" fmla="*/ 194516 w 4561834"/>
              <a:gd name="connsiteY1825" fmla="*/ 2502095 h 4901727"/>
              <a:gd name="connsiteX1826" fmla="*/ 218066 w 4561834"/>
              <a:gd name="connsiteY1826" fmla="*/ 2483526 h 4901727"/>
              <a:gd name="connsiteX1827" fmla="*/ 118091 w 4561834"/>
              <a:gd name="connsiteY1827" fmla="*/ 2489527 h 4901727"/>
              <a:gd name="connsiteX1828" fmla="*/ 125110 w 4561834"/>
              <a:gd name="connsiteY1828" fmla="*/ 2486696 h 4901727"/>
              <a:gd name="connsiteX1829" fmla="*/ 121827 w 4561834"/>
              <a:gd name="connsiteY1829" fmla="*/ 2471978 h 4901727"/>
              <a:gd name="connsiteX1830" fmla="*/ 163153 w 4561834"/>
              <a:gd name="connsiteY1830" fmla="*/ 2466203 h 4901727"/>
              <a:gd name="connsiteX1831" fmla="*/ 168497 w 4561834"/>
              <a:gd name="connsiteY1831" fmla="*/ 2458540 h 4901727"/>
              <a:gd name="connsiteX1832" fmla="*/ 192200 w 4561834"/>
              <a:gd name="connsiteY1832" fmla="*/ 2455393 h 4901727"/>
              <a:gd name="connsiteX1833" fmla="*/ 254184 w 4561834"/>
              <a:gd name="connsiteY1833" fmla="*/ 2429520 h 4901727"/>
              <a:gd name="connsiteX1834" fmla="*/ 248296 w 4561834"/>
              <a:gd name="connsiteY1834" fmla="*/ 2426350 h 4901727"/>
              <a:gd name="connsiteX1835" fmla="*/ 249881 w 4561834"/>
              <a:gd name="connsiteY1835" fmla="*/ 2399743 h 4901727"/>
              <a:gd name="connsiteX1836" fmla="*/ 365028 w 4561834"/>
              <a:gd name="connsiteY1836" fmla="*/ 2335885 h 4901727"/>
              <a:gd name="connsiteX1837" fmla="*/ 370349 w 4561834"/>
              <a:gd name="connsiteY1837" fmla="*/ 2334601 h 4901727"/>
              <a:gd name="connsiteX1838" fmla="*/ 367053 w 4561834"/>
              <a:gd name="connsiteY1838" fmla="*/ 2330220 h 4901727"/>
              <a:gd name="connsiteX1839" fmla="*/ 345781 w 4561834"/>
              <a:gd name="connsiteY1839" fmla="*/ 2311289 h 4901727"/>
              <a:gd name="connsiteX1840" fmla="*/ 361858 w 4561834"/>
              <a:gd name="connsiteY1840" fmla="*/ 2311289 h 4901727"/>
              <a:gd name="connsiteX1841" fmla="*/ 361858 w 4561834"/>
              <a:gd name="connsiteY1841" fmla="*/ 2295438 h 4901727"/>
              <a:gd name="connsiteX1842" fmla="*/ 345781 w 4561834"/>
              <a:gd name="connsiteY1842" fmla="*/ 2295438 h 4901727"/>
              <a:gd name="connsiteX1843" fmla="*/ 339780 w 4561834"/>
              <a:gd name="connsiteY1843" fmla="*/ 2281738 h 4901727"/>
              <a:gd name="connsiteX1844" fmla="*/ 360613 w 4561834"/>
              <a:gd name="connsiteY1844" fmla="*/ 2285814 h 4901727"/>
              <a:gd name="connsiteX1845" fmla="*/ 357669 w 4561834"/>
              <a:gd name="connsiteY1845" fmla="*/ 2276190 h 4901727"/>
              <a:gd name="connsiteX1846" fmla="*/ 341705 w 4561834"/>
              <a:gd name="connsiteY1846" fmla="*/ 2270755 h 4901727"/>
              <a:gd name="connsiteX1847" fmla="*/ 356763 w 4561834"/>
              <a:gd name="connsiteY1847" fmla="*/ 2255697 h 4901727"/>
              <a:gd name="connsiteX1848" fmla="*/ 347479 w 4561834"/>
              <a:gd name="connsiteY1848" fmla="*/ 2243016 h 4901727"/>
              <a:gd name="connsiteX1849" fmla="*/ 347479 w 4561834"/>
              <a:gd name="connsiteY1849" fmla="*/ 2258754 h 4901727"/>
              <a:gd name="connsiteX1850" fmla="*/ 324155 w 4561834"/>
              <a:gd name="connsiteY1850" fmla="*/ 2229655 h 4901727"/>
              <a:gd name="connsiteX1851" fmla="*/ 321438 w 4561834"/>
              <a:gd name="connsiteY1851" fmla="*/ 2214823 h 4901727"/>
              <a:gd name="connsiteX1852" fmla="*/ 351555 w 4561834"/>
              <a:gd name="connsiteY1852" fmla="*/ 2190028 h 4901727"/>
              <a:gd name="connsiteX1853" fmla="*/ 319060 w 4561834"/>
              <a:gd name="connsiteY1853" fmla="*/ 2190028 h 4901727"/>
              <a:gd name="connsiteX1854" fmla="*/ 348838 w 4561834"/>
              <a:gd name="connsiteY1854" fmla="*/ 2175648 h 4901727"/>
              <a:gd name="connsiteX1855" fmla="*/ 324269 w 4561834"/>
              <a:gd name="connsiteY1855" fmla="*/ 2136474 h 4901727"/>
              <a:gd name="connsiteX1856" fmla="*/ 329364 w 4561834"/>
              <a:gd name="connsiteY1856" fmla="*/ 2129680 h 4901727"/>
              <a:gd name="connsiteX1857" fmla="*/ 293925 w 4561834"/>
              <a:gd name="connsiteY1857" fmla="*/ 2114622 h 4901727"/>
              <a:gd name="connsiteX1858" fmla="*/ 287811 w 4561834"/>
              <a:gd name="connsiteY1858" fmla="*/ 2100922 h 4901727"/>
              <a:gd name="connsiteX1859" fmla="*/ 301398 w 4561834"/>
              <a:gd name="connsiteY1859" fmla="*/ 2091638 h 4901727"/>
              <a:gd name="connsiteX1860" fmla="*/ 290076 w 4561834"/>
              <a:gd name="connsiteY1860" fmla="*/ 2089939 h 4901727"/>
              <a:gd name="connsiteX1861" fmla="*/ 300266 w 4561834"/>
              <a:gd name="connsiteY1861" fmla="*/ 2081561 h 4901727"/>
              <a:gd name="connsiteX1862" fmla="*/ 304568 w 4561834"/>
              <a:gd name="connsiteY1862" fmla="*/ 2095827 h 4901727"/>
              <a:gd name="connsiteX1863" fmla="*/ 317928 w 4561834"/>
              <a:gd name="connsiteY1863" fmla="*/ 2091751 h 4901727"/>
              <a:gd name="connsiteX1864" fmla="*/ 303323 w 4561834"/>
              <a:gd name="connsiteY1864" fmla="*/ 2085863 h 4901727"/>
              <a:gd name="connsiteX1865" fmla="*/ 276602 w 4561834"/>
              <a:gd name="connsiteY1865" fmla="*/ 2052463 h 4901727"/>
              <a:gd name="connsiteX1866" fmla="*/ 267205 w 4561834"/>
              <a:gd name="connsiteY1866" fmla="*/ 2039782 h 4901727"/>
              <a:gd name="connsiteX1867" fmla="*/ 262563 w 4561834"/>
              <a:gd name="connsiteY1867" fmla="*/ 2030837 h 4901727"/>
              <a:gd name="connsiteX1868" fmla="*/ 264487 w 4561834"/>
              <a:gd name="connsiteY1868" fmla="*/ 2025063 h 4901727"/>
              <a:gd name="connsiteX1869" fmla="*/ 251467 w 4561834"/>
              <a:gd name="connsiteY1869" fmla="*/ 2018723 h 4901727"/>
              <a:gd name="connsiteX1870" fmla="*/ 283848 w 4561834"/>
              <a:gd name="connsiteY1870" fmla="*/ 1998343 h 4901727"/>
              <a:gd name="connsiteX1871" fmla="*/ 266978 w 4561834"/>
              <a:gd name="connsiteY1871" fmla="*/ 2003438 h 4901727"/>
              <a:gd name="connsiteX1872" fmla="*/ 267658 w 4561834"/>
              <a:gd name="connsiteY1872" fmla="*/ 1987813 h 4901727"/>
              <a:gd name="connsiteX1873" fmla="*/ 236069 w 4561834"/>
              <a:gd name="connsiteY1873" fmla="*/ 1987020 h 4901727"/>
              <a:gd name="connsiteX1874" fmla="*/ 241617 w 4561834"/>
              <a:gd name="connsiteY1874" fmla="*/ 1975019 h 4901727"/>
              <a:gd name="connsiteX1875" fmla="*/ 251464 w 4561834"/>
              <a:gd name="connsiteY1875" fmla="*/ 1976992 h 4901727"/>
              <a:gd name="connsiteX1876" fmla="*/ 258487 w 4561834"/>
              <a:gd name="connsiteY1876" fmla="*/ 1969811 h 4901727"/>
              <a:gd name="connsiteX1877" fmla="*/ 248750 w 4561834"/>
              <a:gd name="connsiteY1877" fmla="*/ 1962338 h 4901727"/>
              <a:gd name="connsiteX1878" fmla="*/ 259166 w 4561834"/>
              <a:gd name="connsiteY1878" fmla="*/ 1954073 h 4901727"/>
              <a:gd name="connsiteX1879" fmla="*/ 271960 w 4561834"/>
              <a:gd name="connsiteY1879" fmla="*/ 1965395 h 4901727"/>
              <a:gd name="connsiteX1880" fmla="*/ 268337 w 4561834"/>
              <a:gd name="connsiteY1880" fmla="*/ 1899047 h 4901727"/>
              <a:gd name="connsiteX1881" fmla="*/ 257015 w 4561834"/>
              <a:gd name="connsiteY1881" fmla="*/ 1892140 h 4901727"/>
              <a:gd name="connsiteX1882" fmla="*/ 257807 w 4561834"/>
              <a:gd name="connsiteY1882" fmla="*/ 1876516 h 4901727"/>
              <a:gd name="connsiteX1883" fmla="*/ 221350 w 4561834"/>
              <a:gd name="connsiteY1883" fmla="*/ 1866778 h 4901727"/>
              <a:gd name="connsiteX1884" fmla="*/ 241617 w 4561834"/>
              <a:gd name="connsiteY1884" fmla="*/ 1829415 h 4901727"/>
              <a:gd name="connsiteX1885" fmla="*/ 278187 w 4561834"/>
              <a:gd name="connsiteY1885" fmla="*/ 1807903 h 4901727"/>
              <a:gd name="connsiteX1886" fmla="*/ 202555 w 4561834"/>
              <a:gd name="connsiteY1886" fmla="*/ 1799977 h 4901727"/>
              <a:gd name="connsiteX1887" fmla="*/ 207650 w 4561834"/>
              <a:gd name="connsiteY1887" fmla="*/ 1798392 h 4901727"/>
              <a:gd name="connsiteX1888" fmla="*/ 205046 w 4561834"/>
              <a:gd name="connsiteY1888" fmla="*/ 1783673 h 4901727"/>
              <a:gd name="connsiteX1889" fmla="*/ 235389 w 4561834"/>
              <a:gd name="connsiteY1889" fmla="*/ 1784579 h 4901727"/>
              <a:gd name="connsiteX1890" fmla="*/ 271054 w 4561834"/>
              <a:gd name="connsiteY1890" fmla="*/ 1753103 h 4901727"/>
              <a:gd name="connsiteX1891" fmla="*/ 239126 w 4561834"/>
              <a:gd name="connsiteY1891" fmla="*/ 1778239 h 4901727"/>
              <a:gd name="connsiteX1892" fmla="*/ 304681 w 4561834"/>
              <a:gd name="connsiteY1892" fmla="*/ 1758651 h 4901727"/>
              <a:gd name="connsiteX1893" fmla="*/ 299813 w 4561834"/>
              <a:gd name="connsiteY1893" fmla="*/ 1755028 h 4901727"/>
              <a:gd name="connsiteX1894" fmla="*/ 299813 w 4561834"/>
              <a:gd name="connsiteY1894" fmla="*/ 1728987 h 4901727"/>
              <a:gd name="connsiteX1895" fmla="*/ 446485 w 4561834"/>
              <a:gd name="connsiteY1895" fmla="*/ 1653406 h 4901727"/>
              <a:gd name="connsiteX1896" fmla="*/ 470531 w 4561834"/>
              <a:gd name="connsiteY1896" fmla="*/ 1645815 h 4901727"/>
              <a:gd name="connsiteX1897" fmla="*/ 455718 w 4561834"/>
              <a:gd name="connsiteY1897" fmla="*/ 1635932 h 4901727"/>
              <a:gd name="connsiteX1898" fmla="*/ 420732 w 4561834"/>
              <a:gd name="connsiteY1898" fmla="*/ 1640701 h 4901727"/>
              <a:gd name="connsiteX1899" fmla="*/ 425290 w 4561834"/>
              <a:gd name="connsiteY1899" fmla="*/ 1634050 h 4901727"/>
              <a:gd name="connsiteX1900" fmla="*/ 432389 w 4561834"/>
              <a:gd name="connsiteY1900" fmla="*/ 1631231 h 4901727"/>
              <a:gd name="connsiteX1901" fmla="*/ 432975 w 4561834"/>
              <a:gd name="connsiteY1901" fmla="*/ 1625180 h 4901727"/>
              <a:gd name="connsiteX1902" fmla="*/ 410189 w 4561834"/>
              <a:gd name="connsiteY1902" fmla="*/ 1620420 h 4901727"/>
              <a:gd name="connsiteX1903" fmla="*/ 381784 w 4561834"/>
              <a:gd name="connsiteY1903" fmla="*/ 1628813 h 4901727"/>
              <a:gd name="connsiteX1904" fmla="*/ 461832 w 4561834"/>
              <a:gd name="connsiteY1904" fmla="*/ 1611603 h 4901727"/>
              <a:gd name="connsiteX1905" fmla="*/ 483118 w 4561834"/>
              <a:gd name="connsiteY1905" fmla="*/ 1591789 h 4901727"/>
              <a:gd name="connsiteX1906" fmla="*/ 481646 w 4561834"/>
              <a:gd name="connsiteY1906" fmla="*/ 1602206 h 4901727"/>
              <a:gd name="connsiteX1907" fmla="*/ 491172 w 4561834"/>
              <a:gd name="connsiteY1907" fmla="*/ 1600120 h 4901727"/>
              <a:gd name="connsiteX1908" fmla="*/ 492387 w 4561834"/>
              <a:gd name="connsiteY1908" fmla="*/ 1598102 h 4901727"/>
              <a:gd name="connsiteX1909" fmla="*/ 491158 w 4561834"/>
              <a:gd name="connsiteY1909" fmla="*/ 1597876 h 4901727"/>
              <a:gd name="connsiteX1910" fmla="*/ 491724 w 4561834"/>
              <a:gd name="connsiteY1910" fmla="*/ 1597536 h 4901727"/>
              <a:gd name="connsiteX1911" fmla="*/ 496154 w 4561834"/>
              <a:gd name="connsiteY1911" fmla="*/ 1590573 h 4901727"/>
              <a:gd name="connsiteX1912" fmla="*/ 496613 w 4561834"/>
              <a:gd name="connsiteY1912" fmla="*/ 1590488 h 4901727"/>
              <a:gd name="connsiteX1913" fmla="*/ 498890 w 4561834"/>
              <a:gd name="connsiteY1913" fmla="*/ 1585631 h 4901727"/>
              <a:gd name="connsiteX1914" fmla="*/ 506442 w 4561834"/>
              <a:gd name="connsiteY1914" fmla="*/ 1581826 h 4901727"/>
              <a:gd name="connsiteX1915" fmla="*/ 471682 w 4561834"/>
              <a:gd name="connsiteY1915" fmla="*/ 1589185 h 4901727"/>
              <a:gd name="connsiteX1916" fmla="*/ 489458 w 4561834"/>
              <a:gd name="connsiteY1916" fmla="*/ 1570164 h 4901727"/>
              <a:gd name="connsiteX1917" fmla="*/ 451189 w 4561834"/>
              <a:gd name="connsiteY1917" fmla="*/ 1578316 h 4901727"/>
              <a:gd name="connsiteX1918" fmla="*/ 423676 w 4561834"/>
              <a:gd name="connsiteY1918" fmla="*/ 1569032 h 4901727"/>
              <a:gd name="connsiteX1919" fmla="*/ 480967 w 4561834"/>
              <a:gd name="connsiteY1919" fmla="*/ 1546387 h 4901727"/>
              <a:gd name="connsiteX1920" fmla="*/ 475419 w 4561834"/>
              <a:gd name="connsiteY1920" fmla="*/ 1537443 h 4901727"/>
              <a:gd name="connsiteX1921" fmla="*/ 405561 w 4561834"/>
              <a:gd name="connsiteY1921" fmla="*/ 1552388 h 4901727"/>
              <a:gd name="connsiteX1922" fmla="*/ 444396 w 4561834"/>
              <a:gd name="connsiteY1922" fmla="*/ 1528838 h 4901727"/>
              <a:gd name="connsiteX1923" fmla="*/ 406353 w 4561834"/>
              <a:gd name="connsiteY1923" fmla="*/ 1521705 h 4901727"/>
              <a:gd name="connsiteX1924" fmla="*/ 421751 w 4561834"/>
              <a:gd name="connsiteY1924" fmla="*/ 1508231 h 4901727"/>
              <a:gd name="connsiteX1925" fmla="*/ 342496 w 4561834"/>
              <a:gd name="connsiteY1925" fmla="*/ 1515138 h 4901727"/>
              <a:gd name="connsiteX1926" fmla="*/ 420393 w 4561834"/>
              <a:gd name="connsiteY1926" fmla="*/ 1467924 h 4901727"/>
              <a:gd name="connsiteX1927" fmla="*/ 375104 w 4561834"/>
              <a:gd name="connsiteY1927" fmla="*/ 1477661 h 4901727"/>
              <a:gd name="connsiteX1928" fmla="*/ 387105 w 4561834"/>
              <a:gd name="connsiteY1928" fmla="*/ 1464980 h 4901727"/>
              <a:gd name="connsiteX1929" fmla="*/ 352007 w 4561834"/>
              <a:gd name="connsiteY1929" fmla="*/ 1472453 h 4901727"/>
              <a:gd name="connsiteX1930" fmla="*/ 376915 w 4561834"/>
              <a:gd name="connsiteY1930" fmla="*/ 1451960 h 4901727"/>
              <a:gd name="connsiteX1931" fmla="*/ 366386 w 4561834"/>
              <a:gd name="connsiteY1931" fmla="*/ 1454224 h 4901727"/>
              <a:gd name="connsiteX1932" fmla="*/ 420959 w 4561834"/>
              <a:gd name="connsiteY1932" fmla="*/ 1417088 h 4901727"/>
              <a:gd name="connsiteX1933" fmla="*/ 409637 w 4561834"/>
              <a:gd name="connsiteY1933" fmla="*/ 1414483 h 4901727"/>
              <a:gd name="connsiteX1934" fmla="*/ 379406 w 4561834"/>
              <a:gd name="connsiteY1934" fmla="*/ 1410860 h 4901727"/>
              <a:gd name="connsiteX1935" fmla="*/ 426620 w 4561834"/>
              <a:gd name="connsiteY1935" fmla="*/ 1390594 h 4901727"/>
              <a:gd name="connsiteX1936" fmla="*/ 410995 w 4561834"/>
              <a:gd name="connsiteY1936" fmla="*/ 1368628 h 4901727"/>
              <a:gd name="connsiteX1937" fmla="*/ 399673 w 4561834"/>
              <a:gd name="connsiteY1937" fmla="*/ 1386291 h 4901727"/>
              <a:gd name="connsiteX1938" fmla="*/ 396616 w 4561834"/>
              <a:gd name="connsiteY1938" fmla="*/ 1371572 h 4901727"/>
              <a:gd name="connsiteX1939" fmla="*/ 343741 w 4561834"/>
              <a:gd name="connsiteY1939" fmla="*/ 1382894 h 4901727"/>
              <a:gd name="connsiteX1940" fmla="*/ 405108 w 4561834"/>
              <a:gd name="connsiteY1940" fmla="*/ 1359457 h 4901727"/>
              <a:gd name="connsiteX1941" fmla="*/ 333551 w 4561834"/>
              <a:gd name="connsiteY1941" fmla="*/ 1369761 h 4901727"/>
              <a:gd name="connsiteX1942" fmla="*/ 318380 w 4561834"/>
              <a:gd name="connsiteY1942" fmla="*/ 1367949 h 4901727"/>
              <a:gd name="connsiteX1943" fmla="*/ 309209 w 4561834"/>
              <a:gd name="connsiteY1943" fmla="*/ 1359797 h 4901727"/>
              <a:gd name="connsiteX1944" fmla="*/ 341024 w 4561834"/>
              <a:gd name="connsiteY1944" fmla="*/ 1353004 h 4901727"/>
              <a:gd name="connsiteX1945" fmla="*/ 308529 w 4561834"/>
              <a:gd name="connsiteY1945" fmla="*/ 1339644 h 4901727"/>
              <a:gd name="connsiteX1946" fmla="*/ 355969 w 4561834"/>
              <a:gd name="connsiteY1946" fmla="*/ 1319264 h 4901727"/>
              <a:gd name="connsiteX1947" fmla="*/ 319512 w 4561834"/>
              <a:gd name="connsiteY1947" fmla="*/ 1321981 h 4901727"/>
              <a:gd name="connsiteX1948" fmla="*/ 368424 w 4561834"/>
              <a:gd name="connsiteY1948" fmla="*/ 1291300 h 4901727"/>
              <a:gd name="connsiteX1949" fmla="*/ 327437 w 4561834"/>
              <a:gd name="connsiteY1949" fmla="*/ 1289828 h 4901727"/>
              <a:gd name="connsiteX1950" fmla="*/ 384615 w 4561834"/>
              <a:gd name="connsiteY1950" fmla="*/ 1262429 h 4901727"/>
              <a:gd name="connsiteX1951" fmla="*/ 361970 w 4561834"/>
              <a:gd name="connsiteY1951" fmla="*/ 1262429 h 4901727"/>
              <a:gd name="connsiteX1952" fmla="*/ 318380 w 4561834"/>
              <a:gd name="connsiteY1952" fmla="*/ 1266618 h 4901727"/>
              <a:gd name="connsiteX1953" fmla="*/ 425375 w 4561834"/>
              <a:gd name="connsiteY1953" fmla="*/ 1228575 h 4901727"/>
              <a:gd name="connsiteX1954" fmla="*/ 346685 w 4561834"/>
              <a:gd name="connsiteY1954" fmla="*/ 1225179 h 4901727"/>
              <a:gd name="connsiteX1955" fmla="*/ 331400 w 4561834"/>
              <a:gd name="connsiteY1955" fmla="*/ 1223367 h 4901727"/>
              <a:gd name="connsiteX1956" fmla="*/ 308756 w 4561834"/>
              <a:gd name="connsiteY1956" fmla="*/ 1238312 h 4901727"/>
              <a:gd name="connsiteX1957" fmla="*/ 314757 w 4561834"/>
              <a:gd name="connsiteY1957" fmla="*/ 1231972 h 4901727"/>
              <a:gd name="connsiteX1958" fmla="*/ 165869 w 4561834"/>
              <a:gd name="connsiteY1958" fmla="*/ 1249408 h 4901727"/>
              <a:gd name="connsiteX1959" fmla="*/ 364122 w 4561834"/>
              <a:gd name="connsiteY1959" fmla="*/ 1194495 h 4901727"/>
              <a:gd name="connsiteX1960" fmla="*/ 130998 w 4561834"/>
              <a:gd name="connsiteY1960" fmla="*/ 1220083 h 4901727"/>
              <a:gd name="connsiteX1961" fmla="*/ 277394 w 4561834"/>
              <a:gd name="connsiteY1961" fmla="*/ 1172530 h 4901727"/>
              <a:gd name="connsiteX1962" fmla="*/ 285093 w 4561834"/>
              <a:gd name="connsiteY1962" fmla="*/ 1191099 h 4901727"/>
              <a:gd name="connsiteX1963" fmla="*/ 388465 w 4561834"/>
              <a:gd name="connsiteY1963" fmla="*/ 1168454 h 4901727"/>
              <a:gd name="connsiteX1964" fmla="*/ 377143 w 4561834"/>
              <a:gd name="connsiteY1964" fmla="*/ 1165963 h 4901727"/>
              <a:gd name="connsiteX1965" fmla="*/ 404769 w 4561834"/>
              <a:gd name="connsiteY1965" fmla="*/ 1154641 h 4901727"/>
              <a:gd name="connsiteX1966" fmla="*/ 342044 w 4561834"/>
              <a:gd name="connsiteY1966" fmla="*/ 1157924 h 4901727"/>
              <a:gd name="connsiteX1967" fmla="*/ 353366 w 4561834"/>
              <a:gd name="connsiteY1967" fmla="*/ 1160528 h 4901727"/>
              <a:gd name="connsiteX1968" fmla="*/ 331967 w 4561834"/>
              <a:gd name="connsiteY1968" fmla="*/ 1165058 h 4901727"/>
              <a:gd name="connsiteX1969" fmla="*/ 339440 w 4561834"/>
              <a:gd name="connsiteY1969" fmla="*/ 1148187 h 4901727"/>
              <a:gd name="connsiteX1970" fmla="*/ 335364 w 4561834"/>
              <a:gd name="connsiteY1970" fmla="*/ 1128826 h 4901727"/>
              <a:gd name="connsiteX1971" fmla="*/ 316909 w 4561834"/>
              <a:gd name="connsiteY1971" fmla="*/ 1112409 h 4901727"/>
              <a:gd name="connsiteX1972" fmla="*/ 307285 w 4561834"/>
              <a:gd name="connsiteY1972" fmla="*/ 1119542 h 4901727"/>
              <a:gd name="connsiteX1973" fmla="*/ 275130 w 4561834"/>
              <a:gd name="connsiteY1973" fmla="*/ 1126448 h 4901727"/>
              <a:gd name="connsiteX1974" fmla="*/ 302643 w 4561834"/>
              <a:gd name="connsiteY1974" fmla="*/ 1115126 h 4901727"/>
              <a:gd name="connsiteX1975" fmla="*/ 401938 w 4561834"/>
              <a:gd name="connsiteY1975" fmla="*/ 1053421 h 4901727"/>
              <a:gd name="connsiteX1976" fmla="*/ 454700 w 4561834"/>
              <a:gd name="connsiteY1976" fmla="*/ 1037569 h 4901727"/>
              <a:gd name="connsiteX1977" fmla="*/ 404429 w 4561834"/>
              <a:gd name="connsiteY1977" fmla="*/ 1047760 h 4901727"/>
              <a:gd name="connsiteX1978" fmla="*/ 401372 w 4561834"/>
              <a:gd name="connsiteY1978" fmla="*/ 1033267 h 4901727"/>
              <a:gd name="connsiteX1979" fmla="*/ 382464 w 4561834"/>
              <a:gd name="connsiteY1979" fmla="*/ 1032021 h 4901727"/>
              <a:gd name="connsiteX1980" fmla="*/ 380879 w 4561834"/>
              <a:gd name="connsiteY1980" fmla="*/ 1042551 h 4901727"/>
              <a:gd name="connsiteX1981" fmla="*/ 340912 w 4561834"/>
              <a:gd name="connsiteY1981" fmla="*/ 1031228 h 4901727"/>
              <a:gd name="connsiteX1982" fmla="*/ 350083 w 4561834"/>
              <a:gd name="connsiteY1982" fmla="*/ 1039381 h 4901727"/>
              <a:gd name="connsiteX1983" fmla="*/ 131677 w 4561834"/>
              <a:gd name="connsiteY1983" fmla="*/ 1071762 h 4901727"/>
              <a:gd name="connsiteX1984" fmla="*/ 147415 w 4561834"/>
              <a:gd name="connsiteY1984" fmla="*/ 1057949 h 4901727"/>
              <a:gd name="connsiteX1985" fmla="*/ 88992 w 4561834"/>
              <a:gd name="connsiteY1985" fmla="*/ 1066101 h 4901727"/>
              <a:gd name="connsiteX1986" fmla="*/ 112656 w 4561834"/>
              <a:gd name="connsiteY1986" fmla="*/ 1070970 h 4901727"/>
              <a:gd name="connsiteX1987" fmla="*/ 80387 w 4561834"/>
              <a:gd name="connsiteY1987" fmla="*/ 1078103 h 4901727"/>
              <a:gd name="connsiteX1988" fmla="*/ 152397 w 4561834"/>
              <a:gd name="connsiteY1988" fmla="*/ 1046627 h 4901727"/>
              <a:gd name="connsiteX1989" fmla="*/ 152397 w 4561834"/>
              <a:gd name="connsiteY1989" fmla="*/ 1062025 h 4901727"/>
              <a:gd name="connsiteX1990" fmla="*/ 163719 w 4561834"/>
              <a:gd name="connsiteY1990" fmla="*/ 1059648 h 4901727"/>
              <a:gd name="connsiteX1991" fmla="*/ 165531 w 4561834"/>
              <a:gd name="connsiteY1991" fmla="*/ 1033720 h 4901727"/>
              <a:gd name="connsiteX1992" fmla="*/ 180929 w 4561834"/>
              <a:gd name="connsiteY1992" fmla="*/ 1035418 h 4901727"/>
              <a:gd name="connsiteX1993" fmla="*/ 203573 w 4561834"/>
              <a:gd name="connsiteY1993" fmla="*/ 1050816 h 4901727"/>
              <a:gd name="connsiteX1994" fmla="*/ 347818 w 4561834"/>
              <a:gd name="connsiteY1994" fmla="*/ 1004622 h 4901727"/>
              <a:gd name="connsiteX1995" fmla="*/ 359141 w 4561834"/>
              <a:gd name="connsiteY1995" fmla="*/ 1022624 h 4901727"/>
              <a:gd name="connsiteX1996" fmla="*/ 407600 w 4561834"/>
              <a:gd name="connsiteY1996" fmla="*/ 1007678 h 4901727"/>
              <a:gd name="connsiteX1997" fmla="*/ 407600 w 4561834"/>
              <a:gd name="connsiteY1997" fmla="*/ 987525 h 4901727"/>
              <a:gd name="connsiteX1998" fmla="*/ 387559 w 4561834"/>
              <a:gd name="connsiteY1998" fmla="*/ 981411 h 4901727"/>
              <a:gd name="connsiteX1999" fmla="*/ 403637 w 4561834"/>
              <a:gd name="connsiteY1999" fmla="*/ 968051 h 4901727"/>
              <a:gd name="connsiteX2000" fmla="*/ 415865 w 4561834"/>
              <a:gd name="connsiteY2000" fmla="*/ 990696 h 4901727"/>
              <a:gd name="connsiteX2001" fmla="*/ 430810 w 4561834"/>
              <a:gd name="connsiteY2001" fmla="*/ 972467 h 4901727"/>
              <a:gd name="connsiteX2002" fmla="*/ 411789 w 4561834"/>
              <a:gd name="connsiteY2002" fmla="*/ 971334 h 4901727"/>
              <a:gd name="connsiteX2003" fmla="*/ 416997 w 4561834"/>
              <a:gd name="connsiteY2003" fmla="*/ 960013 h 4901727"/>
              <a:gd name="connsiteX2004" fmla="*/ 375331 w 4561834"/>
              <a:gd name="connsiteY2004" fmla="*/ 958427 h 4901727"/>
              <a:gd name="connsiteX2005" fmla="*/ 456964 w 4561834"/>
              <a:gd name="connsiteY2005" fmla="*/ 916422 h 4901727"/>
              <a:gd name="connsiteX2006" fmla="*/ 462626 w 4561834"/>
              <a:gd name="connsiteY2006" fmla="*/ 925366 h 4901727"/>
              <a:gd name="connsiteX2007" fmla="*/ 507914 w 4561834"/>
              <a:gd name="connsiteY2007" fmla="*/ 906005 h 4901727"/>
              <a:gd name="connsiteX2008" fmla="*/ 500329 w 4561834"/>
              <a:gd name="connsiteY2008" fmla="*/ 887437 h 4901727"/>
              <a:gd name="connsiteX2009" fmla="*/ 475986 w 4561834"/>
              <a:gd name="connsiteY2009" fmla="*/ 897400 h 4901727"/>
              <a:gd name="connsiteX2010" fmla="*/ 475533 w 4561834"/>
              <a:gd name="connsiteY2010" fmla="*/ 882455 h 4901727"/>
              <a:gd name="connsiteX2011" fmla="*/ 457417 w 4561834"/>
              <a:gd name="connsiteY2011" fmla="*/ 886192 h 4901727"/>
              <a:gd name="connsiteX2012" fmla="*/ 744775 w 4561834"/>
              <a:gd name="connsiteY2012" fmla="*/ 814748 h 4901727"/>
              <a:gd name="connsiteX2013" fmla="*/ 768439 w 4561834"/>
              <a:gd name="connsiteY2013" fmla="*/ 820522 h 4901727"/>
              <a:gd name="connsiteX2014" fmla="*/ 776591 w 4561834"/>
              <a:gd name="connsiteY2014" fmla="*/ 803766 h 4901727"/>
              <a:gd name="connsiteX2015" fmla="*/ 924075 w 4561834"/>
              <a:gd name="connsiteY2015" fmla="*/ 785790 h 4901727"/>
              <a:gd name="connsiteX2016" fmla="*/ 934488 w 4561834"/>
              <a:gd name="connsiteY2016" fmla="*/ 783171 h 4901727"/>
              <a:gd name="connsiteX2017" fmla="*/ 924685 w 4561834"/>
              <a:gd name="connsiteY2017" fmla="*/ 782819 h 4901727"/>
              <a:gd name="connsiteX2018" fmla="*/ 873924 w 4561834"/>
              <a:gd name="connsiteY2018" fmla="*/ 783469 h 4901727"/>
              <a:gd name="connsiteX2019" fmla="*/ 837844 w 4561834"/>
              <a:gd name="connsiteY2019" fmla="*/ 787575 h 4901727"/>
              <a:gd name="connsiteX2020" fmla="*/ 944966 w 4561834"/>
              <a:gd name="connsiteY2020" fmla="*/ 755604 h 4901727"/>
              <a:gd name="connsiteX2021" fmla="*/ 962020 w 4561834"/>
              <a:gd name="connsiteY2021" fmla="*/ 750775 h 4901727"/>
              <a:gd name="connsiteX2022" fmla="*/ 933177 w 4561834"/>
              <a:gd name="connsiteY2022" fmla="*/ 748852 h 4901727"/>
              <a:gd name="connsiteX2023" fmla="*/ 837164 w 4561834"/>
              <a:gd name="connsiteY2023" fmla="*/ 751230 h 4901727"/>
              <a:gd name="connsiteX2024" fmla="*/ 950386 w 4561834"/>
              <a:gd name="connsiteY2024" fmla="*/ 723490 h 4901727"/>
              <a:gd name="connsiteX2025" fmla="*/ 955595 w 4561834"/>
              <a:gd name="connsiteY2025" fmla="*/ 742738 h 4901727"/>
              <a:gd name="connsiteX2026" fmla="*/ 991826 w 4561834"/>
              <a:gd name="connsiteY2026" fmla="*/ 735336 h 4901727"/>
              <a:gd name="connsiteX2027" fmla="*/ 1006796 w 4561834"/>
              <a:gd name="connsiteY2027" fmla="*/ 734880 h 4901727"/>
              <a:gd name="connsiteX2028" fmla="*/ 1028226 w 4561834"/>
              <a:gd name="connsiteY2028" fmla="*/ 722930 h 4901727"/>
              <a:gd name="connsiteX2029" fmla="*/ 1029495 w 4561834"/>
              <a:gd name="connsiteY2029" fmla="*/ 719577 h 4901727"/>
              <a:gd name="connsiteX2030" fmla="*/ 1034185 w 4561834"/>
              <a:gd name="connsiteY2030" fmla="*/ 718424 h 4901727"/>
              <a:gd name="connsiteX2031" fmla="*/ 1036013 w 4561834"/>
              <a:gd name="connsiteY2031" fmla="*/ 718588 h 4901727"/>
              <a:gd name="connsiteX2032" fmla="*/ 1039606 w 4561834"/>
              <a:gd name="connsiteY2032" fmla="*/ 716584 h 4901727"/>
              <a:gd name="connsiteX2033" fmla="*/ 1038663 w 4561834"/>
              <a:gd name="connsiteY2033" fmla="*/ 718825 h 4901727"/>
              <a:gd name="connsiteX2034" fmla="*/ 1047757 w 4561834"/>
              <a:gd name="connsiteY2034" fmla="*/ 719641 h 4901727"/>
              <a:gd name="connsiteX2035" fmla="*/ 999638 w 4561834"/>
              <a:gd name="connsiteY2035" fmla="*/ 716244 h 4901727"/>
              <a:gd name="connsiteX2036" fmla="*/ 1008583 w 4561834"/>
              <a:gd name="connsiteY2036" fmla="*/ 720094 h 4901727"/>
              <a:gd name="connsiteX2037" fmla="*/ 992165 w 4561834"/>
              <a:gd name="connsiteY2037" fmla="*/ 722358 h 4901727"/>
              <a:gd name="connsiteX2038" fmla="*/ 998279 w 4561834"/>
              <a:gd name="connsiteY2038" fmla="*/ 706394 h 4901727"/>
              <a:gd name="connsiteX2039" fmla="*/ 995449 w 4561834"/>
              <a:gd name="connsiteY2039" fmla="*/ 686807 h 4901727"/>
              <a:gd name="connsiteX2040" fmla="*/ 981862 w 4561834"/>
              <a:gd name="connsiteY2040" fmla="*/ 668578 h 4901727"/>
              <a:gd name="connsiteX2041" fmla="*/ 974389 w 4561834"/>
              <a:gd name="connsiteY2041" fmla="*/ 674692 h 4901727"/>
              <a:gd name="connsiteX2042" fmla="*/ 950047 w 4561834"/>
              <a:gd name="connsiteY2042" fmla="*/ 678089 h 4901727"/>
              <a:gd name="connsiteX2043" fmla="*/ 970993 w 4561834"/>
              <a:gd name="connsiteY2043" fmla="*/ 670163 h 4901727"/>
              <a:gd name="connsiteX2044" fmla="*/ 1046286 w 4561834"/>
              <a:gd name="connsiteY2044" fmla="*/ 619439 h 4901727"/>
              <a:gd name="connsiteX2045" fmla="*/ 1086140 w 4561834"/>
              <a:gd name="connsiteY2045" fmla="*/ 608117 h 4901727"/>
              <a:gd name="connsiteX2046" fmla="*/ 1048210 w 4561834"/>
              <a:gd name="connsiteY2046" fmla="*/ 614457 h 4901727"/>
              <a:gd name="connsiteX2047" fmla="*/ 1045946 w 4561834"/>
              <a:gd name="connsiteY2047" fmla="*/ 599852 h 4901727"/>
              <a:gd name="connsiteX2048" fmla="*/ 1031680 w 4561834"/>
              <a:gd name="connsiteY2048" fmla="*/ 597021 h 4901727"/>
              <a:gd name="connsiteX2049" fmla="*/ 1030548 w 4561834"/>
              <a:gd name="connsiteY2049" fmla="*/ 607211 h 4901727"/>
              <a:gd name="connsiteX2050" fmla="*/ 1000883 w 4561834"/>
              <a:gd name="connsiteY2050" fmla="*/ 591247 h 4901727"/>
              <a:gd name="connsiteX2051" fmla="*/ 1007677 w 4561834"/>
              <a:gd name="connsiteY2051" fmla="*/ 600305 h 4901727"/>
              <a:gd name="connsiteX2052" fmla="*/ 930120 w 4561834"/>
              <a:gd name="connsiteY2052" fmla="*/ 604607 h 4901727"/>
              <a:gd name="connsiteX2053" fmla="*/ 846562 w 4561834"/>
              <a:gd name="connsiteY2053" fmla="*/ 605740 h 4901727"/>
              <a:gd name="connsiteX2054" fmla="*/ 858563 w 4561834"/>
              <a:gd name="connsiteY2054" fmla="*/ 594417 h 4901727"/>
              <a:gd name="connsiteX2055" fmla="*/ 816218 w 4561834"/>
              <a:gd name="connsiteY2055" fmla="*/ 594417 h 4901727"/>
              <a:gd name="connsiteX2056" fmla="*/ 832862 w 4561834"/>
              <a:gd name="connsiteY2056" fmla="*/ 602569 h 4901727"/>
              <a:gd name="connsiteX2057" fmla="*/ 809312 w 4561834"/>
              <a:gd name="connsiteY2057" fmla="*/ 605060 h 4901727"/>
              <a:gd name="connsiteX2058" fmla="*/ 862752 w 4561834"/>
              <a:gd name="connsiteY2058" fmla="*/ 584567 h 4901727"/>
              <a:gd name="connsiteX2059" fmla="*/ 861733 w 4561834"/>
              <a:gd name="connsiteY2059" fmla="*/ 599739 h 4901727"/>
              <a:gd name="connsiteX2060" fmla="*/ 869659 w 4561834"/>
              <a:gd name="connsiteY2060" fmla="*/ 598946 h 4901727"/>
              <a:gd name="connsiteX2061" fmla="*/ 871810 w 4561834"/>
              <a:gd name="connsiteY2061" fmla="*/ 572452 h 4901727"/>
              <a:gd name="connsiteX2062" fmla="*/ 883132 w 4561834"/>
              <a:gd name="connsiteY2062" fmla="*/ 576302 h 4901727"/>
              <a:gd name="connsiteX2063" fmla="*/ 898644 w 4561834"/>
              <a:gd name="connsiteY2063" fmla="*/ 594644 h 4901727"/>
              <a:gd name="connsiteX2064" fmla="*/ 1005299 w 4561834"/>
              <a:gd name="connsiteY2064" fmla="*/ 564866 h 4901727"/>
              <a:gd name="connsiteX2065" fmla="*/ 1013564 w 4561834"/>
              <a:gd name="connsiteY2065" fmla="*/ 583774 h 4901727"/>
              <a:gd name="connsiteX2066" fmla="*/ 1050248 w 4561834"/>
              <a:gd name="connsiteY2066" fmla="*/ 573131 h 4901727"/>
              <a:gd name="connsiteX2067" fmla="*/ 1050248 w 4561834"/>
              <a:gd name="connsiteY2067" fmla="*/ 553091 h 4901727"/>
              <a:gd name="connsiteX2068" fmla="*/ 1035416 w 4561834"/>
              <a:gd name="connsiteY2068" fmla="*/ 545505 h 4901727"/>
              <a:gd name="connsiteX2069" fmla="*/ 1046738 w 4561834"/>
              <a:gd name="connsiteY2069" fmla="*/ 533390 h 4901727"/>
              <a:gd name="connsiteX2070" fmla="*/ 1056023 w 4561834"/>
              <a:gd name="connsiteY2070" fmla="*/ 557054 h 4901727"/>
              <a:gd name="connsiteX2071" fmla="*/ 1067345 w 4561834"/>
              <a:gd name="connsiteY2071" fmla="*/ 540070 h 4901727"/>
              <a:gd name="connsiteX2072" fmla="*/ 1053192 w 4561834"/>
              <a:gd name="connsiteY2072" fmla="*/ 537353 h 4901727"/>
              <a:gd name="connsiteX2073" fmla="*/ 1056928 w 4561834"/>
              <a:gd name="connsiteY2073" fmla="*/ 526710 h 4901727"/>
              <a:gd name="connsiteX2074" fmla="*/ 1026132 w 4561834"/>
              <a:gd name="connsiteY2074" fmla="*/ 521842 h 4901727"/>
              <a:gd name="connsiteX2075" fmla="*/ 1085913 w 4561834"/>
              <a:gd name="connsiteY2075" fmla="*/ 486629 h 4901727"/>
              <a:gd name="connsiteX2076" fmla="*/ 1090216 w 4561834"/>
              <a:gd name="connsiteY2076" fmla="*/ 496027 h 4901727"/>
              <a:gd name="connsiteX2077" fmla="*/ 1122937 w 4561834"/>
              <a:gd name="connsiteY2077" fmla="*/ 480402 h 4901727"/>
              <a:gd name="connsiteX2078" fmla="*/ 1116936 w 4561834"/>
              <a:gd name="connsiteY2078" fmla="*/ 461381 h 4901727"/>
              <a:gd name="connsiteX2079" fmla="*/ 1099274 w 4561834"/>
              <a:gd name="connsiteY2079" fmla="*/ 469306 h 4901727"/>
              <a:gd name="connsiteX2080" fmla="*/ 1099274 w 4561834"/>
              <a:gd name="connsiteY2080" fmla="*/ 454248 h 4901727"/>
              <a:gd name="connsiteX2081" fmla="*/ 1086140 w 4561834"/>
              <a:gd name="connsiteY2081" fmla="*/ 456399 h 4901727"/>
              <a:gd name="connsiteX2082" fmla="*/ 1135844 w 4561834"/>
              <a:gd name="connsiteY2082" fmla="*/ 445077 h 4901727"/>
              <a:gd name="connsiteX2083" fmla="*/ 1190870 w 4561834"/>
              <a:gd name="connsiteY2083" fmla="*/ 430698 h 4901727"/>
              <a:gd name="connsiteX2084" fmla="*/ 1296733 w 4561834"/>
              <a:gd name="connsiteY2084" fmla="*/ 402279 h 4901727"/>
              <a:gd name="connsiteX2085" fmla="*/ 1315075 w 4561834"/>
              <a:gd name="connsiteY2085" fmla="*/ 408733 h 4901727"/>
              <a:gd name="connsiteX2086" fmla="*/ 1320284 w 4561834"/>
              <a:gd name="connsiteY2086" fmla="*/ 392428 h 4901727"/>
              <a:gd name="connsiteX2087" fmla="*/ 1469284 w 4561834"/>
              <a:gd name="connsiteY2087" fmla="*/ 366161 h 4901727"/>
              <a:gd name="connsiteX2088" fmla="*/ 1415956 w 4561834"/>
              <a:gd name="connsiteY2088" fmla="*/ 372275 h 4901727"/>
              <a:gd name="connsiteX2089" fmla="*/ 1365573 w 4561834"/>
              <a:gd name="connsiteY2089" fmla="*/ 378049 h 4901727"/>
              <a:gd name="connsiteX2090" fmla="*/ 1515252 w 4561834"/>
              <a:gd name="connsiteY2090" fmla="*/ 310116 h 4901727"/>
              <a:gd name="connsiteX2091" fmla="*/ 1505628 w 4561834"/>
              <a:gd name="connsiteY2091" fmla="*/ 332760 h 4901727"/>
              <a:gd name="connsiteX2092" fmla="*/ 1556805 w 4561834"/>
              <a:gd name="connsiteY2092" fmla="*/ 325741 h 4901727"/>
              <a:gd name="connsiteX2093" fmla="*/ 1602094 w 4561834"/>
              <a:gd name="connsiteY2093" fmla="*/ 312154 h 4901727"/>
              <a:gd name="connsiteX2094" fmla="*/ 1685312 w 4561834"/>
              <a:gd name="connsiteY2094" fmla="*/ 288604 h 4901727"/>
              <a:gd name="connsiteX2095" fmla="*/ 1669121 w 4561834"/>
              <a:gd name="connsiteY2095" fmla="*/ 281924 h 4901727"/>
              <a:gd name="connsiteX2096" fmla="*/ 1693917 w 4561834"/>
              <a:gd name="connsiteY2096" fmla="*/ 266186 h 4901727"/>
              <a:gd name="connsiteX2097" fmla="*/ 1693804 w 4561834"/>
              <a:gd name="connsiteY2097" fmla="*/ 266639 h 4901727"/>
              <a:gd name="connsiteX2098" fmla="*/ 1812913 w 4561834"/>
              <a:gd name="connsiteY2098" fmla="*/ 271621 h 4901727"/>
              <a:gd name="connsiteX2099" fmla="*/ 1831142 w 4561834"/>
              <a:gd name="connsiteY2099" fmla="*/ 257468 h 4901727"/>
              <a:gd name="connsiteX2100" fmla="*/ 1844842 w 4561834"/>
              <a:gd name="connsiteY2100" fmla="*/ 264827 h 4901727"/>
              <a:gd name="connsiteX2101" fmla="*/ 1938477 w 4561834"/>
              <a:gd name="connsiteY2101" fmla="*/ 240710 h 4901727"/>
              <a:gd name="connsiteX2102" fmla="*/ 1847899 w 4561834"/>
              <a:gd name="connsiteY2102" fmla="*/ 241616 h 4901727"/>
              <a:gd name="connsiteX2103" fmla="*/ 1765700 w 4561834"/>
              <a:gd name="connsiteY2103" fmla="*/ 261431 h 4901727"/>
              <a:gd name="connsiteX2104" fmla="*/ 1791628 w 4561834"/>
              <a:gd name="connsiteY2104" fmla="*/ 240710 h 4901727"/>
              <a:gd name="connsiteX2105" fmla="*/ 1773965 w 4561834"/>
              <a:gd name="connsiteY2105" fmla="*/ 229388 h 4901727"/>
              <a:gd name="connsiteX2106" fmla="*/ 1819254 w 4561834"/>
              <a:gd name="connsiteY2106" fmla="*/ 240031 h 4901727"/>
              <a:gd name="connsiteX2107" fmla="*/ 1805554 w 4561834"/>
              <a:gd name="connsiteY2107" fmla="*/ 232785 h 4901727"/>
              <a:gd name="connsiteX2108" fmla="*/ 1808271 w 4561834"/>
              <a:gd name="connsiteY2108" fmla="*/ 217047 h 4901727"/>
              <a:gd name="connsiteX2109" fmla="*/ 1976859 w 4561834"/>
              <a:gd name="connsiteY2109" fmla="*/ 199045 h 4901727"/>
              <a:gd name="connsiteX2110" fmla="*/ 2064946 w 4561834"/>
              <a:gd name="connsiteY2110" fmla="*/ 185685 h 4901727"/>
              <a:gd name="connsiteX2111" fmla="*/ 2154165 w 4561834"/>
              <a:gd name="connsiteY2111" fmla="*/ 165078 h 4901727"/>
              <a:gd name="connsiteX2112" fmla="*/ 2163779 w 4561834"/>
              <a:gd name="connsiteY2112" fmla="*/ 166534 h 4901727"/>
              <a:gd name="connsiteX2113" fmla="*/ 2160505 w 4561834"/>
              <a:gd name="connsiteY2113" fmla="*/ 168248 h 4901727"/>
              <a:gd name="connsiteX2114" fmla="*/ 2160505 w 4561834"/>
              <a:gd name="connsiteY2114" fmla="*/ 168475 h 4901727"/>
              <a:gd name="connsiteX2115" fmla="*/ 2168954 w 4561834"/>
              <a:gd name="connsiteY2115" fmla="*/ 167317 h 4901727"/>
              <a:gd name="connsiteX2116" fmla="*/ 2183527 w 4561834"/>
              <a:gd name="connsiteY2116" fmla="*/ 169524 h 4901727"/>
              <a:gd name="connsiteX2117" fmla="*/ 2290824 w 4561834"/>
              <a:gd name="connsiteY2117" fmla="*/ 158171 h 4901727"/>
              <a:gd name="connsiteX2118" fmla="*/ 2428276 w 4561834"/>
              <a:gd name="connsiteY2118" fmla="*/ 140396 h 4901727"/>
              <a:gd name="connsiteX2119" fmla="*/ 2496888 w 4561834"/>
              <a:gd name="connsiteY2119" fmla="*/ 129074 h 4901727"/>
              <a:gd name="connsiteX2120" fmla="*/ 2566067 w 4561834"/>
              <a:gd name="connsiteY2120" fmla="*/ 116845 h 4901727"/>
              <a:gd name="connsiteX2121" fmla="*/ 2707482 w 4561834"/>
              <a:gd name="connsiteY2121" fmla="*/ 94201 h 4901727"/>
              <a:gd name="connsiteX2122" fmla="*/ 2779944 w 4561834"/>
              <a:gd name="connsiteY2122" fmla="*/ 84690 h 4901727"/>
              <a:gd name="connsiteX2123" fmla="*/ 2855010 w 4561834"/>
              <a:gd name="connsiteY2123" fmla="*/ 79822 h 4901727"/>
              <a:gd name="connsiteX2124" fmla="*/ 2844594 w 4561834"/>
              <a:gd name="connsiteY2124" fmla="*/ 89672 h 4901727"/>
              <a:gd name="connsiteX2125" fmla="*/ 2970157 w 4561834"/>
              <a:gd name="connsiteY2125" fmla="*/ 66235 h 4901727"/>
              <a:gd name="connsiteX2126" fmla="*/ 2917388 w 4561834"/>
              <a:gd name="connsiteY2126" fmla="*/ 29911 h 4901727"/>
              <a:gd name="connsiteX2127" fmla="*/ 2902677 w 4561834"/>
              <a:gd name="connsiteY2127" fmla="*/ 69405 h 4901727"/>
              <a:gd name="connsiteX2128" fmla="*/ 2896223 w 4561834"/>
              <a:gd name="connsiteY2128" fmla="*/ 34646 h 4901727"/>
              <a:gd name="connsiteX2129" fmla="*/ 2906116 w 4561834"/>
              <a:gd name="connsiteY2129" fmla="*/ 30910 h 4901727"/>
              <a:gd name="connsiteX2130" fmla="*/ 2917396 w 4561834"/>
              <a:gd name="connsiteY2130" fmla="*/ 29891 h 4901727"/>
              <a:gd name="connsiteX2131" fmla="*/ 2917622 w 4561834"/>
              <a:gd name="connsiteY2131" fmla="*/ 29891 h 4901727"/>
              <a:gd name="connsiteX2132" fmla="*/ 2917388 w 4561834"/>
              <a:gd name="connsiteY2132" fmla="*/ 29911 h 4901727"/>
              <a:gd name="connsiteX2133" fmla="*/ 2911168 w 4561834"/>
              <a:gd name="connsiteY2133" fmla="*/ 0 h 4901727"/>
              <a:gd name="connsiteX2134" fmla="*/ 2830214 w 4561834"/>
              <a:gd name="connsiteY2134" fmla="*/ 53667 h 4901727"/>
              <a:gd name="connsiteX2135" fmla="*/ 2783793 w 4561834"/>
              <a:gd name="connsiteY2135" fmla="*/ 64990 h 4901727"/>
              <a:gd name="connsiteX2136" fmla="*/ 2730579 w 4561834"/>
              <a:gd name="connsiteY2136" fmla="*/ 76312 h 4901727"/>
              <a:gd name="connsiteX2137" fmla="*/ 2632528 w 4561834"/>
              <a:gd name="connsiteY2137" fmla="*/ 36231 h 4901727"/>
              <a:gd name="connsiteX2138" fmla="*/ 2728654 w 4561834"/>
              <a:gd name="connsiteY2138" fmla="*/ 26721 h 4901727"/>
              <a:gd name="connsiteX2139" fmla="*/ 2717332 w 4561834"/>
              <a:gd name="connsiteY2139" fmla="*/ 12341 h 4901727"/>
              <a:gd name="connsiteX2140" fmla="*/ 2814930 w 4561834"/>
              <a:gd name="connsiteY2140" fmla="*/ 27966 h 4901727"/>
              <a:gd name="connsiteX2141" fmla="*/ 2911168 w 4561834"/>
              <a:gd name="connsiteY2141" fmla="*/ 0 h 4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Lst>
            <a:rect l="l" t="t" r="r" b="b"/>
            <a:pathLst>
              <a:path w="4561834" h="4901727">
                <a:moveTo>
                  <a:pt x="2565413" y="4860187"/>
                </a:moveTo>
                <a:cubicBezTo>
                  <a:pt x="2571668" y="4861249"/>
                  <a:pt x="2577980" y="4865551"/>
                  <a:pt x="2582396" y="4869684"/>
                </a:cubicBezTo>
                <a:lnTo>
                  <a:pt x="2582736" y="4870137"/>
                </a:lnTo>
                <a:cubicBezTo>
                  <a:pt x="2575037" y="4882591"/>
                  <a:pt x="2557714" y="4871609"/>
                  <a:pt x="2548770" y="4870137"/>
                </a:cubicBezTo>
                <a:cubicBezTo>
                  <a:pt x="2552959" y="4861306"/>
                  <a:pt x="2559158" y="4859126"/>
                  <a:pt x="2565413" y="4860187"/>
                </a:cubicBezTo>
                <a:close/>
                <a:moveTo>
                  <a:pt x="1378708" y="4832435"/>
                </a:moveTo>
                <a:cubicBezTo>
                  <a:pt x="1381518" y="4843560"/>
                  <a:pt x="1383188" y="4854940"/>
                  <a:pt x="1383690" y="4866402"/>
                </a:cubicBezTo>
                <a:cubicBezTo>
                  <a:pt x="1381312" y="4866855"/>
                  <a:pt x="1381312" y="4875573"/>
                  <a:pt x="1377689" y="4872289"/>
                </a:cubicBezTo>
                <a:cubicBezTo>
                  <a:pt x="1378702" y="4859031"/>
                  <a:pt x="1379042" y="4845729"/>
                  <a:pt x="1378708" y="4832435"/>
                </a:cubicBezTo>
                <a:close/>
                <a:moveTo>
                  <a:pt x="1431809" y="4823038"/>
                </a:moveTo>
                <a:cubicBezTo>
                  <a:pt x="1440980" y="4867761"/>
                  <a:pt x="1451736" y="4842625"/>
                  <a:pt x="1465097" y="4865270"/>
                </a:cubicBezTo>
                <a:cubicBezTo>
                  <a:pt x="1456605" y="4871837"/>
                  <a:pt x="1446981" y="4867081"/>
                  <a:pt x="1435659" y="4872516"/>
                </a:cubicBezTo>
                <a:cubicBezTo>
                  <a:pt x="1436112" y="4884404"/>
                  <a:pt x="1439961" y="4869346"/>
                  <a:pt x="1439961" y="4887122"/>
                </a:cubicBezTo>
                <a:cubicBezTo>
                  <a:pt x="1420714" y="4852362"/>
                  <a:pt x="1395578" y="4874214"/>
                  <a:pt x="1382331" y="4901727"/>
                </a:cubicBezTo>
                <a:cubicBezTo>
                  <a:pt x="1392974" y="4841153"/>
                  <a:pt x="1408259" y="4837417"/>
                  <a:pt x="1431809" y="4823038"/>
                </a:cubicBezTo>
                <a:close/>
                <a:moveTo>
                  <a:pt x="3431903" y="4821225"/>
                </a:moveTo>
                <a:lnTo>
                  <a:pt x="3432964" y="4821471"/>
                </a:lnTo>
                <a:lnTo>
                  <a:pt x="3431903" y="4821678"/>
                </a:lnTo>
                <a:close/>
                <a:moveTo>
                  <a:pt x="3456285" y="4816915"/>
                </a:moveTo>
                <a:cubicBezTo>
                  <a:pt x="3481027" y="4817000"/>
                  <a:pt x="3506120" y="4829886"/>
                  <a:pt x="3524972" y="4839906"/>
                </a:cubicBezTo>
                <a:cubicBezTo>
                  <a:pt x="3511895" y="4841888"/>
                  <a:pt x="3496638" y="4837529"/>
                  <a:pt x="3480645" y="4832519"/>
                </a:cubicBezTo>
                <a:lnTo>
                  <a:pt x="3432964" y="4821471"/>
                </a:lnTo>
                <a:close/>
                <a:moveTo>
                  <a:pt x="3232625" y="4811198"/>
                </a:moveTo>
                <a:cubicBezTo>
                  <a:pt x="3236964" y="4810190"/>
                  <a:pt x="3241511" y="4811598"/>
                  <a:pt x="3244520" y="4814884"/>
                </a:cubicBezTo>
                <a:lnTo>
                  <a:pt x="3244520" y="4815337"/>
                </a:lnTo>
                <a:cubicBezTo>
                  <a:pt x="3242256" y="4826659"/>
                  <a:pt x="3229914" y="4816809"/>
                  <a:pt x="3223574" y="4819753"/>
                </a:cubicBezTo>
                <a:cubicBezTo>
                  <a:pt x="3224825" y="4815477"/>
                  <a:pt x="3228285" y="4812207"/>
                  <a:pt x="3232625" y="4811198"/>
                </a:cubicBezTo>
                <a:close/>
                <a:moveTo>
                  <a:pt x="1517858" y="4806281"/>
                </a:moveTo>
                <a:lnTo>
                  <a:pt x="1517858" y="4806734"/>
                </a:lnTo>
                <a:lnTo>
                  <a:pt x="1517175" y="4806602"/>
                </a:lnTo>
                <a:close/>
                <a:moveTo>
                  <a:pt x="3693951" y="4805717"/>
                </a:moveTo>
                <a:cubicBezTo>
                  <a:pt x="3700792" y="4805834"/>
                  <a:pt x="3707712" y="4818847"/>
                  <a:pt x="3715524" y="4817148"/>
                </a:cubicBezTo>
                <a:cubicBezTo>
                  <a:pt x="3710656" y="4824735"/>
                  <a:pt x="3701372" y="4823149"/>
                  <a:pt x="3694352" y="4826206"/>
                </a:cubicBezTo>
                <a:cubicBezTo>
                  <a:pt x="3695824" y="4815677"/>
                  <a:pt x="3693446" y="4810582"/>
                  <a:pt x="3687672" y="4811261"/>
                </a:cubicBezTo>
                <a:lnTo>
                  <a:pt x="3687106" y="4810921"/>
                </a:lnTo>
                <a:cubicBezTo>
                  <a:pt x="3689399" y="4807072"/>
                  <a:pt x="3691670" y="4805678"/>
                  <a:pt x="3693951" y="4805717"/>
                </a:cubicBezTo>
                <a:close/>
                <a:moveTo>
                  <a:pt x="1607870" y="4805375"/>
                </a:moveTo>
                <a:cubicBezTo>
                  <a:pt x="1605039" y="4813980"/>
                  <a:pt x="1599378" y="4813414"/>
                  <a:pt x="1594849" y="4816697"/>
                </a:cubicBezTo>
                <a:lnTo>
                  <a:pt x="1594510" y="4816697"/>
                </a:lnTo>
                <a:cubicBezTo>
                  <a:pt x="1596774" y="4805375"/>
                  <a:pt x="1602435" y="4805375"/>
                  <a:pt x="1607870" y="4805375"/>
                </a:cubicBezTo>
                <a:close/>
                <a:moveTo>
                  <a:pt x="1500946" y="4803479"/>
                </a:moveTo>
                <a:lnTo>
                  <a:pt x="1517175" y="4806602"/>
                </a:lnTo>
                <a:lnTo>
                  <a:pt x="1503875" y="4812848"/>
                </a:lnTo>
                <a:cubicBezTo>
                  <a:pt x="1498526" y="4812593"/>
                  <a:pt x="1492893" y="4811320"/>
                  <a:pt x="1488194" y="4813301"/>
                </a:cubicBezTo>
                <a:cubicBezTo>
                  <a:pt x="1492044" y="4807357"/>
                  <a:pt x="1496148" y="4804328"/>
                  <a:pt x="1500946" y="4803479"/>
                </a:cubicBezTo>
                <a:close/>
                <a:moveTo>
                  <a:pt x="1576847" y="4802431"/>
                </a:moveTo>
                <a:lnTo>
                  <a:pt x="1576847" y="4802884"/>
                </a:lnTo>
                <a:lnTo>
                  <a:pt x="1576752" y="4802660"/>
                </a:lnTo>
                <a:close/>
                <a:moveTo>
                  <a:pt x="2134475" y="4802260"/>
                </a:moveTo>
                <a:cubicBezTo>
                  <a:pt x="2135878" y="4801402"/>
                  <a:pt x="2137502" y="4801660"/>
                  <a:pt x="2139208" y="4802446"/>
                </a:cubicBezTo>
                <a:cubicBezTo>
                  <a:pt x="2142618" y="4804017"/>
                  <a:pt x="2146355" y="4807696"/>
                  <a:pt x="2149298" y="4808772"/>
                </a:cubicBezTo>
                <a:cubicBezTo>
                  <a:pt x="2144543" y="4822585"/>
                  <a:pt x="2136617" y="4808092"/>
                  <a:pt x="2131070" y="4808772"/>
                </a:cubicBezTo>
                <a:cubicBezTo>
                  <a:pt x="2131891" y="4805092"/>
                  <a:pt x="2133073" y="4803118"/>
                  <a:pt x="2134475" y="4802260"/>
                </a:cubicBezTo>
                <a:close/>
                <a:moveTo>
                  <a:pt x="2234667" y="4802044"/>
                </a:moveTo>
                <a:lnTo>
                  <a:pt x="2234465" y="4802317"/>
                </a:lnTo>
                <a:lnTo>
                  <a:pt x="2234465" y="4802090"/>
                </a:lnTo>
                <a:close/>
                <a:moveTo>
                  <a:pt x="3341438" y="4798580"/>
                </a:moveTo>
                <a:cubicBezTo>
                  <a:pt x="3341438" y="4813865"/>
                  <a:pt x="3327059" y="4815903"/>
                  <a:pt x="3322983" y="4807864"/>
                </a:cubicBezTo>
                <a:cubicBezTo>
                  <a:pt x="3326266" y="4798580"/>
                  <a:pt x="3336683" y="4804015"/>
                  <a:pt x="3341438" y="4798580"/>
                </a:cubicBezTo>
                <a:close/>
                <a:moveTo>
                  <a:pt x="2241994" y="4792155"/>
                </a:moveTo>
                <a:cubicBezTo>
                  <a:pt x="2246750" y="4791447"/>
                  <a:pt x="2252467" y="4793316"/>
                  <a:pt x="2255298" y="4797448"/>
                </a:cubicBezTo>
                <a:cubicBezTo>
                  <a:pt x="2258525" y="4799486"/>
                  <a:pt x="2254901" y="4798864"/>
                  <a:pt x="2249679" y="4798623"/>
                </a:cubicBezTo>
                <a:lnTo>
                  <a:pt x="2234667" y="4802044"/>
                </a:lnTo>
                <a:close/>
                <a:moveTo>
                  <a:pt x="3573770" y="4791674"/>
                </a:moveTo>
                <a:lnTo>
                  <a:pt x="3574096" y="4791685"/>
                </a:lnTo>
                <a:lnTo>
                  <a:pt x="3573770" y="4791900"/>
                </a:lnTo>
                <a:close/>
                <a:moveTo>
                  <a:pt x="1570393" y="4787656"/>
                </a:moveTo>
                <a:lnTo>
                  <a:pt x="1576752" y="4802660"/>
                </a:lnTo>
                <a:lnTo>
                  <a:pt x="1574427" y="4808241"/>
                </a:lnTo>
                <a:cubicBezTo>
                  <a:pt x="1571476" y="4809366"/>
                  <a:pt x="1567251" y="4798837"/>
                  <a:pt x="1564619" y="4798242"/>
                </a:cubicBezTo>
                <a:cubicBezTo>
                  <a:pt x="1565072" y="4790373"/>
                  <a:pt x="1567676" y="4786863"/>
                  <a:pt x="1570393" y="4787656"/>
                </a:cubicBezTo>
                <a:close/>
                <a:moveTo>
                  <a:pt x="3581966" y="4786478"/>
                </a:moveTo>
                <a:cubicBezTo>
                  <a:pt x="3590464" y="4785815"/>
                  <a:pt x="3599869" y="4796599"/>
                  <a:pt x="3610229" y="4793372"/>
                </a:cubicBezTo>
                <a:cubicBezTo>
                  <a:pt x="3610144" y="4803902"/>
                  <a:pt x="3596811" y="4795198"/>
                  <a:pt x="3584800" y="4792051"/>
                </a:cubicBezTo>
                <a:lnTo>
                  <a:pt x="3574096" y="4791685"/>
                </a:lnTo>
                <a:close/>
                <a:moveTo>
                  <a:pt x="2049326" y="4782688"/>
                </a:moveTo>
                <a:lnTo>
                  <a:pt x="2049436" y="4784316"/>
                </a:lnTo>
                <a:lnTo>
                  <a:pt x="2050406" y="4782791"/>
                </a:lnTo>
                <a:close/>
                <a:moveTo>
                  <a:pt x="1611550" y="4780183"/>
                </a:moveTo>
                <a:lnTo>
                  <a:pt x="1612807" y="4780212"/>
                </a:lnTo>
                <a:lnTo>
                  <a:pt x="1616349" y="4782102"/>
                </a:lnTo>
                <a:lnTo>
                  <a:pt x="1612852" y="4785873"/>
                </a:lnTo>
                <a:cubicBezTo>
                  <a:pt x="1610361" y="4785477"/>
                  <a:pt x="1607587" y="4784089"/>
                  <a:pt x="1605719" y="4785788"/>
                </a:cubicBezTo>
                <a:cubicBezTo>
                  <a:pt x="1606738" y="4780183"/>
                  <a:pt x="1609002" y="4779702"/>
                  <a:pt x="1611550" y="4780183"/>
                </a:cubicBezTo>
                <a:close/>
                <a:moveTo>
                  <a:pt x="1972654" y="4777240"/>
                </a:moveTo>
                <a:cubicBezTo>
                  <a:pt x="1973861" y="4777211"/>
                  <a:pt x="1975234" y="4778089"/>
                  <a:pt x="1976691" y="4779108"/>
                </a:cubicBezTo>
                <a:cubicBezTo>
                  <a:pt x="1979607" y="4781146"/>
                  <a:pt x="1982862" y="4783750"/>
                  <a:pt x="1985806" y="4780806"/>
                </a:cubicBezTo>
                <a:cubicBezTo>
                  <a:pt x="1981390" y="4787260"/>
                  <a:pt x="1973351" y="4795638"/>
                  <a:pt x="1970068" y="4781259"/>
                </a:cubicBezTo>
                <a:lnTo>
                  <a:pt x="1969615" y="4780806"/>
                </a:lnTo>
                <a:cubicBezTo>
                  <a:pt x="1970408" y="4778202"/>
                  <a:pt x="1971448" y="4777268"/>
                  <a:pt x="1972654" y="4777240"/>
                </a:cubicBezTo>
                <a:close/>
                <a:moveTo>
                  <a:pt x="1890175" y="4762379"/>
                </a:moveTo>
                <a:cubicBezTo>
                  <a:pt x="1891746" y="4762860"/>
                  <a:pt x="1893586" y="4764389"/>
                  <a:pt x="1894662" y="4762917"/>
                </a:cubicBezTo>
                <a:cubicBezTo>
                  <a:pt x="1894888" y="4773447"/>
                  <a:pt x="1890133" y="4764615"/>
                  <a:pt x="1890812" y="4777975"/>
                </a:cubicBezTo>
                <a:cubicBezTo>
                  <a:pt x="1889340" y="4776164"/>
                  <a:pt x="1888887" y="4769257"/>
                  <a:pt x="1887302" y="4768125"/>
                </a:cubicBezTo>
                <a:cubicBezTo>
                  <a:pt x="1887302" y="4762464"/>
                  <a:pt x="1888604" y="4761898"/>
                  <a:pt x="1890175" y="4762379"/>
                </a:cubicBezTo>
                <a:close/>
                <a:moveTo>
                  <a:pt x="1642176" y="4758728"/>
                </a:moveTo>
                <a:cubicBezTo>
                  <a:pt x="1623042" y="4756690"/>
                  <a:pt x="1655763" y="4777183"/>
                  <a:pt x="1654291" y="4763030"/>
                </a:cubicBezTo>
                <a:cubicBezTo>
                  <a:pt x="1649083" y="4766653"/>
                  <a:pt x="1645346" y="4759520"/>
                  <a:pt x="1641723" y="4759181"/>
                </a:cubicBezTo>
                <a:close/>
                <a:moveTo>
                  <a:pt x="1608210" y="4750689"/>
                </a:moveTo>
                <a:cubicBezTo>
                  <a:pt x="1594283" y="4755444"/>
                  <a:pt x="1602096" y="4769823"/>
                  <a:pt x="1611719" y="4755444"/>
                </a:cubicBezTo>
                <a:cubicBezTo>
                  <a:pt x="1610361" y="4755331"/>
                  <a:pt x="1608662" y="4757029"/>
                  <a:pt x="1607757" y="4751142"/>
                </a:cubicBezTo>
                <a:close/>
                <a:moveTo>
                  <a:pt x="1565794" y="4747660"/>
                </a:moveTo>
                <a:cubicBezTo>
                  <a:pt x="1563175" y="4747915"/>
                  <a:pt x="1560316" y="4750066"/>
                  <a:pt x="1558618" y="4753746"/>
                </a:cubicBezTo>
                <a:cubicBezTo>
                  <a:pt x="1562468" y="4759407"/>
                  <a:pt x="1572092" y="4756463"/>
                  <a:pt x="1571526" y="4753406"/>
                </a:cubicBezTo>
                <a:lnTo>
                  <a:pt x="1571526" y="4752953"/>
                </a:lnTo>
                <a:cubicBezTo>
                  <a:pt x="1570790" y="4749047"/>
                  <a:pt x="1568412" y="4747405"/>
                  <a:pt x="1565794" y="4747660"/>
                </a:cubicBezTo>
                <a:close/>
                <a:moveTo>
                  <a:pt x="2732756" y="4743668"/>
                </a:moveTo>
                <a:cubicBezTo>
                  <a:pt x="2732756" y="4746272"/>
                  <a:pt x="2732642" y="4749555"/>
                  <a:pt x="2732642" y="4753291"/>
                </a:cubicBezTo>
                <a:cubicBezTo>
                  <a:pt x="2738077" y="4750348"/>
                  <a:pt x="2750645" y="4761557"/>
                  <a:pt x="2748494" y="4743668"/>
                </a:cubicBezTo>
                <a:close/>
                <a:moveTo>
                  <a:pt x="1983541" y="4736196"/>
                </a:moveTo>
                <a:cubicBezTo>
                  <a:pt x="1982182" y="4745028"/>
                  <a:pt x="1982862" y="4747519"/>
                  <a:pt x="1985919" y="4746160"/>
                </a:cubicBezTo>
                <a:cubicBezTo>
                  <a:pt x="1975502" y="4758954"/>
                  <a:pt x="1952971" y="4747519"/>
                  <a:pt x="1941762" y="4742084"/>
                </a:cubicBezTo>
                <a:lnTo>
                  <a:pt x="1941536" y="4742084"/>
                </a:lnTo>
                <a:cubicBezTo>
                  <a:pt x="1951386" y="4730762"/>
                  <a:pt x="1971540" y="4747179"/>
                  <a:pt x="1983541" y="4736196"/>
                </a:cubicBezTo>
                <a:close/>
                <a:moveTo>
                  <a:pt x="1926251" y="4732573"/>
                </a:moveTo>
                <a:cubicBezTo>
                  <a:pt x="1926251" y="4738348"/>
                  <a:pt x="1924666" y="4745254"/>
                  <a:pt x="1924213" y="4737555"/>
                </a:cubicBezTo>
                <a:cubicBezTo>
                  <a:pt x="1921269" y="4735857"/>
                  <a:pt x="1911192" y="4742537"/>
                  <a:pt x="1912890" y="4732913"/>
                </a:cubicBezTo>
                <a:close/>
                <a:moveTo>
                  <a:pt x="1317115" y="4722610"/>
                </a:moveTo>
                <a:lnTo>
                  <a:pt x="1317115" y="4723063"/>
                </a:lnTo>
                <a:lnTo>
                  <a:pt x="1316891" y="4722728"/>
                </a:lnTo>
                <a:close/>
                <a:moveTo>
                  <a:pt x="1326138" y="4722532"/>
                </a:moveTo>
                <a:lnTo>
                  <a:pt x="1326923" y="4723669"/>
                </a:lnTo>
                <a:lnTo>
                  <a:pt x="1326456" y="4724110"/>
                </a:lnTo>
                <a:cubicBezTo>
                  <a:pt x="1326032" y="4723261"/>
                  <a:pt x="1325819" y="4722419"/>
                  <a:pt x="1326138" y="4722532"/>
                </a:cubicBezTo>
                <a:close/>
                <a:moveTo>
                  <a:pt x="1305270" y="4709513"/>
                </a:moveTo>
                <a:cubicBezTo>
                  <a:pt x="1306267" y="4709098"/>
                  <a:pt x="1307548" y="4709653"/>
                  <a:pt x="1308935" y="4710849"/>
                </a:cubicBezTo>
                <a:lnTo>
                  <a:pt x="1316891" y="4722728"/>
                </a:lnTo>
                <a:lnTo>
                  <a:pt x="1310379" y="4726162"/>
                </a:lnTo>
                <a:cubicBezTo>
                  <a:pt x="1307492" y="4724110"/>
                  <a:pt x="1304548" y="4719440"/>
                  <a:pt x="1303302" y="4714005"/>
                </a:cubicBezTo>
                <a:cubicBezTo>
                  <a:pt x="1303557" y="4711316"/>
                  <a:pt x="1304272" y="4709929"/>
                  <a:pt x="1305270" y="4709513"/>
                </a:cubicBezTo>
                <a:close/>
                <a:moveTo>
                  <a:pt x="921780" y="4708757"/>
                </a:moveTo>
                <a:lnTo>
                  <a:pt x="921799" y="4709017"/>
                </a:lnTo>
                <a:lnTo>
                  <a:pt x="921460" y="4708904"/>
                </a:lnTo>
                <a:close/>
                <a:moveTo>
                  <a:pt x="1907555" y="4705372"/>
                </a:moveTo>
                <a:cubicBezTo>
                  <a:pt x="1896020" y="4707410"/>
                  <a:pt x="1883509" y="4712986"/>
                  <a:pt x="1875301" y="4714345"/>
                </a:cubicBezTo>
                <a:lnTo>
                  <a:pt x="1893943" y="4718377"/>
                </a:lnTo>
                <a:lnTo>
                  <a:pt x="1918604" y="4708140"/>
                </a:lnTo>
                <a:lnTo>
                  <a:pt x="1924783" y="4707408"/>
                </a:lnTo>
                <a:lnTo>
                  <a:pt x="1923464" y="4705938"/>
                </a:lnTo>
                <a:cubicBezTo>
                  <a:pt x="1918845" y="4704218"/>
                  <a:pt x="1913322" y="4704353"/>
                  <a:pt x="1907555" y="4705372"/>
                </a:cubicBezTo>
                <a:close/>
                <a:moveTo>
                  <a:pt x="1936780" y="4702683"/>
                </a:moveTo>
                <a:lnTo>
                  <a:pt x="1936511" y="4706019"/>
                </a:lnTo>
                <a:lnTo>
                  <a:pt x="1939037" y="4705719"/>
                </a:lnTo>
                <a:lnTo>
                  <a:pt x="1938829" y="4705032"/>
                </a:lnTo>
                <a:cubicBezTo>
                  <a:pt x="1938153" y="4703235"/>
                  <a:pt x="1937460" y="4702117"/>
                  <a:pt x="1936780" y="4702683"/>
                </a:cubicBezTo>
                <a:close/>
                <a:moveTo>
                  <a:pt x="2028145" y="4696101"/>
                </a:moveTo>
                <a:lnTo>
                  <a:pt x="1993606" y="4702274"/>
                </a:lnTo>
                <a:lnTo>
                  <a:pt x="1995740" y="4702199"/>
                </a:lnTo>
                <a:cubicBezTo>
                  <a:pt x="2007991" y="4701542"/>
                  <a:pt x="2019483" y="4700304"/>
                  <a:pt x="2029532" y="4697361"/>
                </a:cubicBezTo>
                <a:close/>
                <a:moveTo>
                  <a:pt x="2024678" y="4692950"/>
                </a:moveTo>
                <a:lnTo>
                  <a:pt x="2024527" y="4695776"/>
                </a:lnTo>
                <a:lnTo>
                  <a:pt x="2025429" y="4693632"/>
                </a:lnTo>
                <a:close/>
                <a:moveTo>
                  <a:pt x="918856" y="4668823"/>
                </a:moveTo>
                <a:cubicBezTo>
                  <a:pt x="924666" y="4678989"/>
                  <a:pt x="928759" y="4690045"/>
                  <a:pt x="930970" y="4701545"/>
                </a:cubicBezTo>
                <a:cubicBezTo>
                  <a:pt x="928763" y="4701997"/>
                  <a:pt x="927942" y="4704403"/>
                  <a:pt x="926894" y="4706413"/>
                </a:cubicBezTo>
                <a:lnTo>
                  <a:pt x="921780" y="4708757"/>
                </a:lnTo>
                <a:close/>
                <a:moveTo>
                  <a:pt x="1003885" y="4641877"/>
                </a:moveTo>
                <a:cubicBezTo>
                  <a:pt x="1024265" y="4683429"/>
                  <a:pt x="1038758" y="4655010"/>
                  <a:pt x="1063214" y="4672786"/>
                </a:cubicBezTo>
                <a:cubicBezTo>
                  <a:pt x="1050193" y="4682297"/>
                  <a:pt x="1033210" y="4680938"/>
                  <a:pt x="1016227" y="4690109"/>
                </a:cubicBezTo>
                <a:cubicBezTo>
                  <a:pt x="1018491" y="4701771"/>
                  <a:pt x="1023360" y="4685354"/>
                  <a:pt x="1025058" y="4703130"/>
                </a:cubicBezTo>
                <a:cubicBezTo>
                  <a:pt x="989166" y="4674937"/>
                  <a:pt x="950897" y="4705055"/>
                  <a:pt x="932669" y="4736983"/>
                </a:cubicBezTo>
                <a:cubicBezTo>
                  <a:pt x="943198" y="4672786"/>
                  <a:pt x="967541" y="4664521"/>
                  <a:pt x="1003885" y="4641877"/>
                </a:cubicBezTo>
                <a:close/>
                <a:moveTo>
                  <a:pt x="1212210" y="4618969"/>
                </a:moveTo>
                <a:lnTo>
                  <a:pt x="1211308" y="4619685"/>
                </a:lnTo>
                <a:lnTo>
                  <a:pt x="1210969" y="4619685"/>
                </a:lnTo>
                <a:close/>
                <a:moveTo>
                  <a:pt x="1140884" y="4596588"/>
                </a:moveTo>
                <a:cubicBezTo>
                  <a:pt x="1131034" y="4611080"/>
                  <a:pt x="1108503" y="4606551"/>
                  <a:pt x="1093784" y="4613684"/>
                </a:cubicBezTo>
                <a:cubicBezTo>
                  <a:pt x="1104313" y="4598739"/>
                  <a:pt x="1118806" y="4595682"/>
                  <a:pt x="1140884" y="4596588"/>
                </a:cubicBezTo>
                <a:close/>
                <a:moveTo>
                  <a:pt x="1258749" y="4581982"/>
                </a:moveTo>
                <a:cubicBezTo>
                  <a:pt x="1252783" y="4590451"/>
                  <a:pt x="1245650" y="4597960"/>
                  <a:pt x="1237603" y="4604310"/>
                </a:cubicBezTo>
                <a:lnTo>
                  <a:pt x="1212210" y="4618969"/>
                </a:lnTo>
                <a:close/>
                <a:moveTo>
                  <a:pt x="819703" y="4576197"/>
                </a:moveTo>
                <a:lnTo>
                  <a:pt x="822806" y="4578103"/>
                </a:lnTo>
                <a:lnTo>
                  <a:pt x="822636" y="4578837"/>
                </a:lnTo>
                <a:cubicBezTo>
                  <a:pt x="821076" y="4579339"/>
                  <a:pt x="818518" y="4576204"/>
                  <a:pt x="819703" y="4576197"/>
                </a:cubicBezTo>
                <a:close/>
                <a:moveTo>
                  <a:pt x="793108" y="4569740"/>
                </a:moveTo>
                <a:cubicBezTo>
                  <a:pt x="797736" y="4571198"/>
                  <a:pt x="803369" y="4575132"/>
                  <a:pt x="807445" y="4579265"/>
                </a:cubicBezTo>
                <a:cubicBezTo>
                  <a:pt x="805294" y="4590021"/>
                  <a:pt x="790235" y="4585039"/>
                  <a:pt x="784801" y="4575075"/>
                </a:cubicBezTo>
                <a:cubicBezTo>
                  <a:pt x="784857" y="4569301"/>
                  <a:pt x="788480" y="4568282"/>
                  <a:pt x="793108" y="4569740"/>
                </a:cubicBezTo>
                <a:close/>
                <a:moveTo>
                  <a:pt x="1286941" y="4564319"/>
                </a:moveTo>
                <a:cubicBezTo>
                  <a:pt x="1282978" y="4573604"/>
                  <a:pt x="1274147" y="4574962"/>
                  <a:pt x="1267014" y="4579831"/>
                </a:cubicBezTo>
                <a:cubicBezTo>
                  <a:pt x="1269052" y="4567829"/>
                  <a:pt x="1278336" y="4566357"/>
                  <a:pt x="1286941" y="4564319"/>
                </a:cubicBezTo>
                <a:close/>
                <a:moveTo>
                  <a:pt x="1223126" y="4559578"/>
                </a:moveTo>
                <a:cubicBezTo>
                  <a:pt x="1227612" y="4559394"/>
                  <a:pt x="1232934" y="4563470"/>
                  <a:pt x="1235765" y="4572358"/>
                </a:cubicBezTo>
                <a:cubicBezTo>
                  <a:pt x="1234066" y="4588209"/>
                  <a:pt x="1221272" y="4572358"/>
                  <a:pt x="1215498" y="4572358"/>
                </a:cubicBezTo>
                <a:cubicBezTo>
                  <a:pt x="1214988" y="4564206"/>
                  <a:pt x="1218640" y="4559762"/>
                  <a:pt x="1223126" y="4559578"/>
                </a:cubicBezTo>
                <a:close/>
                <a:moveTo>
                  <a:pt x="1209200" y="4521861"/>
                </a:moveTo>
                <a:cubicBezTo>
                  <a:pt x="1205024" y="4523022"/>
                  <a:pt x="1200722" y="4526164"/>
                  <a:pt x="1198514" y="4530466"/>
                </a:cubicBezTo>
                <a:cubicBezTo>
                  <a:pt x="1206893" y="4534089"/>
                  <a:pt x="1221272" y="4527749"/>
                  <a:pt x="1219913" y="4525144"/>
                </a:cubicBezTo>
                <a:lnTo>
                  <a:pt x="1219121" y="4525144"/>
                </a:lnTo>
                <a:cubicBezTo>
                  <a:pt x="1217422" y="4521521"/>
                  <a:pt x="1213375" y="4520700"/>
                  <a:pt x="1209200" y="4521861"/>
                </a:cubicBezTo>
                <a:close/>
                <a:moveTo>
                  <a:pt x="4139063" y="4415721"/>
                </a:moveTo>
                <a:lnTo>
                  <a:pt x="4140147" y="4415996"/>
                </a:lnTo>
                <a:lnTo>
                  <a:pt x="4139063" y="4416174"/>
                </a:lnTo>
                <a:close/>
                <a:moveTo>
                  <a:pt x="4163634" y="4412123"/>
                </a:moveTo>
                <a:cubicBezTo>
                  <a:pt x="4188435" y="4412876"/>
                  <a:pt x="4213253" y="4426336"/>
                  <a:pt x="4232019" y="4437120"/>
                </a:cubicBezTo>
                <a:cubicBezTo>
                  <a:pt x="4218828" y="4438309"/>
                  <a:pt x="4203628" y="4433440"/>
                  <a:pt x="4187706" y="4428034"/>
                </a:cubicBezTo>
                <a:lnTo>
                  <a:pt x="4140147" y="4415996"/>
                </a:lnTo>
                <a:close/>
                <a:moveTo>
                  <a:pt x="4404338" y="4410469"/>
                </a:moveTo>
                <a:cubicBezTo>
                  <a:pt x="4411200" y="4410973"/>
                  <a:pt x="4417504" y="4424326"/>
                  <a:pt x="4425402" y="4422967"/>
                </a:cubicBezTo>
                <a:cubicBezTo>
                  <a:pt x="4420194" y="4430327"/>
                  <a:pt x="4410910" y="4428289"/>
                  <a:pt x="4403664" y="4430894"/>
                </a:cubicBezTo>
                <a:cubicBezTo>
                  <a:pt x="4404682" y="4420137"/>
                  <a:pt x="4402984" y="4415042"/>
                  <a:pt x="4396757" y="4415268"/>
                </a:cubicBezTo>
                <a:lnTo>
                  <a:pt x="4397210" y="4415268"/>
                </a:lnTo>
                <a:cubicBezTo>
                  <a:pt x="4399701" y="4411560"/>
                  <a:pt x="4402050" y="4410301"/>
                  <a:pt x="4404338" y="4410469"/>
                </a:cubicBezTo>
                <a:close/>
                <a:moveTo>
                  <a:pt x="3938943" y="4402344"/>
                </a:moveTo>
                <a:cubicBezTo>
                  <a:pt x="3943315" y="4401455"/>
                  <a:pt x="3947828" y="4402973"/>
                  <a:pt x="3950775" y="4406324"/>
                </a:cubicBezTo>
                <a:cubicBezTo>
                  <a:pt x="3948284" y="4417646"/>
                  <a:pt x="3935943" y="4407795"/>
                  <a:pt x="3929602" y="4410626"/>
                </a:cubicBezTo>
                <a:cubicBezTo>
                  <a:pt x="3931007" y="4406391"/>
                  <a:pt x="3934571" y="4403232"/>
                  <a:pt x="3938943" y="4402344"/>
                </a:cubicBezTo>
                <a:close/>
                <a:moveTo>
                  <a:pt x="4282855" y="4390812"/>
                </a:moveTo>
                <a:lnTo>
                  <a:pt x="4283029" y="4390821"/>
                </a:lnTo>
                <a:lnTo>
                  <a:pt x="4282855" y="4390925"/>
                </a:lnTo>
                <a:close/>
                <a:moveTo>
                  <a:pt x="4048599" y="4390586"/>
                </a:moveTo>
                <a:lnTo>
                  <a:pt x="4049052" y="4390587"/>
                </a:lnTo>
                <a:cubicBezTo>
                  <a:pt x="4048146" y="4405872"/>
                  <a:pt x="4034220" y="4407683"/>
                  <a:pt x="4030144" y="4399643"/>
                </a:cubicBezTo>
                <a:cubicBezTo>
                  <a:pt x="4033200" y="4390812"/>
                  <a:pt x="4043504" y="4396360"/>
                  <a:pt x="4048599" y="4390586"/>
                </a:cubicBezTo>
                <a:close/>
                <a:moveTo>
                  <a:pt x="4291469" y="4385779"/>
                </a:moveTo>
                <a:cubicBezTo>
                  <a:pt x="4300221" y="4385413"/>
                  <a:pt x="4309434" y="4396558"/>
                  <a:pt x="4319539" y="4393756"/>
                </a:cubicBezTo>
                <a:cubicBezTo>
                  <a:pt x="4318605" y="4404371"/>
                  <a:pt x="4305762" y="4394923"/>
                  <a:pt x="4293905" y="4391399"/>
                </a:cubicBezTo>
                <a:lnTo>
                  <a:pt x="4283029" y="4390821"/>
                </a:lnTo>
                <a:close/>
                <a:moveTo>
                  <a:pt x="3743490" y="4366525"/>
                </a:moveTo>
                <a:lnTo>
                  <a:pt x="3743490" y="4366751"/>
                </a:lnTo>
                <a:cubicBezTo>
                  <a:pt x="3746434" y="4367883"/>
                  <a:pt x="3744736" y="4371846"/>
                  <a:pt x="3743490" y="4371733"/>
                </a:cubicBezTo>
                <a:cubicBezTo>
                  <a:pt x="3750850" y="4387584"/>
                  <a:pt x="3765342" y="4366185"/>
                  <a:pt x="3772136" y="4377960"/>
                </a:cubicBezTo>
                <a:cubicBezTo>
                  <a:pt x="3767380" y="4385093"/>
                  <a:pt x="3731036" y="4388716"/>
                  <a:pt x="3743490" y="4366525"/>
                </a:cubicBezTo>
                <a:close/>
                <a:moveTo>
                  <a:pt x="706564" y="4133849"/>
                </a:moveTo>
                <a:cubicBezTo>
                  <a:pt x="712452" y="4140416"/>
                  <a:pt x="692977" y="4145397"/>
                  <a:pt x="689241" y="4138264"/>
                </a:cubicBezTo>
                <a:cubicBezTo>
                  <a:pt x="689241" y="4129093"/>
                  <a:pt x="701243" y="4140982"/>
                  <a:pt x="706564" y="4133849"/>
                </a:cubicBezTo>
                <a:close/>
                <a:moveTo>
                  <a:pt x="677905" y="4088475"/>
                </a:moveTo>
                <a:cubicBezTo>
                  <a:pt x="683382" y="4087682"/>
                  <a:pt x="688505" y="4090881"/>
                  <a:pt x="687543" y="4102826"/>
                </a:cubicBezTo>
                <a:cubicBezTo>
                  <a:pt x="685391" y="4102826"/>
                  <a:pt x="685391" y="4098297"/>
                  <a:pt x="686410" y="4098070"/>
                </a:cubicBezTo>
                <a:cubicBezTo>
                  <a:pt x="677239" y="4084371"/>
                  <a:pt x="673843" y="4108034"/>
                  <a:pt x="666144" y="4098070"/>
                </a:cubicBezTo>
                <a:cubicBezTo>
                  <a:pt x="666597" y="4094051"/>
                  <a:pt x="672427" y="4089267"/>
                  <a:pt x="677905" y="4088475"/>
                </a:cubicBezTo>
                <a:close/>
                <a:moveTo>
                  <a:pt x="4475786" y="3973928"/>
                </a:moveTo>
                <a:cubicBezTo>
                  <a:pt x="4478843" y="3975174"/>
                  <a:pt x="4476918" y="3979136"/>
                  <a:pt x="4475786" y="3978910"/>
                </a:cubicBezTo>
                <a:cubicBezTo>
                  <a:pt x="4482806" y="3995101"/>
                  <a:pt x="4498430" y="3974494"/>
                  <a:pt x="4505564" y="3986609"/>
                </a:cubicBezTo>
                <a:cubicBezTo>
                  <a:pt x="4499676" y="3993855"/>
                  <a:pt x="4461520" y="3995554"/>
                  <a:pt x="4475560" y="3974041"/>
                </a:cubicBezTo>
                <a:close/>
                <a:moveTo>
                  <a:pt x="580150" y="3962662"/>
                </a:moveTo>
                <a:cubicBezTo>
                  <a:pt x="584873" y="3973433"/>
                  <a:pt x="587780" y="3984910"/>
                  <a:pt x="588755" y="3996629"/>
                </a:cubicBezTo>
                <a:cubicBezTo>
                  <a:pt x="584679" y="3996742"/>
                  <a:pt x="584905" y="4005800"/>
                  <a:pt x="579018" y="4002969"/>
                </a:cubicBezTo>
                <a:cubicBezTo>
                  <a:pt x="580413" y="3989581"/>
                  <a:pt x="580792" y="3976108"/>
                  <a:pt x="580150" y="3962662"/>
                </a:cubicBezTo>
                <a:close/>
                <a:moveTo>
                  <a:pt x="643698" y="3937134"/>
                </a:moveTo>
                <a:lnTo>
                  <a:pt x="633522" y="3940254"/>
                </a:lnTo>
                <a:lnTo>
                  <a:pt x="638871" y="3941613"/>
                </a:lnTo>
                <a:close/>
                <a:moveTo>
                  <a:pt x="4473352" y="3933168"/>
                </a:moveTo>
                <a:cubicBezTo>
                  <a:pt x="4480626" y="3933848"/>
                  <a:pt x="4488920" y="3936565"/>
                  <a:pt x="4489939" y="3940528"/>
                </a:cubicBezTo>
                <a:lnTo>
                  <a:pt x="4490505" y="3940528"/>
                </a:lnTo>
                <a:cubicBezTo>
                  <a:pt x="4486316" y="3949132"/>
                  <a:pt x="4474088" y="3933395"/>
                  <a:pt x="4462879" y="3938037"/>
                </a:cubicBezTo>
                <a:cubicBezTo>
                  <a:pt x="4459822" y="3933848"/>
                  <a:pt x="4466078" y="3932489"/>
                  <a:pt x="4473352" y="3933168"/>
                </a:cubicBezTo>
                <a:close/>
                <a:moveTo>
                  <a:pt x="494082" y="3860712"/>
                </a:moveTo>
                <a:lnTo>
                  <a:pt x="496987" y="3863203"/>
                </a:lnTo>
                <a:lnTo>
                  <a:pt x="496831" y="3863783"/>
                </a:lnTo>
                <a:cubicBezTo>
                  <a:pt x="495341" y="3864052"/>
                  <a:pt x="493052" y="3860557"/>
                  <a:pt x="494082" y="3860712"/>
                </a:cubicBezTo>
                <a:close/>
                <a:moveTo>
                  <a:pt x="468159" y="3850770"/>
                </a:moveTo>
                <a:cubicBezTo>
                  <a:pt x="472532" y="3852752"/>
                  <a:pt x="477571" y="3857309"/>
                  <a:pt x="481080" y="3861894"/>
                </a:cubicBezTo>
                <a:cubicBezTo>
                  <a:pt x="477910" y="3872311"/>
                  <a:pt x="463871" y="3865631"/>
                  <a:pt x="459229" y="3855101"/>
                </a:cubicBezTo>
                <a:cubicBezTo>
                  <a:pt x="460078" y="3849383"/>
                  <a:pt x="463786" y="3848789"/>
                  <a:pt x="468159" y="3850770"/>
                </a:cubicBezTo>
                <a:close/>
                <a:moveTo>
                  <a:pt x="240598" y="3599445"/>
                </a:moveTo>
                <a:cubicBezTo>
                  <a:pt x="242652" y="3610676"/>
                  <a:pt x="244050" y="3622018"/>
                  <a:pt x="244787" y="3633412"/>
                </a:cubicBezTo>
                <a:cubicBezTo>
                  <a:pt x="243428" y="3634431"/>
                  <a:pt x="243881" y="3642583"/>
                  <a:pt x="241730" y="3639073"/>
                </a:cubicBezTo>
                <a:cubicBezTo>
                  <a:pt x="241730" y="3628656"/>
                  <a:pt x="241164" y="3613711"/>
                  <a:pt x="240598" y="3599445"/>
                </a:cubicBezTo>
                <a:close/>
                <a:moveTo>
                  <a:pt x="270941" y="3592086"/>
                </a:moveTo>
                <a:cubicBezTo>
                  <a:pt x="276942" y="3637148"/>
                  <a:pt x="282603" y="3613032"/>
                  <a:pt x="290302" y="3635676"/>
                </a:cubicBezTo>
                <a:cubicBezTo>
                  <a:pt x="285320" y="3641677"/>
                  <a:pt x="279886" y="3636808"/>
                  <a:pt x="273998" y="3641677"/>
                </a:cubicBezTo>
                <a:cubicBezTo>
                  <a:pt x="274451" y="3653566"/>
                  <a:pt x="276602" y="3638733"/>
                  <a:pt x="276602" y="3656396"/>
                </a:cubicBezTo>
                <a:cubicBezTo>
                  <a:pt x="265393" y="3620618"/>
                  <a:pt x="251467" y="3641903"/>
                  <a:pt x="245466" y="3668624"/>
                </a:cubicBezTo>
                <a:cubicBezTo>
                  <a:pt x="248863" y="3608843"/>
                  <a:pt x="257694" y="3605333"/>
                  <a:pt x="270941" y="3592086"/>
                </a:cubicBezTo>
                <a:close/>
                <a:moveTo>
                  <a:pt x="372841" y="3584953"/>
                </a:moveTo>
                <a:cubicBezTo>
                  <a:pt x="370577" y="3592878"/>
                  <a:pt x="367406" y="3591972"/>
                  <a:pt x="364576" y="3594803"/>
                </a:cubicBezTo>
                <a:cubicBezTo>
                  <a:pt x="366501" y="3583481"/>
                  <a:pt x="369671" y="3584613"/>
                  <a:pt x="372841" y="3584953"/>
                </a:cubicBezTo>
                <a:close/>
                <a:moveTo>
                  <a:pt x="320872" y="3579744"/>
                </a:moveTo>
                <a:lnTo>
                  <a:pt x="320646" y="3580084"/>
                </a:lnTo>
                <a:lnTo>
                  <a:pt x="320488" y="3580017"/>
                </a:lnTo>
                <a:close/>
                <a:moveTo>
                  <a:pt x="310909" y="3575965"/>
                </a:moveTo>
                <a:lnTo>
                  <a:pt x="320488" y="3580017"/>
                </a:lnTo>
                <a:lnTo>
                  <a:pt x="312848" y="3585434"/>
                </a:lnTo>
                <a:cubicBezTo>
                  <a:pt x="309805" y="3584953"/>
                  <a:pt x="306550" y="3583481"/>
                  <a:pt x="303549" y="3585179"/>
                </a:cubicBezTo>
                <a:cubicBezTo>
                  <a:pt x="305757" y="3579405"/>
                  <a:pt x="308135" y="3576574"/>
                  <a:pt x="310909" y="3575965"/>
                </a:cubicBezTo>
                <a:close/>
                <a:moveTo>
                  <a:pt x="351739" y="3564275"/>
                </a:moveTo>
                <a:cubicBezTo>
                  <a:pt x="353282" y="3565167"/>
                  <a:pt x="354726" y="3570404"/>
                  <a:pt x="354839" y="3579744"/>
                </a:cubicBezTo>
                <a:cubicBezTo>
                  <a:pt x="352914" y="3594690"/>
                  <a:pt x="349970" y="3575895"/>
                  <a:pt x="348045" y="3574876"/>
                </a:cubicBezTo>
                <a:cubicBezTo>
                  <a:pt x="348555" y="3566837"/>
                  <a:pt x="350197" y="3563384"/>
                  <a:pt x="351739" y="3564275"/>
                </a:cubicBezTo>
                <a:close/>
                <a:moveTo>
                  <a:pt x="375941" y="3559633"/>
                </a:moveTo>
                <a:lnTo>
                  <a:pt x="377719" y="3559938"/>
                </a:lnTo>
                <a:lnTo>
                  <a:pt x="379088" y="3562289"/>
                </a:lnTo>
                <a:lnTo>
                  <a:pt x="376988" y="3565535"/>
                </a:lnTo>
                <a:cubicBezTo>
                  <a:pt x="375559" y="3564940"/>
                  <a:pt x="374030" y="3563327"/>
                  <a:pt x="372841" y="3564912"/>
                </a:cubicBezTo>
                <a:cubicBezTo>
                  <a:pt x="373238" y="3559365"/>
                  <a:pt x="374483" y="3558997"/>
                  <a:pt x="375941" y="3559633"/>
                </a:cubicBezTo>
                <a:close/>
                <a:moveTo>
                  <a:pt x="395599" y="3541022"/>
                </a:moveTo>
                <a:cubicBezTo>
                  <a:pt x="384277" y="3537399"/>
                  <a:pt x="402279" y="3560497"/>
                  <a:pt x="402392" y="3546231"/>
                </a:cubicBezTo>
                <a:cubicBezTo>
                  <a:pt x="399109" y="3549514"/>
                  <a:pt x="397410" y="3541589"/>
                  <a:pt x="395599" y="3541022"/>
                </a:cubicBezTo>
                <a:close/>
                <a:moveTo>
                  <a:pt x="437355" y="3536130"/>
                </a:moveTo>
                <a:lnTo>
                  <a:pt x="433949" y="3537653"/>
                </a:lnTo>
                <a:lnTo>
                  <a:pt x="441015" y="3544972"/>
                </a:lnTo>
                <a:lnTo>
                  <a:pt x="441679" y="3541474"/>
                </a:lnTo>
                <a:cubicBezTo>
                  <a:pt x="440321" y="3537766"/>
                  <a:pt x="438849" y="3536337"/>
                  <a:pt x="437355" y="3536130"/>
                </a:cubicBezTo>
                <a:close/>
                <a:moveTo>
                  <a:pt x="375785" y="3530493"/>
                </a:moveTo>
                <a:cubicBezTo>
                  <a:pt x="367293" y="3534229"/>
                  <a:pt x="371143" y="3549174"/>
                  <a:pt x="377710" y="3535475"/>
                </a:cubicBezTo>
                <a:cubicBezTo>
                  <a:pt x="376917" y="3534682"/>
                  <a:pt x="375785" y="3536380"/>
                  <a:pt x="375785" y="3530493"/>
                </a:cubicBezTo>
                <a:close/>
                <a:moveTo>
                  <a:pt x="350593" y="3524931"/>
                </a:moveTo>
                <a:cubicBezTo>
                  <a:pt x="349008" y="3525030"/>
                  <a:pt x="347196" y="3526983"/>
                  <a:pt x="346007" y="3530493"/>
                </a:cubicBezTo>
                <a:cubicBezTo>
                  <a:pt x="347196" y="3533040"/>
                  <a:pt x="349206" y="3533691"/>
                  <a:pt x="350890" y="3533323"/>
                </a:cubicBezTo>
                <a:lnTo>
                  <a:pt x="353661" y="3530218"/>
                </a:lnTo>
                <a:lnTo>
                  <a:pt x="353820" y="3530493"/>
                </a:lnTo>
                <a:lnTo>
                  <a:pt x="353820" y="3530040"/>
                </a:lnTo>
                <a:lnTo>
                  <a:pt x="353661" y="3530218"/>
                </a:lnTo>
                <a:close/>
                <a:moveTo>
                  <a:pt x="203323" y="3488879"/>
                </a:moveTo>
                <a:lnTo>
                  <a:pt x="204533" y="3491306"/>
                </a:lnTo>
                <a:lnTo>
                  <a:pt x="204462" y="3492109"/>
                </a:lnTo>
                <a:cubicBezTo>
                  <a:pt x="203861" y="3492290"/>
                  <a:pt x="202849" y="3488670"/>
                  <a:pt x="203323" y="3488879"/>
                </a:cubicBezTo>
                <a:close/>
                <a:moveTo>
                  <a:pt x="198819" y="3488374"/>
                </a:moveTo>
                <a:lnTo>
                  <a:pt x="198819" y="3488827"/>
                </a:lnTo>
                <a:lnTo>
                  <a:pt x="198667" y="3488503"/>
                </a:lnTo>
                <a:close/>
                <a:moveTo>
                  <a:pt x="4543677" y="3484044"/>
                </a:moveTo>
                <a:cubicBezTo>
                  <a:pt x="4550541" y="3486987"/>
                  <a:pt x="4556853" y="3492507"/>
                  <a:pt x="4559004" y="3498281"/>
                </a:cubicBezTo>
                <a:cubicBezTo>
                  <a:pt x="4552098" y="3508811"/>
                  <a:pt x="4533529" y="3496130"/>
                  <a:pt x="4525038" y="3485261"/>
                </a:cubicBezTo>
                <a:cubicBezTo>
                  <a:pt x="4529397" y="3480732"/>
                  <a:pt x="4536813" y="3481100"/>
                  <a:pt x="4543677" y="3484044"/>
                </a:cubicBezTo>
                <a:close/>
                <a:moveTo>
                  <a:pt x="4498477" y="3479677"/>
                </a:moveTo>
                <a:cubicBezTo>
                  <a:pt x="4500950" y="3479833"/>
                  <a:pt x="4503501" y="3483810"/>
                  <a:pt x="4501757" y="3483400"/>
                </a:cubicBezTo>
                <a:lnTo>
                  <a:pt x="4497868" y="3480395"/>
                </a:lnTo>
                <a:close/>
                <a:moveTo>
                  <a:pt x="193002" y="3476401"/>
                </a:moveTo>
                <a:lnTo>
                  <a:pt x="198667" y="3488503"/>
                </a:lnTo>
                <a:lnTo>
                  <a:pt x="194870" y="3491714"/>
                </a:lnTo>
                <a:cubicBezTo>
                  <a:pt x="192988" y="3489591"/>
                  <a:pt x="190893" y="3484864"/>
                  <a:pt x="189648" y="3479430"/>
                </a:cubicBezTo>
                <a:cubicBezTo>
                  <a:pt x="189648" y="3474052"/>
                  <a:pt x="191120" y="3473938"/>
                  <a:pt x="193002" y="3476401"/>
                </a:cubicBezTo>
                <a:close/>
                <a:moveTo>
                  <a:pt x="4474822" y="3419549"/>
                </a:moveTo>
                <a:lnTo>
                  <a:pt x="4475200" y="3419715"/>
                </a:lnTo>
                <a:lnTo>
                  <a:pt x="4475162" y="3419774"/>
                </a:lnTo>
                <a:close/>
                <a:moveTo>
                  <a:pt x="4479178" y="3413521"/>
                </a:moveTo>
                <a:cubicBezTo>
                  <a:pt x="4484305" y="3412486"/>
                  <a:pt x="4492202" y="3424077"/>
                  <a:pt x="4497806" y="3421020"/>
                </a:cubicBezTo>
                <a:cubicBezTo>
                  <a:pt x="4495655" y="3429285"/>
                  <a:pt x="4488410" y="3429398"/>
                  <a:pt x="4483767" y="3433588"/>
                </a:cubicBezTo>
                <a:cubicBezTo>
                  <a:pt x="4482748" y="3428097"/>
                  <a:pt x="4481531" y="3424191"/>
                  <a:pt x="4480059" y="3421856"/>
                </a:cubicBezTo>
                <a:lnTo>
                  <a:pt x="4475200" y="3419715"/>
                </a:lnTo>
                <a:close/>
                <a:moveTo>
                  <a:pt x="4443677" y="3339617"/>
                </a:moveTo>
                <a:lnTo>
                  <a:pt x="4431034" y="3354489"/>
                </a:lnTo>
                <a:cubicBezTo>
                  <a:pt x="4423250" y="3358466"/>
                  <a:pt x="4414023" y="3360164"/>
                  <a:pt x="4404625" y="3361692"/>
                </a:cubicBezTo>
                <a:cubicBezTo>
                  <a:pt x="4406607" y="3355295"/>
                  <a:pt x="4413117" y="3350398"/>
                  <a:pt x="4420759" y="3346790"/>
                </a:cubicBezTo>
                <a:close/>
                <a:moveTo>
                  <a:pt x="4443680" y="3339614"/>
                </a:moveTo>
                <a:lnTo>
                  <a:pt x="4443686" y="3339614"/>
                </a:lnTo>
                <a:lnTo>
                  <a:pt x="4443677" y="3339617"/>
                </a:lnTo>
                <a:close/>
                <a:moveTo>
                  <a:pt x="146586" y="3032172"/>
                </a:moveTo>
                <a:cubicBezTo>
                  <a:pt x="148406" y="3032039"/>
                  <a:pt x="152313" y="3038769"/>
                  <a:pt x="154436" y="3034353"/>
                </a:cubicBezTo>
                <a:cubicBezTo>
                  <a:pt x="157379" y="3041826"/>
                  <a:pt x="147189" y="3042958"/>
                  <a:pt x="145604" y="3035259"/>
                </a:cubicBezTo>
                <a:cubicBezTo>
                  <a:pt x="145604" y="3033023"/>
                  <a:pt x="145979" y="3032216"/>
                  <a:pt x="146586" y="3032172"/>
                </a:cubicBezTo>
                <a:close/>
                <a:moveTo>
                  <a:pt x="144878" y="2994835"/>
                </a:moveTo>
                <a:lnTo>
                  <a:pt x="145265" y="2995518"/>
                </a:lnTo>
                <a:cubicBezTo>
                  <a:pt x="144246" y="2995518"/>
                  <a:pt x="144132" y="2999594"/>
                  <a:pt x="145265" y="3000387"/>
                </a:cubicBezTo>
                <a:close/>
                <a:moveTo>
                  <a:pt x="140707" y="2984649"/>
                </a:moveTo>
                <a:cubicBezTo>
                  <a:pt x="142151" y="2984805"/>
                  <a:pt x="143531" y="2985909"/>
                  <a:pt x="144430" y="2988389"/>
                </a:cubicBezTo>
                <a:lnTo>
                  <a:pt x="144878" y="2994835"/>
                </a:lnTo>
                <a:lnTo>
                  <a:pt x="142185" y="2990076"/>
                </a:lnTo>
                <a:cubicBezTo>
                  <a:pt x="139441" y="2989461"/>
                  <a:pt x="137509" y="2999990"/>
                  <a:pt x="134622" y="2991669"/>
                </a:cubicBezTo>
                <a:cubicBezTo>
                  <a:pt x="134678" y="2987819"/>
                  <a:pt x="137820" y="2984338"/>
                  <a:pt x="140707" y="2984649"/>
                </a:cubicBezTo>
                <a:close/>
                <a:moveTo>
                  <a:pt x="4426406" y="2975075"/>
                </a:moveTo>
                <a:lnTo>
                  <a:pt x="4427156" y="2979681"/>
                </a:lnTo>
                <a:cubicBezTo>
                  <a:pt x="4436100" y="2993834"/>
                  <a:pt x="4442781" y="2970283"/>
                  <a:pt x="4450480" y="2980699"/>
                </a:cubicBezTo>
                <a:cubicBezTo>
                  <a:pt x="4448951" y="2986644"/>
                  <a:pt x="4433348" y="2993734"/>
                  <a:pt x="4427743" y="2986830"/>
                </a:cubicBezTo>
                <a:close/>
                <a:moveTo>
                  <a:pt x="4426363" y="2974699"/>
                </a:moveTo>
                <a:lnTo>
                  <a:pt x="4426406" y="2975075"/>
                </a:lnTo>
                <a:lnTo>
                  <a:pt x="4426363" y="2974812"/>
                </a:lnTo>
                <a:close/>
                <a:moveTo>
                  <a:pt x="4414857" y="2935567"/>
                </a:moveTo>
                <a:cubicBezTo>
                  <a:pt x="4420306" y="2934590"/>
                  <a:pt x="4426930" y="2935411"/>
                  <a:pt x="4428628" y="2939034"/>
                </a:cubicBezTo>
                <a:lnTo>
                  <a:pt x="4428628" y="2939261"/>
                </a:lnTo>
                <a:cubicBezTo>
                  <a:pt x="4427609" y="2948545"/>
                  <a:pt x="4415041" y="2935977"/>
                  <a:pt x="4408135" y="2942884"/>
                </a:cubicBezTo>
                <a:cubicBezTo>
                  <a:pt x="4405135" y="2939317"/>
                  <a:pt x="4409409" y="2936543"/>
                  <a:pt x="4414857" y="2935567"/>
                </a:cubicBezTo>
                <a:close/>
                <a:moveTo>
                  <a:pt x="128536" y="2637343"/>
                </a:moveTo>
                <a:lnTo>
                  <a:pt x="128490" y="2637432"/>
                </a:lnTo>
                <a:lnTo>
                  <a:pt x="128394" y="2637397"/>
                </a:lnTo>
                <a:close/>
                <a:moveTo>
                  <a:pt x="149907" y="2620413"/>
                </a:moveTo>
                <a:cubicBezTo>
                  <a:pt x="148478" y="2625233"/>
                  <a:pt x="145610" y="2629343"/>
                  <a:pt x="141844" y="2632316"/>
                </a:cubicBezTo>
                <a:lnTo>
                  <a:pt x="128536" y="2637343"/>
                </a:lnTo>
                <a:lnTo>
                  <a:pt x="135273" y="2624390"/>
                </a:lnTo>
                <a:cubicBezTo>
                  <a:pt x="139575" y="2621347"/>
                  <a:pt x="144699" y="2620753"/>
                  <a:pt x="149907" y="2620413"/>
                </a:cubicBezTo>
                <a:close/>
                <a:moveTo>
                  <a:pt x="148552" y="2560956"/>
                </a:moveTo>
                <a:cubicBezTo>
                  <a:pt x="151789" y="2559995"/>
                  <a:pt x="159644" y="2569463"/>
                  <a:pt x="163040" y="2565048"/>
                </a:cubicBezTo>
                <a:cubicBezTo>
                  <a:pt x="159983" y="2580559"/>
                  <a:pt x="152511" y="2561085"/>
                  <a:pt x="147189" y="2566293"/>
                </a:cubicBezTo>
                <a:cubicBezTo>
                  <a:pt x="146906" y="2562755"/>
                  <a:pt x="147472" y="2561276"/>
                  <a:pt x="148552" y="2560956"/>
                </a:cubicBezTo>
                <a:close/>
                <a:moveTo>
                  <a:pt x="106995" y="2539799"/>
                </a:moveTo>
                <a:cubicBezTo>
                  <a:pt x="107901" y="2551121"/>
                  <a:pt x="109600" y="2555877"/>
                  <a:pt x="111977" y="2554858"/>
                </a:cubicBezTo>
                <a:cubicBezTo>
                  <a:pt x="109939" y="2570822"/>
                  <a:pt x="103146" y="2547951"/>
                  <a:pt x="98957" y="2551121"/>
                </a:cubicBezTo>
                <a:cubicBezTo>
                  <a:pt x="100089" y="2543196"/>
                  <a:pt x="104278" y="2543875"/>
                  <a:pt x="106995" y="2539799"/>
                </a:cubicBezTo>
                <a:close/>
                <a:moveTo>
                  <a:pt x="4325139" y="2489776"/>
                </a:moveTo>
                <a:cubicBezTo>
                  <a:pt x="4326972" y="2489351"/>
                  <a:pt x="4329809" y="2492635"/>
                  <a:pt x="4328528" y="2492606"/>
                </a:cubicBezTo>
                <a:lnTo>
                  <a:pt x="4324929" y="2490438"/>
                </a:lnTo>
                <a:close/>
                <a:moveTo>
                  <a:pt x="4357779" y="2484985"/>
                </a:moveTo>
                <a:cubicBezTo>
                  <a:pt x="4363327" y="2486372"/>
                  <a:pt x="4369073" y="2490391"/>
                  <a:pt x="4371904" y="2495543"/>
                </a:cubicBezTo>
                <a:cubicBezTo>
                  <a:pt x="4369752" y="2507092"/>
                  <a:pt x="4353448" y="2498940"/>
                  <a:pt x="4344844" y="2490222"/>
                </a:cubicBezTo>
                <a:cubicBezTo>
                  <a:pt x="4346882" y="2484843"/>
                  <a:pt x="4352231" y="2483598"/>
                  <a:pt x="4357779" y="2484985"/>
                </a:cubicBezTo>
                <a:close/>
                <a:moveTo>
                  <a:pt x="168715" y="2458227"/>
                </a:moveTo>
                <a:lnTo>
                  <a:pt x="168497" y="2458540"/>
                </a:lnTo>
                <a:lnTo>
                  <a:pt x="167908" y="2458618"/>
                </a:lnTo>
                <a:close/>
                <a:moveTo>
                  <a:pt x="211499" y="2427482"/>
                </a:moveTo>
                <a:cubicBezTo>
                  <a:pt x="209801" y="2434389"/>
                  <a:pt x="202781" y="2440588"/>
                  <a:pt x="194247" y="2445853"/>
                </a:cubicBezTo>
                <a:lnTo>
                  <a:pt x="168715" y="2458227"/>
                </a:lnTo>
                <a:lnTo>
                  <a:pt x="181155" y="2440389"/>
                </a:lnTo>
                <a:cubicBezTo>
                  <a:pt x="190675" y="2434805"/>
                  <a:pt x="200873" y="2430467"/>
                  <a:pt x="211499" y="2427482"/>
                </a:cubicBezTo>
                <a:close/>
                <a:moveTo>
                  <a:pt x="4078830" y="2406039"/>
                </a:moveTo>
                <a:lnTo>
                  <a:pt x="4078824" y="2406194"/>
                </a:lnTo>
                <a:lnTo>
                  <a:pt x="4078683" y="2406194"/>
                </a:lnTo>
                <a:close/>
                <a:moveTo>
                  <a:pt x="4014205" y="2401278"/>
                </a:moveTo>
                <a:cubicBezTo>
                  <a:pt x="4017192" y="2398311"/>
                  <a:pt x="4025649" y="2411855"/>
                  <a:pt x="4029349" y="2409477"/>
                </a:cubicBezTo>
                <a:lnTo>
                  <a:pt x="4029772" y="2409477"/>
                </a:lnTo>
                <a:cubicBezTo>
                  <a:pt x="4029625" y="2412787"/>
                  <a:pt x="4026483" y="2415510"/>
                  <a:pt x="4022387" y="2415879"/>
                </a:cubicBezTo>
                <a:cubicBezTo>
                  <a:pt x="4018290" y="2416248"/>
                  <a:pt x="4014476" y="2414151"/>
                  <a:pt x="4013421" y="2410949"/>
                </a:cubicBezTo>
                <a:cubicBezTo>
                  <a:pt x="4012822" y="2405090"/>
                  <a:pt x="4013210" y="2402266"/>
                  <a:pt x="4014205" y="2401278"/>
                </a:cubicBezTo>
                <a:close/>
                <a:moveTo>
                  <a:pt x="4045014" y="2398022"/>
                </a:moveTo>
                <a:lnTo>
                  <a:pt x="4044995" y="2398042"/>
                </a:lnTo>
                <a:lnTo>
                  <a:pt x="4044572" y="2398042"/>
                </a:lnTo>
                <a:close/>
                <a:moveTo>
                  <a:pt x="4058351" y="2391900"/>
                </a:moveTo>
                <a:cubicBezTo>
                  <a:pt x="4063883" y="2392862"/>
                  <a:pt x="4069662" y="2395608"/>
                  <a:pt x="4073186" y="2396457"/>
                </a:cubicBezTo>
                <a:cubicBezTo>
                  <a:pt x="4070015" y="2409279"/>
                  <a:pt x="4061373" y="2400384"/>
                  <a:pt x="4052849" y="2397667"/>
                </a:cubicBezTo>
                <a:lnTo>
                  <a:pt x="4045014" y="2398022"/>
                </a:lnTo>
                <a:lnTo>
                  <a:pt x="4050550" y="2392253"/>
                </a:lnTo>
                <a:cubicBezTo>
                  <a:pt x="4052880" y="2391383"/>
                  <a:pt x="4055584" y="2391418"/>
                  <a:pt x="4058351" y="2391900"/>
                </a:cubicBezTo>
                <a:close/>
                <a:moveTo>
                  <a:pt x="4020020" y="2388492"/>
                </a:moveTo>
                <a:cubicBezTo>
                  <a:pt x="4037172" y="2388737"/>
                  <a:pt x="4047744" y="2398184"/>
                  <a:pt x="4019623" y="2400306"/>
                </a:cubicBezTo>
                <a:cubicBezTo>
                  <a:pt x="4019059" y="2400419"/>
                  <a:pt x="4008910" y="2391362"/>
                  <a:pt x="4002850" y="2396910"/>
                </a:cubicBezTo>
                <a:lnTo>
                  <a:pt x="4002568" y="2396910"/>
                </a:lnTo>
                <a:cubicBezTo>
                  <a:pt x="4001017" y="2404043"/>
                  <a:pt x="4001863" y="2396910"/>
                  <a:pt x="4001863" y="2391928"/>
                </a:cubicBezTo>
                <a:cubicBezTo>
                  <a:pt x="4007854" y="2389352"/>
                  <a:pt x="4014302" y="2388411"/>
                  <a:pt x="4020020" y="2388492"/>
                </a:cubicBezTo>
                <a:close/>
                <a:moveTo>
                  <a:pt x="119336" y="2386043"/>
                </a:moveTo>
                <a:lnTo>
                  <a:pt x="119336" y="2386949"/>
                </a:lnTo>
                <a:lnTo>
                  <a:pt x="118840" y="2386908"/>
                </a:lnTo>
                <a:close/>
                <a:moveTo>
                  <a:pt x="106315" y="2375174"/>
                </a:moveTo>
                <a:cubicBezTo>
                  <a:pt x="108070" y="2380778"/>
                  <a:pt x="110052" y="2384458"/>
                  <a:pt x="112231" y="2386368"/>
                </a:cubicBezTo>
                <a:lnTo>
                  <a:pt x="118840" y="2386908"/>
                </a:lnTo>
                <a:lnTo>
                  <a:pt x="114956" y="2393692"/>
                </a:lnTo>
                <a:cubicBezTo>
                  <a:pt x="108375" y="2396516"/>
                  <a:pt x="96380" y="2387685"/>
                  <a:pt x="89672" y="2392610"/>
                </a:cubicBezTo>
                <a:cubicBezTo>
                  <a:pt x="91144" y="2383552"/>
                  <a:pt x="100994" y="2381288"/>
                  <a:pt x="106315" y="2375174"/>
                </a:cubicBezTo>
                <a:close/>
                <a:moveTo>
                  <a:pt x="229728" y="2364531"/>
                </a:moveTo>
                <a:cubicBezTo>
                  <a:pt x="225538" y="2381967"/>
                  <a:pt x="207083" y="2366569"/>
                  <a:pt x="197233" y="2374947"/>
                </a:cubicBezTo>
                <a:cubicBezTo>
                  <a:pt x="192478" y="2361360"/>
                  <a:pt x="220217" y="2373249"/>
                  <a:pt x="229728" y="2364531"/>
                </a:cubicBezTo>
                <a:close/>
                <a:moveTo>
                  <a:pt x="4224363" y="2355152"/>
                </a:moveTo>
                <a:lnTo>
                  <a:pt x="4222903" y="2395455"/>
                </a:lnTo>
                <a:cubicBezTo>
                  <a:pt x="4217138" y="2384959"/>
                  <a:pt x="4213557" y="2373405"/>
                  <a:pt x="4212374" y="2361488"/>
                </a:cubicBezTo>
                <a:cubicBezTo>
                  <a:pt x="4214921" y="2361545"/>
                  <a:pt x="4216110" y="2359365"/>
                  <a:pt x="4217568" y="2357469"/>
                </a:cubicBezTo>
                <a:close/>
                <a:moveTo>
                  <a:pt x="4224375" y="2354808"/>
                </a:moveTo>
                <a:lnTo>
                  <a:pt x="4224375" y="2355148"/>
                </a:lnTo>
                <a:lnTo>
                  <a:pt x="4224363" y="2355152"/>
                </a:lnTo>
                <a:close/>
                <a:moveTo>
                  <a:pt x="4214525" y="2326276"/>
                </a:moveTo>
                <a:cubicBezTo>
                  <a:pt x="4193692" y="2390699"/>
                  <a:pt x="4163348" y="2398285"/>
                  <a:pt x="4116927" y="2420024"/>
                </a:cubicBezTo>
                <a:cubicBezTo>
                  <a:pt x="4112030" y="2409438"/>
                  <a:pt x="4107056" y="2403274"/>
                  <a:pt x="4101918" y="2399693"/>
                </a:cubicBezTo>
                <a:lnTo>
                  <a:pt x="4093161" y="2397046"/>
                </a:lnTo>
                <a:lnTo>
                  <a:pt x="4090324" y="2403052"/>
                </a:lnTo>
                <a:cubicBezTo>
                  <a:pt x="4088183" y="2402968"/>
                  <a:pt x="4085467" y="2401288"/>
                  <a:pt x="4083009" y="2401654"/>
                </a:cubicBezTo>
                <a:lnTo>
                  <a:pt x="4078830" y="2406039"/>
                </a:lnTo>
                <a:lnTo>
                  <a:pt x="4079203" y="2396894"/>
                </a:lnTo>
                <a:cubicBezTo>
                  <a:pt x="4080590" y="2394503"/>
                  <a:pt x="4083465" y="2394910"/>
                  <a:pt x="4086428" y="2395459"/>
                </a:cubicBezTo>
                <a:lnTo>
                  <a:pt x="4087616" y="2395369"/>
                </a:lnTo>
                <a:lnTo>
                  <a:pt x="4085933" y="2394860"/>
                </a:lnTo>
                <a:cubicBezTo>
                  <a:pt x="4074837" y="2394351"/>
                  <a:pt x="4062751" y="2396813"/>
                  <a:pt x="4048994" y="2387529"/>
                </a:cubicBezTo>
                <a:cubicBezTo>
                  <a:pt x="4065751" y="2378245"/>
                  <a:pt x="4086244" y="2379943"/>
                  <a:pt x="4107870" y="2371225"/>
                </a:cubicBezTo>
                <a:cubicBezTo>
                  <a:pt x="4106511" y="2359337"/>
                  <a:pt x="4098698" y="2375867"/>
                  <a:pt x="4098698" y="2357752"/>
                </a:cubicBezTo>
                <a:cubicBezTo>
                  <a:pt x="4138440" y="2387189"/>
                  <a:pt x="4188257" y="2357752"/>
                  <a:pt x="4214525" y="2326276"/>
                </a:cubicBezTo>
                <a:close/>
                <a:moveTo>
                  <a:pt x="338308" y="2298409"/>
                </a:moveTo>
                <a:cubicBezTo>
                  <a:pt x="327643" y="2307772"/>
                  <a:pt x="313607" y="2312355"/>
                  <a:pt x="299472" y="2311090"/>
                </a:cubicBezTo>
                <a:cubicBezTo>
                  <a:pt x="285060" y="2310333"/>
                  <a:pt x="270760" y="2308133"/>
                  <a:pt x="256788" y="2304523"/>
                </a:cubicBezTo>
                <a:cubicBezTo>
                  <a:pt x="269317" y="2299667"/>
                  <a:pt x="282846" y="2297956"/>
                  <a:pt x="296189" y="2299541"/>
                </a:cubicBezTo>
                <a:cubicBezTo>
                  <a:pt x="310215" y="2301060"/>
                  <a:pt x="324383" y="2300680"/>
                  <a:pt x="338308" y="2298409"/>
                </a:cubicBezTo>
                <a:close/>
                <a:moveTo>
                  <a:pt x="3976102" y="2288113"/>
                </a:moveTo>
                <a:cubicBezTo>
                  <a:pt x="4002556" y="2286398"/>
                  <a:pt x="4030477" y="2297501"/>
                  <a:pt x="4051462" y="2305993"/>
                </a:cubicBezTo>
                <a:cubicBezTo>
                  <a:pt x="4044467" y="2307436"/>
                  <a:pt x="4036783" y="2307387"/>
                  <a:pt x="4028656" y="2306520"/>
                </a:cubicBezTo>
                <a:lnTo>
                  <a:pt x="4003583" y="2302210"/>
                </a:lnTo>
                <a:lnTo>
                  <a:pt x="4009226" y="2310454"/>
                </a:lnTo>
                <a:cubicBezTo>
                  <a:pt x="4011889" y="2315644"/>
                  <a:pt x="4013985" y="2321221"/>
                  <a:pt x="4014831" y="2325919"/>
                </a:cubicBezTo>
                <a:lnTo>
                  <a:pt x="4014549" y="2325919"/>
                </a:lnTo>
                <a:cubicBezTo>
                  <a:pt x="4010390" y="2325183"/>
                  <a:pt x="4006267" y="2314710"/>
                  <a:pt x="4001986" y="2307450"/>
                </a:cubicBezTo>
                <a:lnTo>
                  <a:pt x="3995963" y="2301154"/>
                </a:lnTo>
                <a:lnTo>
                  <a:pt x="3995024" y="2301026"/>
                </a:lnTo>
                <a:lnTo>
                  <a:pt x="3988472" y="2308257"/>
                </a:lnTo>
                <a:lnTo>
                  <a:pt x="3990389" y="2300392"/>
                </a:lnTo>
                <a:lnTo>
                  <a:pt x="3950210" y="2294897"/>
                </a:lnTo>
                <a:lnTo>
                  <a:pt x="3950448" y="2294670"/>
                </a:lnTo>
                <a:cubicBezTo>
                  <a:pt x="3958629" y="2290679"/>
                  <a:pt x="3967284" y="2288684"/>
                  <a:pt x="3976102" y="2288113"/>
                </a:cubicBezTo>
                <a:close/>
                <a:moveTo>
                  <a:pt x="4058104" y="2262855"/>
                </a:moveTo>
                <a:cubicBezTo>
                  <a:pt x="4058104" y="2268629"/>
                  <a:pt x="4054439" y="2267270"/>
                  <a:pt x="4051902" y="2268176"/>
                </a:cubicBezTo>
                <a:cubicBezTo>
                  <a:pt x="4057399" y="2279498"/>
                  <a:pt x="4051761" y="2274290"/>
                  <a:pt x="4051197" y="2283235"/>
                </a:cubicBezTo>
                <a:cubicBezTo>
                  <a:pt x="4046828" y="2279045"/>
                  <a:pt x="4044149" y="2269761"/>
                  <a:pt x="4037102" y="2274177"/>
                </a:cubicBezTo>
                <a:cubicBezTo>
                  <a:pt x="4034846" y="2271007"/>
                  <a:pt x="4055990" y="2259231"/>
                  <a:pt x="4058104" y="2262855"/>
                </a:cubicBezTo>
                <a:close/>
                <a:moveTo>
                  <a:pt x="4229905" y="2258949"/>
                </a:moveTo>
                <a:cubicBezTo>
                  <a:pt x="4237218" y="2258546"/>
                  <a:pt x="4245666" y="2271007"/>
                  <a:pt x="4253847" y="2268629"/>
                </a:cubicBezTo>
                <a:cubicBezTo>
                  <a:pt x="4249342" y="2276668"/>
                  <a:pt x="4239264" y="2275762"/>
                  <a:pt x="4231913" y="2279272"/>
                </a:cubicBezTo>
                <a:cubicBezTo>
                  <a:pt x="4231913" y="2263195"/>
                  <a:pt x="4231913" y="2263195"/>
                  <a:pt x="4222784" y="2264893"/>
                </a:cubicBezTo>
                <a:lnTo>
                  <a:pt x="4223021" y="2264667"/>
                </a:lnTo>
                <a:cubicBezTo>
                  <a:pt x="4225155" y="2260647"/>
                  <a:pt x="4227467" y="2259083"/>
                  <a:pt x="4229905" y="2258949"/>
                </a:cubicBezTo>
                <a:close/>
                <a:moveTo>
                  <a:pt x="4107742" y="2248016"/>
                </a:moveTo>
                <a:cubicBezTo>
                  <a:pt x="4116923" y="2246636"/>
                  <a:pt x="4128171" y="2256656"/>
                  <a:pt x="4138486" y="2252665"/>
                </a:cubicBezTo>
                <a:cubicBezTo>
                  <a:pt x="4138961" y="2267157"/>
                  <a:pt x="4112522" y="2248363"/>
                  <a:pt x="4099361" y="2254363"/>
                </a:cubicBezTo>
                <a:lnTo>
                  <a:pt x="4099361" y="2254137"/>
                </a:lnTo>
                <a:cubicBezTo>
                  <a:pt x="4101851" y="2250202"/>
                  <a:pt x="4104681" y="2248476"/>
                  <a:pt x="4107742" y="2248016"/>
                </a:cubicBezTo>
                <a:close/>
                <a:moveTo>
                  <a:pt x="4195976" y="2181882"/>
                </a:moveTo>
                <a:lnTo>
                  <a:pt x="4176263" y="2194625"/>
                </a:lnTo>
                <a:cubicBezTo>
                  <a:pt x="4164748" y="2197639"/>
                  <a:pt x="4151706" y="2198262"/>
                  <a:pt x="4138486" y="2198771"/>
                </a:cubicBezTo>
                <a:cubicBezTo>
                  <a:pt x="4142577" y="2192714"/>
                  <a:pt x="4152536" y="2188695"/>
                  <a:pt x="4163769" y="2186076"/>
                </a:cubicBezTo>
                <a:close/>
                <a:moveTo>
                  <a:pt x="4196234" y="2181716"/>
                </a:moveTo>
                <a:lnTo>
                  <a:pt x="4196700" y="2181788"/>
                </a:lnTo>
                <a:lnTo>
                  <a:pt x="4195976" y="2181882"/>
                </a:lnTo>
                <a:close/>
                <a:moveTo>
                  <a:pt x="327099" y="2167044"/>
                </a:moveTo>
                <a:cubicBezTo>
                  <a:pt x="333213" y="2173271"/>
                  <a:pt x="314532" y="2179045"/>
                  <a:pt x="310569" y="2172025"/>
                </a:cubicBezTo>
                <a:cubicBezTo>
                  <a:pt x="310569" y="2162968"/>
                  <a:pt x="321891" y="2174290"/>
                  <a:pt x="327099" y="2167044"/>
                </a:cubicBezTo>
                <a:close/>
                <a:moveTo>
                  <a:pt x="296742" y="2122972"/>
                </a:moveTo>
                <a:cubicBezTo>
                  <a:pt x="302049" y="2121981"/>
                  <a:pt x="307229" y="2124982"/>
                  <a:pt x="306946" y="2136926"/>
                </a:cubicBezTo>
                <a:cubicBezTo>
                  <a:pt x="304794" y="2136926"/>
                  <a:pt x="304568" y="2132398"/>
                  <a:pt x="305474" y="2132171"/>
                </a:cubicBezTo>
                <a:cubicBezTo>
                  <a:pt x="295850" y="2118924"/>
                  <a:pt x="294152" y="2142588"/>
                  <a:pt x="285773" y="2132964"/>
                </a:cubicBezTo>
                <a:cubicBezTo>
                  <a:pt x="286000" y="2128944"/>
                  <a:pt x="291434" y="2123963"/>
                  <a:pt x="296742" y="2122972"/>
                </a:cubicBezTo>
                <a:close/>
                <a:moveTo>
                  <a:pt x="4246022" y="1817213"/>
                </a:moveTo>
                <a:cubicBezTo>
                  <a:pt x="4247080" y="1817597"/>
                  <a:pt x="4247780" y="1818565"/>
                  <a:pt x="4247780" y="1819647"/>
                </a:cubicBezTo>
                <a:cubicBezTo>
                  <a:pt x="4247780" y="1820728"/>
                  <a:pt x="4247080" y="1821697"/>
                  <a:pt x="4246022" y="1822081"/>
                </a:cubicBezTo>
                <a:cubicBezTo>
                  <a:pt x="4255270" y="1837366"/>
                  <a:pt x="4269023" y="1814835"/>
                  <a:pt x="4277322" y="1826044"/>
                </a:cubicBezTo>
                <a:cubicBezTo>
                  <a:pt x="4273172" y="1833856"/>
                  <a:pt x="4234521" y="1840310"/>
                  <a:pt x="4246022" y="1817213"/>
                </a:cubicBezTo>
                <a:close/>
                <a:moveTo>
                  <a:pt x="4238197" y="1776821"/>
                </a:moveTo>
                <a:cubicBezTo>
                  <a:pt x="4245725" y="1776566"/>
                  <a:pt x="4254499" y="1778151"/>
                  <a:pt x="4256100" y="1781887"/>
                </a:cubicBezTo>
                <a:cubicBezTo>
                  <a:pt x="4253017" y="1790945"/>
                  <a:pt x="4238552" y="1776906"/>
                  <a:pt x="4227763" y="1782793"/>
                </a:cubicBezTo>
                <a:cubicBezTo>
                  <a:pt x="4224384" y="1779170"/>
                  <a:pt x="4230668" y="1777076"/>
                  <a:pt x="4238197" y="1776821"/>
                </a:cubicBezTo>
                <a:close/>
                <a:moveTo>
                  <a:pt x="280339" y="1693888"/>
                </a:moveTo>
                <a:cubicBezTo>
                  <a:pt x="278187" y="1710532"/>
                  <a:pt x="263355" y="1693888"/>
                  <a:pt x="255996" y="1701021"/>
                </a:cubicBezTo>
                <a:cubicBezTo>
                  <a:pt x="252033" y="1687548"/>
                  <a:pt x="273545" y="1701587"/>
                  <a:pt x="280339" y="1693888"/>
                </a:cubicBezTo>
                <a:close/>
                <a:moveTo>
                  <a:pt x="190893" y="1689925"/>
                </a:moveTo>
                <a:cubicBezTo>
                  <a:pt x="192931" y="1700342"/>
                  <a:pt x="196101" y="1704644"/>
                  <a:pt x="199611" y="1702606"/>
                </a:cubicBezTo>
                <a:lnTo>
                  <a:pt x="200177" y="1702606"/>
                </a:lnTo>
                <a:cubicBezTo>
                  <a:pt x="199158" y="1719476"/>
                  <a:pt x="185685" y="1698983"/>
                  <a:pt x="179571" y="1703738"/>
                </a:cubicBezTo>
                <a:cubicBezTo>
                  <a:pt x="180363" y="1695247"/>
                  <a:pt x="186930" y="1694454"/>
                  <a:pt x="190893" y="1689925"/>
                </a:cubicBezTo>
                <a:close/>
                <a:moveTo>
                  <a:pt x="539503" y="1635833"/>
                </a:moveTo>
                <a:lnTo>
                  <a:pt x="538824" y="1636091"/>
                </a:lnTo>
                <a:lnTo>
                  <a:pt x="538610" y="1640401"/>
                </a:lnTo>
                <a:lnTo>
                  <a:pt x="532824" y="1643504"/>
                </a:lnTo>
                <a:cubicBezTo>
                  <a:pt x="535088" y="1643165"/>
                  <a:pt x="537268" y="1642797"/>
                  <a:pt x="538570" y="1641197"/>
                </a:cubicBezTo>
                <a:lnTo>
                  <a:pt x="538610" y="1640401"/>
                </a:lnTo>
                <a:lnTo>
                  <a:pt x="539277" y="1640043"/>
                </a:lnTo>
                <a:close/>
                <a:moveTo>
                  <a:pt x="312023" y="1632992"/>
                </a:moveTo>
                <a:cubicBezTo>
                  <a:pt x="328125" y="1631942"/>
                  <a:pt x="348781" y="1637673"/>
                  <a:pt x="364915" y="1633088"/>
                </a:cubicBezTo>
                <a:cubicBezTo>
                  <a:pt x="347932" y="1653241"/>
                  <a:pt x="318494" y="1643618"/>
                  <a:pt x="297775" y="1636937"/>
                </a:cubicBezTo>
                <a:cubicBezTo>
                  <a:pt x="301794" y="1634447"/>
                  <a:pt x="306656" y="1633343"/>
                  <a:pt x="312023" y="1632992"/>
                </a:cubicBezTo>
                <a:close/>
                <a:moveTo>
                  <a:pt x="438835" y="1626404"/>
                </a:moveTo>
                <a:lnTo>
                  <a:pt x="438137" y="1627569"/>
                </a:lnTo>
                <a:lnTo>
                  <a:pt x="439527" y="1626548"/>
                </a:lnTo>
                <a:close/>
                <a:moveTo>
                  <a:pt x="327212" y="1589284"/>
                </a:moveTo>
                <a:cubicBezTo>
                  <a:pt x="332590" y="1588251"/>
                  <a:pt x="339440" y="1590770"/>
                  <a:pt x="343289" y="1594959"/>
                </a:cubicBezTo>
                <a:cubicBezTo>
                  <a:pt x="352687" y="1597224"/>
                  <a:pt x="326985" y="1596431"/>
                  <a:pt x="319966" y="1604923"/>
                </a:cubicBezTo>
                <a:cubicBezTo>
                  <a:pt x="317928" y="1594903"/>
                  <a:pt x="321834" y="1590318"/>
                  <a:pt x="327212" y="1589284"/>
                </a:cubicBezTo>
                <a:close/>
                <a:moveTo>
                  <a:pt x="279262" y="1580920"/>
                </a:moveTo>
                <a:cubicBezTo>
                  <a:pt x="283522" y="1580970"/>
                  <a:pt x="287188" y="1581147"/>
                  <a:pt x="289169" y="1581260"/>
                </a:cubicBezTo>
                <a:cubicBezTo>
                  <a:pt x="284301" y="1596884"/>
                  <a:pt x="267204" y="1579108"/>
                  <a:pt x="254297" y="1589072"/>
                </a:cubicBezTo>
                <a:cubicBezTo>
                  <a:pt x="248353" y="1581769"/>
                  <a:pt x="266482" y="1580771"/>
                  <a:pt x="279262" y="1580920"/>
                </a:cubicBezTo>
                <a:close/>
                <a:moveTo>
                  <a:pt x="384389" y="1565748"/>
                </a:moveTo>
                <a:cubicBezTo>
                  <a:pt x="379747" y="1578429"/>
                  <a:pt x="355857" y="1573787"/>
                  <a:pt x="343629" y="1579561"/>
                </a:cubicBezTo>
                <a:cubicBezTo>
                  <a:pt x="348271" y="1566880"/>
                  <a:pt x="372161" y="1571636"/>
                  <a:pt x="384389" y="1565748"/>
                </a:cubicBezTo>
                <a:close/>
                <a:moveTo>
                  <a:pt x="272299" y="1554539"/>
                </a:moveTo>
                <a:cubicBezTo>
                  <a:pt x="265053" y="1580014"/>
                  <a:pt x="229841" y="1559974"/>
                  <a:pt x="207083" y="1574353"/>
                </a:cubicBezTo>
                <a:cubicBezTo>
                  <a:pt x="206517" y="1563371"/>
                  <a:pt x="253844" y="1561559"/>
                  <a:pt x="272299" y="1554539"/>
                </a:cubicBezTo>
                <a:close/>
                <a:moveTo>
                  <a:pt x="518133" y="1537873"/>
                </a:moveTo>
                <a:cubicBezTo>
                  <a:pt x="506499" y="1534704"/>
                  <a:pt x="487478" y="1545085"/>
                  <a:pt x="483232" y="1549671"/>
                </a:cubicBezTo>
                <a:lnTo>
                  <a:pt x="483572" y="1550124"/>
                </a:lnTo>
                <a:cubicBezTo>
                  <a:pt x="479949" y="1561446"/>
                  <a:pt x="514595" y="1546500"/>
                  <a:pt x="526483" y="1546274"/>
                </a:cubicBezTo>
                <a:cubicBezTo>
                  <a:pt x="525068" y="1541490"/>
                  <a:pt x="522011" y="1538929"/>
                  <a:pt x="518133" y="1537873"/>
                </a:cubicBezTo>
                <a:close/>
                <a:moveTo>
                  <a:pt x="4275964" y="1519075"/>
                </a:moveTo>
                <a:cubicBezTo>
                  <a:pt x="4294136" y="1518422"/>
                  <a:pt x="4313136" y="1530523"/>
                  <a:pt x="4327232" y="1539949"/>
                </a:cubicBezTo>
                <a:cubicBezTo>
                  <a:pt x="4308098" y="1544591"/>
                  <a:pt x="4281943" y="1524777"/>
                  <a:pt x="4258280" y="1524550"/>
                </a:cubicBezTo>
                <a:cubicBezTo>
                  <a:pt x="4263941" y="1520927"/>
                  <a:pt x="4269906" y="1519293"/>
                  <a:pt x="4275964" y="1519075"/>
                </a:cubicBezTo>
                <a:close/>
                <a:moveTo>
                  <a:pt x="385779" y="1510141"/>
                </a:moveTo>
                <a:lnTo>
                  <a:pt x="299812" y="1547859"/>
                </a:lnTo>
                <a:cubicBezTo>
                  <a:pt x="310738" y="1537839"/>
                  <a:pt x="322400" y="1532093"/>
                  <a:pt x="336822" y="1526814"/>
                </a:cubicBezTo>
                <a:close/>
                <a:moveTo>
                  <a:pt x="390390" y="1508118"/>
                </a:moveTo>
                <a:lnTo>
                  <a:pt x="390390" y="1508571"/>
                </a:lnTo>
                <a:lnTo>
                  <a:pt x="385779" y="1510141"/>
                </a:lnTo>
                <a:close/>
                <a:moveTo>
                  <a:pt x="4451127" y="1500652"/>
                </a:moveTo>
                <a:cubicBezTo>
                  <a:pt x="4456164" y="1500540"/>
                  <a:pt x="4461599" y="1513342"/>
                  <a:pt x="4467288" y="1511303"/>
                </a:cubicBezTo>
                <a:cubicBezTo>
                  <a:pt x="4463778" y="1519116"/>
                  <a:pt x="4456985" y="1517870"/>
                  <a:pt x="4451776" y="1521040"/>
                </a:cubicBezTo>
                <a:cubicBezTo>
                  <a:pt x="4452569" y="1510398"/>
                  <a:pt x="4450757" y="1505416"/>
                  <a:pt x="4446568" y="1506208"/>
                </a:cubicBezTo>
                <a:lnTo>
                  <a:pt x="4446228" y="1506095"/>
                </a:lnTo>
                <a:cubicBezTo>
                  <a:pt x="4447813" y="1502161"/>
                  <a:pt x="4449448" y="1500689"/>
                  <a:pt x="4451127" y="1500652"/>
                </a:cubicBezTo>
                <a:close/>
                <a:moveTo>
                  <a:pt x="315097" y="1499400"/>
                </a:moveTo>
                <a:cubicBezTo>
                  <a:pt x="316441" y="1499087"/>
                  <a:pt x="317785" y="1499923"/>
                  <a:pt x="318097" y="1501268"/>
                </a:cubicBezTo>
                <a:cubicBezTo>
                  <a:pt x="318410" y="1502612"/>
                  <a:pt x="317574" y="1503956"/>
                  <a:pt x="316229" y="1504269"/>
                </a:cubicBezTo>
                <a:cubicBezTo>
                  <a:pt x="316229" y="1512421"/>
                  <a:pt x="337062" y="1508005"/>
                  <a:pt x="333666" y="1500532"/>
                </a:cubicBezTo>
                <a:cubicBezTo>
                  <a:pt x="339553" y="1500532"/>
                  <a:pt x="332533" y="1509590"/>
                  <a:pt x="339327" y="1509364"/>
                </a:cubicBezTo>
                <a:cubicBezTo>
                  <a:pt x="332760" y="1516270"/>
                  <a:pt x="322457" y="1515591"/>
                  <a:pt x="301850" y="1522497"/>
                </a:cubicBezTo>
                <a:cubicBezTo>
                  <a:pt x="302303" y="1511175"/>
                  <a:pt x="317022" y="1512647"/>
                  <a:pt x="315097" y="1499400"/>
                </a:cubicBezTo>
                <a:close/>
                <a:moveTo>
                  <a:pt x="4367983" y="1484480"/>
                </a:moveTo>
                <a:cubicBezTo>
                  <a:pt x="4374325" y="1483472"/>
                  <a:pt x="4381607" y="1493896"/>
                  <a:pt x="4388825" y="1490244"/>
                </a:cubicBezTo>
                <a:cubicBezTo>
                  <a:pt x="4388938" y="1504963"/>
                  <a:pt x="4371502" y="1485149"/>
                  <a:pt x="4362218" y="1490584"/>
                </a:cubicBezTo>
                <a:lnTo>
                  <a:pt x="4361991" y="1490244"/>
                </a:lnTo>
                <a:cubicBezTo>
                  <a:pt x="4363859" y="1486423"/>
                  <a:pt x="4365869" y="1484817"/>
                  <a:pt x="4367983" y="1484480"/>
                </a:cubicBezTo>
                <a:close/>
                <a:moveTo>
                  <a:pt x="251466" y="1426598"/>
                </a:moveTo>
                <a:cubicBezTo>
                  <a:pt x="258599" y="1429542"/>
                  <a:pt x="263355" y="1437920"/>
                  <a:pt x="274677" y="1431467"/>
                </a:cubicBezTo>
                <a:cubicBezTo>
                  <a:pt x="278413" y="1434071"/>
                  <a:pt x="245013" y="1452300"/>
                  <a:pt x="241616" y="1449016"/>
                </a:cubicBezTo>
                <a:cubicBezTo>
                  <a:pt x="240937" y="1443242"/>
                  <a:pt x="247164" y="1443581"/>
                  <a:pt x="251127" y="1441883"/>
                </a:cubicBezTo>
                <a:cubicBezTo>
                  <a:pt x="241729" y="1432712"/>
                  <a:pt x="250787" y="1436675"/>
                  <a:pt x="251466" y="1426598"/>
                </a:cubicBezTo>
                <a:close/>
                <a:moveTo>
                  <a:pt x="310003" y="1373671"/>
                </a:moveTo>
                <a:lnTo>
                  <a:pt x="320013" y="1378785"/>
                </a:lnTo>
                <a:cubicBezTo>
                  <a:pt x="330326" y="1388216"/>
                  <a:pt x="340686" y="1405114"/>
                  <a:pt x="352574" y="1384819"/>
                </a:cubicBezTo>
                <a:cubicBezTo>
                  <a:pt x="353508" y="1410379"/>
                  <a:pt x="332406" y="1401484"/>
                  <a:pt x="319265" y="1387749"/>
                </a:cubicBezTo>
                <a:close/>
                <a:moveTo>
                  <a:pt x="309662" y="1373497"/>
                </a:moveTo>
                <a:lnTo>
                  <a:pt x="309889" y="1373497"/>
                </a:lnTo>
                <a:lnTo>
                  <a:pt x="310003" y="1373671"/>
                </a:lnTo>
                <a:close/>
                <a:moveTo>
                  <a:pt x="116958" y="1355381"/>
                </a:moveTo>
                <a:lnTo>
                  <a:pt x="117071" y="1355381"/>
                </a:lnTo>
                <a:cubicBezTo>
                  <a:pt x="114694" y="1367609"/>
                  <a:pt x="92955" y="1362741"/>
                  <a:pt x="83105" y="1368176"/>
                </a:cubicBezTo>
                <a:cubicBezTo>
                  <a:pt x="89925" y="1356420"/>
                  <a:pt x="104068" y="1351075"/>
                  <a:pt x="116958" y="1355381"/>
                </a:cubicBezTo>
                <a:close/>
                <a:moveTo>
                  <a:pt x="199950" y="1311451"/>
                </a:moveTo>
                <a:lnTo>
                  <a:pt x="200063" y="1311451"/>
                </a:lnTo>
                <a:cubicBezTo>
                  <a:pt x="206404" y="1330020"/>
                  <a:pt x="181835" y="1321415"/>
                  <a:pt x="173909" y="1327529"/>
                </a:cubicBezTo>
                <a:cubicBezTo>
                  <a:pt x="172550" y="1309866"/>
                  <a:pt x="192477" y="1325717"/>
                  <a:pt x="199950" y="1311451"/>
                </a:cubicBezTo>
                <a:close/>
                <a:moveTo>
                  <a:pt x="258599" y="1308507"/>
                </a:moveTo>
                <a:lnTo>
                  <a:pt x="258712" y="1308507"/>
                </a:lnTo>
                <a:cubicBezTo>
                  <a:pt x="250108" y="1322887"/>
                  <a:pt x="222368" y="1318811"/>
                  <a:pt x="209234" y="1319830"/>
                </a:cubicBezTo>
                <a:cubicBezTo>
                  <a:pt x="215801" y="1300808"/>
                  <a:pt x="240937" y="1317905"/>
                  <a:pt x="258599" y="1308507"/>
                </a:cubicBezTo>
                <a:close/>
                <a:moveTo>
                  <a:pt x="331967" y="1295560"/>
                </a:moveTo>
                <a:cubicBezTo>
                  <a:pt x="331911" y="1297046"/>
                  <a:pt x="331458" y="1300186"/>
                  <a:pt x="331288" y="1302960"/>
                </a:cubicBezTo>
                <a:cubicBezTo>
                  <a:pt x="290415" y="1320056"/>
                  <a:pt x="236294" y="1312583"/>
                  <a:pt x="300944" y="1299339"/>
                </a:cubicBezTo>
                <a:cubicBezTo>
                  <a:pt x="302756" y="1299000"/>
                  <a:pt x="320079" y="1305450"/>
                  <a:pt x="330495" y="1298093"/>
                </a:cubicBezTo>
                <a:lnTo>
                  <a:pt x="330269" y="1298093"/>
                </a:lnTo>
                <a:cubicBezTo>
                  <a:pt x="331684" y="1294244"/>
                  <a:pt x="332024" y="1294074"/>
                  <a:pt x="331967" y="1295560"/>
                </a:cubicBezTo>
                <a:close/>
                <a:moveTo>
                  <a:pt x="307478" y="1283137"/>
                </a:moveTo>
                <a:cubicBezTo>
                  <a:pt x="310285" y="1283566"/>
                  <a:pt x="312465" y="1284649"/>
                  <a:pt x="313286" y="1286545"/>
                </a:cubicBezTo>
                <a:cubicBezTo>
                  <a:pt x="316343" y="1310319"/>
                  <a:pt x="293585" y="1288130"/>
                  <a:pt x="284867" y="1292658"/>
                </a:cubicBezTo>
                <a:lnTo>
                  <a:pt x="284980" y="1292658"/>
                </a:lnTo>
                <a:cubicBezTo>
                  <a:pt x="284980" y="1286460"/>
                  <a:pt x="299055" y="1281853"/>
                  <a:pt x="307478" y="1283137"/>
                </a:cubicBezTo>
                <a:close/>
                <a:moveTo>
                  <a:pt x="119902" y="1237746"/>
                </a:moveTo>
                <a:cubicBezTo>
                  <a:pt x="119902" y="1241822"/>
                  <a:pt x="117411" y="1243294"/>
                  <a:pt x="118430" y="1248275"/>
                </a:cubicBezTo>
                <a:cubicBezTo>
                  <a:pt x="171531" y="1236274"/>
                  <a:pt x="104957" y="1264240"/>
                  <a:pt x="95786" y="1248275"/>
                </a:cubicBezTo>
                <a:cubicBezTo>
                  <a:pt x="90577" y="1248163"/>
                  <a:pt x="91257" y="1254163"/>
                  <a:pt x="86728" y="1255409"/>
                </a:cubicBezTo>
                <a:lnTo>
                  <a:pt x="86501" y="1255409"/>
                </a:lnTo>
                <a:cubicBezTo>
                  <a:pt x="78463" y="1247030"/>
                  <a:pt x="112203" y="1234236"/>
                  <a:pt x="119902" y="1237746"/>
                </a:cubicBezTo>
                <a:close/>
                <a:moveTo>
                  <a:pt x="215122" y="1211478"/>
                </a:moveTo>
                <a:cubicBezTo>
                  <a:pt x="209853" y="1221170"/>
                  <a:pt x="199771" y="1227270"/>
                  <a:pt x="188741" y="1227442"/>
                </a:cubicBezTo>
                <a:cubicBezTo>
                  <a:pt x="188515" y="1207855"/>
                  <a:pt x="203800" y="1213404"/>
                  <a:pt x="215122" y="1211478"/>
                </a:cubicBezTo>
                <a:close/>
                <a:moveTo>
                  <a:pt x="175607" y="1133808"/>
                </a:moveTo>
                <a:cubicBezTo>
                  <a:pt x="176287" y="1144451"/>
                  <a:pt x="182740" y="1141846"/>
                  <a:pt x="188515" y="1141054"/>
                </a:cubicBezTo>
                <a:cubicBezTo>
                  <a:pt x="165644" y="1160981"/>
                  <a:pt x="114920" y="1166190"/>
                  <a:pt x="80048" y="1160302"/>
                </a:cubicBezTo>
                <a:lnTo>
                  <a:pt x="79821" y="1160302"/>
                </a:lnTo>
                <a:cubicBezTo>
                  <a:pt x="77104" y="1159623"/>
                  <a:pt x="101220" y="1151357"/>
                  <a:pt x="113788" y="1142527"/>
                </a:cubicBezTo>
                <a:cubicBezTo>
                  <a:pt x="116958" y="1150452"/>
                  <a:pt x="113109" y="1152376"/>
                  <a:pt x="108806" y="1153848"/>
                </a:cubicBezTo>
                <a:cubicBezTo>
                  <a:pt x="137451" y="1156792"/>
                  <a:pt x="147189" y="1142527"/>
                  <a:pt x="175607" y="1133808"/>
                </a:cubicBezTo>
                <a:close/>
                <a:moveTo>
                  <a:pt x="296446" y="1107394"/>
                </a:moveTo>
                <a:lnTo>
                  <a:pt x="278880" y="1118088"/>
                </a:lnTo>
                <a:cubicBezTo>
                  <a:pt x="263362" y="1126654"/>
                  <a:pt x="253448" y="1128373"/>
                  <a:pt x="220670" y="1133468"/>
                </a:cubicBezTo>
                <a:cubicBezTo>
                  <a:pt x="229897" y="1121523"/>
                  <a:pt x="239663" y="1116740"/>
                  <a:pt x="251777" y="1114065"/>
                </a:cubicBezTo>
                <a:close/>
                <a:moveTo>
                  <a:pt x="297321" y="1106861"/>
                </a:moveTo>
                <a:lnTo>
                  <a:pt x="296982" y="1107314"/>
                </a:lnTo>
                <a:lnTo>
                  <a:pt x="296446" y="1107394"/>
                </a:lnTo>
                <a:close/>
                <a:moveTo>
                  <a:pt x="212105" y="1078845"/>
                </a:moveTo>
                <a:cubicBezTo>
                  <a:pt x="225326" y="1075789"/>
                  <a:pt x="218660" y="1090246"/>
                  <a:pt x="192251" y="1088972"/>
                </a:cubicBezTo>
                <a:cubicBezTo>
                  <a:pt x="201082" y="1082830"/>
                  <a:pt x="207699" y="1079865"/>
                  <a:pt x="212105" y="1078845"/>
                </a:cubicBezTo>
                <a:close/>
                <a:moveTo>
                  <a:pt x="166628" y="1075193"/>
                </a:moveTo>
                <a:cubicBezTo>
                  <a:pt x="169012" y="1076072"/>
                  <a:pt x="170937" y="1078641"/>
                  <a:pt x="171871" y="1083764"/>
                </a:cubicBezTo>
                <a:lnTo>
                  <a:pt x="172211" y="1083877"/>
                </a:lnTo>
                <a:lnTo>
                  <a:pt x="147075" y="1089538"/>
                </a:lnTo>
                <a:cubicBezTo>
                  <a:pt x="148179" y="1085123"/>
                  <a:pt x="159473" y="1072555"/>
                  <a:pt x="166628" y="1075193"/>
                </a:cubicBezTo>
                <a:close/>
                <a:moveTo>
                  <a:pt x="4477931" y="1059549"/>
                </a:moveTo>
                <a:cubicBezTo>
                  <a:pt x="4480082" y="1060456"/>
                  <a:pt x="4478950" y="1064531"/>
                  <a:pt x="4477931" y="1064418"/>
                </a:cubicBezTo>
                <a:cubicBezTo>
                  <a:pt x="4483705" y="1080043"/>
                  <a:pt x="4493782" y="1058078"/>
                  <a:pt x="4499103" y="1069626"/>
                </a:cubicBezTo>
                <a:cubicBezTo>
                  <a:pt x="4496160" y="1077552"/>
                  <a:pt x="4469552" y="1082194"/>
                  <a:pt x="4477931" y="1059549"/>
                </a:cubicBezTo>
                <a:close/>
                <a:moveTo>
                  <a:pt x="288065" y="1059193"/>
                </a:moveTo>
                <a:cubicBezTo>
                  <a:pt x="292240" y="1058947"/>
                  <a:pt x="296132" y="1060780"/>
                  <a:pt x="299359" y="1066215"/>
                </a:cubicBezTo>
                <a:lnTo>
                  <a:pt x="299699" y="1066328"/>
                </a:lnTo>
                <a:cubicBezTo>
                  <a:pt x="279659" y="1064856"/>
                  <a:pt x="269129" y="1086595"/>
                  <a:pt x="253165" y="1076404"/>
                </a:cubicBezTo>
                <a:cubicBezTo>
                  <a:pt x="260468" y="1079376"/>
                  <a:pt x="275540" y="1059930"/>
                  <a:pt x="288065" y="1059193"/>
                </a:cubicBezTo>
                <a:close/>
                <a:moveTo>
                  <a:pt x="83218" y="1057836"/>
                </a:moveTo>
                <a:lnTo>
                  <a:pt x="83558" y="1057949"/>
                </a:lnTo>
                <a:cubicBezTo>
                  <a:pt x="73255" y="1078216"/>
                  <a:pt x="59781" y="1062818"/>
                  <a:pt x="42685" y="1077310"/>
                </a:cubicBezTo>
                <a:cubicBezTo>
                  <a:pt x="39061" y="1056138"/>
                  <a:pt x="71330" y="1065875"/>
                  <a:pt x="83218" y="1057836"/>
                </a:cubicBezTo>
                <a:close/>
                <a:moveTo>
                  <a:pt x="366500" y="1046740"/>
                </a:moveTo>
                <a:cubicBezTo>
                  <a:pt x="373633" y="1058515"/>
                  <a:pt x="359820" y="1069951"/>
                  <a:pt x="374199" y="1065422"/>
                </a:cubicBezTo>
                <a:cubicBezTo>
                  <a:pt x="384049" y="1067347"/>
                  <a:pt x="352460" y="1070630"/>
                  <a:pt x="334798" y="1073801"/>
                </a:cubicBezTo>
                <a:cubicBezTo>
                  <a:pt x="340232" y="1060327"/>
                  <a:pt x="355291" y="1055232"/>
                  <a:pt x="366500" y="1046740"/>
                </a:cubicBezTo>
                <a:close/>
                <a:moveTo>
                  <a:pt x="106421" y="1042504"/>
                </a:moveTo>
                <a:lnTo>
                  <a:pt x="106202" y="1042664"/>
                </a:lnTo>
                <a:lnTo>
                  <a:pt x="106202" y="1042551"/>
                </a:lnTo>
                <a:close/>
                <a:moveTo>
                  <a:pt x="481873" y="1023530"/>
                </a:moveTo>
                <a:cubicBezTo>
                  <a:pt x="472023" y="1025114"/>
                  <a:pt x="459795" y="1024776"/>
                  <a:pt x="461946" y="1037230"/>
                </a:cubicBezTo>
                <a:lnTo>
                  <a:pt x="462286" y="1037682"/>
                </a:lnTo>
                <a:cubicBezTo>
                  <a:pt x="469079" y="1033267"/>
                  <a:pt x="488780" y="1040400"/>
                  <a:pt x="481873" y="1023530"/>
                </a:cubicBezTo>
                <a:close/>
                <a:moveTo>
                  <a:pt x="4474251" y="1019384"/>
                </a:moveTo>
                <a:cubicBezTo>
                  <a:pt x="4479402" y="1019412"/>
                  <a:pt x="4485347" y="1021507"/>
                  <a:pt x="4486309" y="1025583"/>
                </a:cubicBezTo>
                <a:cubicBezTo>
                  <a:pt x="4483818" y="1034414"/>
                  <a:pt x="4474421" y="1019808"/>
                  <a:pt x="4466948" y="1025583"/>
                </a:cubicBezTo>
                <a:cubicBezTo>
                  <a:pt x="4464740" y="1021394"/>
                  <a:pt x="4469099" y="1019356"/>
                  <a:pt x="4474251" y="1019384"/>
                </a:cubicBezTo>
                <a:close/>
                <a:moveTo>
                  <a:pt x="223840" y="1011415"/>
                </a:moveTo>
                <a:cubicBezTo>
                  <a:pt x="208781" y="1020417"/>
                  <a:pt x="188769" y="1025143"/>
                  <a:pt x="167823" y="1029148"/>
                </a:cubicBezTo>
                <a:lnTo>
                  <a:pt x="106421" y="1042504"/>
                </a:lnTo>
                <a:lnTo>
                  <a:pt x="116592" y="1035015"/>
                </a:lnTo>
                <a:cubicBezTo>
                  <a:pt x="129738" y="1029729"/>
                  <a:pt x="149651" y="1030238"/>
                  <a:pt x="162813" y="1024888"/>
                </a:cubicBezTo>
                <a:cubicBezTo>
                  <a:pt x="193157" y="1017869"/>
                  <a:pt x="193157" y="1017869"/>
                  <a:pt x="223840" y="1011415"/>
                </a:cubicBezTo>
                <a:close/>
                <a:moveTo>
                  <a:pt x="525826" y="1010417"/>
                </a:moveTo>
                <a:cubicBezTo>
                  <a:pt x="513243" y="1010864"/>
                  <a:pt x="498319" y="1030351"/>
                  <a:pt x="491610" y="1036211"/>
                </a:cubicBezTo>
                <a:lnTo>
                  <a:pt x="491950" y="1036663"/>
                </a:lnTo>
                <a:cubicBezTo>
                  <a:pt x="513802" y="1036663"/>
                  <a:pt x="513462" y="1016283"/>
                  <a:pt x="537239" y="1017529"/>
                </a:cubicBezTo>
                <a:cubicBezTo>
                  <a:pt x="533955" y="1012236"/>
                  <a:pt x="530021" y="1010269"/>
                  <a:pt x="525826" y="1010417"/>
                </a:cubicBezTo>
                <a:close/>
                <a:moveTo>
                  <a:pt x="270488" y="1001338"/>
                </a:moveTo>
                <a:cubicBezTo>
                  <a:pt x="274677" y="1001338"/>
                  <a:pt x="275016" y="1010509"/>
                  <a:pt x="279772" y="1009490"/>
                </a:cubicBezTo>
                <a:cubicBezTo>
                  <a:pt x="276149" y="1026133"/>
                  <a:pt x="262562" y="1005301"/>
                  <a:pt x="253504" y="1010057"/>
                </a:cubicBezTo>
                <a:cubicBezTo>
                  <a:pt x="254297" y="987978"/>
                  <a:pt x="277734" y="1026700"/>
                  <a:pt x="270488" y="1001338"/>
                </a:cubicBezTo>
                <a:close/>
                <a:moveTo>
                  <a:pt x="484364" y="962390"/>
                </a:moveTo>
                <a:cubicBezTo>
                  <a:pt x="475533" y="965107"/>
                  <a:pt x="441566" y="966126"/>
                  <a:pt x="452888" y="973712"/>
                </a:cubicBezTo>
                <a:cubicBezTo>
                  <a:pt x="468173" y="967032"/>
                  <a:pt x="480741" y="981072"/>
                  <a:pt x="484364" y="962390"/>
                </a:cubicBezTo>
                <a:close/>
                <a:moveTo>
                  <a:pt x="38609" y="961031"/>
                </a:moveTo>
                <a:cubicBezTo>
                  <a:pt x="34985" y="973712"/>
                  <a:pt x="11322" y="969070"/>
                  <a:pt x="0" y="974731"/>
                </a:cubicBezTo>
                <a:cubicBezTo>
                  <a:pt x="3623" y="962276"/>
                  <a:pt x="27173" y="966919"/>
                  <a:pt x="38609" y="961031"/>
                </a:cubicBezTo>
                <a:close/>
                <a:moveTo>
                  <a:pt x="444057" y="949709"/>
                </a:moveTo>
                <a:lnTo>
                  <a:pt x="418922" y="954917"/>
                </a:lnTo>
                <a:lnTo>
                  <a:pt x="420733" y="964541"/>
                </a:lnTo>
                <a:cubicBezTo>
                  <a:pt x="428206" y="959333"/>
                  <a:pt x="450737" y="967598"/>
                  <a:pt x="444057" y="949709"/>
                </a:cubicBezTo>
                <a:close/>
                <a:moveTo>
                  <a:pt x="159869" y="943934"/>
                </a:moveTo>
                <a:cubicBezTo>
                  <a:pt x="145943" y="954238"/>
                  <a:pt x="111524" y="955257"/>
                  <a:pt x="94880" y="958541"/>
                </a:cubicBezTo>
                <a:cubicBezTo>
                  <a:pt x="98956" y="941217"/>
                  <a:pt x="141527" y="947218"/>
                  <a:pt x="159869" y="943934"/>
                </a:cubicBezTo>
                <a:close/>
                <a:moveTo>
                  <a:pt x="429225" y="932499"/>
                </a:moveTo>
                <a:cubicBezTo>
                  <a:pt x="439868" y="933292"/>
                  <a:pt x="400240" y="946199"/>
                  <a:pt x="385861" y="941331"/>
                </a:cubicBezTo>
                <a:cubicBezTo>
                  <a:pt x="394013" y="924121"/>
                  <a:pt x="413714" y="941783"/>
                  <a:pt x="429225" y="932499"/>
                </a:cubicBezTo>
                <a:close/>
                <a:moveTo>
                  <a:pt x="100088" y="845545"/>
                </a:moveTo>
                <a:cubicBezTo>
                  <a:pt x="92163" y="862414"/>
                  <a:pt x="58875" y="857093"/>
                  <a:pt x="38382" y="859357"/>
                </a:cubicBezTo>
                <a:cubicBezTo>
                  <a:pt x="51629" y="842148"/>
                  <a:pt x="81520" y="850413"/>
                  <a:pt x="100088" y="845545"/>
                </a:cubicBezTo>
                <a:close/>
                <a:moveTo>
                  <a:pt x="387672" y="803879"/>
                </a:moveTo>
                <a:cubicBezTo>
                  <a:pt x="388691" y="808747"/>
                  <a:pt x="389597" y="813616"/>
                  <a:pt x="390616" y="818371"/>
                </a:cubicBezTo>
                <a:cubicBezTo>
                  <a:pt x="384842" y="821541"/>
                  <a:pt x="383030" y="816107"/>
                  <a:pt x="381332" y="810219"/>
                </a:cubicBezTo>
                <a:cubicBezTo>
                  <a:pt x="379229" y="813883"/>
                  <a:pt x="375632" y="816447"/>
                  <a:pt x="371482" y="817239"/>
                </a:cubicBezTo>
                <a:cubicBezTo>
                  <a:pt x="369783" y="806822"/>
                  <a:pt x="378501" y="805351"/>
                  <a:pt x="387672" y="803879"/>
                </a:cubicBezTo>
                <a:close/>
                <a:moveTo>
                  <a:pt x="595548" y="802973"/>
                </a:moveTo>
                <a:cubicBezTo>
                  <a:pt x="595548" y="832977"/>
                  <a:pt x="565545" y="812937"/>
                  <a:pt x="555694" y="830939"/>
                </a:cubicBezTo>
                <a:cubicBezTo>
                  <a:pt x="554902" y="826184"/>
                  <a:pt x="559431" y="826297"/>
                  <a:pt x="562035" y="824712"/>
                </a:cubicBezTo>
                <a:cubicBezTo>
                  <a:pt x="520822" y="823580"/>
                  <a:pt x="468853" y="835468"/>
                  <a:pt x="422658" y="827316"/>
                </a:cubicBezTo>
                <a:cubicBezTo>
                  <a:pt x="466928" y="806030"/>
                  <a:pt x="546184" y="816899"/>
                  <a:pt x="595548" y="802973"/>
                </a:cubicBezTo>
                <a:close/>
                <a:moveTo>
                  <a:pt x="750210" y="783499"/>
                </a:moveTo>
                <a:cubicBezTo>
                  <a:pt x="718168" y="799916"/>
                  <a:pt x="648310" y="797086"/>
                  <a:pt x="609248" y="815541"/>
                </a:cubicBezTo>
                <a:cubicBezTo>
                  <a:pt x="612871" y="805917"/>
                  <a:pt x="610494" y="804219"/>
                  <a:pt x="600077" y="807162"/>
                </a:cubicBezTo>
                <a:cubicBezTo>
                  <a:pt x="634610" y="787801"/>
                  <a:pt x="711941" y="784291"/>
                  <a:pt x="750210" y="783499"/>
                </a:cubicBezTo>
                <a:close/>
                <a:moveTo>
                  <a:pt x="819521" y="765273"/>
                </a:moveTo>
                <a:cubicBezTo>
                  <a:pt x="822636" y="765029"/>
                  <a:pt x="825248" y="765383"/>
                  <a:pt x="826521" y="766515"/>
                </a:cubicBezTo>
                <a:lnTo>
                  <a:pt x="825146" y="774250"/>
                </a:lnTo>
                <a:lnTo>
                  <a:pt x="827288" y="773839"/>
                </a:lnTo>
                <a:cubicBezTo>
                  <a:pt x="834312" y="772189"/>
                  <a:pt x="841303" y="770672"/>
                  <a:pt x="844947" y="771205"/>
                </a:cubicBezTo>
                <a:cubicBezTo>
                  <a:pt x="847376" y="771561"/>
                  <a:pt x="848317" y="772827"/>
                  <a:pt x="846788" y="775573"/>
                </a:cubicBezTo>
                <a:lnTo>
                  <a:pt x="840011" y="776802"/>
                </a:lnTo>
                <a:lnTo>
                  <a:pt x="840239" y="776845"/>
                </a:lnTo>
                <a:cubicBezTo>
                  <a:pt x="841021" y="777685"/>
                  <a:pt x="838141" y="779019"/>
                  <a:pt x="833796" y="779946"/>
                </a:cubicBezTo>
                <a:lnTo>
                  <a:pt x="819186" y="780579"/>
                </a:lnTo>
                <a:lnTo>
                  <a:pt x="803085" y="783499"/>
                </a:lnTo>
                <a:cubicBezTo>
                  <a:pt x="803085" y="777611"/>
                  <a:pt x="807161" y="769912"/>
                  <a:pt x="809425" y="777272"/>
                </a:cubicBezTo>
                <a:lnTo>
                  <a:pt x="812611" y="776660"/>
                </a:lnTo>
                <a:lnTo>
                  <a:pt x="807726" y="773422"/>
                </a:lnTo>
                <a:cubicBezTo>
                  <a:pt x="803877" y="772516"/>
                  <a:pt x="803877" y="778630"/>
                  <a:pt x="800367" y="779196"/>
                </a:cubicBezTo>
                <a:lnTo>
                  <a:pt x="800367" y="778743"/>
                </a:lnTo>
                <a:cubicBezTo>
                  <a:pt x="796291" y="772119"/>
                  <a:pt x="810175" y="766005"/>
                  <a:pt x="819521" y="765273"/>
                </a:cubicBezTo>
                <a:close/>
                <a:moveTo>
                  <a:pt x="651820" y="761420"/>
                </a:moveTo>
                <a:lnTo>
                  <a:pt x="651820" y="761760"/>
                </a:lnTo>
                <a:lnTo>
                  <a:pt x="650860" y="761660"/>
                </a:lnTo>
                <a:close/>
                <a:moveTo>
                  <a:pt x="624901" y="758958"/>
                </a:moveTo>
                <a:lnTo>
                  <a:pt x="650860" y="761660"/>
                </a:lnTo>
                <a:lnTo>
                  <a:pt x="628171" y="767322"/>
                </a:lnTo>
                <a:cubicBezTo>
                  <a:pt x="618080" y="767110"/>
                  <a:pt x="606758" y="766685"/>
                  <a:pt x="597134" y="771950"/>
                </a:cubicBezTo>
                <a:cubicBezTo>
                  <a:pt x="604776" y="767478"/>
                  <a:pt x="614910" y="761902"/>
                  <a:pt x="624901" y="758958"/>
                </a:cubicBezTo>
                <a:close/>
                <a:moveTo>
                  <a:pt x="887364" y="753141"/>
                </a:moveTo>
                <a:cubicBezTo>
                  <a:pt x="891398" y="752532"/>
                  <a:pt x="896379" y="754230"/>
                  <a:pt x="900682" y="754061"/>
                </a:cubicBezTo>
                <a:cubicBezTo>
                  <a:pt x="897225" y="762343"/>
                  <a:pt x="888630" y="767267"/>
                  <a:pt x="879736" y="766062"/>
                </a:cubicBezTo>
                <a:cubicBezTo>
                  <a:pt x="880245" y="756665"/>
                  <a:pt x="883331" y="753749"/>
                  <a:pt x="887364" y="753141"/>
                </a:cubicBezTo>
                <a:close/>
                <a:moveTo>
                  <a:pt x="1034005" y="729829"/>
                </a:moveTo>
                <a:lnTo>
                  <a:pt x="1031861" y="732012"/>
                </a:lnTo>
                <a:lnTo>
                  <a:pt x="1035529" y="731416"/>
                </a:lnTo>
                <a:close/>
                <a:moveTo>
                  <a:pt x="919024" y="717377"/>
                </a:moveTo>
                <a:lnTo>
                  <a:pt x="919024" y="718056"/>
                </a:lnTo>
                <a:cubicBezTo>
                  <a:pt x="924232" y="718962"/>
                  <a:pt x="926384" y="725642"/>
                  <a:pt x="931818" y="725982"/>
                </a:cubicBezTo>
                <a:cubicBezTo>
                  <a:pt x="931818" y="737305"/>
                  <a:pt x="914156" y="731077"/>
                  <a:pt x="907023" y="735266"/>
                </a:cubicBezTo>
                <a:cubicBezTo>
                  <a:pt x="905777" y="724623"/>
                  <a:pt x="923100" y="730624"/>
                  <a:pt x="919024" y="717377"/>
                </a:cubicBezTo>
                <a:close/>
                <a:moveTo>
                  <a:pt x="828673" y="671069"/>
                </a:moveTo>
                <a:cubicBezTo>
                  <a:pt x="830484" y="679447"/>
                  <a:pt x="827540" y="680693"/>
                  <a:pt x="824257" y="681485"/>
                </a:cubicBezTo>
                <a:cubicBezTo>
                  <a:pt x="845203" y="688618"/>
                  <a:pt x="853355" y="676164"/>
                  <a:pt x="874754" y="671408"/>
                </a:cubicBezTo>
                <a:cubicBezTo>
                  <a:pt x="874754" y="682051"/>
                  <a:pt x="879622" y="680466"/>
                  <a:pt x="883925" y="680466"/>
                </a:cubicBezTo>
                <a:cubicBezTo>
                  <a:pt x="866149" y="697223"/>
                  <a:pt x="827993" y="695525"/>
                  <a:pt x="802858" y="684203"/>
                </a:cubicBezTo>
                <a:lnTo>
                  <a:pt x="802858" y="683750"/>
                </a:lnTo>
                <a:cubicBezTo>
                  <a:pt x="800820" y="682731"/>
                  <a:pt x="819162" y="677975"/>
                  <a:pt x="828673" y="671069"/>
                </a:cubicBezTo>
                <a:close/>
                <a:moveTo>
                  <a:pt x="966464" y="660312"/>
                </a:moveTo>
                <a:lnTo>
                  <a:pt x="966464" y="660426"/>
                </a:lnTo>
                <a:cubicBezTo>
                  <a:pt x="943819" y="675937"/>
                  <a:pt x="941102" y="676503"/>
                  <a:pt x="908154" y="678541"/>
                </a:cubicBezTo>
                <a:cubicBezTo>
                  <a:pt x="923100" y="655670"/>
                  <a:pt x="938272" y="663256"/>
                  <a:pt x="966464" y="660312"/>
                </a:cubicBezTo>
                <a:close/>
                <a:moveTo>
                  <a:pt x="888907" y="630648"/>
                </a:moveTo>
                <a:lnTo>
                  <a:pt x="889137" y="630648"/>
                </a:lnTo>
                <a:lnTo>
                  <a:pt x="888907" y="630761"/>
                </a:lnTo>
                <a:close/>
                <a:moveTo>
                  <a:pt x="903866" y="623416"/>
                </a:moveTo>
                <a:cubicBezTo>
                  <a:pt x="907164" y="622921"/>
                  <a:pt x="908777" y="624025"/>
                  <a:pt x="908721" y="625666"/>
                </a:cubicBezTo>
                <a:cubicBezTo>
                  <a:pt x="908664" y="627308"/>
                  <a:pt x="906909" y="629403"/>
                  <a:pt x="903569" y="630662"/>
                </a:cubicBezTo>
                <a:lnTo>
                  <a:pt x="889137" y="630648"/>
                </a:lnTo>
                <a:close/>
                <a:moveTo>
                  <a:pt x="874527" y="621590"/>
                </a:moveTo>
                <a:lnTo>
                  <a:pt x="874527" y="622043"/>
                </a:lnTo>
                <a:lnTo>
                  <a:pt x="874365" y="621607"/>
                </a:lnTo>
                <a:close/>
                <a:moveTo>
                  <a:pt x="969068" y="619439"/>
                </a:moveTo>
                <a:lnTo>
                  <a:pt x="969068" y="619892"/>
                </a:lnTo>
                <a:lnTo>
                  <a:pt x="968650" y="619476"/>
                </a:lnTo>
                <a:close/>
                <a:moveTo>
                  <a:pt x="871101" y="612832"/>
                </a:moveTo>
                <a:lnTo>
                  <a:pt x="874365" y="621607"/>
                </a:lnTo>
                <a:lnTo>
                  <a:pt x="855959" y="623515"/>
                </a:lnTo>
                <a:cubicBezTo>
                  <a:pt x="857233" y="619779"/>
                  <a:pt x="866022" y="609164"/>
                  <a:pt x="871101" y="612832"/>
                </a:cubicBezTo>
                <a:close/>
                <a:moveTo>
                  <a:pt x="960803" y="611666"/>
                </a:moveTo>
                <a:lnTo>
                  <a:pt x="968650" y="619476"/>
                </a:lnTo>
                <a:lnTo>
                  <a:pt x="959083" y="620327"/>
                </a:lnTo>
                <a:cubicBezTo>
                  <a:pt x="950061" y="623947"/>
                  <a:pt x="943395" y="633139"/>
                  <a:pt x="934309" y="624308"/>
                </a:cubicBezTo>
                <a:cubicBezTo>
                  <a:pt x="939828" y="628469"/>
                  <a:pt x="951462" y="610976"/>
                  <a:pt x="960803" y="611666"/>
                </a:cubicBezTo>
                <a:close/>
                <a:moveTo>
                  <a:pt x="1019225" y="607891"/>
                </a:moveTo>
                <a:cubicBezTo>
                  <a:pt x="1024320" y="620345"/>
                  <a:pt x="1014130" y="630195"/>
                  <a:pt x="1024887" y="627138"/>
                </a:cubicBezTo>
                <a:cubicBezTo>
                  <a:pt x="1032246" y="630195"/>
                  <a:pt x="1008583" y="630082"/>
                  <a:pt x="995336" y="631214"/>
                </a:cubicBezTo>
                <a:cubicBezTo>
                  <a:pt x="999638" y="618533"/>
                  <a:pt x="1010847" y="615137"/>
                  <a:pt x="1019225" y="607891"/>
                </a:cubicBezTo>
                <a:close/>
                <a:moveTo>
                  <a:pt x="1105274" y="594191"/>
                </a:moveTo>
                <a:cubicBezTo>
                  <a:pt x="1098255" y="595210"/>
                  <a:pt x="1089197" y="593851"/>
                  <a:pt x="1091008" y="606419"/>
                </a:cubicBezTo>
                <a:lnTo>
                  <a:pt x="1090782" y="606759"/>
                </a:lnTo>
                <a:cubicBezTo>
                  <a:pt x="1095877" y="602909"/>
                  <a:pt x="1110822" y="611514"/>
                  <a:pt x="1105274" y="594191"/>
                </a:cubicBezTo>
                <a:close/>
                <a:moveTo>
                  <a:pt x="1138726" y="584291"/>
                </a:moveTo>
                <a:cubicBezTo>
                  <a:pt x="1129306" y="583675"/>
                  <a:pt x="1118436" y="601974"/>
                  <a:pt x="1113426" y="607664"/>
                </a:cubicBezTo>
                <a:lnTo>
                  <a:pt x="1113426" y="608004"/>
                </a:lnTo>
                <a:cubicBezTo>
                  <a:pt x="1129957" y="609589"/>
                  <a:pt x="1129277" y="589435"/>
                  <a:pt x="1147393" y="592379"/>
                </a:cubicBezTo>
                <a:cubicBezTo>
                  <a:pt x="1144845" y="586803"/>
                  <a:pt x="1141866" y="584496"/>
                  <a:pt x="1138726" y="584291"/>
                </a:cubicBezTo>
                <a:close/>
                <a:moveTo>
                  <a:pt x="811676" y="583563"/>
                </a:moveTo>
                <a:lnTo>
                  <a:pt x="805688" y="591523"/>
                </a:lnTo>
                <a:cubicBezTo>
                  <a:pt x="799065" y="595217"/>
                  <a:pt x="791423" y="587765"/>
                  <a:pt x="781232" y="596682"/>
                </a:cubicBezTo>
                <a:cubicBezTo>
                  <a:pt x="781232" y="585982"/>
                  <a:pt x="786695" y="584227"/>
                  <a:pt x="793276" y="584383"/>
                </a:cubicBezTo>
                <a:close/>
                <a:moveTo>
                  <a:pt x="812029" y="583095"/>
                </a:moveTo>
                <a:lnTo>
                  <a:pt x="812029" y="583548"/>
                </a:lnTo>
                <a:lnTo>
                  <a:pt x="811676" y="583563"/>
                </a:lnTo>
                <a:close/>
                <a:moveTo>
                  <a:pt x="4498155" y="565915"/>
                </a:moveTo>
                <a:cubicBezTo>
                  <a:pt x="4502811" y="568278"/>
                  <a:pt x="4507142" y="573260"/>
                  <a:pt x="4508501" y="578808"/>
                </a:cubicBezTo>
                <a:cubicBezTo>
                  <a:pt x="4504764" y="589791"/>
                  <a:pt x="4491631" y="578695"/>
                  <a:pt x="4485403" y="568618"/>
                </a:cubicBezTo>
                <a:lnTo>
                  <a:pt x="4485856" y="568732"/>
                </a:lnTo>
                <a:cubicBezTo>
                  <a:pt x="4488517" y="563807"/>
                  <a:pt x="4493499" y="563552"/>
                  <a:pt x="4498155" y="565915"/>
                </a:cubicBezTo>
                <a:close/>
                <a:moveTo>
                  <a:pt x="4468048" y="564445"/>
                </a:moveTo>
                <a:cubicBezTo>
                  <a:pt x="4469767" y="564363"/>
                  <a:pt x="4471699" y="568083"/>
                  <a:pt x="4470532" y="567803"/>
                </a:cubicBezTo>
                <a:lnTo>
                  <a:pt x="4467733" y="565064"/>
                </a:lnTo>
                <a:close/>
                <a:moveTo>
                  <a:pt x="915061" y="557167"/>
                </a:moveTo>
                <a:cubicBezTo>
                  <a:pt x="892303" y="572565"/>
                  <a:pt x="856752" y="565319"/>
                  <a:pt x="829352" y="571773"/>
                </a:cubicBezTo>
                <a:cubicBezTo>
                  <a:pt x="836825" y="559431"/>
                  <a:pt x="857657" y="567017"/>
                  <a:pt x="870338" y="562488"/>
                </a:cubicBezTo>
                <a:lnTo>
                  <a:pt x="892417" y="560337"/>
                </a:lnTo>
                <a:close/>
                <a:moveTo>
                  <a:pt x="949028" y="552412"/>
                </a:moveTo>
                <a:cubicBezTo>
                  <a:pt x="952085" y="553317"/>
                  <a:pt x="952198" y="562035"/>
                  <a:pt x="955708" y="561583"/>
                </a:cubicBezTo>
                <a:cubicBezTo>
                  <a:pt x="952764" y="577434"/>
                  <a:pt x="943140" y="555469"/>
                  <a:pt x="936573" y="559205"/>
                </a:cubicBezTo>
                <a:cubicBezTo>
                  <a:pt x="937592" y="537466"/>
                  <a:pt x="953896" y="578340"/>
                  <a:pt x="949028" y="552412"/>
                </a:cubicBezTo>
                <a:close/>
                <a:moveTo>
                  <a:pt x="1105840" y="533730"/>
                </a:moveTo>
                <a:cubicBezTo>
                  <a:pt x="1100179" y="535994"/>
                  <a:pt x="1075610" y="534296"/>
                  <a:pt x="1083196" y="542221"/>
                </a:cubicBezTo>
                <a:lnTo>
                  <a:pt x="1083196" y="542561"/>
                </a:lnTo>
                <a:cubicBezTo>
                  <a:pt x="1094518" y="537240"/>
                  <a:pt x="1104029" y="552072"/>
                  <a:pt x="1105840" y="533730"/>
                </a:cubicBezTo>
                <a:close/>
                <a:moveTo>
                  <a:pt x="1076403" y="518219"/>
                </a:moveTo>
                <a:lnTo>
                  <a:pt x="1057834" y="521389"/>
                </a:lnTo>
                <a:lnTo>
                  <a:pt x="1059419" y="531239"/>
                </a:lnTo>
                <a:cubicBezTo>
                  <a:pt x="1064854" y="526597"/>
                  <a:pt x="1082064" y="536560"/>
                  <a:pt x="1076403" y="518219"/>
                </a:cubicBezTo>
                <a:close/>
                <a:moveTo>
                  <a:pt x="3228318" y="515331"/>
                </a:moveTo>
                <a:cubicBezTo>
                  <a:pt x="3224907" y="515615"/>
                  <a:pt x="3222190" y="516916"/>
                  <a:pt x="3222416" y="518445"/>
                </a:cubicBezTo>
                <a:lnTo>
                  <a:pt x="3222869" y="518332"/>
                </a:lnTo>
                <a:cubicBezTo>
                  <a:pt x="3223888" y="526258"/>
                  <a:pt x="3233512" y="525691"/>
                  <a:pt x="3238380" y="518332"/>
                </a:cubicBezTo>
                <a:cubicBezTo>
                  <a:pt x="3235833" y="515784"/>
                  <a:pt x="3231728" y="515048"/>
                  <a:pt x="3228318" y="515331"/>
                </a:cubicBezTo>
                <a:close/>
                <a:moveTo>
                  <a:pt x="4041459" y="512785"/>
                </a:moveTo>
                <a:lnTo>
                  <a:pt x="4032866" y="515995"/>
                </a:lnTo>
                <a:lnTo>
                  <a:pt x="4032628" y="515857"/>
                </a:lnTo>
                <a:lnTo>
                  <a:pt x="4032628" y="516083"/>
                </a:lnTo>
                <a:lnTo>
                  <a:pt x="4032866" y="515995"/>
                </a:lnTo>
                <a:lnTo>
                  <a:pt x="4042308" y="521461"/>
                </a:lnTo>
                <a:cubicBezTo>
                  <a:pt x="4047064" y="521376"/>
                  <a:pt x="4052499" y="519423"/>
                  <a:pt x="4056065" y="515857"/>
                </a:cubicBezTo>
                <a:cubicBezTo>
                  <a:pt x="4052555" y="513196"/>
                  <a:pt x="4046526" y="512460"/>
                  <a:pt x="4041459" y="512785"/>
                </a:cubicBezTo>
                <a:close/>
                <a:moveTo>
                  <a:pt x="3030676" y="510918"/>
                </a:moveTo>
                <a:lnTo>
                  <a:pt x="3029598" y="512444"/>
                </a:lnTo>
                <a:lnTo>
                  <a:pt x="3030577" y="513502"/>
                </a:lnTo>
                <a:close/>
                <a:moveTo>
                  <a:pt x="3183476" y="507887"/>
                </a:moveTo>
                <a:cubicBezTo>
                  <a:pt x="3181189" y="508340"/>
                  <a:pt x="3178288" y="509953"/>
                  <a:pt x="3175089" y="513350"/>
                </a:cubicBezTo>
                <a:cubicBezTo>
                  <a:pt x="3176221" y="513690"/>
                  <a:pt x="3178373" y="511992"/>
                  <a:pt x="3178486" y="517879"/>
                </a:cubicBezTo>
                <a:lnTo>
                  <a:pt x="3178939" y="518332"/>
                </a:lnTo>
                <a:cubicBezTo>
                  <a:pt x="3191676" y="515615"/>
                  <a:pt x="3190339" y="506529"/>
                  <a:pt x="3183476" y="507887"/>
                </a:cubicBezTo>
                <a:close/>
                <a:moveTo>
                  <a:pt x="3972918" y="505285"/>
                </a:moveTo>
                <a:cubicBezTo>
                  <a:pt x="3969485" y="505766"/>
                  <a:pt x="3965147" y="507422"/>
                  <a:pt x="3960392" y="510875"/>
                </a:cubicBezTo>
                <a:cubicBezTo>
                  <a:pt x="3962657" y="511667"/>
                  <a:pt x="3965940" y="509969"/>
                  <a:pt x="3966167" y="516083"/>
                </a:cubicBezTo>
                <a:lnTo>
                  <a:pt x="3966167" y="515857"/>
                </a:lnTo>
                <a:cubicBezTo>
                  <a:pt x="3985358" y="512969"/>
                  <a:pt x="3983214" y="503841"/>
                  <a:pt x="3972918" y="505285"/>
                </a:cubicBezTo>
                <a:close/>
                <a:moveTo>
                  <a:pt x="3037680" y="501004"/>
                </a:moveTo>
                <a:lnTo>
                  <a:pt x="3031636" y="509560"/>
                </a:lnTo>
                <a:lnTo>
                  <a:pt x="3041742" y="511255"/>
                </a:lnTo>
                <a:cubicBezTo>
                  <a:pt x="3051281" y="514878"/>
                  <a:pt x="3063905" y="521106"/>
                  <a:pt x="3071717" y="516860"/>
                </a:cubicBezTo>
                <a:close/>
                <a:moveTo>
                  <a:pt x="1039354" y="498732"/>
                </a:moveTo>
                <a:cubicBezTo>
                  <a:pt x="1046477" y="496827"/>
                  <a:pt x="1056815" y="506019"/>
                  <a:pt x="1065307" y="499990"/>
                </a:cubicBezTo>
                <a:cubicBezTo>
                  <a:pt x="1073232" y="501688"/>
                  <a:pt x="1044021" y="511312"/>
                  <a:pt x="1033491" y="505311"/>
                </a:cubicBezTo>
                <a:cubicBezTo>
                  <a:pt x="1034963" y="501235"/>
                  <a:pt x="1036980" y="499367"/>
                  <a:pt x="1039354" y="498732"/>
                </a:cubicBezTo>
                <a:close/>
                <a:moveTo>
                  <a:pt x="3130089" y="497962"/>
                </a:moveTo>
                <a:cubicBezTo>
                  <a:pt x="3127020" y="497888"/>
                  <a:pt x="3124791" y="499140"/>
                  <a:pt x="3124932" y="502707"/>
                </a:cubicBezTo>
                <a:cubicBezTo>
                  <a:pt x="3130933" y="498971"/>
                  <a:pt x="3134782" y="506783"/>
                  <a:pt x="3138632" y="507349"/>
                </a:cubicBezTo>
                <a:lnTo>
                  <a:pt x="3139085" y="507802"/>
                </a:lnTo>
                <a:cubicBezTo>
                  <a:pt x="3156068" y="510349"/>
                  <a:pt x="3139297" y="498185"/>
                  <a:pt x="3130089" y="497962"/>
                </a:cubicBezTo>
                <a:close/>
                <a:moveTo>
                  <a:pt x="3891788" y="496036"/>
                </a:moveTo>
                <a:cubicBezTo>
                  <a:pt x="3887187" y="495993"/>
                  <a:pt x="3883883" y="497260"/>
                  <a:pt x="3884194" y="500799"/>
                </a:cubicBezTo>
                <a:cubicBezTo>
                  <a:pt x="3893931" y="497515"/>
                  <a:pt x="3900498" y="505327"/>
                  <a:pt x="3905593" y="505780"/>
                </a:cubicBezTo>
                <a:cubicBezTo>
                  <a:pt x="3931068" y="508073"/>
                  <a:pt x="3905592" y="496163"/>
                  <a:pt x="3891788" y="496036"/>
                </a:cubicBezTo>
                <a:close/>
                <a:moveTo>
                  <a:pt x="3175570" y="482511"/>
                </a:moveTo>
                <a:cubicBezTo>
                  <a:pt x="3178514" y="483120"/>
                  <a:pt x="3181713" y="484762"/>
                  <a:pt x="3184147" y="483233"/>
                </a:cubicBezTo>
                <a:cubicBezTo>
                  <a:pt x="3182845" y="488894"/>
                  <a:pt x="3180156" y="489290"/>
                  <a:pt x="3177184" y="488667"/>
                </a:cubicBezTo>
                <a:lnTo>
                  <a:pt x="3172569" y="488305"/>
                </a:lnTo>
                <a:lnTo>
                  <a:pt x="3169713" y="485933"/>
                </a:lnTo>
                <a:lnTo>
                  <a:pt x="3171473" y="482898"/>
                </a:lnTo>
                <a:cubicBezTo>
                  <a:pt x="3172690" y="482161"/>
                  <a:pt x="3174098" y="482207"/>
                  <a:pt x="3175570" y="482511"/>
                </a:cubicBezTo>
                <a:close/>
                <a:moveTo>
                  <a:pt x="786894" y="481195"/>
                </a:moveTo>
                <a:cubicBezTo>
                  <a:pt x="783610" y="493083"/>
                  <a:pt x="767759" y="485158"/>
                  <a:pt x="759494" y="489120"/>
                </a:cubicBezTo>
                <a:cubicBezTo>
                  <a:pt x="762890" y="477798"/>
                  <a:pt x="778628" y="485384"/>
                  <a:pt x="786894" y="481195"/>
                </a:cubicBezTo>
                <a:close/>
                <a:moveTo>
                  <a:pt x="3961142" y="480022"/>
                </a:moveTo>
                <a:cubicBezTo>
                  <a:pt x="3965600" y="480616"/>
                  <a:pt x="3970469" y="482229"/>
                  <a:pt x="3974092" y="480645"/>
                </a:cubicBezTo>
                <a:cubicBezTo>
                  <a:pt x="3972110" y="486532"/>
                  <a:pt x="3968034" y="487070"/>
                  <a:pt x="3963562" y="486532"/>
                </a:cubicBezTo>
                <a:lnTo>
                  <a:pt x="3956636" y="486228"/>
                </a:lnTo>
                <a:lnTo>
                  <a:pt x="3952100" y="483808"/>
                </a:lnTo>
                <a:lnTo>
                  <a:pt x="3954970" y="480422"/>
                </a:lnTo>
                <a:cubicBezTo>
                  <a:pt x="3956787" y="479683"/>
                  <a:pt x="3958913" y="479725"/>
                  <a:pt x="3961142" y="480022"/>
                </a:cubicBezTo>
                <a:close/>
                <a:moveTo>
                  <a:pt x="845132" y="478336"/>
                </a:moveTo>
                <a:cubicBezTo>
                  <a:pt x="854431" y="479242"/>
                  <a:pt x="864847" y="482214"/>
                  <a:pt x="871131" y="482214"/>
                </a:cubicBezTo>
                <a:cubicBezTo>
                  <a:pt x="861394" y="490705"/>
                  <a:pt x="837844" y="486856"/>
                  <a:pt x="825842" y="486856"/>
                </a:cubicBezTo>
                <a:cubicBezTo>
                  <a:pt x="827654" y="478591"/>
                  <a:pt x="835834" y="477430"/>
                  <a:pt x="845132" y="478336"/>
                </a:cubicBezTo>
                <a:close/>
                <a:moveTo>
                  <a:pt x="3313214" y="473624"/>
                </a:moveTo>
                <a:lnTo>
                  <a:pt x="3313214" y="473964"/>
                </a:lnTo>
                <a:lnTo>
                  <a:pt x="3313025" y="473744"/>
                </a:lnTo>
                <a:close/>
                <a:moveTo>
                  <a:pt x="3172366" y="465699"/>
                </a:moveTo>
                <a:lnTo>
                  <a:pt x="3172366" y="480191"/>
                </a:lnTo>
                <a:cubicBezTo>
                  <a:pt x="3169083" y="482117"/>
                  <a:pt x="3168630" y="476455"/>
                  <a:pt x="3168403" y="470341"/>
                </a:cubicBezTo>
                <a:cubicBezTo>
                  <a:pt x="3166818" y="472945"/>
                  <a:pt x="3165233" y="475550"/>
                  <a:pt x="3162516" y="475436"/>
                </a:cubicBezTo>
                <a:cubicBezTo>
                  <a:pt x="3162855" y="464907"/>
                  <a:pt x="3167497" y="465020"/>
                  <a:pt x="3172366" y="465699"/>
                </a:cubicBezTo>
                <a:close/>
                <a:moveTo>
                  <a:pt x="3309328" y="463815"/>
                </a:moveTo>
                <a:cubicBezTo>
                  <a:pt x="3315711" y="464523"/>
                  <a:pt x="3322335" y="466249"/>
                  <a:pt x="3328166" y="464664"/>
                </a:cubicBezTo>
                <a:lnTo>
                  <a:pt x="3312869" y="473562"/>
                </a:lnTo>
                <a:lnTo>
                  <a:pt x="3313025" y="473744"/>
                </a:lnTo>
                <a:lnTo>
                  <a:pt x="3307645" y="477144"/>
                </a:lnTo>
                <a:cubicBezTo>
                  <a:pt x="3301128" y="477212"/>
                  <a:pt x="3292126" y="469209"/>
                  <a:pt x="3283890" y="473624"/>
                </a:cubicBezTo>
                <a:lnTo>
                  <a:pt x="3291880" y="469850"/>
                </a:lnTo>
                <a:lnTo>
                  <a:pt x="3291482" y="469759"/>
                </a:lnTo>
                <a:lnTo>
                  <a:pt x="3291934" y="469080"/>
                </a:lnTo>
                <a:cubicBezTo>
                  <a:pt x="3296803" y="463419"/>
                  <a:pt x="3302945" y="463108"/>
                  <a:pt x="3309328" y="463815"/>
                </a:cubicBezTo>
                <a:close/>
                <a:moveTo>
                  <a:pt x="3224349" y="462458"/>
                </a:moveTo>
                <a:cubicBezTo>
                  <a:pt x="3227964" y="461572"/>
                  <a:pt x="3232040" y="472420"/>
                  <a:pt x="3235097" y="473269"/>
                </a:cubicBezTo>
                <a:cubicBezTo>
                  <a:pt x="3232153" y="490026"/>
                  <a:pt x="3221057" y="487422"/>
                  <a:pt x="3220491" y="468740"/>
                </a:cubicBezTo>
                <a:lnTo>
                  <a:pt x="3220944" y="468061"/>
                </a:lnTo>
                <a:cubicBezTo>
                  <a:pt x="3221991" y="464353"/>
                  <a:pt x="3223145" y="462754"/>
                  <a:pt x="3224349" y="462458"/>
                </a:cubicBezTo>
                <a:close/>
                <a:moveTo>
                  <a:pt x="4162593" y="460604"/>
                </a:moveTo>
                <a:cubicBezTo>
                  <a:pt x="4172288" y="461284"/>
                  <a:pt x="4182364" y="462982"/>
                  <a:pt x="4191139" y="461397"/>
                </a:cubicBezTo>
                <a:cubicBezTo>
                  <a:pt x="4175401" y="473738"/>
                  <a:pt x="4159550" y="473171"/>
                  <a:pt x="4136340" y="466605"/>
                </a:cubicBezTo>
                <a:lnTo>
                  <a:pt x="4136340" y="465926"/>
                </a:lnTo>
                <a:cubicBezTo>
                  <a:pt x="4143586" y="460265"/>
                  <a:pt x="4152898" y="459925"/>
                  <a:pt x="4162593" y="460604"/>
                </a:cubicBezTo>
                <a:close/>
                <a:moveTo>
                  <a:pt x="4033909" y="460256"/>
                </a:moveTo>
                <a:cubicBezTo>
                  <a:pt x="4039343" y="459316"/>
                  <a:pt x="4045734" y="470143"/>
                  <a:pt x="4050404" y="470907"/>
                </a:cubicBezTo>
                <a:cubicBezTo>
                  <a:pt x="4046894" y="487324"/>
                  <a:pt x="4029911" y="484947"/>
                  <a:pt x="4028892" y="466265"/>
                </a:cubicBezTo>
                <a:lnTo>
                  <a:pt x="4028892" y="465926"/>
                </a:lnTo>
                <a:cubicBezTo>
                  <a:pt x="4030392" y="462189"/>
                  <a:pt x="4032097" y="460569"/>
                  <a:pt x="4033909" y="460256"/>
                </a:cubicBezTo>
                <a:close/>
                <a:moveTo>
                  <a:pt x="3199639" y="453687"/>
                </a:moveTo>
                <a:lnTo>
                  <a:pt x="3193078" y="461961"/>
                </a:lnTo>
                <a:cubicBezTo>
                  <a:pt x="3190148" y="463051"/>
                  <a:pt x="3186864" y="462683"/>
                  <a:pt x="3183581" y="462513"/>
                </a:cubicBezTo>
                <a:cubicBezTo>
                  <a:pt x="3185619" y="459003"/>
                  <a:pt x="3188308" y="457475"/>
                  <a:pt x="3191195" y="456470"/>
                </a:cubicBezTo>
                <a:close/>
                <a:moveTo>
                  <a:pt x="3200451" y="452663"/>
                </a:moveTo>
                <a:lnTo>
                  <a:pt x="3199998" y="453569"/>
                </a:lnTo>
                <a:lnTo>
                  <a:pt x="3199639" y="453687"/>
                </a:lnTo>
                <a:close/>
                <a:moveTo>
                  <a:pt x="3997094" y="451445"/>
                </a:moveTo>
                <a:lnTo>
                  <a:pt x="3986603" y="460336"/>
                </a:lnTo>
                <a:cubicBezTo>
                  <a:pt x="3982159" y="461453"/>
                  <a:pt x="3977149" y="461114"/>
                  <a:pt x="3972167" y="460944"/>
                </a:cubicBezTo>
                <a:cubicBezTo>
                  <a:pt x="3975507" y="457151"/>
                  <a:pt x="3979696" y="455481"/>
                  <a:pt x="3984140" y="454391"/>
                </a:cubicBezTo>
                <a:close/>
                <a:moveTo>
                  <a:pt x="3997642" y="450981"/>
                </a:moveTo>
                <a:lnTo>
                  <a:pt x="3997642" y="451320"/>
                </a:lnTo>
                <a:lnTo>
                  <a:pt x="3997094" y="451445"/>
                </a:lnTo>
                <a:close/>
                <a:moveTo>
                  <a:pt x="3242989" y="430874"/>
                </a:moveTo>
                <a:lnTo>
                  <a:pt x="3206452" y="452776"/>
                </a:lnTo>
                <a:cubicBezTo>
                  <a:pt x="3211631" y="446662"/>
                  <a:pt x="3217793" y="441543"/>
                  <a:pt x="3224632" y="437597"/>
                </a:cubicBezTo>
                <a:close/>
                <a:moveTo>
                  <a:pt x="3246872" y="428547"/>
                </a:moveTo>
                <a:lnTo>
                  <a:pt x="3246872" y="429452"/>
                </a:lnTo>
                <a:lnTo>
                  <a:pt x="3242989" y="430874"/>
                </a:lnTo>
                <a:close/>
                <a:moveTo>
                  <a:pt x="4068066" y="426751"/>
                </a:moveTo>
                <a:lnTo>
                  <a:pt x="4068066" y="426977"/>
                </a:lnTo>
                <a:cubicBezTo>
                  <a:pt x="4049482" y="438753"/>
                  <a:pt x="4028923" y="447076"/>
                  <a:pt x="4007379" y="451546"/>
                </a:cubicBezTo>
                <a:cubicBezTo>
                  <a:pt x="4025042" y="435582"/>
                  <a:pt x="4046441" y="431280"/>
                  <a:pt x="4068066" y="426751"/>
                </a:cubicBezTo>
                <a:close/>
                <a:moveTo>
                  <a:pt x="3466569" y="417693"/>
                </a:moveTo>
                <a:lnTo>
                  <a:pt x="3460975" y="456739"/>
                </a:lnTo>
                <a:cubicBezTo>
                  <a:pt x="3458843" y="445321"/>
                  <a:pt x="3458121" y="433686"/>
                  <a:pt x="3458824" y="422093"/>
                </a:cubicBezTo>
                <a:cubicBezTo>
                  <a:pt x="3460353" y="422319"/>
                  <a:pt x="3461343" y="420281"/>
                  <a:pt x="3462433" y="418653"/>
                </a:cubicBezTo>
                <a:close/>
                <a:moveTo>
                  <a:pt x="3466636" y="417224"/>
                </a:moveTo>
                <a:lnTo>
                  <a:pt x="3466636" y="417677"/>
                </a:lnTo>
                <a:lnTo>
                  <a:pt x="3466569" y="417693"/>
                </a:lnTo>
                <a:close/>
                <a:moveTo>
                  <a:pt x="4400940" y="414183"/>
                </a:moveTo>
                <a:cubicBezTo>
                  <a:pt x="4397083" y="427100"/>
                  <a:pt x="4394318" y="440318"/>
                  <a:pt x="4392674" y="453698"/>
                </a:cubicBezTo>
                <a:cubicBezTo>
                  <a:pt x="4389381" y="442463"/>
                  <a:pt x="4388154" y="430724"/>
                  <a:pt x="4389051" y="419052"/>
                </a:cubicBezTo>
                <a:cubicBezTo>
                  <a:pt x="4393693" y="418825"/>
                  <a:pt x="4394939" y="410220"/>
                  <a:pt x="4400940" y="414183"/>
                </a:cubicBezTo>
                <a:close/>
                <a:moveTo>
                  <a:pt x="3464258" y="387446"/>
                </a:moveTo>
                <a:cubicBezTo>
                  <a:pt x="3444671" y="446775"/>
                  <a:pt x="3425989" y="448813"/>
                  <a:pt x="3396325" y="461041"/>
                </a:cubicBezTo>
                <a:cubicBezTo>
                  <a:pt x="3389985" y="415752"/>
                  <a:pt x="3374360" y="439303"/>
                  <a:pt x="3360774" y="415752"/>
                </a:cubicBezTo>
                <a:cubicBezTo>
                  <a:pt x="3371643" y="409978"/>
                  <a:pt x="3383305" y="415639"/>
                  <a:pt x="3397005" y="411223"/>
                </a:cubicBezTo>
                <a:cubicBezTo>
                  <a:pt x="3397684" y="399335"/>
                  <a:pt x="3391004" y="413941"/>
                  <a:pt x="3393268" y="396278"/>
                </a:cubicBezTo>
                <a:cubicBezTo>
                  <a:pt x="3412742" y="433189"/>
                  <a:pt x="3445350" y="413828"/>
                  <a:pt x="3464258" y="387446"/>
                </a:cubicBezTo>
                <a:close/>
                <a:moveTo>
                  <a:pt x="4396750" y="384405"/>
                </a:moveTo>
                <a:cubicBezTo>
                  <a:pt x="4367992" y="443734"/>
                  <a:pt x="4340139" y="445772"/>
                  <a:pt x="4294850" y="458000"/>
                </a:cubicBezTo>
                <a:cubicBezTo>
                  <a:pt x="4284774" y="412712"/>
                  <a:pt x="4261450" y="436148"/>
                  <a:pt x="4240391" y="412712"/>
                </a:cubicBezTo>
                <a:cubicBezTo>
                  <a:pt x="4256808" y="406824"/>
                  <a:pt x="4274697" y="412485"/>
                  <a:pt x="4295190" y="407956"/>
                </a:cubicBezTo>
                <a:cubicBezTo>
                  <a:pt x="4296096" y="396180"/>
                  <a:pt x="4286246" y="410787"/>
                  <a:pt x="4289416" y="393124"/>
                </a:cubicBezTo>
                <a:cubicBezTo>
                  <a:pt x="4319420" y="429468"/>
                  <a:pt x="4368445" y="410107"/>
                  <a:pt x="4396750" y="384405"/>
                </a:cubicBezTo>
                <a:close/>
                <a:moveTo>
                  <a:pt x="1183964" y="382691"/>
                </a:moveTo>
                <a:cubicBezTo>
                  <a:pt x="1185096" y="412582"/>
                  <a:pt x="1162225" y="390957"/>
                  <a:pt x="1155658" y="408393"/>
                </a:cubicBezTo>
                <a:cubicBezTo>
                  <a:pt x="1154866" y="403638"/>
                  <a:pt x="1158149" y="403977"/>
                  <a:pt x="1160074" y="402505"/>
                </a:cubicBezTo>
                <a:cubicBezTo>
                  <a:pt x="1144449" y="401147"/>
                  <a:pt x="1127579" y="402505"/>
                  <a:pt x="1110369" y="401826"/>
                </a:cubicBezTo>
                <a:cubicBezTo>
                  <a:pt x="1092963" y="402437"/>
                  <a:pt x="1075571" y="400258"/>
                  <a:pt x="1058853" y="395372"/>
                </a:cubicBezTo>
                <a:lnTo>
                  <a:pt x="1058853" y="394693"/>
                </a:lnTo>
                <a:cubicBezTo>
                  <a:pt x="1074591" y="385975"/>
                  <a:pt x="1096669" y="385862"/>
                  <a:pt x="1119427" y="386767"/>
                </a:cubicBezTo>
                <a:cubicBezTo>
                  <a:pt x="1141020" y="388852"/>
                  <a:pt x="1162805" y="387476"/>
                  <a:pt x="1183964" y="382691"/>
                </a:cubicBezTo>
                <a:close/>
                <a:moveTo>
                  <a:pt x="812340" y="373945"/>
                </a:moveTo>
                <a:cubicBezTo>
                  <a:pt x="819983" y="374992"/>
                  <a:pt x="827993" y="377653"/>
                  <a:pt x="834334" y="376690"/>
                </a:cubicBezTo>
                <a:cubicBezTo>
                  <a:pt x="828220" y="392202"/>
                  <a:pt x="806141" y="381786"/>
                  <a:pt x="792555" y="380880"/>
                </a:cubicBezTo>
                <a:cubicBezTo>
                  <a:pt x="797423" y="373464"/>
                  <a:pt x="804698" y="372898"/>
                  <a:pt x="812340" y="373945"/>
                </a:cubicBezTo>
                <a:close/>
                <a:moveTo>
                  <a:pt x="1296247" y="371391"/>
                </a:moveTo>
                <a:lnTo>
                  <a:pt x="1275938" y="379109"/>
                </a:lnTo>
                <a:cubicBezTo>
                  <a:pt x="1250171" y="384623"/>
                  <a:pt x="1215949" y="383626"/>
                  <a:pt x="1194720" y="395938"/>
                </a:cubicBezTo>
                <a:cubicBezTo>
                  <a:pt x="1196871" y="386541"/>
                  <a:pt x="1194720" y="384616"/>
                  <a:pt x="1187587" y="387107"/>
                </a:cubicBezTo>
                <a:cubicBezTo>
                  <a:pt x="1206183" y="374370"/>
                  <a:pt x="1242550" y="372204"/>
                  <a:pt x="1271942" y="371679"/>
                </a:cubicBezTo>
                <a:close/>
                <a:moveTo>
                  <a:pt x="1298092" y="370690"/>
                </a:moveTo>
                <a:lnTo>
                  <a:pt x="1298092" y="371369"/>
                </a:lnTo>
                <a:lnTo>
                  <a:pt x="1296247" y="371391"/>
                </a:lnTo>
                <a:close/>
                <a:moveTo>
                  <a:pt x="1033378" y="369558"/>
                </a:moveTo>
                <a:lnTo>
                  <a:pt x="1035756" y="384163"/>
                </a:lnTo>
                <a:cubicBezTo>
                  <a:pt x="1031680" y="386767"/>
                  <a:pt x="1030208" y="381219"/>
                  <a:pt x="1028963" y="375219"/>
                </a:cubicBezTo>
                <a:cubicBezTo>
                  <a:pt x="1027264" y="378162"/>
                  <a:pt x="1025566" y="381106"/>
                  <a:pt x="1021943" y="381446"/>
                </a:cubicBezTo>
                <a:cubicBezTo>
                  <a:pt x="1020697" y="370690"/>
                  <a:pt x="1026811" y="369897"/>
                  <a:pt x="1033378" y="369558"/>
                </a:cubicBezTo>
                <a:close/>
                <a:moveTo>
                  <a:pt x="1369130" y="361503"/>
                </a:moveTo>
                <a:cubicBezTo>
                  <a:pt x="1370986" y="361922"/>
                  <a:pt x="1371772" y="363189"/>
                  <a:pt x="1370781" y="365821"/>
                </a:cubicBezTo>
                <a:lnTo>
                  <a:pt x="1338173" y="372615"/>
                </a:lnTo>
                <a:cubicBezTo>
                  <a:pt x="1338173" y="366727"/>
                  <a:pt x="1340437" y="359255"/>
                  <a:pt x="1342588" y="366614"/>
                </a:cubicBezTo>
                <a:cubicBezTo>
                  <a:pt x="1348363" y="366614"/>
                  <a:pt x="1363563" y="360245"/>
                  <a:pt x="1369130" y="361503"/>
                </a:cubicBezTo>
                <a:close/>
                <a:moveTo>
                  <a:pt x="1214164" y="340196"/>
                </a:moveTo>
                <a:cubicBezTo>
                  <a:pt x="1217555" y="340742"/>
                  <a:pt x="1220733" y="342384"/>
                  <a:pt x="1223478" y="345555"/>
                </a:cubicBezTo>
                <a:cubicBezTo>
                  <a:pt x="1217138" y="356877"/>
                  <a:pt x="1197437" y="344196"/>
                  <a:pt x="1183737" y="353141"/>
                </a:cubicBezTo>
                <a:cubicBezTo>
                  <a:pt x="1191889" y="346772"/>
                  <a:pt x="1203990" y="338556"/>
                  <a:pt x="1214164" y="340196"/>
                </a:cubicBezTo>
                <a:close/>
                <a:moveTo>
                  <a:pt x="1421618" y="309889"/>
                </a:moveTo>
                <a:cubicBezTo>
                  <a:pt x="1425580" y="310908"/>
                  <a:pt x="1427732" y="317589"/>
                  <a:pt x="1432034" y="317928"/>
                </a:cubicBezTo>
                <a:cubicBezTo>
                  <a:pt x="1433166" y="329251"/>
                  <a:pt x="1418787" y="322797"/>
                  <a:pt x="1413579" y="326873"/>
                </a:cubicBezTo>
                <a:cubicBezTo>
                  <a:pt x="1412333" y="317022"/>
                  <a:pt x="1425694" y="323363"/>
                  <a:pt x="1421618" y="310116"/>
                </a:cubicBezTo>
                <a:close/>
                <a:moveTo>
                  <a:pt x="2094737" y="193865"/>
                </a:moveTo>
                <a:cubicBezTo>
                  <a:pt x="2078900" y="193327"/>
                  <a:pt x="2056907" y="195365"/>
                  <a:pt x="2059285" y="202215"/>
                </a:cubicBezTo>
                <a:cubicBezTo>
                  <a:pt x="2073664" y="195648"/>
                  <a:pt x="2084307" y="201649"/>
                  <a:pt x="2093365" y="200517"/>
                </a:cubicBezTo>
                <a:lnTo>
                  <a:pt x="2093251" y="200970"/>
                </a:lnTo>
                <a:cubicBezTo>
                  <a:pt x="2120255" y="197516"/>
                  <a:pt x="2110574" y="194403"/>
                  <a:pt x="2094737" y="193865"/>
                </a:cubicBezTo>
                <a:close/>
                <a:moveTo>
                  <a:pt x="3085375" y="188671"/>
                </a:moveTo>
                <a:cubicBezTo>
                  <a:pt x="3093484" y="191515"/>
                  <a:pt x="3100986" y="196950"/>
                  <a:pt x="3103533" y="202668"/>
                </a:cubicBezTo>
                <a:cubicBezTo>
                  <a:pt x="3096060" y="213764"/>
                  <a:pt x="3073982" y="201423"/>
                  <a:pt x="3063565" y="190666"/>
                </a:cubicBezTo>
                <a:lnTo>
                  <a:pt x="3063565" y="190214"/>
                </a:lnTo>
                <a:cubicBezTo>
                  <a:pt x="3068547" y="185571"/>
                  <a:pt x="3077265" y="185826"/>
                  <a:pt x="3085375" y="188671"/>
                </a:cubicBezTo>
                <a:close/>
                <a:moveTo>
                  <a:pt x="3034313" y="185486"/>
                </a:moveTo>
                <a:cubicBezTo>
                  <a:pt x="3037275" y="185586"/>
                  <a:pt x="3040470" y="189477"/>
                  <a:pt x="3038421" y="189067"/>
                </a:cubicBezTo>
                <a:lnTo>
                  <a:pt x="3033721" y="186100"/>
                </a:lnTo>
                <a:close/>
                <a:moveTo>
                  <a:pt x="2210691" y="181722"/>
                </a:moveTo>
                <a:cubicBezTo>
                  <a:pt x="2206644" y="179854"/>
                  <a:pt x="2194076" y="181609"/>
                  <a:pt x="2180093" y="190893"/>
                </a:cubicBezTo>
                <a:cubicBezTo>
                  <a:pt x="2183942" y="190553"/>
                  <a:pt x="2188924" y="188062"/>
                  <a:pt x="2190283" y="193837"/>
                </a:cubicBezTo>
                <a:lnTo>
                  <a:pt x="2190170" y="194289"/>
                </a:lnTo>
                <a:cubicBezTo>
                  <a:pt x="2210267" y="189081"/>
                  <a:pt x="2214739" y="183590"/>
                  <a:pt x="2210691" y="181722"/>
                </a:cubicBezTo>
                <a:close/>
                <a:moveTo>
                  <a:pt x="2309930" y="171815"/>
                </a:moveTo>
                <a:cubicBezTo>
                  <a:pt x="2301721" y="173145"/>
                  <a:pt x="2295239" y="175381"/>
                  <a:pt x="2296032" y="176853"/>
                </a:cubicBezTo>
                <a:lnTo>
                  <a:pt x="2295919" y="177306"/>
                </a:lnTo>
                <a:cubicBezTo>
                  <a:pt x="2299882" y="184666"/>
                  <a:pt x="2323658" y="180816"/>
                  <a:pt x="2334188" y="172211"/>
                </a:cubicBezTo>
                <a:cubicBezTo>
                  <a:pt x="2328074" y="170060"/>
                  <a:pt x="2318139" y="170485"/>
                  <a:pt x="2309930" y="171815"/>
                </a:cubicBezTo>
                <a:close/>
                <a:moveTo>
                  <a:pt x="2197189" y="156926"/>
                </a:moveTo>
                <a:cubicBezTo>
                  <a:pt x="2194925" y="163380"/>
                  <a:pt x="2188500" y="164993"/>
                  <a:pt x="2181268" y="165630"/>
                </a:cubicBezTo>
                <a:lnTo>
                  <a:pt x="2168954" y="167317"/>
                </a:lnTo>
                <a:lnTo>
                  <a:pt x="2163779" y="166534"/>
                </a:lnTo>
                <a:lnTo>
                  <a:pt x="2176343" y="159955"/>
                </a:lnTo>
                <a:cubicBezTo>
                  <a:pt x="2183575" y="159332"/>
                  <a:pt x="2191642" y="159587"/>
                  <a:pt x="2197189" y="156926"/>
                </a:cubicBezTo>
                <a:close/>
                <a:moveTo>
                  <a:pt x="2230477" y="121941"/>
                </a:moveTo>
                <a:cubicBezTo>
                  <a:pt x="2223457" y="134395"/>
                  <a:pt x="2207153" y="136206"/>
                  <a:pt x="2191189" y="138471"/>
                </a:cubicBezTo>
                <a:cubicBezTo>
                  <a:pt x="2200246" y="128847"/>
                  <a:pt x="2216664" y="127149"/>
                  <a:pt x="2230477" y="121941"/>
                </a:cubicBezTo>
                <a:close/>
                <a:moveTo>
                  <a:pt x="2289841" y="121808"/>
                </a:moveTo>
                <a:cubicBezTo>
                  <a:pt x="2298587" y="119499"/>
                  <a:pt x="2310836" y="128734"/>
                  <a:pt x="2318563" y="128734"/>
                </a:cubicBezTo>
                <a:cubicBezTo>
                  <a:pt x="2315935" y="136436"/>
                  <a:pt x="2308699" y="141612"/>
                  <a:pt x="2300561" y="141612"/>
                </a:cubicBezTo>
                <a:cubicBezTo>
                  <a:pt x="2292424" y="141612"/>
                  <a:pt x="2285187" y="136436"/>
                  <a:pt x="2282559" y="128734"/>
                </a:cubicBezTo>
                <a:cubicBezTo>
                  <a:pt x="2284399" y="124629"/>
                  <a:pt x="2286925" y="122577"/>
                  <a:pt x="2289841" y="121808"/>
                </a:cubicBezTo>
                <a:close/>
                <a:moveTo>
                  <a:pt x="2460921" y="105855"/>
                </a:moveTo>
                <a:lnTo>
                  <a:pt x="2459865" y="106089"/>
                </a:lnTo>
                <a:lnTo>
                  <a:pt x="2459865" y="105863"/>
                </a:lnTo>
                <a:close/>
                <a:moveTo>
                  <a:pt x="2552141" y="92729"/>
                </a:moveTo>
                <a:cubicBezTo>
                  <a:pt x="2539347" y="99636"/>
                  <a:pt x="2526241" y="103598"/>
                  <a:pt x="2511352" y="105495"/>
                </a:cubicBezTo>
                <a:lnTo>
                  <a:pt x="2460921" y="105855"/>
                </a:lnTo>
                <a:lnTo>
                  <a:pt x="2503413" y="96437"/>
                </a:lnTo>
                <a:cubicBezTo>
                  <a:pt x="2519958" y="95560"/>
                  <a:pt x="2537366" y="95673"/>
                  <a:pt x="2552141" y="92729"/>
                </a:cubicBezTo>
                <a:close/>
                <a:moveTo>
                  <a:pt x="2341548" y="80727"/>
                </a:moveTo>
                <a:cubicBezTo>
                  <a:pt x="2326789" y="89182"/>
                  <a:pt x="2311289" y="96269"/>
                  <a:pt x="2295240" y="101900"/>
                </a:cubicBezTo>
                <a:cubicBezTo>
                  <a:pt x="2278823" y="107901"/>
                  <a:pt x="2262519" y="113788"/>
                  <a:pt x="2245875" y="119223"/>
                </a:cubicBezTo>
                <a:cubicBezTo>
                  <a:pt x="2259180" y="109134"/>
                  <a:pt x="2273959" y="101152"/>
                  <a:pt x="2289692" y="95560"/>
                </a:cubicBezTo>
                <a:cubicBezTo>
                  <a:pt x="2306222" y="90578"/>
                  <a:pt x="2323885" y="85370"/>
                  <a:pt x="2341548" y="80727"/>
                </a:cubicBezTo>
                <a:close/>
                <a:moveTo>
                  <a:pt x="2970157" y="66235"/>
                </a:moveTo>
                <a:cubicBezTo>
                  <a:pt x="2961099" y="81860"/>
                  <a:pt x="2941738" y="81973"/>
                  <a:pt x="2927586" y="90125"/>
                </a:cubicBezTo>
                <a:cubicBezTo>
                  <a:pt x="2948192" y="94767"/>
                  <a:pt x="2990198" y="88653"/>
                  <a:pt x="3018729" y="88993"/>
                </a:cubicBezTo>
                <a:cubicBezTo>
                  <a:pt x="3007282" y="94181"/>
                  <a:pt x="2995025" y="97360"/>
                  <a:pt x="2982498" y="98390"/>
                </a:cubicBezTo>
                <a:cubicBezTo>
                  <a:pt x="2969251" y="99862"/>
                  <a:pt x="2955212" y="99522"/>
                  <a:pt x="2941172" y="100088"/>
                </a:cubicBezTo>
                <a:cubicBezTo>
                  <a:pt x="2950509" y="115865"/>
                  <a:pt x="2965544" y="127455"/>
                  <a:pt x="2983178" y="132470"/>
                </a:cubicBezTo>
                <a:cubicBezTo>
                  <a:pt x="2999255" y="138471"/>
                  <a:pt x="3015446" y="142547"/>
                  <a:pt x="3025636" y="154095"/>
                </a:cubicBezTo>
                <a:cubicBezTo>
                  <a:pt x="3020201" y="147981"/>
                  <a:pt x="3021107" y="176740"/>
                  <a:pt x="3030731" y="184213"/>
                </a:cubicBezTo>
                <a:lnTo>
                  <a:pt x="3033721" y="186100"/>
                </a:lnTo>
                <a:lnTo>
                  <a:pt x="3030731" y="189195"/>
                </a:lnTo>
                <a:cubicBezTo>
                  <a:pt x="3031863" y="185232"/>
                  <a:pt x="3044544" y="215462"/>
                  <a:pt x="3032656" y="214217"/>
                </a:cubicBezTo>
                <a:cubicBezTo>
                  <a:pt x="3060280" y="223759"/>
                  <a:pt x="3086426" y="237137"/>
                  <a:pt x="3110326" y="253958"/>
                </a:cubicBezTo>
                <a:cubicBezTo>
                  <a:pt x="3084738" y="255769"/>
                  <a:pt x="3023938" y="202894"/>
                  <a:pt x="3006501" y="262223"/>
                </a:cubicBezTo>
                <a:cubicBezTo>
                  <a:pt x="3020088" y="296189"/>
                  <a:pt x="3034807" y="328005"/>
                  <a:pt x="3074435" y="326307"/>
                </a:cubicBezTo>
                <a:cubicBezTo>
                  <a:pt x="3075454" y="335138"/>
                  <a:pt x="3074435" y="346913"/>
                  <a:pt x="3078850" y="351329"/>
                </a:cubicBezTo>
                <a:cubicBezTo>
                  <a:pt x="3077718" y="359481"/>
                  <a:pt x="3065943" y="345328"/>
                  <a:pt x="3056206" y="349970"/>
                </a:cubicBezTo>
                <a:cubicBezTo>
                  <a:pt x="3052696" y="352914"/>
                  <a:pt x="3052017" y="361293"/>
                  <a:pt x="3045903" y="359255"/>
                </a:cubicBezTo>
                <a:cubicBezTo>
                  <a:pt x="3047148" y="374086"/>
                  <a:pt x="3054847" y="379974"/>
                  <a:pt x="3059602" y="389938"/>
                </a:cubicBezTo>
                <a:cubicBezTo>
                  <a:pt x="3052243" y="397071"/>
                  <a:pt x="3034467" y="356764"/>
                  <a:pt x="3030504" y="398090"/>
                </a:cubicBezTo>
                <a:cubicBezTo>
                  <a:pt x="3030504" y="412243"/>
                  <a:pt x="3043071" y="407940"/>
                  <a:pt x="3051790" y="409412"/>
                </a:cubicBezTo>
                <a:cubicBezTo>
                  <a:pt x="3050545" y="420734"/>
                  <a:pt x="3043185" y="419602"/>
                  <a:pt x="3035486" y="418357"/>
                </a:cubicBezTo>
                <a:cubicBezTo>
                  <a:pt x="3036505" y="441680"/>
                  <a:pt x="3043525" y="453002"/>
                  <a:pt x="3032542" y="462966"/>
                </a:cubicBezTo>
                <a:lnTo>
                  <a:pt x="3036884" y="470621"/>
                </a:lnTo>
                <a:lnTo>
                  <a:pt x="3091305" y="483530"/>
                </a:lnTo>
                <a:cubicBezTo>
                  <a:pt x="3115790" y="487790"/>
                  <a:pt x="3140840" y="489177"/>
                  <a:pt x="3166598" y="483346"/>
                </a:cubicBezTo>
                <a:lnTo>
                  <a:pt x="3169713" y="485933"/>
                </a:lnTo>
                <a:lnTo>
                  <a:pt x="3168522" y="487988"/>
                </a:lnTo>
                <a:lnTo>
                  <a:pt x="3172569" y="488305"/>
                </a:lnTo>
                <a:lnTo>
                  <a:pt x="3177971" y="492793"/>
                </a:lnTo>
                <a:cubicBezTo>
                  <a:pt x="3182190" y="494859"/>
                  <a:pt x="3186786" y="495999"/>
                  <a:pt x="3191605" y="496678"/>
                </a:cubicBezTo>
                <a:lnTo>
                  <a:pt x="3191894" y="496700"/>
                </a:lnTo>
                <a:lnTo>
                  <a:pt x="3188330" y="495250"/>
                </a:lnTo>
                <a:lnTo>
                  <a:pt x="3188330" y="494797"/>
                </a:lnTo>
                <a:cubicBezTo>
                  <a:pt x="3194557" y="491712"/>
                  <a:pt x="3201740" y="491026"/>
                  <a:pt x="3209430" y="491655"/>
                </a:cubicBezTo>
                <a:lnTo>
                  <a:pt x="3244590" y="499419"/>
                </a:lnTo>
                <a:lnTo>
                  <a:pt x="3277423" y="500069"/>
                </a:lnTo>
                <a:cubicBezTo>
                  <a:pt x="3332497" y="494874"/>
                  <a:pt x="3386758" y="474090"/>
                  <a:pt x="3443312" y="467382"/>
                </a:cubicBezTo>
                <a:cubicBezTo>
                  <a:pt x="3442633" y="473496"/>
                  <a:pt x="3441501" y="477458"/>
                  <a:pt x="3439237" y="477232"/>
                </a:cubicBezTo>
                <a:cubicBezTo>
                  <a:pt x="3443341" y="481195"/>
                  <a:pt x="3447410" y="482200"/>
                  <a:pt x="3451433" y="481343"/>
                </a:cubicBezTo>
                <a:lnTo>
                  <a:pt x="3455872" y="478716"/>
                </a:lnTo>
                <a:lnTo>
                  <a:pt x="3455988" y="477701"/>
                </a:lnTo>
                <a:lnTo>
                  <a:pt x="3455988" y="477248"/>
                </a:lnTo>
                <a:lnTo>
                  <a:pt x="3456580" y="478297"/>
                </a:lnTo>
                <a:lnTo>
                  <a:pt x="3463354" y="474288"/>
                </a:lnTo>
                <a:cubicBezTo>
                  <a:pt x="3471194" y="467325"/>
                  <a:pt x="3478808" y="457305"/>
                  <a:pt x="3486111" y="453002"/>
                </a:cubicBezTo>
                <a:cubicBezTo>
                  <a:pt x="3482828" y="469306"/>
                  <a:pt x="3475582" y="469533"/>
                  <a:pt x="3470260" y="477685"/>
                </a:cubicBezTo>
                <a:cubicBezTo>
                  <a:pt x="3478072" y="483006"/>
                  <a:pt x="3493471" y="474401"/>
                  <a:pt x="3504227" y="473156"/>
                </a:cubicBezTo>
                <a:cubicBezTo>
                  <a:pt x="3497351" y="482456"/>
                  <a:pt x="3486216" y="487618"/>
                  <a:pt x="3474675" y="486856"/>
                </a:cubicBezTo>
                <a:cubicBezTo>
                  <a:pt x="3476515" y="496168"/>
                  <a:pt x="3478928" y="502579"/>
                  <a:pt x="3481634" y="507302"/>
                </a:cubicBezTo>
                <a:lnTo>
                  <a:pt x="3487432" y="514153"/>
                </a:lnTo>
                <a:lnTo>
                  <a:pt x="3493184" y="512966"/>
                </a:lnTo>
                <a:cubicBezTo>
                  <a:pt x="3501964" y="509686"/>
                  <a:pt x="3510392" y="504506"/>
                  <a:pt x="3518374" y="495929"/>
                </a:cubicBezTo>
                <a:cubicBezTo>
                  <a:pt x="3515770" y="504195"/>
                  <a:pt x="3513505" y="513139"/>
                  <a:pt x="3508750" y="515857"/>
                </a:cubicBezTo>
                <a:cubicBezTo>
                  <a:pt x="3559360" y="528651"/>
                  <a:pt x="3594459" y="504534"/>
                  <a:pt x="3633294" y="510195"/>
                </a:cubicBezTo>
                <a:cubicBezTo>
                  <a:pt x="3633294" y="498873"/>
                  <a:pt x="3628312" y="499553"/>
                  <a:pt x="3623444" y="500345"/>
                </a:cubicBezTo>
                <a:cubicBezTo>
                  <a:pt x="3619254" y="488570"/>
                  <a:pt x="3642464" y="504761"/>
                  <a:pt x="3643710" y="491401"/>
                </a:cubicBezTo>
                <a:cubicBezTo>
                  <a:pt x="3639521" y="534652"/>
                  <a:pt x="3704057" y="498081"/>
                  <a:pt x="3720022" y="520952"/>
                </a:cubicBezTo>
                <a:cubicBezTo>
                  <a:pt x="3711417" y="501817"/>
                  <a:pt x="3727947" y="520160"/>
                  <a:pt x="3733721" y="510988"/>
                </a:cubicBezTo>
                <a:cubicBezTo>
                  <a:pt x="3728626" y="523669"/>
                  <a:pt x="3736439" y="520839"/>
                  <a:pt x="3741534" y="520952"/>
                </a:cubicBezTo>
                <a:cubicBezTo>
                  <a:pt x="3727155" y="491740"/>
                  <a:pt x="3780595" y="524575"/>
                  <a:pt x="3804032" y="515857"/>
                </a:cubicBezTo>
                <a:cubicBezTo>
                  <a:pt x="3757611" y="497175"/>
                  <a:pt x="3734174" y="493778"/>
                  <a:pt x="3690810" y="501138"/>
                </a:cubicBezTo>
                <a:cubicBezTo>
                  <a:pt x="3690810" y="483815"/>
                  <a:pt x="3702132" y="499100"/>
                  <a:pt x="3710284" y="486192"/>
                </a:cubicBezTo>
                <a:cubicBezTo>
                  <a:pt x="3708473" y="477474"/>
                  <a:pt x="3703378" y="477248"/>
                  <a:pt x="3700434" y="471361"/>
                </a:cubicBezTo>
                <a:cubicBezTo>
                  <a:pt x="3711190" y="454037"/>
                  <a:pt x="3714700" y="498081"/>
                  <a:pt x="3727947" y="491061"/>
                </a:cubicBezTo>
                <a:cubicBezTo>
                  <a:pt x="3726588" y="484494"/>
                  <a:pt x="3723645" y="481890"/>
                  <a:pt x="3720022" y="481210"/>
                </a:cubicBezTo>
                <a:cubicBezTo>
                  <a:pt x="3721266" y="476229"/>
                  <a:pt x="3724550" y="476003"/>
                  <a:pt x="3723871" y="466265"/>
                </a:cubicBezTo>
                <a:cubicBezTo>
                  <a:pt x="3795314" y="477587"/>
                  <a:pt x="3869362" y="493325"/>
                  <a:pt x="3946806" y="480984"/>
                </a:cubicBezTo>
                <a:lnTo>
                  <a:pt x="3952100" y="483808"/>
                </a:lnTo>
                <a:lnTo>
                  <a:pt x="3950655" y="485513"/>
                </a:lnTo>
                <a:lnTo>
                  <a:pt x="3950655" y="485966"/>
                </a:lnTo>
                <a:lnTo>
                  <a:pt x="3956636" y="486228"/>
                </a:lnTo>
                <a:lnTo>
                  <a:pt x="3964199" y="490264"/>
                </a:lnTo>
                <a:cubicBezTo>
                  <a:pt x="3983475" y="496297"/>
                  <a:pt x="4007719" y="494005"/>
                  <a:pt x="4030816" y="496043"/>
                </a:cubicBezTo>
                <a:cubicBezTo>
                  <a:pt x="4144038" y="506346"/>
                  <a:pt x="4251373" y="472379"/>
                  <a:pt x="4365388" y="463208"/>
                </a:cubicBezTo>
                <a:cubicBezTo>
                  <a:pt x="4364482" y="469322"/>
                  <a:pt x="4362783" y="473398"/>
                  <a:pt x="4359387" y="473059"/>
                </a:cubicBezTo>
                <a:cubicBezTo>
                  <a:pt x="4384296" y="488910"/>
                  <a:pt x="4407959" y="457434"/>
                  <a:pt x="4430037" y="448829"/>
                </a:cubicBezTo>
                <a:cubicBezTo>
                  <a:pt x="4425282" y="465133"/>
                  <a:pt x="4414299" y="465359"/>
                  <a:pt x="4406374" y="473512"/>
                </a:cubicBezTo>
                <a:cubicBezTo>
                  <a:pt x="4417696" y="478833"/>
                  <a:pt x="4441473" y="470228"/>
                  <a:pt x="4457210" y="468982"/>
                </a:cubicBezTo>
                <a:cubicBezTo>
                  <a:pt x="4445202" y="479133"/>
                  <a:pt x="4429773" y="484317"/>
                  <a:pt x="4414072" y="483475"/>
                </a:cubicBezTo>
                <a:cubicBezTo>
                  <a:pt x="4425395" y="520725"/>
                  <a:pt x="4450417" y="511667"/>
                  <a:pt x="4462418" y="533633"/>
                </a:cubicBezTo>
                <a:cubicBezTo>
                  <a:pt x="4459248" y="527745"/>
                  <a:pt x="4460267" y="556277"/>
                  <a:pt x="4466042" y="563410"/>
                </a:cubicBezTo>
                <a:lnTo>
                  <a:pt x="4467733" y="565064"/>
                </a:lnTo>
                <a:lnTo>
                  <a:pt x="4466042" y="568392"/>
                </a:lnTo>
                <a:cubicBezTo>
                  <a:pt x="4466608" y="564429"/>
                  <a:pt x="4474647" y="593754"/>
                  <a:pt x="4467740" y="593188"/>
                </a:cubicBezTo>
                <a:cubicBezTo>
                  <a:pt x="4485147" y="602132"/>
                  <a:pt x="4500856" y="614049"/>
                  <a:pt x="4514161" y="628399"/>
                </a:cubicBezTo>
                <a:cubicBezTo>
                  <a:pt x="4499103" y="631796"/>
                  <a:pt x="4462532" y="582544"/>
                  <a:pt x="4453587" y="642665"/>
                </a:cubicBezTo>
                <a:cubicBezTo>
                  <a:pt x="4462305" y="675953"/>
                  <a:pt x="4472042" y="706749"/>
                  <a:pt x="4495819" y="702787"/>
                </a:cubicBezTo>
                <a:cubicBezTo>
                  <a:pt x="4495799" y="711185"/>
                  <a:pt x="4497020" y="719541"/>
                  <a:pt x="4499443" y="727582"/>
                </a:cubicBezTo>
                <a:cubicBezTo>
                  <a:pt x="4499443" y="735735"/>
                  <a:pt x="4491404" y="722260"/>
                  <a:pt x="4485855" y="727582"/>
                </a:cubicBezTo>
                <a:cubicBezTo>
                  <a:pt x="4483817" y="730753"/>
                  <a:pt x="4483704" y="738905"/>
                  <a:pt x="4479855" y="737433"/>
                </a:cubicBezTo>
                <a:cubicBezTo>
                  <a:pt x="4481327" y="747844"/>
                  <a:pt x="4484502" y="757943"/>
                  <a:pt x="4489252" y="767324"/>
                </a:cubicBezTo>
                <a:cubicBezTo>
                  <a:pt x="4484950" y="774909"/>
                  <a:pt x="4472835" y="735735"/>
                  <a:pt x="4471703" y="777174"/>
                </a:cubicBezTo>
                <a:cubicBezTo>
                  <a:pt x="4471703" y="791326"/>
                  <a:pt x="4479741" y="786232"/>
                  <a:pt x="4485176" y="787137"/>
                </a:cubicBezTo>
                <a:cubicBezTo>
                  <a:pt x="4485176" y="798459"/>
                  <a:pt x="4480194" y="797780"/>
                  <a:pt x="4475326" y="796988"/>
                </a:cubicBezTo>
                <a:cubicBezTo>
                  <a:pt x="4476684" y="819632"/>
                  <a:pt x="4481441" y="830954"/>
                  <a:pt x="4475326" y="841597"/>
                </a:cubicBezTo>
                <a:cubicBezTo>
                  <a:pt x="4485290" y="869563"/>
                  <a:pt x="4487554" y="863562"/>
                  <a:pt x="4497970" y="881564"/>
                </a:cubicBezTo>
                <a:cubicBezTo>
                  <a:pt x="4494914" y="891868"/>
                  <a:pt x="4484950" y="878960"/>
                  <a:pt x="4480534" y="876470"/>
                </a:cubicBezTo>
                <a:cubicBezTo>
                  <a:pt x="4478496" y="881224"/>
                  <a:pt x="4476571" y="886206"/>
                  <a:pt x="4474533" y="891301"/>
                </a:cubicBezTo>
                <a:cubicBezTo>
                  <a:pt x="4478043" y="906813"/>
                  <a:pt x="4490158" y="886546"/>
                  <a:pt x="4491969" y="896510"/>
                </a:cubicBezTo>
                <a:cubicBezTo>
                  <a:pt x="4491969" y="903529"/>
                  <a:pt x="4491969" y="910550"/>
                  <a:pt x="4493782" y="911342"/>
                </a:cubicBezTo>
                <a:cubicBezTo>
                  <a:pt x="4489026" y="921192"/>
                  <a:pt x="4481326" y="897302"/>
                  <a:pt x="4472495" y="901152"/>
                </a:cubicBezTo>
                <a:cubicBezTo>
                  <a:pt x="4472495" y="907832"/>
                  <a:pt x="4480534" y="910550"/>
                  <a:pt x="4472495" y="911115"/>
                </a:cubicBezTo>
                <a:cubicBezTo>
                  <a:pt x="4474986" y="920853"/>
                  <a:pt x="4483817" y="913946"/>
                  <a:pt x="4487893" y="921192"/>
                </a:cubicBezTo>
                <a:cubicBezTo>
                  <a:pt x="4481974" y="926692"/>
                  <a:pt x="4474421" y="930111"/>
                  <a:pt x="4466381" y="930930"/>
                </a:cubicBezTo>
                <a:cubicBezTo>
                  <a:pt x="4464909" y="944176"/>
                  <a:pt x="4470344" y="940553"/>
                  <a:pt x="4472042" y="945875"/>
                </a:cubicBezTo>
                <a:cubicBezTo>
                  <a:pt x="4476345" y="946780"/>
                  <a:pt x="4478270" y="941912"/>
                  <a:pt x="4478043" y="931042"/>
                </a:cubicBezTo>
                <a:cubicBezTo>
                  <a:pt x="4484836" y="945195"/>
                  <a:pt x="4486082" y="963197"/>
                  <a:pt x="4493215" y="965915"/>
                </a:cubicBezTo>
                <a:cubicBezTo>
                  <a:pt x="4496498" y="979275"/>
                  <a:pt x="4484497" y="975425"/>
                  <a:pt x="4491064" y="980860"/>
                </a:cubicBezTo>
                <a:cubicBezTo>
                  <a:pt x="4485176" y="1003505"/>
                  <a:pt x="4457097" y="977237"/>
                  <a:pt x="4450304" y="995239"/>
                </a:cubicBezTo>
                <a:cubicBezTo>
                  <a:pt x="4460267" y="1006562"/>
                  <a:pt x="4472948" y="984823"/>
                  <a:pt x="4484950" y="1005543"/>
                </a:cubicBezTo>
                <a:cubicBezTo>
                  <a:pt x="4478609" y="1021959"/>
                  <a:pt x="4464456" y="1005543"/>
                  <a:pt x="4448152" y="1010185"/>
                </a:cubicBezTo>
                <a:cubicBezTo>
                  <a:pt x="4456551" y="1023605"/>
                  <a:pt x="4461094" y="1039078"/>
                  <a:pt x="4461286" y="1054907"/>
                </a:cubicBezTo>
                <a:cubicBezTo>
                  <a:pt x="4460607" y="1061701"/>
                  <a:pt x="4456418" y="1059097"/>
                  <a:pt x="4453474" y="1059776"/>
                </a:cubicBezTo>
                <a:cubicBezTo>
                  <a:pt x="4456304" y="1088308"/>
                  <a:pt x="4471250" y="1086270"/>
                  <a:pt x="4486082" y="1085024"/>
                </a:cubicBezTo>
                <a:cubicBezTo>
                  <a:pt x="4486082" y="1092044"/>
                  <a:pt x="4486082" y="1099064"/>
                  <a:pt x="4487893" y="1099857"/>
                </a:cubicBezTo>
                <a:cubicBezTo>
                  <a:pt x="4483931" y="1104952"/>
                  <a:pt x="4478949" y="1102008"/>
                  <a:pt x="4470457" y="1104612"/>
                </a:cubicBezTo>
                <a:cubicBezTo>
                  <a:pt x="4470457" y="1115934"/>
                  <a:pt x="4478609" y="1106763"/>
                  <a:pt x="4481779" y="1109707"/>
                </a:cubicBezTo>
                <a:cubicBezTo>
                  <a:pt x="4480760" y="1121029"/>
                  <a:pt x="4472156" y="1111745"/>
                  <a:pt x="4468193" y="1114575"/>
                </a:cubicBezTo>
                <a:lnTo>
                  <a:pt x="4468193" y="1099517"/>
                </a:lnTo>
                <a:lnTo>
                  <a:pt x="4452681" y="1099517"/>
                </a:lnTo>
                <a:cubicBezTo>
                  <a:pt x="4452681" y="1113670"/>
                  <a:pt x="4460720" y="1108688"/>
                  <a:pt x="4466155" y="1109593"/>
                </a:cubicBezTo>
                <a:cubicBezTo>
                  <a:pt x="4463324" y="1144579"/>
                  <a:pt x="4474194" y="1158392"/>
                  <a:pt x="4483138" y="1149448"/>
                </a:cubicBezTo>
                <a:cubicBezTo>
                  <a:pt x="4485176" y="1154090"/>
                  <a:pt x="4483138" y="1167790"/>
                  <a:pt x="4488799" y="1164393"/>
                </a:cubicBezTo>
                <a:cubicBezTo>
                  <a:pt x="4485969" y="1171753"/>
                  <a:pt x="4482459" y="1175036"/>
                  <a:pt x="4490611" y="1174357"/>
                </a:cubicBezTo>
                <a:cubicBezTo>
                  <a:pt x="4490611" y="1179112"/>
                  <a:pt x="4488120" y="1178206"/>
                  <a:pt x="4486648" y="1179339"/>
                </a:cubicBezTo>
                <a:cubicBezTo>
                  <a:pt x="4487327" y="1190661"/>
                  <a:pt x="4496951" y="1179339"/>
                  <a:pt x="4497970" y="1189302"/>
                </a:cubicBezTo>
                <a:cubicBezTo>
                  <a:pt x="4485402" y="1183981"/>
                  <a:pt x="4469665" y="1193152"/>
                  <a:pt x="4457437" y="1198926"/>
                </a:cubicBezTo>
                <a:cubicBezTo>
                  <a:pt x="4461513" y="1212739"/>
                  <a:pt x="4471136" y="1198247"/>
                  <a:pt x="4476684" y="1198926"/>
                </a:cubicBezTo>
                <a:cubicBezTo>
                  <a:pt x="4476684" y="1208324"/>
                  <a:pt x="4470231" y="1202322"/>
                  <a:pt x="4470684" y="1213758"/>
                </a:cubicBezTo>
                <a:cubicBezTo>
                  <a:pt x="4475552" y="1239120"/>
                  <a:pt x="4497630" y="1211947"/>
                  <a:pt x="4503406" y="1224061"/>
                </a:cubicBezTo>
                <a:cubicBezTo>
                  <a:pt x="4525031" y="1228703"/>
                  <a:pt x="4497970" y="1225420"/>
                  <a:pt x="4493669" y="1233911"/>
                </a:cubicBezTo>
                <a:cubicBezTo>
                  <a:pt x="4491432" y="1230828"/>
                  <a:pt x="4487853" y="1229003"/>
                  <a:pt x="4484045" y="1229003"/>
                </a:cubicBezTo>
                <a:cubicBezTo>
                  <a:pt x="4480235" y="1229003"/>
                  <a:pt x="4476657" y="1230828"/>
                  <a:pt x="4474421" y="1233911"/>
                </a:cubicBezTo>
                <a:cubicBezTo>
                  <a:pt x="4474421" y="1242630"/>
                  <a:pt x="4477591" y="1245234"/>
                  <a:pt x="4482007" y="1243875"/>
                </a:cubicBezTo>
                <a:cubicBezTo>
                  <a:pt x="4480308" y="1259726"/>
                  <a:pt x="4467741" y="1238553"/>
                  <a:pt x="4468420" y="1248744"/>
                </a:cubicBezTo>
                <a:cubicBezTo>
                  <a:pt x="4467061" y="1244102"/>
                  <a:pt x="4468420" y="1228703"/>
                  <a:pt x="4458909" y="1233685"/>
                </a:cubicBezTo>
                <a:cubicBezTo>
                  <a:pt x="4463099" y="1252933"/>
                  <a:pt x="4453248" y="1292108"/>
                  <a:pt x="4440907" y="1297995"/>
                </a:cubicBezTo>
                <a:cubicBezTo>
                  <a:pt x="4442492" y="1305466"/>
                  <a:pt x="4447021" y="1305352"/>
                  <a:pt x="4450531" y="1308070"/>
                </a:cubicBezTo>
                <a:cubicBezTo>
                  <a:pt x="4451663" y="1321430"/>
                  <a:pt x="4446455" y="1317580"/>
                  <a:pt x="4444530" y="1322789"/>
                </a:cubicBezTo>
                <a:cubicBezTo>
                  <a:pt x="4452116" y="1350302"/>
                  <a:pt x="4473742" y="1313051"/>
                  <a:pt x="4478497" y="1343055"/>
                </a:cubicBezTo>
                <a:cubicBezTo>
                  <a:pt x="4475213" y="1360944"/>
                  <a:pt x="4444530" y="1346112"/>
                  <a:pt x="4445549" y="1372606"/>
                </a:cubicBezTo>
                <a:cubicBezTo>
                  <a:pt x="4434227" y="1383929"/>
                  <a:pt x="4415545" y="1358001"/>
                  <a:pt x="4401166" y="1382004"/>
                </a:cubicBezTo>
                <a:cubicBezTo>
                  <a:pt x="4426754" y="1390609"/>
                  <a:pt x="4456985" y="1387552"/>
                  <a:pt x="4475893" y="1412574"/>
                </a:cubicBezTo>
                <a:cubicBezTo>
                  <a:pt x="4474421" y="1421405"/>
                  <a:pt x="4472383" y="1413253"/>
                  <a:pt x="4470118" y="1412574"/>
                </a:cubicBezTo>
                <a:cubicBezTo>
                  <a:pt x="4467853" y="1411894"/>
                  <a:pt x="4468420" y="1421631"/>
                  <a:pt x="4468080" y="1427406"/>
                </a:cubicBezTo>
                <a:cubicBezTo>
                  <a:pt x="4453248" y="1425141"/>
                  <a:pt x="4446455" y="1427406"/>
                  <a:pt x="4437397" y="1417329"/>
                </a:cubicBezTo>
                <a:cubicBezTo>
                  <a:pt x="4426868" y="1436916"/>
                  <a:pt x="4409205" y="1437256"/>
                  <a:pt x="4391089" y="1436690"/>
                </a:cubicBezTo>
                <a:cubicBezTo>
                  <a:pt x="4397090" y="1425368"/>
                  <a:pt x="4418942" y="1422311"/>
                  <a:pt x="4431510" y="1422198"/>
                </a:cubicBezTo>
                <a:cubicBezTo>
                  <a:pt x="4405129" y="1406686"/>
                  <a:pt x="4386221" y="1430010"/>
                  <a:pt x="4358481" y="1421518"/>
                </a:cubicBezTo>
                <a:cubicBezTo>
                  <a:pt x="4358481" y="1426274"/>
                  <a:pt x="4360859" y="1425368"/>
                  <a:pt x="4362331" y="1426387"/>
                </a:cubicBezTo>
                <a:cubicBezTo>
                  <a:pt x="4359387" y="1433973"/>
                  <a:pt x="4353613" y="1433859"/>
                  <a:pt x="4354405" y="1451296"/>
                </a:cubicBezTo>
                <a:cubicBezTo>
                  <a:pt x="4338696" y="1462901"/>
                  <a:pt x="4320729" y="1470275"/>
                  <a:pt x="4301629" y="1474933"/>
                </a:cubicBezTo>
                <a:lnTo>
                  <a:pt x="4258734" y="1480221"/>
                </a:lnTo>
                <a:lnTo>
                  <a:pt x="4260012" y="1483434"/>
                </a:lnTo>
                <a:cubicBezTo>
                  <a:pt x="4260012" y="1491586"/>
                  <a:pt x="4248156" y="1478679"/>
                  <a:pt x="4240094" y="1484113"/>
                </a:cubicBezTo>
                <a:cubicBezTo>
                  <a:pt x="4237248" y="1487397"/>
                  <a:pt x="4237485" y="1495435"/>
                  <a:pt x="4231794" y="1494303"/>
                </a:cubicBezTo>
                <a:cubicBezTo>
                  <a:pt x="4234714" y="1504983"/>
                  <a:pt x="4239922" y="1514968"/>
                  <a:pt x="4247089" y="1523628"/>
                </a:cubicBezTo>
                <a:cubicBezTo>
                  <a:pt x="4241161" y="1531440"/>
                  <a:pt x="4221361" y="1492945"/>
                  <a:pt x="4221835" y="1534384"/>
                </a:cubicBezTo>
                <a:cubicBezTo>
                  <a:pt x="4222784" y="1548537"/>
                  <a:pt x="4233692" y="1543102"/>
                  <a:pt x="4242109" y="1543555"/>
                </a:cubicBezTo>
                <a:cubicBezTo>
                  <a:pt x="4242109" y="1554877"/>
                  <a:pt x="4235351" y="1554877"/>
                  <a:pt x="4228238" y="1553971"/>
                </a:cubicBezTo>
                <a:cubicBezTo>
                  <a:pt x="4231320" y="1576616"/>
                  <a:pt x="4238908" y="1587938"/>
                  <a:pt x="4229779" y="1599260"/>
                </a:cubicBezTo>
                <a:cubicBezTo>
                  <a:pt x="4245785" y="1626433"/>
                  <a:pt x="4248866" y="1620319"/>
                  <a:pt x="4265347" y="1637756"/>
                </a:cubicBezTo>
                <a:cubicBezTo>
                  <a:pt x="4261435" y="1648172"/>
                  <a:pt x="4246140" y="1635944"/>
                  <a:pt x="4239620" y="1633680"/>
                </a:cubicBezTo>
                <a:cubicBezTo>
                  <a:pt x="4236892" y="1638548"/>
                  <a:pt x="4234166" y="1643643"/>
                  <a:pt x="4231557" y="1648851"/>
                </a:cubicBezTo>
                <a:cubicBezTo>
                  <a:pt x="4237485" y="1664023"/>
                  <a:pt x="4254084" y="1643190"/>
                  <a:pt x="4257404" y="1652927"/>
                </a:cubicBezTo>
                <a:cubicBezTo>
                  <a:pt x="4257404" y="1660060"/>
                  <a:pt x="4257404" y="1667080"/>
                  <a:pt x="4260722" y="1667759"/>
                </a:cubicBezTo>
                <a:cubicBezTo>
                  <a:pt x="4254320" y="1677836"/>
                  <a:pt x="4241753" y="1654399"/>
                  <a:pt x="4229185" y="1658815"/>
                </a:cubicBezTo>
                <a:cubicBezTo>
                  <a:pt x="4229896" y="1665495"/>
                  <a:pt x="4241041" y="1667759"/>
                  <a:pt x="4229185" y="1668778"/>
                </a:cubicBezTo>
                <a:cubicBezTo>
                  <a:pt x="4233336" y="1678289"/>
                  <a:pt x="4246614" y="1670816"/>
                  <a:pt x="4252186" y="1677949"/>
                </a:cubicBezTo>
                <a:cubicBezTo>
                  <a:pt x="4243064" y="1684125"/>
                  <a:pt x="4232466" y="1688018"/>
                  <a:pt x="4221360" y="1689272"/>
                </a:cubicBezTo>
                <a:cubicBezTo>
                  <a:pt x="4219819" y="1702632"/>
                  <a:pt x="4227525" y="1698669"/>
                  <a:pt x="4230372" y="1703764"/>
                </a:cubicBezTo>
                <a:cubicBezTo>
                  <a:pt x="4236656" y="1704557"/>
                  <a:pt x="4239264" y="1699462"/>
                  <a:pt x="4238315" y="1688706"/>
                </a:cubicBezTo>
                <a:cubicBezTo>
                  <a:pt x="4248986" y="1702405"/>
                  <a:pt x="4251713" y="1720295"/>
                  <a:pt x="4262028" y="1722672"/>
                </a:cubicBezTo>
                <a:cubicBezTo>
                  <a:pt x="4267600" y="1735806"/>
                  <a:pt x="4250172" y="1732636"/>
                  <a:pt x="4259656" y="1737618"/>
                </a:cubicBezTo>
                <a:cubicBezTo>
                  <a:pt x="4252186" y="1760262"/>
                  <a:pt x="4210098" y="1736032"/>
                  <a:pt x="4200376" y="1754488"/>
                </a:cubicBezTo>
                <a:cubicBezTo>
                  <a:pt x="4215670" y="1765810"/>
                  <a:pt x="4233454" y="1743165"/>
                  <a:pt x="4251712" y="1762640"/>
                </a:cubicBezTo>
                <a:cubicBezTo>
                  <a:pt x="4243294" y="1779397"/>
                  <a:pt x="4221716" y="1763432"/>
                  <a:pt x="4198123" y="1769433"/>
                </a:cubicBezTo>
                <a:cubicBezTo>
                  <a:pt x="4210477" y="1781201"/>
                  <a:pt x="4218078" y="1796761"/>
                  <a:pt x="4219582" y="1813363"/>
                </a:cubicBezTo>
                <a:cubicBezTo>
                  <a:pt x="4218871" y="1820156"/>
                  <a:pt x="4212588" y="1817779"/>
                  <a:pt x="4208437" y="1818685"/>
                </a:cubicBezTo>
                <a:cubicBezTo>
                  <a:pt x="4214009" y="1847103"/>
                  <a:pt x="4235824" y="1844160"/>
                  <a:pt x="4257404" y="1842008"/>
                </a:cubicBezTo>
                <a:cubicBezTo>
                  <a:pt x="4257404" y="1849028"/>
                  <a:pt x="4257404" y="1856048"/>
                  <a:pt x="4260722" y="1856727"/>
                </a:cubicBezTo>
                <a:cubicBezTo>
                  <a:pt x="4255270" y="1862049"/>
                  <a:pt x="4247800" y="1859445"/>
                  <a:pt x="4235469" y="1862502"/>
                </a:cubicBezTo>
                <a:cubicBezTo>
                  <a:pt x="4236180" y="1873824"/>
                  <a:pt x="4247325" y="1864200"/>
                  <a:pt x="4252542" y="1866917"/>
                </a:cubicBezTo>
                <a:cubicBezTo>
                  <a:pt x="4251712" y="1878239"/>
                  <a:pt x="4238788" y="1869521"/>
                  <a:pt x="4232980" y="1872578"/>
                </a:cubicBezTo>
                <a:lnTo>
                  <a:pt x="4232980" y="1857633"/>
                </a:lnTo>
                <a:lnTo>
                  <a:pt x="4210334" y="1858426"/>
                </a:lnTo>
                <a:cubicBezTo>
                  <a:pt x="4211282" y="1872578"/>
                  <a:pt x="4222190" y="1867144"/>
                  <a:pt x="4230490" y="1867710"/>
                </a:cubicBezTo>
                <a:cubicBezTo>
                  <a:pt x="4228118" y="1902809"/>
                  <a:pt x="4244836" y="1915942"/>
                  <a:pt x="4257285" y="1906545"/>
                </a:cubicBezTo>
                <a:cubicBezTo>
                  <a:pt x="4260486" y="1911074"/>
                  <a:pt x="4258826" y="1924774"/>
                  <a:pt x="4266296" y="1921151"/>
                </a:cubicBezTo>
                <a:cubicBezTo>
                  <a:pt x="4262502" y="1928623"/>
                  <a:pt x="4257641" y="1932473"/>
                  <a:pt x="4269497" y="1931001"/>
                </a:cubicBezTo>
                <a:cubicBezTo>
                  <a:pt x="4269497" y="1935756"/>
                  <a:pt x="4266059" y="1934964"/>
                  <a:pt x="4263924" y="1936209"/>
                </a:cubicBezTo>
                <a:cubicBezTo>
                  <a:pt x="4265584" y="1947531"/>
                  <a:pt x="4278982" y="1936209"/>
                  <a:pt x="4281234" y="1945493"/>
                </a:cubicBezTo>
                <a:cubicBezTo>
                  <a:pt x="4262502" y="1940851"/>
                  <a:pt x="4240094" y="1951041"/>
                  <a:pt x="4221954" y="1957382"/>
                </a:cubicBezTo>
                <a:cubicBezTo>
                  <a:pt x="4228593" y="1970968"/>
                  <a:pt x="4241991" y="1955910"/>
                  <a:pt x="4250053" y="1956476"/>
                </a:cubicBezTo>
                <a:cubicBezTo>
                  <a:pt x="4250053" y="1965760"/>
                  <a:pt x="4240924" y="1960212"/>
                  <a:pt x="4242228" y="1971534"/>
                </a:cubicBezTo>
                <a:cubicBezTo>
                  <a:pt x="4250408" y="1996557"/>
                  <a:pt x="4281234" y="1968251"/>
                  <a:pt x="4290363" y="1979913"/>
                </a:cubicBezTo>
                <a:cubicBezTo>
                  <a:pt x="4322257" y="1983310"/>
                  <a:pt x="4282538" y="1981724"/>
                  <a:pt x="4276610" y="1990329"/>
                </a:cubicBezTo>
                <a:cubicBezTo>
                  <a:pt x="4268230" y="1984151"/>
                  <a:pt x="4256436" y="1984532"/>
                  <a:pt x="4248512" y="1991235"/>
                </a:cubicBezTo>
                <a:cubicBezTo>
                  <a:pt x="4249459" y="1999953"/>
                  <a:pt x="4253728" y="2002557"/>
                  <a:pt x="4260368" y="2000746"/>
                </a:cubicBezTo>
                <a:cubicBezTo>
                  <a:pt x="4258826" y="2016710"/>
                  <a:pt x="4239382" y="1996330"/>
                  <a:pt x="4240805" y="2006407"/>
                </a:cubicBezTo>
                <a:cubicBezTo>
                  <a:pt x="4238671" y="2001878"/>
                  <a:pt x="4240094" y="1986367"/>
                  <a:pt x="4226221" y="1992028"/>
                </a:cubicBezTo>
                <a:cubicBezTo>
                  <a:pt x="4233216" y="2010936"/>
                  <a:pt x="4221004" y="2050564"/>
                  <a:pt x="4203340" y="2057244"/>
                </a:cubicBezTo>
                <a:cubicBezTo>
                  <a:pt x="4205948" y="2064603"/>
                  <a:pt x="4212588" y="2064150"/>
                  <a:pt x="4217685" y="2066754"/>
                </a:cubicBezTo>
                <a:cubicBezTo>
                  <a:pt x="4220174" y="2080001"/>
                  <a:pt x="4212232" y="2076491"/>
                  <a:pt x="4209860" y="2081813"/>
                </a:cubicBezTo>
                <a:cubicBezTo>
                  <a:pt x="4221716" y="2108760"/>
                  <a:pt x="4251949" y="2070491"/>
                  <a:pt x="4261078" y="2100042"/>
                </a:cubicBezTo>
                <a:cubicBezTo>
                  <a:pt x="4257166" y="2118044"/>
                  <a:pt x="4211282" y="2105137"/>
                  <a:pt x="4214484" y="2131404"/>
                </a:cubicBezTo>
                <a:cubicBezTo>
                  <a:pt x="4198360" y="2142726"/>
                  <a:pt x="4170024" y="2118610"/>
                  <a:pt x="4150461" y="2143519"/>
                </a:cubicBezTo>
                <a:cubicBezTo>
                  <a:pt x="4188045" y="2150425"/>
                  <a:pt x="4231913" y="2145783"/>
                  <a:pt x="4260722" y="2169560"/>
                </a:cubicBezTo>
                <a:cubicBezTo>
                  <a:pt x="4258945" y="2178505"/>
                  <a:pt x="4255625" y="2170579"/>
                  <a:pt x="4252306" y="2169560"/>
                </a:cubicBezTo>
                <a:cubicBezTo>
                  <a:pt x="4248986" y="2168541"/>
                  <a:pt x="4250289" y="2178618"/>
                  <a:pt x="4250053" y="2184505"/>
                </a:cubicBezTo>
                <a:cubicBezTo>
                  <a:pt x="4228474" y="2183033"/>
                  <a:pt x="4218752" y="2186204"/>
                  <a:pt x="4204881" y="2176127"/>
                </a:cubicBezTo>
                <a:lnTo>
                  <a:pt x="4196234" y="2181716"/>
                </a:lnTo>
                <a:lnTo>
                  <a:pt x="4169273" y="2177518"/>
                </a:lnTo>
                <a:cubicBezTo>
                  <a:pt x="4143414" y="2178250"/>
                  <a:pt x="4120939" y="2190733"/>
                  <a:pt x="4089995" y="2185638"/>
                </a:cubicBezTo>
                <a:cubicBezTo>
                  <a:pt x="4089995" y="2190393"/>
                  <a:pt x="4093670" y="2189261"/>
                  <a:pt x="4095803" y="2190280"/>
                </a:cubicBezTo>
                <a:cubicBezTo>
                  <a:pt x="4091892" y="2197979"/>
                  <a:pt x="4083947" y="2198205"/>
                  <a:pt x="4085608" y="2215528"/>
                </a:cubicBezTo>
                <a:cubicBezTo>
                  <a:pt x="4063407" y="2228096"/>
                  <a:pt x="4037687" y="2236602"/>
                  <a:pt x="4010167" y="2242489"/>
                </a:cubicBezTo>
                <a:lnTo>
                  <a:pt x="3975186" y="2247054"/>
                </a:lnTo>
                <a:lnTo>
                  <a:pt x="3974604" y="2249304"/>
                </a:lnTo>
                <a:cubicBezTo>
                  <a:pt x="3967204" y="2256671"/>
                  <a:pt x="3948545" y="2256459"/>
                  <a:pt x="3943365" y="2266818"/>
                </a:cubicBezTo>
                <a:cubicBezTo>
                  <a:pt x="3945902" y="2279046"/>
                  <a:pt x="3960562" y="2259006"/>
                  <a:pt x="3950695" y="2271121"/>
                </a:cubicBezTo>
                <a:cubicBezTo>
                  <a:pt x="3959716" y="2273951"/>
                  <a:pt x="3959434" y="2278480"/>
                  <a:pt x="3969583" y="2279386"/>
                </a:cubicBezTo>
                <a:cubicBezTo>
                  <a:pt x="3954219" y="2286292"/>
                  <a:pt x="3957743" y="2298181"/>
                  <a:pt x="3940687" y="2291954"/>
                </a:cubicBezTo>
                <a:cubicBezTo>
                  <a:pt x="3944352" y="2298860"/>
                  <a:pt x="3950836" y="2295916"/>
                  <a:pt x="3950977" y="2315956"/>
                </a:cubicBezTo>
                <a:cubicBezTo>
                  <a:pt x="3956756" y="2316975"/>
                  <a:pt x="3949708" y="2296709"/>
                  <a:pt x="3957320" y="2300331"/>
                </a:cubicBezTo>
                <a:cubicBezTo>
                  <a:pt x="3957320" y="2305426"/>
                  <a:pt x="3958729" y="2310295"/>
                  <a:pt x="3959434" y="2315277"/>
                </a:cubicBezTo>
                <a:cubicBezTo>
                  <a:pt x="3974234" y="2315277"/>
                  <a:pt x="3980014" y="2309049"/>
                  <a:pt x="3991572" y="2312334"/>
                </a:cubicBezTo>
                <a:cubicBezTo>
                  <a:pt x="3976772" y="2327279"/>
                  <a:pt x="3971838" y="2331242"/>
                  <a:pt x="3954501" y="2325693"/>
                </a:cubicBezTo>
                <a:cubicBezTo>
                  <a:pt x="3966482" y="2347771"/>
                  <a:pt x="3992559" y="2340073"/>
                  <a:pt x="3997774" y="2326826"/>
                </a:cubicBezTo>
                <a:cubicBezTo>
                  <a:pt x="4001862" y="2336903"/>
                  <a:pt x="3997774" y="2333959"/>
                  <a:pt x="4006936" y="2330902"/>
                </a:cubicBezTo>
                <a:cubicBezTo>
                  <a:pt x="4002848" y="2339960"/>
                  <a:pt x="4004117" y="2342224"/>
                  <a:pt x="4012433" y="2340413"/>
                </a:cubicBezTo>
                <a:cubicBezTo>
                  <a:pt x="4010601" y="2352980"/>
                  <a:pt x="3998338" y="2343809"/>
                  <a:pt x="3993404" y="2342224"/>
                </a:cubicBezTo>
                <a:cubicBezTo>
                  <a:pt x="3996505" y="2374266"/>
                  <a:pt x="4007500" y="2350716"/>
                  <a:pt x="4012856" y="2360453"/>
                </a:cubicBezTo>
                <a:cubicBezTo>
                  <a:pt x="4004822" y="2374945"/>
                  <a:pt x="3991572" y="2361472"/>
                  <a:pt x="3984665" y="2372907"/>
                </a:cubicBezTo>
                <a:cubicBezTo>
                  <a:pt x="3991956" y="2375796"/>
                  <a:pt x="4000129" y="2376936"/>
                  <a:pt x="4008206" y="2376190"/>
                </a:cubicBezTo>
                <a:cubicBezTo>
                  <a:pt x="3999608" y="2383889"/>
                  <a:pt x="3991291" y="2408232"/>
                  <a:pt x="3980015" y="2398834"/>
                </a:cubicBezTo>
                <a:cubicBezTo>
                  <a:pt x="3986076" y="2420347"/>
                  <a:pt x="3994110" y="2392154"/>
                  <a:pt x="4003836" y="2406647"/>
                </a:cubicBezTo>
                <a:cubicBezTo>
                  <a:pt x="3997634" y="2426574"/>
                  <a:pt x="3980438" y="2404495"/>
                  <a:pt x="3971276" y="2424536"/>
                </a:cubicBezTo>
                <a:cubicBezTo>
                  <a:pt x="3974940" y="2437217"/>
                  <a:pt x="3978887" y="2414346"/>
                  <a:pt x="3984243" y="2428385"/>
                </a:cubicBezTo>
                <a:cubicBezTo>
                  <a:pt x="3981706" y="2414459"/>
                  <a:pt x="4002568" y="2424536"/>
                  <a:pt x="4009192" y="2431216"/>
                </a:cubicBezTo>
                <a:cubicBezTo>
                  <a:pt x="3986076" y="2439594"/>
                  <a:pt x="3972967" y="2436537"/>
                  <a:pt x="3949004" y="2451596"/>
                </a:cubicBezTo>
                <a:lnTo>
                  <a:pt x="3964787" y="2456411"/>
                </a:lnTo>
                <a:lnTo>
                  <a:pt x="3974338" y="2452547"/>
                </a:lnTo>
                <a:cubicBezTo>
                  <a:pt x="3984995" y="2451075"/>
                  <a:pt x="3996289" y="2450537"/>
                  <a:pt x="4005517" y="2447084"/>
                </a:cubicBezTo>
                <a:cubicBezTo>
                  <a:pt x="3997987" y="2454500"/>
                  <a:pt x="3989892" y="2458972"/>
                  <a:pt x="3980367" y="2461421"/>
                </a:cubicBezTo>
                <a:lnTo>
                  <a:pt x="3978931" y="2461514"/>
                </a:lnTo>
                <a:lnTo>
                  <a:pt x="3993969" y="2467447"/>
                </a:lnTo>
                <a:cubicBezTo>
                  <a:pt x="3982693" y="2449558"/>
                  <a:pt x="3998903" y="2462239"/>
                  <a:pt x="4002568" y="2471636"/>
                </a:cubicBezTo>
                <a:cubicBezTo>
                  <a:pt x="4002568" y="2460993"/>
                  <a:pt x="4008347" y="2459635"/>
                  <a:pt x="4015254" y="2460314"/>
                </a:cubicBezTo>
                <a:cubicBezTo>
                  <a:pt x="4015254" y="2464956"/>
                  <a:pt x="4013280" y="2464277"/>
                  <a:pt x="4011871" y="2465522"/>
                </a:cubicBezTo>
                <a:lnTo>
                  <a:pt x="4024535" y="2467423"/>
                </a:lnTo>
                <a:lnTo>
                  <a:pt x="4104947" y="2439043"/>
                </a:lnTo>
                <a:cubicBezTo>
                  <a:pt x="4134385" y="2428891"/>
                  <a:pt x="4164197" y="2419231"/>
                  <a:pt x="4194824" y="2411079"/>
                </a:cubicBezTo>
                <a:cubicBezTo>
                  <a:pt x="4194824" y="2417193"/>
                  <a:pt x="4193918" y="2421496"/>
                  <a:pt x="4190295" y="2422401"/>
                </a:cubicBezTo>
                <a:cubicBezTo>
                  <a:pt x="4220412" y="2432818"/>
                  <a:pt x="4240113" y="2396926"/>
                  <a:pt x="4262644" y="2384019"/>
                </a:cubicBezTo>
                <a:cubicBezTo>
                  <a:pt x="4260493" y="2401002"/>
                  <a:pt x="4248491" y="2403493"/>
                  <a:pt x="4241358" y="2413004"/>
                </a:cubicBezTo>
                <a:cubicBezTo>
                  <a:pt x="4255285" y="2415721"/>
                  <a:pt x="4279061" y="2402701"/>
                  <a:pt x="4296045" y="2398398"/>
                </a:cubicBezTo>
                <a:cubicBezTo>
                  <a:pt x="4284344" y="2410893"/>
                  <a:pt x="4268644" y="2418903"/>
                  <a:pt x="4251662" y="2421043"/>
                </a:cubicBezTo>
                <a:cubicBezTo>
                  <a:pt x="4271136" y="2455009"/>
                  <a:pt x="4296950" y="2441423"/>
                  <a:pt x="4313481" y="2460557"/>
                </a:cubicBezTo>
                <a:cubicBezTo>
                  <a:pt x="4308952" y="2455462"/>
                  <a:pt x="4315406" y="2483202"/>
                  <a:pt x="4322878" y="2489203"/>
                </a:cubicBezTo>
                <a:lnTo>
                  <a:pt x="4324929" y="2490438"/>
                </a:lnTo>
                <a:lnTo>
                  <a:pt x="4323783" y="2494071"/>
                </a:lnTo>
                <a:cubicBezTo>
                  <a:pt x="4323783" y="2489995"/>
                  <a:pt x="4337710" y="2516716"/>
                  <a:pt x="4330124" y="2518187"/>
                </a:cubicBezTo>
                <a:cubicBezTo>
                  <a:pt x="4350291" y="2523387"/>
                  <a:pt x="4369430" y="2531961"/>
                  <a:pt x="4386735" y="2543549"/>
                </a:cubicBezTo>
                <a:cubicBezTo>
                  <a:pt x="4370997" y="2549890"/>
                  <a:pt x="4322538" y="2508677"/>
                  <a:pt x="4323896" y="2569590"/>
                </a:cubicBezTo>
                <a:cubicBezTo>
                  <a:pt x="4339408" y="2600613"/>
                  <a:pt x="4355485" y="2629032"/>
                  <a:pt x="4380508" y="2620314"/>
                </a:cubicBezTo>
                <a:cubicBezTo>
                  <a:pt x="4382044" y="2628591"/>
                  <a:pt x="4384872" y="2636577"/>
                  <a:pt x="4388886" y="2643977"/>
                </a:cubicBezTo>
                <a:cubicBezTo>
                  <a:pt x="4390018" y="2652016"/>
                  <a:pt x="4379262" y="2640354"/>
                  <a:pt x="4374280" y="2646468"/>
                </a:cubicBezTo>
                <a:cubicBezTo>
                  <a:pt x="4372695" y="2649978"/>
                  <a:pt x="4374280" y="2657790"/>
                  <a:pt x="4369638" y="2657790"/>
                </a:cubicBezTo>
                <a:cubicBezTo>
                  <a:pt x="4373116" y="2667818"/>
                  <a:pt x="4378370" y="2677137"/>
                  <a:pt x="4385150" y="2685303"/>
                </a:cubicBezTo>
                <a:cubicBezTo>
                  <a:pt x="4381979" y="2693682"/>
                  <a:pt x="4361826" y="2657451"/>
                  <a:pt x="4368053" y="2698437"/>
                </a:cubicBezTo>
                <a:cubicBezTo>
                  <a:pt x="4370770" y="2712363"/>
                  <a:pt x="4378356" y="2705910"/>
                  <a:pt x="4384357" y="2705570"/>
                </a:cubicBezTo>
                <a:cubicBezTo>
                  <a:pt x="4385942" y="2716892"/>
                  <a:pt x="4380960" y="2716892"/>
                  <a:pt x="4375639" y="2716892"/>
                </a:cubicBezTo>
                <a:cubicBezTo>
                  <a:pt x="4381300" y="2739537"/>
                  <a:pt x="4388433" y="2749274"/>
                  <a:pt x="4383225" y="2760936"/>
                </a:cubicBezTo>
                <a:cubicBezTo>
                  <a:pt x="4398963" y="2786411"/>
                  <a:pt x="4400321" y="2779957"/>
                  <a:pt x="4414927" y="2795695"/>
                </a:cubicBezTo>
                <a:cubicBezTo>
                  <a:pt x="4413568" y="2806451"/>
                  <a:pt x="4400548" y="2795695"/>
                  <a:pt x="4395453" y="2794110"/>
                </a:cubicBezTo>
                <a:cubicBezTo>
                  <a:pt x="4394094" y="2799205"/>
                  <a:pt x="4392849" y="2804413"/>
                  <a:pt x="4391716" y="2809848"/>
                </a:cubicBezTo>
                <a:cubicBezTo>
                  <a:pt x="4398283" y="2824340"/>
                  <a:pt x="4407454" y="2802149"/>
                  <a:pt x="4411191" y="2811546"/>
                </a:cubicBezTo>
                <a:cubicBezTo>
                  <a:pt x="4412210" y="2818453"/>
                  <a:pt x="4413229" y="2825472"/>
                  <a:pt x="4415833" y="2825812"/>
                </a:cubicBezTo>
                <a:cubicBezTo>
                  <a:pt x="4412549" y="2836342"/>
                  <a:pt x="4399982" y="2814490"/>
                  <a:pt x="4391377" y="2819924"/>
                </a:cubicBezTo>
                <a:cubicBezTo>
                  <a:pt x="4392962" y="2826378"/>
                  <a:pt x="4401567" y="2827624"/>
                  <a:pt x="4393075" y="2829775"/>
                </a:cubicBezTo>
                <a:cubicBezTo>
                  <a:pt x="4397604" y="2838833"/>
                  <a:pt x="4406209" y="2829775"/>
                  <a:pt x="4411304" y="2836681"/>
                </a:cubicBezTo>
                <a:cubicBezTo>
                  <a:pt x="4405871" y="2843317"/>
                  <a:pt x="4398512" y="2848103"/>
                  <a:pt x="4390245" y="2850381"/>
                </a:cubicBezTo>
                <a:cubicBezTo>
                  <a:pt x="4391150" y="2863741"/>
                  <a:pt x="4396245" y="2859099"/>
                  <a:pt x="4398963" y="2863968"/>
                </a:cubicBezTo>
                <a:cubicBezTo>
                  <a:pt x="4403718" y="2863968"/>
                  <a:pt x="4404850" y="2858873"/>
                  <a:pt x="4402699" y="2848230"/>
                </a:cubicBezTo>
                <a:cubicBezTo>
                  <a:pt x="4412436" y="2860798"/>
                  <a:pt x="4416965" y="2878234"/>
                  <a:pt x="4425344" y="2879592"/>
                </a:cubicBezTo>
                <a:cubicBezTo>
                  <a:pt x="4431344" y="2892047"/>
                  <a:pt x="4417984" y="2890915"/>
                  <a:pt x="4425344" y="2894651"/>
                </a:cubicBezTo>
                <a:cubicBezTo>
                  <a:pt x="4423079" y="2917295"/>
                  <a:pt x="4388886" y="2897708"/>
                  <a:pt x="4384810" y="2917295"/>
                </a:cubicBezTo>
                <a:cubicBezTo>
                  <a:pt x="4397604" y="2926919"/>
                  <a:pt x="4407454" y="2902577"/>
                  <a:pt x="4423419" y="2920579"/>
                </a:cubicBezTo>
                <a:cubicBezTo>
                  <a:pt x="4419682" y="2938015"/>
                  <a:pt x="4401680" y="2924202"/>
                  <a:pt x="4385376" y="2931901"/>
                </a:cubicBezTo>
                <a:cubicBezTo>
                  <a:pt x="4396565" y="2943334"/>
                  <a:pt x="4404195" y="2957769"/>
                  <a:pt x="4407341" y="2973454"/>
                </a:cubicBezTo>
                <a:cubicBezTo>
                  <a:pt x="4407907" y="2980134"/>
                  <a:pt x="4402926" y="2978435"/>
                  <a:pt x="4399982" y="2979794"/>
                </a:cubicBezTo>
                <a:cubicBezTo>
                  <a:pt x="4408134" y="3007307"/>
                  <a:pt x="4423645" y="3002439"/>
                  <a:pt x="4438930" y="2998249"/>
                </a:cubicBezTo>
                <a:cubicBezTo>
                  <a:pt x="4439949" y="3005156"/>
                  <a:pt x="4440968" y="3012062"/>
                  <a:pt x="4443572" y="3012515"/>
                </a:cubicBezTo>
                <a:cubicBezTo>
                  <a:pt x="4440289" y="3018290"/>
                  <a:pt x="4434628" y="3016252"/>
                  <a:pt x="4426024" y="3020554"/>
                </a:cubicBezTo>
                <a:cubicBezTo>
                  <a:pt x="4428175" y="3031310"/>
                  <a:pt x="4435081" y="3021120"/>
                  <a:pt x="4439044" y="3023271"/>
                </a:cubicBezTo>
                <a:cubicBezTo>
                  <a:pt x="4440176" y="3034594"/>
                  <a:pt x="4429420" y="3027121"/>
                  <a:pt x="4425684" y="3030744"/>
                </a:cubicBezTo>
                <a:lnTo>
                  <a:pt x="4423193" y="3016025"/>
                </a:lnTo>
                <a:lnTo>
                  <a:pt x="4406889" y="3018856"/>
                </a:lnTo>
                <a:cubicBezTo>
                  <a:pt x="4409606" y="3032782"/>
                  <a:pt x="4416966" y="3026328"/>
                  <a:pt x="4422854" y="3026102"/>
                </a:cubicBezTo>
                <a:cubicBezTo>
                  <a:pt x="4426137" y="3061088"/>
                  <a:pt x="4440176" y="3072636"/>
                  <a:pt x="4447876" y="3062107"/>
                </a:cubicBezTo>
                <a:cubicBezTo>
                  <a:pt x="4450819" y="3066296"/>
                  <a:pt x="4451611" y="3079996"/>
                  <a:pt x="4456480" y="3075693"/>
                </a:cubicBezTo>
                <a:cubicBezTo>
                  <a:pt x="4454894" y="3083506"/>
                  <a:pt x="4451838" y="3087015"/>
                  <a:pt x="4460216" y="3085204"/>
                </a:cubicBezTo>
                <a:cubicBezTo>
                  <a:pt x="4460895" y="3089846"/>
                  <a:pt x="4458404" y="3089393"/>
                  <a:pt x="4457047" y="3090752"/>
                </a:cubicBezTo>
                <a:cubicBezTo>
                  <a:pt x="4459763" y="3102074"/>
                  <a:pt x="4467803" y="3089053"/>
                  <a:pt x="4470860" y="3098451"/>
                </a:cubicBezTo>
                <a:cubicBezTo>
                  <a:pt x="4456707" y="3095507"/>
                  <a:pt x="4441875" y="3107735"/>
                  <a:pt x="4429986" y="3115661"/>
                </a:cubicBezTo>
                <a:cubicBezTo>
                  <a:pt x="4436893" y="3128455"/>
                  <a:pt x="4444366" y="3112377"/>
                  <a:pt x="4450253" y="3112151"/>
                </a:cubicBezTo>
                <a:cubicBezTo>
                  <a:pt x="4451612" y="3121322"/>
                  <a:pt x="4444139" y="3116680"/>
                  <a:pt x="4446743" y="3127775"/>
                </a:cubicBezTo>
                <a:cubicBezTo>
                  <a:pt x="4456254" y="3151779"/>
                  <a:pt x="4474483" y="3120869"/>
                  <a:pt x="4482748" y="3131625"/>
                </a:cubicBezTo>
                <a:cubicBezTo>
                  <a:pt x="4506185" y="3131625"/>
                  <a:pt x="4477313" y="3134116"/>
                  <a:pt x="4474256" y="3142947"/>
                </a:cubicBezTo>
                <a:cubicBezTo>
                  <a:pt x="4471253" y="3140366"/>
                  <a:pt x="4467252" y="3139265"/>
                  <a:pt x="4463351" y="3139945"/>
                </a:cubicBezTo>
                <a:cubicBezTo>
                  <a:pt x="4459450" y="3140624"/>
                  <a:pt x="4456057" y="3143013"/>
                  <a:pt x="4454103" y="3146457"/>
                </a:cubicBezTo>
                <a:cubicBezTo>
                  <a:pt x="4456141" y="3154949"/>
                  <a:pt x="4459538" y="3156987"/>
                  <a:pt x="4463840" y="3154836"/>
                </a:cubicBezTo>
                <a:cubicBezTo>
                  <a:pt x="4465084" y="3170800"/>
                  <a:pt x="4448101" y="3152345"/>
                  <a:pt x="4450592" y="3162194"/>
                </a:cubicBezTo>
                <a:cubicBezTo>
                  <a:pt x="4448441" y="3157892"/>
                  <a:pt x="4447196" y="3142494"/>
                  <a:pt x="4438025" y="3149287"/>
                </a:cubicBezTo>
                <a:cubicBezTo>
                  <a:pt x="4445838" y="3167402"/>
                  <a:pt x="4442781" y="3207709"/>
                  <a:pt x="4431006" y="3215975"/>
                </a:cubicBezTo>
                <a:cubicBezTo>
                  <a:pt x="4434062" y="3222994"/>
                  <a:pt x="4438705" y="3221862"/>
                  <a:pt x="4442328" y="3223901"/>
                </a:cubicBezTo>
                <a:cubicBezTo>
                  <a:pt x="4445951" y="3236922"/>
                  <a:pt x="4439837" y="3234091"/>
                  <a:pt x="4438818" y="3239639"/>
                </a:cubicBezTo>
                <a:cubicBezTo>
                  <a:pt x="4451725" y="3265114"/>
                  <a:pt x="4467463" y="3224467"/>
                  <a:pt x="4478332" y="3252999"/>
                </a:cubicBezTo>
                <a:cubicBezTo>
                  <a:pt x="4478332" y="3271115"/>
                  <a:pt x="4443233" y="3262510"/>
                  <a:pt x="4449461" y="3288211"/>
                </a:cubicBezTo>
                <a:cubicBezTo>
                  <a:pt x="4439610" y="3301345"/>
                  <a:pt x="4415494" y="3279605"/>
                  <a:pt x="4405304" y="3306099"/>
                </a:cubicBezTo>
                <a:cubicBezTo>
                  <a:pt x="4433270" y="3309496"/>
                  <a:pt x="4464066" y="3300778"/>
                  <a:pt x="4488070" y="3321724"/>
                </a:cubicBezTo>
                <a:cubicBezTo>
                  <a:pt x="4488070" y="3330782"/>
                  <a:pt x="4484673" y="3323196"/>
                  <a:pt x="4482182" y="3322856"/>
                </a:cubicBezTo>
                <a:cubicBezTo>
                  <a:pt x="4479691" y="3322518"/>
                  <a:pt x="4482182" y="3332027"/>
                  <a:pt x="4482182" y="3337803"/>
                </a:cubicBezTo>
                <a:cubicBezTo>
                  <a:pt x="4466557" y="3337803"/>
                  <a:pt x="4460104" y="3342331"/>
                  <a:pt x="4448781" y="3333613"/>
                </a:cubicBezTo>
                <a:lnTo>
                  <a:pt x="4443680" y="3339614"/>
                </a:lnTo>
                <a:lnTo>
                  <a:pt x="4423434" y="3337788"/>
                </a:lnTo>
                <a:lnTo>
                  <a:pt x="4401024" y="3346097"/>
                </a:lnTo>
                <a:lnTo>
                  <a:pt x="4395964" y="3359131"/>
                </a:lnTo>
                <a:lnTo>
                  <a:pt x="4394948" y="3347921"/>
                </a:lnTo>
                <a:lnTo>
                  <a:pt x="4368280" y="3353201"/>
                </a:lnTo>
                <a:cubicBezTo>
                  <a:pt x="4369073" y="3357843"/>
                  <a:pt x="4371337" y="3356484"/>
                  <a:pt x="4373036" y="3357164"/>
                </a:cubicBezTo>
                <a:cubicBezTo>
                  <a:pt x="4372243" y="3361183"/>
                  <a:pt x="4370375" y="3363447"/>
                  <a:pt x="4369215" y="3366830"/>
                </a:cubicBezTo>
                <a:lnTo>
                  <a:pt x="4369601" y="3381742"/>
                </a:lnTo>
                <a:lnTo>
                  <a:pt x="4370692" y="3381985"/>
                </a:lnTo>
                <a:cubicBezTo>
                  <a:pt x="4398115" y="3381358"/>
                  <a:pt x="4425458" y="3363887"/>
                  <a:pt x="4450763" y="3359471"/>
                </a:cubicBezTo>
                <a:cubicBezTo>
                  <a:pt x="4442384" y="3375096"/>
                  <a:pt x="4425968" y="3374190"/>
                  <a:pt x="4413513" y="3381323"/>
                </a:cubicBezTo>
                <a:cubicBezTo>
                  <a:pt x="4430836" y="3387777"/>
                  <a:pt x="4466274" y="3382342"/>
                  <a:pt x="4489938" y="3383134"/>
                </a:cubicBezTo>
                <a:cubicBezTo>
                  <a:pt x="4471370" y="3393211"/>
                  <a:pt x="4448385" y="3393324"/>
                  <a:pt x="4424382" y="3392192"/>
                </a:cubicBezTo>
                <a:cubicBezTo>
                  <a:pt x="4439101" y="3430574"/>
                  <a:pt x="4476578" y="3424800"/>
                  <a:pt x="4492316" y="3448237"/>
                </a:cubicBezTo>
                <a:cubicBezTo>
                  <a:pt x="4488126" y="3442010"/>
                  <a:pt x="4487560" y="3470882"/>
                  <a:pt x="4495372" y="3478467"/>
                </a:cubicBezTo>
                <a:lnTo>
                  <a:pt x="4497868" y="3480395"/>
                </a:lnTo>
                <a:lnTo>
                  <a:pt x="4495372" y="3483336"/>
                </a:lnTo>
                <a:cubicBezTo>
                  <a:pt x="4496505" y="3479373"/>
                  <a:pt x="4506695" y="3509717"/>
                  <a:pt x="4496052" y="3508358"/>
                </a:cubicBezTo>
                <a:cubicBezTo>
                  <a:pt x="4519889" y="3518684"/>
                  <a:pt x="4542058" y="3532498"/>
                  <a:pt x="4561834" y="3549345"/>
                </a:cubicBezTo>
                <a:cubicBezTo>
                  <a:pt x="4539190" y="3550816"/>
                  <a:pt x="4489145" y="3496923"/>
                  <a:pt x="4471256" y="3555798"/>
                </a:cubicBezTo>
                <a:cubicBezTo>
                  <a:pt x="4481560" y="3589765"/>
                  <a:pt x="4493901" y="3622145"/>
                  <a:pt x="4528660" y="3621014"/>
                </a:cubicBezTo>
                <a:cubicBezTo>
                  <a:pt x="4529339" y="3629959"/>
                  <a:pt x="4528094" y="3641621"/>
                  <a:pt x="4531943" y="3646263"/>
                </a:cubicBezTo>
                <a:cubicBezTo>
                  <a:pt x="4530698" y="3654302"/>
                  <a:pt x="4520621" y="3639922"/>
                  <a:pt x="4512016" y="3644338"/>
                </a:cubicBezTo>
                <a:cubicBezTo>
                  <a:pt x="4508846" y="3647282"/>
                  <a:pt x="4507940" y="3655661"/>
                  <a:pt x="4502506" y="3653509"/>
                </a:cubicBezTo>
                <a:cubicBezTo>
                  <a:pt x="4503072" y="3668342"/>
                  <a:pt x="4509978" y="3674456"/>
                  <a:pt x="4513828" y="3684419"/>
                </a:cubicBezTo>
                <a:cubicBezTo>
                  <a:pt x="4507034" y="3691439"/>
                  <a:pt x="4492316" y="3650452"/>
                  <a:pt x="4487447" y="3692005"/>
                </a:cubicBezTo>
                <a:cubicBezTo>
                  <a:pt x="4486541" y="3706158"/>
                  <a:pt x="4498769" y="3702082"/>
                  <a:pt x="4506355" y="3703327"/>
                </a:cubicBezTo>
                <a:cubicBezTo>
                  <a:pt x="4504883" y="3714083"/>
                  <a:pt x="4498203" y="3713291"/>
                  <a:pt x="4491296" y="3711932"/>
                </a:cubicBezTo>
                <a:cubicBezTo>
                  <a:pt x="4491296" y="3735143"/>
                  <a:pt x="4497412" y="3746691"/>
                  <a:pt x="4487108" y="3756315"/>
                </a:cubicBezTo>
                <a:cubicBezTo>
                  <a:pt x="4499223" y="3785413"/>
                  <a:pt x="4502958" y="3779639"/>
                  <a:pt x="4516886" y="3799000"/>
                </a:cubicBezTo>
                <a:cubicBezTo>
                  <a:pt x="4511678" y="3808850"/>
                  <a:pt x="4498316" y="3794697"/>
                  <a:pt x="4492203" y="3791754"/>
                </a:cubicBezTo>
                <a:cubicBezTo>
                  <a:pt x="4488920" y="3796283"/>
                  <a:pt x="4485636" y="3800925"/>
                  <a:pt x="4482353" y="3805793"/>
                </a:cubicBezTo>
                <a:cubicBezTo>
                  <a:pt x="4486202" y="3821644"/>
                  <a:pt x="4504997" y="3802963"/>
                  <a:pt x="4507035" y="3813039"/>
                </a:cubicBezTo>
                <a:cubicBezTo>
                  <a:pt x="4506130" y="3820059"/>
                  <a:pt x="4505337" y="3827079"/>
                  <a:pt x="4508507" y="3828211"/>
                </a:cubicBezTo>
                <a:cubicBezTo>
                  <a:pt x="4500921" y="3837382"/>
                  <a:pt x="4491637" y="3812587"/>
                  <a:pt x="4478730" y="3815304"/>
                </a:cubicBezTo>
                <a:cubicBezTo>
                  <a:pt x="4478730" y="3822097"/>
                  <a:pt x="4489373" y="3825720"/>
                  <a:pt x="4477711" y="3825267"/>
                </a:cubicBezTo>
                <a:cubicBezTo>
                  <a:pt x="4480654" y="3835231"/>
                  <a:pt x="4494581" y="3829570"/>
                  <a:pt x="4499110" y="3837269"/>
                </a:cubicBezTo>
                <a:cubicBezTo>
                  <a:pt x="4489334" y="3842216"/>
                  <a:pt x="4478472" y="3844630"/>
                  <a:pt x="4467521" y="3844289"/>
                </a:cubicBezTo>
                <a:cubicBezTo>
                  <a:pt x="4464350" y="3857309"/>
                  <a:pt x="4472389" y="3854366"/>
                  <a:pt x="4474540" y="3859800"/>
                </a:cubicBezTo>
                <a:cubicBezTo>
                  <a:pt x="4480541" y="3861272"/>
                  <a:pt x="4483712" y="3856630"/>
                  <a:pt x="4484278" y="3845874"/>
                </a:cubicBezTo>
                <a:cubicBezTo>
                  <a:pt x="4492882" y="3860819"/>
                  <a:pt x="4493222" y="3878822"/>
                  <a:pt x="4503186" y="3882445"/>
                </a:cubicBezTo>
                <a:cubicBezTo>
                  <a:pt x="4506809" y="3896258"/>
                  <a:pt x="4490052" y="3890936"/>
                  <a:pt x="4498996" y="3897050"/>
                </a:cubicBezTo>
                <a:cubicBezTo>
                  <a:pt x="4488693" y="3918449"/>
                  <a:pt x="4450877" y="3889351"/>
                  <a:pt x="4439442" y="3906448"/>
                </a:cubicBezTo>
                <a:cubicBezTo>
                  <a:pt x="4452802" y="3919468"/>
                  <a:pt x="4473408" y="3898862"/>
                  <a:pt x="4488240" y="3920940"/>
                </a:cubicBezTo>
                <a:cubicBezTo>
                  <a:pt x="4477823" y="3936565"/>
                  <a:pt x="4459029" y="3917996"/>
                  <a:pt x="4435365" y="3920940"/>
                </a:cubicBezTo>
                <a:cubicBezTo>
                  <a:pt x="4445854" y="3933990"/>
                  <a:pt x="4451246" y="3950406"/>
                  <a:pt x="4450536" y="3967135"/>
                </a:cubicBezTo>
                <a:cubicBezTo>
                  <a:pt x="4449065" y="3973814"/>
                  <a:pt x="4443290" y="3970644"/>
                  <a:pt x="4439214" y="3971098"/>
                </a:cubicBezTo>
                <a:cubicBezTo>
                  <a:pt x="4441026" y="3999856"/>
                  <a:pt x="4462425" y="3999743"/>
                  <a:pt x="4483484" y="4000196"/>
                </a:cubicBezTo>
                <a:cubicBezTo>
                  <a:pt x="4482579" y="4007215"/>
                  <a:pt x="4481787" y="4014122"/>
                  <a:pt x="4484843" y="4015254"/>
                </a:cubicBezTo>
                <a:cubicBezTo>
                  <a:pt x="4478956" y="4019782"/>
                  <a:pt x="4472162" y="4016272"/>
                  <a:pt x="4459821" y="4017858"/>
                </a:cubicBezTo>
                <a:cubicBezTo>
                  <a:pt x="4459142" y="4029181"/>
                  <a:pt x="4471143" y="4021029"/>
                  <a:pt x="4475672" y="4024312"/>
                </a:cubicBezTo>
                <a:cubicBezTo>
                  <a:pt x="4473408" y="4035634"/>
                  <a:pt x="4462085" y="4025218"/>
                  <a:pt x="4456084" y="4027482"/>
                </a:cubicBezTo>
                <a:lnTo>
                  <a:pt x="4457443" y="4012650"/>
                </a:lnTo>
                <a:lnTo>
                  <a:pt x="4435591" y="4010612"/>
                </a:lnTo>
                <a:cubicBezTo>
                  <a:pt x="4434686" y="4024765"/>
                  <a:pt x="4446234" y="4020802"/>
                  <a:pt x="4453820" y="4021934"/>
                </a:cubicBezTo>
                <a:cubicBezTo>
                  <a:pt x="4447027" y="4056467"/>
                  <a:pt x="4461406" y="4071639"/>
                  <a:pt x="4474653" y="4063827"/>
                </a:cubicBezTo>
                <a:cubicBezTo>
                  <a:pt x="4477030" y="4068695"/>
                  <a:pt x="4473747" y="4082055"/>
                  <a:pt x="4481333" y="4079338"/>
                </a:cubicBezTo>
                <a:cubicBezTo>
                  <a:pt x="4476804" y="4086358"/>
                  <a:pt x="4471709" y="4089188"/>
                  <a:pt x="4483144" y="4089528"/>
                </a:cubicBezTo>
                <a:cubicBezTo>
                  <a:pt x="4482578" y="4094283"/>
                  <a:pt x="4479408" y="4093038"/>
                  <a:pt x="4477257" y="4093944"/>
                </a:cubicBezTo>
                <a:cubicBezTo>
                  <a:pt x="4477257" y="4105266"/>
                  <a:pt x="4491523" y="4095416"/>
                  <a:pt x="4492542" y="4105266"/>
                </a:cubicBezTo>
                <a:cubicBezTo>
                  <a:pt x="4475219" y="4098473"/>
                  <a:pt x="4452461" y="4105266"/>
                  <a:pt x="4434686" y="4109908"/>
                </a:cubicBezTo>
                <a:cubicBezTo>
                  <a:pt x="4439442" y="4124174"/>
                  <a:pt x="4454046" y="4110927"/>
                  <a:pt x="4461746" y="4112512"/>
                </a:cubicBezTo>
                <a:cubicBezTo>
                  <a:pt x="4460614" y="4121683"/>
                  <a:pt x="4452462" y="4115003"/>
                  <a:pt x="4452236" y="4126438"/>
                </a:cubicBezTo>
                <a:cubicBezTo>
                  <a:pt x="4456878" y="4152253"/>
                  <a:pt x="4489939" y="4127910"/>
                  <a:pt x="4497525" y="4140591"/>
                </a:cubicBezTo>
                <a:cubicBezTo>
                  <a:pt x="4527415" y="4147951"/>
                  <a:pt x="4489826" y="4141384"/>
                  <a:pt x="4483032" y="4149309"/>
                </a:cubicBezTo>
                <a:cubicBezTo>
                  <a:pt x="4475801" y="4142141"/>
                  <a:pt x="4464508" y="4141098"/>
                  <a:pt x="4456085" y="4146818"/>
                </a:cubicBezTo>
                <a:cubicBezTo>
                  <a:pt x="4456085" y="4155536"/>
                  <a:pt x="4459708" y="4158141"/>
                  <a:pt x="4465936" y="4158141"/>
                </a:cubicBezTo>
                <a:cubicBezTo>
                  <a:pt x="4462426" y="4173765"/>
                  <a:pt x="4446575" y="4151121"/>
                  <a:pt x="4446687" y="4161311"/>
                </a:cubicBezTo>
                <a:cubicBezTo>
                  <a:pt x="4445102" y="4156555"/>
                  <a:pt x="4448385" y="4141384"/>
                  <a:pt x="4434572" y="4145233"/>
                </a:cubicBezTo>
                <a:cubicBezTo>
                  <a:pt x="4438762" y="4164934"/>
                  <a:pt x="4422118" y="4202750"/>
                  <a:pt x="4404568" y="4207166"/>
                </a:cubicBezTo>
                <a:cubicBezTo>
                  <a:pt x="4406154" y="4214865"/>
                  <a:pt x="4412495" y="4215205"/>
                  <a:pt x="4417023" y="4218488"/>
                </a:cubicBezTo>
                <a:cubicBezTo>
                  <a:pt x="4417702" y="4231961"/>
                  <a:pt x="4410683" y="4227433"/>
                  <a:pt x="4407738" y="4232414"/>
                </a:cubicBezTo>
                <a:cubicBezTo>
                  <a:pt x="4416005" y="4260720"/>
                  <a:pt x="4448952" y="4226300"/>
                  <a:pt x="4453820" y="4256757"/>
                </a:cubicBezTo>
                <a:cubicBezTo>
                  <a:pt x="4447820" y="4274193"/>
                  <a:pt x="4406040" y="4255738"/>
                  <a:pt x="4405815" y="4282232"/>
                </a:cubicBezTo>
                <a:cubicBezTo>
                  <a:pt x="4389171" y="4292082"/>
                  <a:pt x="4365508" y="4263890"/>
                  <a:pt x="4343995" y="4286648"/>
                </a:cubicBezTo>
                <a:cubicBezTo>
                  <a:pt x="4378642" y="4297970"/>
                  <a:pt x="4420534" y="4298649"/>
                  <a:pt x="4444537" y="4325709"/>
                </a:cubicBezTo>
                <a:cubicBezTo>
                  <a:pt x="4441820" y="4334315"/>
                  <a:pt x="4439668" y="4325709"/>
                  <a:pt x="4436611" y="4324917"/>
                </a:cubicBezTo>
                <a:cubicBezTo>
                  <a:pt x="4433441" y="4325483"/>
                  <a:pt x="4433554" y="4333748"/>
                  <a:pt x="4432535" y="4339409"/>
                </a:cubicBezTo>
                <a:cubicBezTo>
                  <a:pt x="4412495" y="4335560"/>
                  <a:pt x="4402984" y="4337371"/>
                  <a:pt x="4391322" y="4325709"/>
                </a:cubicBezTo>
                <a:cubicBezTo>
                  <a:pt x="4375358" y="4344051"/>
                  <a:pt x="4351128" y="4342353"/>
                  <a:pt x="4326220" y="4340089"/>
                </a:cubicBezTo>
                <a:cubicBezTo>
                  <a:pt x="4335276" y="4328766"/>
                  <a:pt x="4365621" y="4328766"/>
                  <a:pt x="4382830" y="4330012"/>
                </a:cubicBezTo>
                <a:cubicBezTo>
                  <a:pt x="4347618" y="4311217"/>
                  <a:pt x="4319992" y="4333182"/>
                  <a:pt x="4282402" y="4321747"/>
                </a:cubicBezTo>
                <a:cubicBezTo>
                  <a:pt x="4282402" y="4326502"/>
                  <a:pt x="4285346" y="4325823"/>
                  <a:pt x="4287384" y="4326955"/>
                </a:cubicBezTo>
                <a:cubicBezTo>
                  <a:pt x="4282855" y="4334201"/>
                  <a:pt x="4274930" y="4333635"/>
                  <a:pt x="4274930" y="4351071"/>
                </a:cubicBezTo>
                <a:cubicBezTo>
                  <a:pt x="4185937" y="4390699"/>
                  <a:pt x="4051881" y="4362393"/>
                  <a:pt x="3965041" y="4367375"/>
                </a:cubicBezTo>
                <a:cubicBezTo>
                  <a:pt x="3965041" y="4362620"/>
                  <a:pt x="3968324" y="4363639"/>
                  <a:pt x="3970475" y="4362620"/>
                </a:cubicBezTo>
                <a:cubicBezTo>
                  <a:pt x="3951907" y="4357072"/>
                  <a:pt x="3923941" y="4372244"/>
                  <a:pt x="3899372" y="4360129"/>
                </a:cubicBezTo>
                <a:lnTo>
                  <a:pt x="3903529" y="4351726"/>
                </a:lnTo>
                <a:lnTo>
                  <a:pt x="3912958" y="4350505"/>
                </a:lnTo>
                <a:cubicBezTo>
                  <a:pt x="3909675" y="4350109"/>
                  <a:pt x="3906477" y="4349684"/>
                  <a:pt x="3904000" y="4350774"/>
                </a:cubicBezTo>
                <a:lnTo>
                  <a:pt x="3903529" y="4351726"/>
                </a:lnTo>
                <a:lnTo>
                  <a:pt x="3849554" y="4358714"/>
                </a:lnTo>
                <a:cubicBezTo>
                  <a:pt x="3828721" y="4361233"/>
                  <a:pt x="3807492" y="4361261"/>
                  <a:pt x="3783772" y="4351977"/>
                </a:cubicBezTo>
                <a:cubicBezTo>
                  <a:pt x="3747541" y="4337598"/>
                  <a:pt x="3794528" y="4348467"/>
                  <a:pt x="3794415" y="4347108"/>
                </a:cubicBezTo>
                <a:cubicBezTo>
                  <a:pt x="3790905" y="4321067"/>
                  <a:pt x="3745503" y="4363978"/>
                  <a:pt x="3738936" y="4351184"/>
                </a:cubicBezTo>
                <a:cubicBezTo>
                  <a:pt x="3739729" y="4344051"/>
                  <a:pt x="3746862" y="4349598"/>
                  <a:pt x="3747088" y="4341334"/>
                </a:cubicBezTo>
                <a:cubicBezTo>
                  <a:pt x="3740521" y="4331257"/>
                  <a:pt x="3734294" y="4346203"/>
                  <a:pt x="3723198" y="4350845"/>
                </a:cubicBezTo>
                <a:cubicBezTo>
                  <a:pt x="3723878" y="4345410"/>
                  <a:pt x="3728406" y="4347561"/>
                  <a:pt x="3728633" y="4340994"/>
                </a:cubicBezTo>
                <a:lnTo>
                  <a:pt x="3716550" y="4340916"/>
                </a:lnTo>
                <a:lnTo>
                  <a:pt x="3720052" y="4360525"/>
                </a:lnTo>
                <a:cubicBezTo>
                  <a:pt x="3718920" y="4367318"/>
                  <a:pt x="3713259" y="4364488"/>
                  <a:pt x="3709296" y="4365054"/>
                </a:cubicBezTo>
                <a:cubicBezTo>
                  <a:pt x="3712353" y="4393699"/>
                  <a:pt x="3732846" y="4392454"/>
                  <a:pt x="3753000" y="4391887"/>
                </a:cubicBezTo>
                <a:cubicBezTo>
                  <a:pt x="3752434" y="4398907"/>
                  <a:pt x="3751981" y="4405814"/>
                  <a:pt x="3755038" y="4406833"/>
                </a:cubicBezTo>
                <a:cubicBezTo>
                  <a:pt x="3749490" y="4411701"/>
                  <a:pt x="3742810" y="4408531"/>
                  <a:pt x="3731148" y="4410795"/>
                </a:cubicBezTo>
                <a:cubicBezTo>
                  <a:pt x="3731148" y="4422118"/>
                  <a:pt x="3742470" y="4413286"/>
                  <a:pt x="3746660" y="4416343"/>
                </a:cubicBezTo>
                <a:cubicBezTo>
                  <a:pt x="3745074" y="4427666"/>
                  <a:pt x="3733639" y="4417928"/>
                  <a:pt x="3728091" y="4420533"/>
                </a:cubicBezTo>
                <a:lnTo>
                  <a:pt x="3728091" y="4405700"/>
                </a:lnTo>
                <a:lnTo>
                  <a:pt x="3707032" y="4404795"/>
                </a:lnTo>
                <a:cubicBezTo>
                  <a:pt x="3707032" y="4418947"/>
                  <a:pt x="3717675" y="4414305"/>
                  <a:pt x="3725034" y="4415438"/>
                </a:cubicBezTo>
                <a:cubicBezTo>
                  <a:pt x="3720166" y="4450310"/>
                  <a:pt x="3734658" y="4464689"/>
                  <a:pt x="3746999" y="4456198"/>
                </a:cubicBezTo>
                <a:cubicBezTo>
                  <a:pt x="3749604" y="4460953"/>
                  <a:pt x="3746999" y="4474426"/>
                  <a:pt x="3754246" y="4471369"/>
                </a:cubicBezTo>
                <a:cubicBezTo>
                  <a:pt x="3750170" y="4478616"/>
                  <a:pt x="3745414" y="4481673"/>
                  <a:pt x="3756397" y="4481446"/>
                </a:cubicBezTo>
                <a:cubicBezTo>
                  <a:pt x="3756397" y="4486201"/>
                  <a:pt x="3753000" y="4485069"/>
                  <a:pt x="3750962" y="4486201"/>
                </a:cubicBezTo>
                <a:cubicBezTo>
                  <a:pt x="3750962" y="4497524"/>
                  <a:pt x="3764888" y="4486881"/>
                  <a:pt x="3766247" y="4496731"/>
                </a:cubicBezTo>
                <a:cubicBezTo>
                  <a:pt x="3749264" y="4490730"/>
                  <a:pt x="3727638" y="4499222"/>
                  <a:pt x="3710768" y="4504317"/>
                </a:cubicBezTo>
                <a:cubicBezTo>
                  <a:pt x="3715976" y="4518356"/>
                  <a:pt x="3729450" y="4504317"/>
                  <a:pt x="3736922" y="4505449"/>
                </a:cubicBezTo>
                <a:cubicBezTo>
                  <a:pt x="3736243" y="4514733"/>
                  <a:pt x="3728204" y="4508506"/>
                  <a:pt x="3728431" y="4519942"/>
                </a:cubicBezTo>
                <a:cubicBezTo>
                  <a:pt x="3734205" y="4545417"/>
                  <a:pt x="3765002" y="4519376"/>
                  <a:pt x="3772588" y="4531264"/>
                </a:cubicBezTo>
                <a:cubicBezTo>
                  <a:pt x="3801912" y="4537038"/>
                  <a:pt x="3765115" y="4532509"/>
                  <a:pt x="3759114" y="4540661"/>
                </a:cubicBezTo>
                <a:cubicBezTo>
                  <a:pt x="3751824" y="4533885"/>
                  <a:pt x="3740693" y="4533405"/>
                  <a:pt x="3732846" y="4539529"/>
                </a:cubicBezTo>
                <a:cubicBezTo>
                  <a:pt x="3732846" y="4548247"/>
                  <a:pt x="3736922" y="4550851"/>
                  <a:pt x="3742923" y="4549945"/>
                </a:cubicBezTo>
                <a:cubicBezTo>
                  <a:pt x="3740206" y="4565683"/>
                  <a:pt x="3723789" y="4543945"/>
                  <a:pt x="3724355" y="4554135"/>
                </a:cubicBezTo>
                <a:cubicBezTo>
                  <a:pt x="3722656" y="4549379"/>
                  <a:pt x="3725148" y="4534094"/>
                  <a:pt x="3711900" y="4538623"/>
                </a:cubicBezTo>
                <a:cubicBezTo>
                  <a:pt x="3716882" y="4558097"/>
                  <a:pt x="3702503" y="4596706"/>
                  <a:pt x="3685633" y="4602141"/>
                </a:cubicBezTo>
                <a:cubicBezTo>
                  <a:pt x="3687444" y="4609614"/>
                  <a:pt x="3693672" y="4609614"/>
                  <a:pt x="3698200" y="4612557"/>
                </a:cubicBezTo>
                <a:cubicBezTo>
                  <a:pt x="3699445" y="4626031"/>
                  <a:pt x="3692425" y="4621841"/>
                  <a:pt x="3689822" y="4627050"/>
                </a:cubicBezTo>
                <a:cubicBezTo>
                  <a:pt x="3699219" y="4654789"/>
                  <a:pt x="3729790" y="4618671"/>
                  <a:pt x="3736016" y="4648902"/>
                </a:cubicBezTo>
                <a:cubicBezTo>
                  <a:pt x="3731034" y="4666677"/>
                  <a:pt x="3689255" y="4650373"/>
                  <a:pt x="3690727" y="4676867"/>
                </a:cubicBezTo>
                <a:cubicBezTo>
                  <a:pt x="3674876" y="4687397"/>
                  <a:pt x="3650420" y="4660790"/>
                  <a:pt x="3630266" y="4684227"/>
                </a:cubicBezTo>
                <a:cubicBezTo>
                  <a:pt x="3664233" y="4693964"/>
                  <a:pt x="3705899" y="4692379"/>
                  <a:pt x="3730808" y="4718194"/>
                </a:cubicBezTo>
                <a:cubicBezTo>
                  <a:pt x="3728543" y="4727025"/>
                  <a:pt x="3726052" y="4718873"/>
                  <a:pt x="3722995" y="4718194"/>
                </a:cubicBezTo>
                <a:cubicBezTo>
                  <a:pt x="3719939" y="4717514"/>
                  <a:pt x="3720391" y="4727138"/>
                  <a:pt x="3719712" y="4732912"/>
                </a:cubicBezTo>
                <a:cubicBezTo>
                  <a:pt x="3699785" y="4729969"/>
                  <a:pt x="3690502" y="4732346"/>
                  <a:pt x="3678386" y="4721590"/>
                </a:cubicBezTo>
                <a:cubicBezTo>
                  <a:pt x="3663668" y="4740725"/>
                  <a:pt x="3639664" y="4740272"/>
                  <a:pt x="3614981" y="4738800"/>
                </a:cubicBezTo>
                <a:cubicBezTo>
                  <a:pt x="3623473" y="4727478"/>
                  <a:pt x="3653250" y="4725779"/>
                  <a:pt x="3670348" y="4726232"/>
                </a:cubicBezTo>
                <a:cubicBezTo>
                  <a:pt x="3635022" y="4709475"/>
                  <a:pt x="3608755" y="4732007"/>
                  <a:pt x="3571278" y="4722269"/>
                </a:cubicBezTo>
                <a:cubicBezTo>
                  <a:pt x="3571278" y="4727025"/>
                  <a:pt x="3574335" y="4726232"/>
                  <a:pt x="3576260" y="4727251"/>
                </a:cubicBezTo>
                <a:cubicBezTo>
                  <a:pt x="3572071" y="4734724"/>
                  <a:pt x="3564372" y="4734384"/>
                  <a:pt x="3564938" y="4751820"/>
                </a:cubicBezTo>
                <a:cubicBezTo>
                  <a:pt x="3478435" y="4795298"/>
                  <a:pt x="3344608" y="4770049"/>
                  <a:pt x="3259238" y="4775710"/>
                </a:cubicBezTo>
                <a:cubicBezTo>
                  <a:pt x="3259238" y="4770955"/>
                  <a:pt x="3262522" y="4771974"/>
                  <a:pt x="3264560" y="4770955"/>
                </a:cubicBezTo>
                <a:cubicBezTo>
                  <a:pt x="3246218" y="4765860"/>
                  <a:pt x="3218591" y="4780805"/>
                  <a:pt x="3194248" y="4768804"/>
                </a:cubicBezTo>
                <a:lnTo>
                  <a:pt x="3198384" y="4760430"/>
                </a:lnTo>
                <a:lnTo>
                  <a:pt x="3207609" y="4759180"/>
                </a:lnTo>
                <a:cubicBezTo>
                  <a:pt x="3204382" y="4758784"/>
                  <a:pt x="3201212" y="4758501"/>
                  <a:pt x="3198763" y="4759661"/>
                </a:cubicBezTo>
                <a:lnTo>
                  <a:pt x="3198384" y="4760430"/>
                </a:lnTo>
                <a:lnTo>
                  <a:pt x="3144841" y="4767685"/>
                </a:lnTo>
                <a:cubicBezTo>
                  <a:pt x="3124192" y="4770275"/>
                  <a:pt x="3103161" y="4770275"/>
                  <a:pt x="3079780" y="4760652"/>
                </a:cubicBezTo>
                <a:cubicBezTo>
                  <a:pt x="3044002" y="4746046"/>
                  <a:pt x="3090424" y="4757255"/>
                  <a:pt x="3090310" y="4755896"/>
                </a:cubicBezTo>
                <a:cubicBezTo>
                  <a:pt x="3086914" y="4729855"/>
                  <a:pt x="3041850" y="4772540"/>
                  <a:pt x="3035397" y="4759520"/>
                </a:cubicBezTo>
                <a:cubicBezTo>
                  <a:pt x="3036189" y="4752387"/>
                  <a:pt x="3043209" y="4758048"/>
                  <a:pt x="3043549" y="4749896"/>
                </a:cubicBezTo>
                <a:cubicBezTo>
                  <a:pt x="3037208" y="4739706"/>
                  <a:pt x="3030755" y="4754651"/>
                  <a:pt x="3019772" y="4759180"/>
                </a:cubicBezTo>
                <a:cubicBezTo>
                  <a:pt x="3020565" y="4753744"/>
                  <a:pt x="3025094" y="4755896"/>
                  <a:pt x="3025207" y="4749443"/>
                </a:cubicBezTo>
                <a:cubicBezTo>
                  <a:pt x="2928742" y="4739932"/>
                  <a:pt x="2827181" y="4765747"/>
                  <a:pt x="2725055" y="4762803"/>
                </a:cubicBezTo>
                <a:cubicBezTo>
                  <a:pt x="2720187" y="4776050"/>
                  <a:pt x="2736377" y="4772653"/>
                  <a:pt x="2727433" y="4777748"/>
                </a:cubicBezTo>
                <a:cubicBezTo>
                  <a:pt x="2731509" y="4786919"/>
                  <a:pt x="2735698" y="4774465"/>
                  <a:pt x="2740227" y="4787938"/>
                </a:cubicBezTo>
                <a:cubicBezTo>
                  <a:pt x="2739095" y="4797562"/>
                  <a:pt x="2728905" y="4787938"/>
                  <a:pt x="2732075" y="4807639"/>
                </a:cubicBezTo>
                <a:cubicBezTo>
                  <a:pt x="2725056" y="4798128"/>
                  <a:pt x="2725735" y="4774352"/>
                  <a:pt x="2719847" y="4762350"/>
                </a:cubicBezTo>
                <a:cubicBezTo>
                  <a:pt x="2668444" y="4734949"/>
                  <a:pt x="2625307" y="4784315"/>
                  <a:pt x="2568469" y="4779786"/>
                </a:cubicBezTo>
                <a:cubicBezTo>
                  <a:pt x="2568958" y="4787097"/>
                  <a:pt x="2574140" y="4793242"/>
                  <a:pt x="2581263" y="4794958"/>
                </a:cubicBezTo>
                <a:cubicBezTo>
                  <a:pt x="2580018" y="4815112"/>
                  <a:pt x="2548542" y="4750462"/>
                  <a:pt x="2542202" y="4794958"/>
                </a:cubicBezTo>
                <a:cubicBezTo>
                  <a:pt x="2511518" y="4772314"/>
                  <a:pt x="2488195" y="4779219"/>
                  <a:pt x="2451624" y="4788844"/>
                </a:cubicBezTo>
                <a:cubicBezTo>
                  <a:pt x="2451624" y="4780013"/>
                  <a:pt x="2448454" y="4778314"/>
                  <a:pt x="2449246" y="4769030"/>
                </a:cubicBezTo>
                <a:cubicBezTo>
                  <a:pt x="2441208" y="4771974"/>
                  <a:pt x="2441547" y="4791675"/>
                  <a:pt x="2428187" y="4783748"/>
                </a:cubicBezTo>
                <a:cubicBezTo>
                  <a:pt x="2428187" y="4774577"/>
                  <a:pt x="2437018" y="4780804"/>
                  <a:pt x="2438717" y="4773898"/>
                </a:cubicBezTo>
                <a:cubicBezTo>
                  <a:pt x="2417770" y="4758387"/>
                  <a:pt x="2393428" y="4780238"/>
                  <a:pt x="2370783" y="4778201"/>
                </a:cubicBezTo>
                <a:cubicBezTo>
                  <a:pt x="2376218" y="4768124"/>
                  <a:pt x="2369878" y="4768351"/>
                  <a:pt x="2365802" y="4763255"/>
                </a:cubicBezTo>
                <a:cubicBezTo>
                  <a:pt x="2365132" y="4769050"/>
                  <a:pt x="2362252" y="4774363"/>
                  <a:pt x="2357762" y="4778087"/>
                </a:cubicBezTo>
                <a:cubicBezTo>
                  <a:pt x="2353459" y="4774917"/>
                  <a:pt x="2356290" y="4766765"/>
                  <a:pt x="2360480" y="4768237"/>
                </a:cubicBezTo>
                <a:cubicBezTo>
                  <a:pt x="2325494" y="4759405"/>
                  <a:pt x="2266505" y="4769710"/>
                  <a:pt x="2214537" y="4777182"/>
                </a:cubicBezTo>
                <a:cubicBezTo>
                  <a:pt x="2214537" y="4788504"/>
                  <a:pt x="2225859" y="4779447"/>
                  <a:pt x="2230162" y="4782390"/>
                </a:cubicBezTo>
                <a:cubicBezTo>
                  <a:pt x="2228690" y="4787033"/>
                  <a:pt x="2222915" y="4789749"/>
                  <a:pt x="2227444" y="4792240"/>
                </a:cubicBezTo>
                <a:cubicBezTo>
                  <a:pt x="2185779" y="4791957"/>
                  <a:pt x="2140037" y="4790372"/>
                  <a:pt x="2096007" y="4787145"/>
                </a:cubicBezTo>
                <a:lnTo>
                  <a:pt x="2051957" y="4782939"/>
                </a:lnTo>
                <a:lnTo>
                  <a:pt x="2050866" y="4788986"/>
                </a:lnTo>
                <a:cubicBezTo>
                  <a:pt x="2049861" y="4790203"/>
                  <a:pt x="2048531" y="4789864"/>
                  <a:pt x="2047172" y="4789298"/>
                </a:cubicBezTo>
                <a:lnTo>
                  <a:pt x="2047172" y="4782483"/>
                </a:lnTo>
                <a:lnTo>
                  <a:pt x="2031971" y="4781031"/>
                </a:lnTo>
                <a:cubicBezTo>
                  <a:pt x="2011536" y="4778555"/>
                  <a:pt x="1992253" y="4775625"/>
                  <a:pt x="1974845" y="4772200"/>
                </a:cubicBezTo>
                <a:cubicBezTo>
                  <a:pt x="1978129" y="4763596"/>
                  <a:pt x="1984101" y="4760057"/>
                  <a:pt x="1991149" y="4758571"/>
                </a:cubicBezTo>
                <a:lnTo>
                  <a:pt x="2010909" y="4757428"/>
                </a:lnTo>
                <a:lnTo>
                  <a:pt x="1999391" y="4752127"/>
                </a:lnTo>
                <a:cubicBezTo>
                  <a:pt x="1995005" y="4750541"/>
                  <a:pt x="1990844" y="4749812"/>
                  <a:pt x="1987164" y="4751029"/>
                </a:cubicBezTo>
                <a:cubicBezTo>
                  <a:pt x="1988296" y="4721591"/>
                  <a:pt x="1996222" y="4746839"/>
                  <a:pt x="1999732" y="4730875"/>
                </a:cubicBezTo>
                <a:cubicBezTo>
                  <a:pt x="1999732" y="4735744"/>
                  <a:pt x="1998486" y="4734838"/>
                  <a:pt x="1997581" y="4735970"/>
                </a:cubicBezTo>
                <a:lnTo>
                  <a:pt x="2014422" y="4743352"/>
                </a:lnTo>
                <a:lnTo>
                  <a:pt x="2013907" y="4737440"/>
                </a:lnTo>
                <a:cubicBezTo>
                  <a:pt x="2023417" y="4741744"/>
                  <a:pt x="2027720" y="4728609"/>
                  <a:pt x="2032136" y="4737440"/>
                </a:cubicBezTo>
                <a:cubicBezTo>
                  <a:pt x="2034060" y="4750914"/>
                  <a:pt x="2019907" y="4733930"/>
                  <a:pt x="2021719" y="4747405"/>
                </a:cubicBezTo>
                <a:cubicBezTo>
                  <a:pt x="2026247" y="4758727"/>
                  <a:pt x="2034514" y="4736083"/>
                  <a:pt x="2042551" y="4737440"/>
                </a:cubicBezTo>
                <a:cubicBezTo>
                  <a:pt x="2021832" y="4716382"/>
                  <a:pt x="1987865" y="4725553"/>
                  <a:pt x="1969524" y="4707777"/>
                </a:cubicBezTo>
                <a:cubicBezTo>
                  <a:pt x="1966466" y="4708570"/>
                  <a:pt x="1967372" y="4716834"/>
                  <a:pt x="1966920" y="4722722"/>
                </a:cubicBezTo>
                <a:cubicBezTo>
                  <a:pt x="1962391" y="4717825"/>
                  <a:pt x="1956588" y="4715639"/>
                  <a:pt x="1950013" y="4715048"/>
                </a:cubicBezTo>
                <a:lnTo>
                  <a:pt x="1942489" y="4715711"/>
                </a:lnTo>
                <a:lnTo>
                  <a:pt x="1942417" y="4715930"/>
                </a:lnTo>
                <a:lnTo>
                  <a:pt x="1942341" y="4715724"/>
                </a:lnTo>
                <a:lnTo>
                  <a:pt x="1934383" y="4716426"/>
                </a:lnTo>
                <a:lnTo>
                  <a:pt x="1933950" y="4717628"/>
                </a:lnTo>
                <a:lnTo>
                  <a:pt x="1932982" y="4716550"/>
                </a:lnTo>
                <a:lnTo>
                  <a:pt x="1928467" y="4716948"/>
                </a:lnTo>
                <a:lnTo>
                  <a:pt x="1907426" y="4721293"/>
                </a:lnTo>
                <a:lnTo>
                  <a:pt x="1915608" y="4723063"/>
                </a:lnTo>
                <a:cubicBezTo>
                  <a:pt x="1893982" y="4744575"/>
                  <a:pt x="1871791" y="4725101"/>
                  <a:pt x="1855147" y="4759747"/>
                </a:cubicBezTo>
                <a:cubicBezTo>
                  <a:pt x="1855480" y="4752794"/>
                  <a:pt x="1857091" y="4745961"/>
                  <a:pt x="1859902" y="4739593"/>
                </a:cubicBezTo>
                <a:cubicBezTo>
                  <a:pt x="1831484" y="4727365"/>
                  <a:pt x="1812802" y="4752161"/>
                  <a:pt x="1791063" y="4747066"/>
                </a:cubicBezTo>
                <a:cubicBezTo>
                  <a:pt x="1791629" y="4758388"/>
                  <a:pt x="1794120" y="4757595"/>
                  <a:pt x="1796838" y="4756803"/>
                </a:cubicBezTo>
                <a:cubicBezTo>
                  <a:pt x="1800800" y="4769484"/>
                  <a:pt x="1787440" y="4753633"/>
                  <a:pt x="1787214" y="4766653"/>
                </a:cubicBezTo>
                <a:cubicBezTo>
                  <a:pt x="1787893" y="4723289"/>
                  <a:pt x="1753247" y="4761219"/>
                  <a:pt x="1743850" y="4738574"/>
                </a:cubicBezTo>
                <a:cubicBezTo>
                  <a:pt x="1749511" y="4757595"/>
                  <a:pt x="1739547" y="4739593"/>
                  <a:pt x="1736830" y="4748877"/>
                </a:cubicBezTo>
                <a:cubicBezTo>
                  <a:pt x="1739094" y="4736196"/>
                  <a:pt x="1734905" y="4739140"/>
                  <a:pt x="1731961" y="4739140"/>
                </a:cubicBezTo>
                <a:cubicBezTo>
                  <a:pt x="1741246" y="4767899"/>
                  <a:pt x="1710336" y="4736536"/>
                  <a:pt x="1697995" y="4745820"/>
                </a:cubicBezTo>
                <a:cubicBezTo>
                  <a:pt x="1724602" y="4763257"/>
                  <a:pt x="1737623" y="4766087"/>
                  <a:pt x="1761286" y="4757822"/>
                </a:cubicBezTo>
                <a:cubicBezTo>
                  <a:pt x="1761852" y="4775258"/>
                  <a:pt x="1755398" y="4760086"/>
                  <a:pt x="1751209" y="4773107"/>
                </a:cubicBezTo>
                <a:cubicBezTo>
                  <a:pt x="1752568" y="4781825"/>
                  <a:pt x="1755398" y="4782051"/>
                  <a:pt x="1757210" y="4787826"/>
                </a:cubicBezTo>
                <a:cubicBezTo>
                  <a:pt x="1752115" y="4805262"/>
                  <a:pt x="1748265" y="4761445"/>
                  <a:pt x="1741246" y="4768691"/>
                </a:cubicBezTo>
                <a:cubicBezTo>
                  <a:pt x="1742265" y="4775258"/>
                  <a:pt x="1743963" y="4777749"/>
                  <a:pt x="1746001" y="4778315"/>
                </a:cubicBezTo>
                <a:cubicBezTo>
                  <a:pt x="1744636" y="4783171"/>
                  <a:pt x="1744138" y="4788231"/>
                  <a:pt x="1744529" y="4793260"/>
                </a:cubicBezTo>
                <a:cubicBezTo>
                  <a:pt x="1704901" y="4783976"/>
                  <a:pt x="1663236" y="4769937"/>
                  <a:pt x="1621343" y="4784769"/>
                </a:cubicBezTo>
                <a:lnTo>
                  <a:pt x="1616349" y="4782102"/>
                </a:lnTo>
                <a:lnTo>
                  <a:pt x="1617994" y="4780329"/>
                </a:lnTo>
                <a:lnTo>
                  <a:pt x="1619079" y="4780353"/>
                </a:lnTo>
                <a:lnTo>
                  <a:pt x="1618286" y="4780013"/>
                </a:lnTo>
                <a:lnTo>
                  <a:pt x="1617994" y="4780329"/>
                </a:lnTo>
                <a:lnTo>
                  <a:pt x="1612807" y="4780212"/>
                </a:lnTo>
                <a:lnTo>
                  <a:pt x="1599605" y="4773163"/>
                </a:lnTo>
                <a:cubicBezTo>
                  <a:pt x="1591481" y="4772427"/>
                  <a:pt x="1582735" y="4773560"/>
                  <a:pt x="1574130" y="4772767"/>
                </a:cubicBezTo>
                <a:cubicBezTo>
                  <a:pt x="1511178" y="4766766"/>
                  <a:pt x="1454567" y="4805488"/>
                  <a:pt x="1392974" y="4820773"/>
                </a:cubicBezTo>
                <a:cubicBezTo>
                  <a:pt x="1392974" y="4814659"/>
                  <a:pt x="1392974" y="4810470"/>
                  <a:pt x="1395352" y="4810583"/>
                </a:cubicBezTo>
                <a:cubicBezTo>
                  <a:pt x="1380293" y="4796204"/>
                  <a:pt x="1370103" y="4828812"/>
                  <a:pt x="1358894" y="4838549"/>
                </a:cubicBezTo>
                <a:cubicBezTo>
                  <a:pt x="1360027" y="4822019"/>
                  <a:pt x="1366027" y="4821226"/>
                  <a:pt x="1369650" y="4812735"/>
                </a:cubicBezTo>
                <a:cubicBezTo>
                  <a:pt x="1362631" y="4808092"/>
                  <a:pt x="1350742" y="4817943"/>
                  <a:pt x="1342251" y="4820094"/>
                </a:cubicBezTo>
                <a:cubicBezTo>
                  <a:pt x="1345924" y="4810582"/>
                  <a:pt x="1354729" y="4804021"/>
                  <a:pt x="1364895" y="4803224"/>
                </a:cubicBezTo>
                <a:cubicBezTo>
                  <a:pt x="1355271" y="4766653"/>
                  <a:pt x="1342251" y="4777296"/>
                  <a:pt x="1333759" y="4756124"/>
                </a:cubicBezTo>
                <a:cubicBezTo>
                  <a:pt x="1336023" y="4761785"/>
                  <a:pt x="1332853" y="4733479"/>
                  <a:pt x="1329004" y="4726686"/>
                </a:cubicBezTo>
                <a:lnTo>
                  <a:pt x="1326923" y="4723669"/>
                </a:lnTo>
                <a:lnTo>
                  <a:pt x="1329004" y="4721704"/>
                </a:lnTo>
                <a:cubicBezTo>
                  <a:pt x="1329004" y="4725667"/>
                  <a:pt x="1321871" y="4696908"/>
                  <a:pt x="1325720" y="4697135"/>
                </a:cubicBezTo>
                <a:cubicBezTo>
                  <a:pt x="1314196" y="4688098"/>
                  <a:pt x="1304314" y="4677144"/>
                  <a:pt x="1296509" y="4664753"/>
                </a:cubicBezTo>
                <a:cubicBezTo>
                  <a:pt x="1304661" y="4660451"/>
                  <a:pt x="1329683" y="4707438"/>
                  <a:pt x="1329004" y="4646977"/>
                </a:cubicBezTo>
                <a:lnTo>
                  <a:pt x="1319874" y="4616264"/>
                </a:lnTo>
                <a:lnTo>
                  <a:pt x="1316548" y="4617992"/>
                </a:lnTo>
                <a:lnTo>
                  <a:pt x="1319597" y="4615334"/>
                </a:lnTo>
                <a:lnTo>
                  <a:pt x="1316252" y="4604080"/>
                </a:lnTo>
                <a:cubicBezTo>
                  <a:pt x="1311539" y="4593169"/>
                  <a:pt x="1306190" y="4587026"/>
                  <a:pt x="1299679" y="4589800"/>
                </a:cubicBezTo>
                <a:cubicBezTo>
                  <a:pt x="1298845" y="4581508"/>
                  <a:pt x="1297368" y="4573294"/>
                  <a:pt x="1295263" y="4565231"/>
                </a:cubicBezTo>
                <a:lnTo>
                  <a:pt x="1297600" y="4564076"/>
                </a:lnTo>
                <a:lnTo>
                  <a:pt x="1284393" y="4560927"/>
                </a:lnTo>
                <a:cubicBezTo>
                  <a:pt x="1289488" y="4563645"/>
                  <a:pt x="1283883" y="4549549"/>
                  <a:pt x="1276129" y="4541041"/>
                </a:cubicBezTo>
                <a:lnTo>
                  <a:pt x="1268358" y="4535500"/>
                </a:lnTo>
                <a:lnTo>
                  <a:pt x="1267269" y="4535561"/>
                </a:lnTo>
                <a:lnTo>
                  <a:pt x="1239492" y="4541405"/>
                </a:lnTo>
                <a:lnTo>
                  <a:pt x="1239443" y="4541453"/>
                </a:lnTo>
                <a:cubicBezTo>
                  <a:pt x="1237405" y="4547624"/>
                  <a:pt x="1230272" y="4550851"/>
                  <a:pt x="1222474" y="4551502"/>
                </a:cubicBezTo>
                <a:lnTo>
                  <a:pt x="1210049" y="4548297"/>
                </a:lnTo>
                <a:lnTo>
                  <a:pt x="1152410" y="4562888"/>
                </a:lnTo>
                <a:cubicBezTo>
                  <a:pt x="1080501" y="4587445"/>
                  <a:pt x="1013481" y="4626507"/>
                  <a:pt x="940028" y="4653086"/>
                </a:cubicBezTo>
                <a:cubicBezTo>
                  <a:pt x="939236" y="4646972"/>
                  <a:pt x="940028" y="4642669"/>
                  <a:pt x="942745" y="4641763"/>
                </a:cubicBezTo>
                <a:cubicBezTo>
                  <a:pt x="916704" y="4632139"/>
                  <a:pt x="904023" y="4668144"/>
                  <a:pt x="886814" y="4681618"/>
                </a:cubicBezTo>
                <a:cubicBezTo>
                  <a:pt x="886814" y="4664747"/>
                  <a:pt x="896438" y="4661917"/>
                  <a:pt x="901306" y="4652293"/>
                </a:cubicBezTo>
                <a:cubicBezTo>
                  <a:pt x="889984" y="4649915"/>
                  <a:pt x="871302" y="4663615"/>
                  <a:pt x="857716" y="4668597"/>
                </a:cubicBezTo>
                <a:cubicBezTo>
                  <a:pt x="865251" y="4656240"/>
                  <a:pt x="877531" y="4647520"/>
                  <a:pt x="891682" y="4644481"/>
                </a:cubicBezTo>
                <a:cubicBezTo>
                  <a:pt x="871868" y="4611080"/>
                  <a:pt x="852394" y="4625799"/>
                  <a:pt x="836203" y="4607344"/>
                </a:cubicBezTo>
                <a:cubicBezTo>
                  <a:pt x="840506" y="4612212"/>
                  <a:pt x="832241" y="4584699"/>
                  <a:pt x="824881" y="4579378"/>
                </a:cubicBezTo>
                <a:lnTo>
                  <a:pt x="822806" y="4578103"/>
                </a:lnTo>
                <a:lnTo>
                  <a:pt x="823636" y="4574509"/>
                </a:lnTo>
                <a:cubicBezTo>
                  <a:pt x="823636" y="4578585"/>
                  <a:pt x="809483" y="4551865"/>
                  <a:pt x="815710" y="4550959"/>
                </a:cubicBezTo>
                <a:cubicBezTo>
                  <a:pt x="797844" y="4546463"/>
                  <a:pt x="780931" y="4538794"/>
                  <a:pt x="765779" y="4528315"/>
                </a:cubicBezTo>
                <a:cubicBezTo>
                  <a:pt x="778234" y="4521521"/>
                  <a:pt x="823070" y="4560583"/>
                  <a:pt x="815597" y="4500349"/>
                </a:cubicBezTo>
                <a:cubicBezTo>
                  <a:pt x="799293" y="4470118"/>
                  <a:pt x="782763" y="4442719"/>
                  <a:pt x="762835" y="4452229"/>
                </a:cubicBezTo>
                <a:cubicBezTo>
                  <a:pt x="760673" y="4444279"/>
                  <a:pt x="757435" y="4436661"/>
                  <a:pt x="753212" y="4429585"/>
                </a:cubicBezTo>
                <a:cubicBezTo>
                  <a:pt x="751513" y="4421546"/>
                  <a:pt x="761703" y="4432755"/>
                  <a:pt x="765326" y="4426528"/>
                </a:cubicBezTo>
                <a:cubicBezTo>
                  <a:pt x="766232" y="4422905"/>
                  <a:pt x="764307" y="4415206"/>
                  <a:pt x="768044" y="4415206"/>
                </a:cubicBezTo>
                <a:cubicBezTo>
                  <a:pt x="764540" y="4405560"/>
                  <a:pt x="759576" y="4396511"/>
                  <a:pt x="753325" y="4388372"/>
                </a:cubicBezTo>
                <a:cubicBezTo>
                  <a:pt x="755136" y="4379994"/>
                  <a:pt x="775969" y="4414979"/>
                  <a:pt x="766345" y="4374672"/>
                </a:cubicBezTo>
                <a:cubicBezTo>
                  <a:pt x="762609" y="4360972"/>
                  <a:pt x="756948" y="4367766"/>
                  <a:pt x="751853" y="4368219"/>
                </a:cubicBezTo>
                <a:cubicBezTo>
                  <a:pt x="749362" y="4357576"/>
                  <a:pt x="753551" y="4356896"/>
                  <a:pt x="757967" y="4356896"/>
                </a:cubicBezTo>
                <a:cubicBezTo>
                  <a:pt x="750834" y="4334252"/>
                  <a:pt x="743814" y="4325307"/>
                  <a:pt x="746645" y="4313532"/>
                </a:cubicBezTo>
                <a:cubicBezTo>
                  <a:pt x="730680" y="4288963"/>
                  <a:pt x="730227" y="4295303"/>
                  <a:pt x="716075" y="4280358"/>
                </a:cubicBezTo>
                <a:cubicBezTo>
                  <a:pt x="716075" y="4269715"/>
                  <a:pt x="728303" y="4280358"/>
                  <a:pt x="732832" y="4281264"/>
                </a:cubicBezTo>
                <a:cubicBezTo>
                  <a:pt x="732832" y="4275942"/>
                  <a:pt x="733851" y="4270621"/>
                  <a:pt x="734303" y="4265413"/>
                </a:cubicBezTo>
                <a:cubicBezTo>
                  <a:pt x="727284" y="4251373"/>
                  <a:pt x="721736" y="4273678"/>
                  <a:pt x="717547" y="4264620"/>
                </a:cubicBezTo>
                <a:cubicBezTo>
                  <a:pt x="715961" y="4257714"/>
                  <a:pt x="714376" y="4250920"/>
                  <a:pt x="712112" y="4250581"/>
                </a:cubicBezTo>
                <a:cubicBezTo>
                  <a:pt x="713810" y="4240051"/>
                  <a:pt x="726831" y="4261337"/>
                  <a:pt x="733624" y="4255449"/>
                </a:cubicBezTo>
                <a:cubicBezTo>
                  <a:pt x="731586" y="4249109"/>
                  <a:pt x="724113" y="4248316"/>
                  <a:pt x="731133" y="4245825"/>
                </a:cubicBezTo>
                <a:cubicBezTo>
                  <a:pt x="726378" y="4236994"/>
                  <a:pt x="719811" y="4245825"/>
                  <a:pt x="714829" y="4239711"/>
                </a:cubicBezTo>
                <a:cubicBezTo>
                  <a:pt x="718525" y="4233136"/>
                  <a:pt x="724358" y="4228023"/>
                  <a:pt x="731360" y="4225219"/>
                </a:cubicBezTo>
                <a:cubicBezTo>
                  <a:pt x="729322" y="4212085"/>
                  <a:pt x="725472" y="4216840"/>
                  <a:pt x="722528" y="4212198"/>
                </a:cubicBezTo>
                <a:cubicBezTo>
                  <a:pt x="718566" y="4212198"/>
                  <a:pt x="717999" y="4217520"/>
                  <a:pt x="721056" y="4227823"/>
                </a:cubicBezTo>
                <a:cubicBezTo>
                  <a:pt x="711433" y="4215821"/>
                  <a:pt x="705658" y="4198725"/>
                  <a:pt x="698412" y="4197819"/>
                </a:cubicBezTo>
                <a:cubicBezTo>
                  <a:pt x="692072" y="4185591"/>
                  <a:pt x="703620" y="4186497"/>
                  <a:pt x="696487" y="4182874"/>
                </a:cubicBezTo>
                <a:cubicBezTo>
                  <a:pt x="696487" y="4160229"/>
                  <a:pt x="727397" y="4178345"/>
                  <a:pt x="728982" y="4159210"/>
                </a:cubicBezTo>
                <a:cubicBezTo>
                  <a:pt x="717660" y="4150153"/>
                  <a:pt x="711319" y="4174722"/>
                  <a:pt x="695015" y="4157512"/>
                </a:cubicBezTo>
                <a:cubicBezTo>
                  <a:pt x="696487" y="4140189"/>
                  <a:pt x="713357" y="4153096"/>
                  <a:pt x="726604" y="4144378"/>
                </a:cubicBezTo>
                <a:cubicBezTo>
                  <a:pt x="715767" y="4133119"/>
                  <a:pt x="707974" y="4119288"/>
                  <a:pt x="703960" y="4104184"/>
                </a:cubicBezTo>
                <a:cubicBezTo>
                  <a:pt x="702828" y="4097504"/>
                  <a:pt x="707243" y="4098976"/>
                  <a:pt x="709621" y="4097618"/>
                </a:cubicBezTo>
                <a:cubicBezTo>
                  <a:pt x="699884" y="4070671"/>
                  <a:pt x="686977" y="4076219"/>
                  <a:pt x="674182" y="4080974"/>
                </a:cubicBezTo>
                <a:cubicBezTo>
                  <a:pt x="672597" y="4074181"/>
                  <a:pt x="671012" y="4067387"/>
                  <a:pt x="668748" y="4067048"/>
                </a:cubicBezTo>
                <a:cubicBezTo>
                  <a:pt x="671012" y="4061160"/>
                  <a:pt x="676107" y="4062858"/>
                  <a:pt x="683127" y="4058329"/>
                </a:cubicBezTo>
                <a:cubicBezTo>
                  <a:pt x="680183" y="4047687"/>
                  <a:pt x="675315" y="4058329"/>
                  <a:pt x="671805" y="4056178"/>
                </a:cubicBezTo>
                <a:cubicBezTo>
                  <a:pt x="669767" y="4044856"/>
                  <a:pt x="679730" y="4051876"/>
                  <a:pt x="683127" y="4048253"/>
                </a:cubicBezTo>
                <a:lnTo>
                  <a:pt x="686863" y="4062632"/>
                </a:lnTo>
                <a:lnTo>
                  <a:pt x="700676" y="4059122"/>
                </a:lnTo>
                <a:cubicBezTo>
                  <a:pt x="696714" y="4044969"/>
                  <a:pt x="690713" y="4052215"/>
                  <a:pt x="685391" y="4052215"/>
                </a:cubicBezTo>
                <a:cubicBezTo>
                  <a:pt x="679051" y="4018249"/>
                  <a:pt x="665691" y="4006927"/>
                  <a:pt x="660030" y="4017683"/>
                </a:cubicBezTo>
                <a:cubicBezTo>
                  <a:pt x="657086" y="4013720"/>
                  <a:pt x="655048" y="4000133"/>
                  <a:pt x="651198" y="4004662"/>
                </a:cubicBezTo>
                <a:cubicBezTo>
                  <a:pt x="651198" y="3996850"/>
                  <a:pt x="654029" y="3993340"/>
                  <a:pt x="647009" y="3995491"/>
                </a:cubicBezTo>
                <a:lnTo>
                  <a:pt x="647310" y="3994724"/>
                </a:lnTo>
                <a:lnTo>
                  <a:pt x="630406" y="3996629"/>
                </a:lnTo>
                <a:cubicBezTo>
                  <a:pt x="613465" y="4002969"/>
                  <a:pt x="598096" y="4016952"/>
                  <a:pt x="587509" y="4031954"/>
                </a:cubicBezTo>
                <a:cubicBezTo>
                  <a:pt x="600332" y="3984741"/>
                  <a:pt x="617103" y="3969753"/>
                  <a:pt x="641166" y="3957138"/>
                </a:cubicBezTo>
                <a:lnTo>
                  <a:pt x="653363" y="3951212"/>
                </a:lnTo>
                <a:lnTo>
                  <a:pt x="646123" y="3943853"/>
                </a:lnTo>
                <a:cubicBezTo>
                  <a:pt x="637520" y="3942383"/>
                  <a:pt x="629092" y="3958156"/>
                  <a:pt x="622893" y="3950429"/>
                </a:cubicBezTo>
                <a:cubicBezTo>
                  <a:pt x="607523" y="3950938"/>
                  <a:pt x="617756" y="3949219"/>
                  <a:pt x="624501" y="3944649"/>
                </a:cubicBezTo>
                <a:lnTo>
                  <a:pt x="626265" y="3942479"/>
                </a:lnTo>
                <a:lnTo>
                  <a:pt x="602908" y="3949642"/>
                </a:lnTo>
                <a:cubicBezTo>
                  <a:pt x="602908" y="3943527"/>
                  <a:pt x="603700" y="3939338"/>
                  <a:pt x="606757" y="3939112"/>
                </a:cubicBezTo>
                <a:cubicBezTo>
                  <a:pt x="582075" y="3926997"/>
                  <a:pt x="565771" y="3961756"/>
                  <a:pt x="547768" y="3973079"/>
                </a:cubicBezTo>
                <a:cubicBezTo>
                  <a:pt x="549240" y="3956322"/>
                  <a:pt x="559091" y="3954509"/>
                  <a:pt x="564865" y="3945339"/>
                </a:cubicBezTo>
                <a:cubicBezTo>
                  <a:pt x="553543" y="3941829"/>
                  <a:pt x="534408" y="3953491"/>
                  <a:pt x="520935" y="3956661"/>
                </a:cubicBezTo>
                <a:cubicBezTo>
                  <a:pt x="529388" y="3945240"/>
                  <a:pt x="542244" y="3937888"/>
                  <a:pt x="556373" y="3936394"/>
                </a:cubicBezTo>
                <a:cubicBezTo>
                  <a:pt x="540296" y="3901183"/>
                  <a:pt x="520255" y="3913749"/>
                  <a:pt x="506442" y="3893596"/>
                </a:cubicBezTo>
                <a:cubicBezTo>
                  <a:pt x="510065" y="3898917"/>
                  <a:pt x="504744" y="3870951"/>
                  <a:pt x="498630" y="3864611"/>
                </a:cubicBezTo>
                <a:lnTo>
                  <a:pt x="496987" y="3863203"/>
                </a:lnTo>
                <a:lnTo>
                  <a:pt x="497951" y="3859629"/>
                </a:lnTo>
                <a:cubicBezTo>
                  <a:pt x="497951" y="3863705"/>
                  <a:pt x="486628" y="3835740"/>
                  <a:pt x="492629" y="3835400"/>
                </a:cubicBezTo>
                <a:cubicBezTo>
                  <a:pt x="475988" y="3828646"/>
                  <a:pt x="460659" y="3819028"/>
                  <a:pt x="447340" y="3806981"/>
                </a:cubicBezTo>
                <a:cubicBezTo>
                  <a:pt x="460021" y="3801433"/>
                  <a:pt x="499309" y="3845250"/>
                  <a:pt x="497837" y="3784336"/>
                </a:cubicBezTo>
                <a:cubicBezTo>
                  <a:pt x="485156" y="3752634"/>
                  <a:pt x="472023" y="3723423"/>
                  <a:pt x="452548" y="3730782"/>
                </a:cubicBezTo>
                <a:cubicBezTo>
                  <a:pt x="451312" y="3722499"/>
                  <a:pt x="448949" y="3714424"/>
                  <a:pt x="445529" y="3706779"/>
                </a:cubicBezTo>
                <a:cubicBezTo>
                  <a:pt x="444623" y="3698627"/>
                  <a:pt x="453341" y="3710855"/>
                  <a:pt x="456851" y="3704968"/>
                </a:cubicBezTo>
                <a:cubicBezTo>
                  <a:pt x="458096" y="3701571"/>
                  <a:pt x="456851" y="3693645"/>
                  <a:pt x="460474" y="3694438"/>
                </a:cubicBezTo>
                <a:cubicBezTo>
                  <a:pt x="457659" y="3684467"/>
                  <a:pt x="453386" y="3674967"/>
                  <a:pt x="447793" y="3666246"/>
                </a:cubicBezTo>
                <a:cubicBezTo>
                  <a:pt x="450284" y="3658094"/>
                  <a:pt x="466814" y="3695231"/>
                  <a:pt x="461493" y="3654131"/>
                </a:cubicBezTo>
                <a:cubicBezTo>
                  <a:pt x="459229" y="3640091"/>
                  <a:pt x="453115" y="3646205"/>
                  <a:pt x="448246" y="3646092"/>
                </a:cubicBezTo>
                <a:cubicBezTo>
                  <a:pt x="446887" y="3634770"/>
                  <a:pt x="450963" y="3634770"/>
                  <a:pt x="455266" y="3634770"/>
                </a:cubicBezTo>
                <a:cubicBezTo>
                  <a:pt x="450510" y="3612125"/>
                  <a:pt x="444736" y="3601935"/>
                  <a:pt x="448812" y="3590613"/>
                </a:cubicBezTo>
                <a:lnTo>
                  <a:pt x="442639" y="3579157"/>
                </a:lnTo>
                <a:lnTo>
                  <a:pt x="417564" y="3565365"/>
                </a:lnTo>
                <a:cubicBezTo>
                  <a:pt x="405855" y="3560329"/>
                  <a:pt x="392589" y="3560329"/>
                  <a:pt x="380880" y="3565365"/>
                </a:cubicBezTo>
                <a:lnTo>
                  <a:pt x="379088" y="3562289"/>
                </a:lnTo>
                <a:lnTo>
                  <a:pt x="380540" y="3560044"/>
                </a:lnTo>
                <a:lnTo>
                  <a:pt x="380314" y="3560383"/>
                </a:lnTo>
                <a:lnTo>
                  <a:pt x="377719" y="3559938"/>
                </a:lnTo>
                <a:lnTo>
                  <a:pt x="375426" y="3556001"/>
                </a:lnTo>
                <a:cubicBezTo>
                  <a:pt x="369275" y="3549882"/>
                  <a:pt x="361292" y="3552090"/>
                  <a:pt x="353820" y="3549967"/>
                </a:cubicBezTo>
                <a:cubicBezTo>
                  <a:pt x="316570" y="3540003"/>
                  <a:pt x="282490" y="3575895"/>
                  <a:pt x="247844" y="3588689"/>
                </a:cubicBezTo>
                <a:cubicBezTo>
                  <a:pt x="247844" y="3582688"/>
                  <a:pt x="247844" y="3578499"/>
                  <a:pt x="248863" y="3578725"/>
                </a:cubicBezTo>
                <a:cubicBezTo>
                  <a:pt x="239579" y="3563780"/>
                  <a:pt x="234823" y="3595935"/>
                  <a:pt x="228936" y="3605333"/>
                </a:cubicBezTo>
                <a:cubicBezTo>
                  <a:pt x="228802" y="3596612"/>
                  <a:pt x="230540" y="3587964"/>
                  <a:pt x="234031" y="3579971"/>
                </a:cubicBezTo>
                <a:cubicBezTo>
                  <a:pt x="229728" y="3574989"/>
                  <a:pt x="223275" y="3584613"/>
                  <a:pt x="218406" y="3586538"/>
                </a:cubicBezTo>
                <a:cubicBezTo>
                  <a:pt x="220897" y="3574536"/>
                  <a:pt x="225539" y="3571479"/>
                  <a:pt x="230634" y="3570234"/>
                </a:cubicBezTo>
                <a:cubicBezTo>
                  <a:pt x="223275" y="3533550"/>
                  <a:pt x="216142" y="3543853"/>
                  <a:pt x="209801" y="3522567"/>
                </a:cubicBezTo>
                <a:cubicBezTo>
                  <a:pt x="209740" y="3512557"/>
                  <a:pt x="208253" y="3502607"/>
                  <a:pt x="205386" y="3493017"/>
                </a:cubicBezTo>
                <a:lnTo>
                  <a:pt x="204533" y="3491306"/>
                </a:lnTo>
                <a:lnTo>
                  <a:pt x="204819" y="3488034"/>
                </a:lnTo>
                <a:cubicBezTo>
                  <a:pt x="204819" y="3492110"/>
                  <a:pt x="199045" y="3463239"/>
                  <a:pt x="201536" y="3463578"/>
                </a:cubicBezTo>
                <a:cubicBezTo>
                  <a:pt x="193329" y="3453577"/>
                  <a:pt x="186477" y="3442537"/>
                  <a:pt x="181156" y="3430745"/>
                </a:cubicBezTo>
                <a:cubicBezTo>
                  <a:pt x="186364" y="3426669"/>
                  <a:pt x="204480" y="3473882"/>
                  <a:pt x="201196" y="3413648"/>
                </a:cubicBezTo>
                <a:cubicBezTo>
                  <a:pt x="194516" y="3380926"/>
                  <a:pt x="187496" y="3350810"/>
                  <a:pt x="178552" y="3356132"/>
                </a:cubicBezTo>
                <a:cubicBezTo>
                  <a:pt x="177590" y="3347903"/>
                  <a:pt x="176153" y="3339738"/>
                  <a:pt x="174249" y="3331676"/>
                </a:cubicBezTo>
                <a:cubicBezTo>
                  <a:pt x="173344" y="3323523"/>
                  <a:pt x="177873" y="3336431"/>
                  <a:pt x="179458" y="3331110"/>
                </a:cubicBezTo>
                <a:cubicBezTo>
                  <a:pt x="179458" y="3327826"/>
                  <a:pt x="179458" y="3319787"/>
                  <a:pt x="180590" y="3320920"/>
                </a:cubicBezTo>
                <a:cubicBezTo>
                  <a:pt x="178922" y="3311059"/>
                  <a:pt x="176538" y="3301335"/>
                  <a:pt x="173457" y="3291821"/>
                </a:cubicBezTo>
                <a:cubicBezTo>
                  <a:pt x="174363" y="3284009"/>
                  <a:pt x="183534" y="3322391"/>
                  <a:pt x="179344" y="3281179"/>
                </a:cubicBezTo>
                <a:cubicBezTo>
                  <a:pt x="177646" y="3267026"/>
                  <a:pt x="175042" y="3272460"/>
                  <a:pt x="172778" y="3271894"/>
                </a:cubicBezTo>
                <a:cubicBezTo>
                  <a:pt x="171759" y="3260572"/>
                  <a:pt x="173570" y="3260572"/>
                  <a:pt x="175608" y="3261590"/>
                </a:cubicBezTo>
                <a:cubicBezTo>
                  <a:pt x="172278" y="3247034"/>
                  <a:pt x="170644" y="3232140"/>
                  <a:pt x="170740" y="3217207"/>
                </a:cubicBezTo>
                <a:cubicBezTo>
                  <a:pt x="167375" y="3203955"/>
                  <a:pt x="162631" y="3191090"/>
                  <a:pt x="156587" y="3178825"/>
                </a:cubicBezTo>
                <a:cubicBezTo>
                  <a:pt x="156587" y="3168408"/>
                  <a:pt x="162474" y="3180750"/>
                  <a:pt x="164512" y="3182901"/>
                </a:cubicBezTo>
                <a:lnTo>
                  <a:pt x="165305" y="3167842"/>
                </a:lnTo>
                <a:cubicBezTo>
                  <a:pt x="162135" y="3152671"/>
                  <a:pt x="159304" y="3173390"/>
                  <a:pt x="157379" y="3163766"/>
                </a:cubicBezTo>
                <a:cubicBezTo>
                  <a:pt x="157300" y="3158753"/>
                  <a:pt x="156421" y="3153784"/>
                  <a:pt x="154775" y="3149047"/>
                </a:cubicBezTo>
                <a:cubicBezTo>
                  <a:pt x="155681" y="3138971"/>
                  <a:pt x="161795" y="3162295"/>
                  <a:pt x="165078" y="3157993"/>
                </a:cubicBezTo>
                <a:cubicBezTo>
                  <a:pt x="164173" y="3151313"/>
                  <a:pt x="160663" y="3149047"/>
                  <a:pt x="164059" y="3148028"/>
                </a:cubicBezTo>
                <a:cubicBezTo>
                  <a:pt x="161795" y="3138519"/>
                  <a:pt x="158625" y="3145991"/>
                  <a:pt x="156247" y="3138858"/>
                </a:cubicBezTo>
                <a:cubicBezTo>
                  <a:pt x="157131" y="3134053"/>
                  <a:pt x="160122" y="3129898"/>
                  <a:pt x="164399" y="3127536"/>
                </a:cubicBezTo>
                <a:cubicBezTo>
                  <a:pt x="163607" y="3114288"/>
                  <a:pt x="161682" y="3118139"/>
                  <a:pt x="160323" y="3113044"/>
                </a:cubicBezTo>
                <a:cubicBezTo>
                  <a:pt x="158285" y="3112364"/>
                  <a:pt x="157945" y="3117346"/>
                  <a:pt x="159304" y="3128101"/>
                </a:cubicBezTo>
                <a:cubicBezTo>
                  <a:pt x="154775" y="3114401"/>
                  <a:pt x="152171" y="3096740"/>
                  <a:pt x="148661" y="3094135"/>
                </a:cubicBezTo>
                <a:cubicBezTo>
                  <a:pt x="145604" y="3081001"/>
                  <a:pt x="151379" y="3084171"/>
                  <a:pt x="147869" y="3079189"/>
                </a:cubicBezTo>
                <a:cubicBezTo>
                  <a:pt x="147869" y="3056545"/>
                  <a:pt x="163380" y="3080774"/>
                  <a:pt x="164512" y="3062432"/>
                </a:cubicBezTo>
                <a:cubicBezTo>
                  <a:pt x="158738" y="3051110"/>
                  <a:pt x="155341" y="3073755"/>
                  <a:pt x="147642" y="3054280"/>
                </a:cubicBezTo>
                <a:cubicBezTo>
                  <a:pt x="148661" y="3037637"/>
                  <a:pt x="157040" y="3053488"/>
                  <a:pt x="163946" y="3047600"/>
                </a:cubicBezTo>
                <a:cubicBezTo>
                  <a:pt x="158226" y="3033568"/>
                  <a:pt x="154419" y="3018830"/>
                  <a:pt x="152624" y="3003783"/>
                </a:cubicBezTo>
                <a:cubicBezTo>
                  <a:pt x="152624" y="2997103"/>
                  <a:pt x="154549" y="2999481"/>
                  <a:pt x="155794" y="2998462"/>
                </a:cubicBezTo>
                <a:cubicBezTo>
                  <a:pt x="151379" y="2970270"/>
                  <a:pt x="144472" y="2973213"/>
                  <a:pt x="137565" y="2975818"/>
                </a:cubicBezTo>
                <a:cubicBezTo>
                  <a:pt x="137473" y="2970805"/>
                  <a:pt x="136595" y="2965839"/>
                  <a:pt x="134961" y="2961099"/>
                </a:cubicBezTo>
                <a:cubicBezTo>
                  <a:pt x="136207" y="2955777"/>
                  <a:pt x="138924" y="2958495"/>
                  <a:pt x="142774" y="2955324"/>
                </a:cubicBezTo>
                <a:cubicBezTo>
                  <a:pt x="141415" y="2944002"/>
                  <a:pt x="138584" y="2953626"/>
                  <a:pt x="136660" y="2951022"/>
                </a:cubicBezTo>
                <a:cubicBezTo>
                  <a:pt x="135754" y="2939700"/>
                  <a:pt x="140962" y="2948418"/>
                  <a:pt x="142660" y="2945361"/>
                </a:cubicBezTo>
                <a:lnTo>
                  <a:pt x="144246" y="2960080"/>
                </a:lnTo>
                <a:lnTo>
                  <a:pt x="151605" y="2959287"/>
                </a:lnTo>
                <a:cubicBezTo>
                  <a:pt x="150020" y="2945248"/>
                  <a:pt x="146850" y="2950682"/>
                  <a:pt x="144132" y="2950229"/>
                </a:cubicBezTo>
                <a:cubicBezTo>
                  <a:pt x="141641" y="2915244"/>
                  <a:pt x="134622" y="2902110"/>
                  <a:pt x="131225" y="2911621"/>
                </a:cubicBezTo>
                <a:cubicBezTo>
                  <a:pt x="129753" y="2907092"/>
                  <a:pt x="128847" y="2893505"/>
                  <a:pt x="126696" y="2897128"/>
                </a:cubicBezTo>
                <a:cubicBezTo>
                  <a:pt x="126696" y="2889655"/>
                  <a:pt x="128621" y="2885806"/>
                  <a:pt x="124545" y="2887278"/>
                </a:cubicBezTo>
                <a:cubicBezTo>
                  <a:pt x="124545" y="2882636"/>
                  <a:pt x="125337" y="2883428"/>
                  <a:pt x="126017" y="2882183"/>
                </a:cubicBezTo>
                <a:cubicBezTo>
                  <a:pt x="124318" y="2870861"/>
                  <a:pt x="120809" y="2882183"/>
                  <a:pt x="118997" y="2873012"/>
                </a:cubicBezTo>
                <a:cubicBezTo>
                  <a:pt x="126017" y="2877541"/>
                  <a:pt x="132810" y="2867351"/>
                  <a:pt x="138471" y="2860897"/>
                </a:cubicBezTo>
                <a:cubicBezTo>
                  <a:pt x="134848" y="2847424"/>
                  <a:pt x="131451" y="2862369"/>
                  <a:pt x="128621" y="2861916"/>
                </a:cubicBezTo>
                <a:cubicBezTo>
                  <a:pt x="127715" y="2852632"/>
                  <a:pt x="131451" y="2858180"/>
                  <a:pt x="129980" y="2846857"/>
                </a:cubicBezTo>
                <a:cubicBezTo>
                  <a:pt x="124545" y="2822062"/>
                  <a:pt x="116393" y="2850367"/>
                  <a:pt x="111977" y="2838819"/>
                </a:cubicBezTo>
                <a:cubicBezTo>
                  <a:pt x="100655" y="2835535"/>
                  <a:pt x="114581" y="2837007"/>
                  <a:pt x="115827" y="2828402"/>
                </a:cubicBezTo>
                <a:cubicBezTo>
                  <a:pt x="119450" y="2834516"/>
                  <a:pt x="123639" y="2834063"/>
                  <a:pt x="125790" y="2827270"/>
                </a:cubicBezTo>
                <a:cubicBezTo>
                  <a:pt x="124658" y="2818665"/>
                  <a:pt x="122847" y="2815948"/>
                  <a:pt x="120695" y="2817873"/>
                </a:cubicBezTo>
                <a:cubicBezTo>
                  <a:pt x="119676" y="2802022"/>
                  <a:pt x="128734" y="2822175"/>
                  <a:pt x="127149" y="2812212"/>
                </a:cubicBezTo>
                <a:cubicBezTo>
                  <a:pt x="128394" y="2816740"/>
                  <a:pt x="129413" y="2832025"/>
                  <a:pt x="133829" y="2826478"/>
                </a:cubicBezTo>
                <a:cubicBezTo>
                  <a:pt x="129527" y="2807569"/>
                  <a:pt x="130206" y="2768168"/>
                  <a:pt x="136207" y="2761375"/>
                </a:cubicBezTo>
                <a:cubicBezTo>
                  <a:pt x="134622" y="2754015"/>
                  <a:pt x="132131" y="2754468"/>
                  <a:pt x="130093" y="2751977"/>
                </a:cubicBezTo>
                <a:cubicBezTo>
                  <a:pt x="127942" y="2738844"/>
                  <a:pt x="131225" y="2742240"/>
                  <a:pt x="131678" y="2736919"/>
                </a:cubicBezTo>
                <a:cubicBezTo>
                  <a:pt x="124545" y="2710198"/>
                  <a:pt x="116959" y="2748241"/>
                  <a:pt x="110732" y="2719143"/>
                </a:cubicBezTo>
                <a:cubicBezTo>
                  <a:pt x="110732" y="2701141"/>
                  <a:pt x="129074" y="2713708"/>
                  <a:pt x="125451" y="2687554"/>
                </a:cubicBezTo>
                <a:cubicBezTo>
                  <a:pt x="130659" y="2676232"/>
                  <a:pt x="143453" y="2699895"/>
                  <a:pt x="149114" y="2675213"/>
                </a:cubicBezTo>
                <a:cubicBezTo>
                  <a:pt x="134056" y="2668193"/>
                  <a:pt x="117638" y="2673514"/>
                  <a:pt x="103825" y="2649964"/>
                </a:cubicBezTo>
                <a:cubicBezTo>
                  <a:pt x="103825" y="2641133"/>
                  <a:pt x="105750" y="2649058"/>
                  <a:pt x="107109" y="2649964"/>
                </a:cubicBezTo>
                <a:cubicBezTo>
                  <a:pt x="107852" y="2645047"/>
                  <a:pt x="107852" y="2640048"/>
                  <a:pt x="107109" y="2635132"/>
                </a:cubicBezTo>
                <a:cubicBezTo>
                  <a:pt x="115714" y="2636264"/>
                  <a:pt x="119337" y="2633094"/>
                  <a:pt x="125564" y="2643058"/>
                </a:cubicBezTo>
                <a:lnTo>
                  <a:pt x="128490" y="2637432"/>
                </a:lnTo>
                <a:lnTo>
                  <a:pt x="139455" y="2641494"/>
                </a:lnTo>
                <a:cubicBezTo>
                  <a:pt x="149518" y="2640730"/>
                  <a:pt x="157351" y="2628565"/>
                  <a:pt x="169834" y="2633660"/>
                </a:cubicBezTo>
                <a:cubicBezTo>
                  <a:pt x="169834" y="2628905"/>
                  <a:pt x="168135" y="2630037"/>
                  <a:pt x="167230" y="2629018"/>
                </a:cubicBezTo>
                <a:cubicBezTo>
                  <a:pt x="170072" y="2620922"/>
                  <a:pt x="170888" y="2612253"/>
                  <a:pt x="169607" y="2603770"/>
                </a:cubicBezTo>
                <a:cubicBezTo>
                  <a:pt x="177759" y="2591259"/>
                  <a:pt x="187617" y="2583000"/>
                  <a:pt x="198385" y="2577506"/>
                </a:cubicBezTo>
                <a:lnTo>
                  <a:pt x="200534" y="2576898"/>
                </a:lnTo>
                <a:lnTo>
                  <a:pt x="196058" y="2573962"/>
                </a:lnTo>
                <a:cubicBezTo>
                  <a:pt x="193666" y="2573566"/>
                  <a:pt x="191232" y="2573821"/>
                  <a:pt x="188854" y="2573311"/>
                </a:cubicBezTo>
                <a:cubicBezTo>
                  <a:pt x="182514" y="2561423"/>
                  <a:pt x="189873" y="2562669"/>
                  <a:pt x="189987" y="2557007"/>
                </a:cubicBezTo>
                <a:cubicBezTo>
                  <a:pt x="171192" y="2534363"/>
                  <a:pt x="160549" y="2579652"/>
                  <a:pt x="142773" y="2554517"/>
                </a:cubicBezTo>
                <a:cubicBezTo>
                  <a:pt x="139376" y="2536514"/>
                  <a:pt x="181382" y="2534929"/>
                  <a:pt x="169946" y="2511379"/>
                </a:cubicBezTo>
                <a:cubicBezTo>
                  <a:pt x="174588" y="2503680"/>
                  <a:pt x="184665" y="2503680"/>
                  <a:pt x="194516" y="2502095"/>
                </a:cubicBezTo>
                <a:cubicBezTo>
                  <a:pt x="205643" y="2501892"/>
                  <a:pt x="215273" y="2494299"/>
                  <a:pt x="218066" y="2483526"/>
                </a:cubicBezTo>
                <a:cubicBezTo>
                  <a:pt x="185911" y="2485338"/>
                  <a:pt x="151038" y="2502661"/>
                  <a:pt x="118091" y="2489527"/>
                </a:cubicBezTo>
                <a:cubicBezTo>
                  <a:pt x="116392" y="2480696"/>
                  <a:pt x="122053" y="2487036"/>
                  <a:pt x="125110" y="2486696"/>
                </a:cubicBezTo>
                <a:cubicBezTo>
                  <a:pt x="128167" y="2486357"/>
                  <a:pt x="123638" y="2477412"/>
                  <a:pt x="121827" y="2471978"/>
                </a:cubicBezTo>
                <a:cubicBezTo>
                  <a:pt x="140961" y="2466316"/>
                  <a:pt x="148321" y="2460655"/>
                  <a:pt x="163153" y="2466203"/>
                </a:cubicBezTo>
                <a:lnTo>
                  <a:pt x="168497" y="2458540"/>
                </a:lnTo>
                <a:lnTo>
                  <a:pt x="192200" y="2455393"/>
                </a:lnTo>
                <a:cubicBezTo>
                  <a:pt x="213530" y="2448074"/>
                  <a:pt x="228029" y="2431219"/>
                  <a:pt x="254184" y="2429520"/>
                </a:cubicBezTo>
                <a:cubicBezTo>
                  <a:pt x="252712" y="2424991"/>
                  <a:pt x="250334" y="2426690"/>
                  <a:pt x="248296" y="2426350"/>
                </a:cubicBezTo>
                <a:cubicBezTo>
                  <a:pt x="249428" y="2417971"/>
                  <a:pt x="255995" y="2416047"/>
                  <a:pt x="249881" y="2399743"/>
                </a:cubicBezTo>
                <a:cubicBezTo>
                  <a:pt x="279545" y="2365776"/>
                  <a:pt x="323589" y="2347661"/>
                  <a:pt x="365028" y="2335885"/>
                </a:cubicBezTo>
                <a:lnTo>
                  <a:pt x="370349" y="2334601"/>
                </a:lnTo>
                <a:lnTo>
                  <a:pt x="367053" y="2330220"/>
                </a:lnTo>
                <a:cubicBezTo>
                  <a:pt x="359325" y="2321203"/>
                  <a:pt x="356565" y="2322073"/>
                  <a:pt x="345781" y="2311289"/>
                </a:cubicBezTo>
                <a:cubicBezTo>
                  <a:pt x="345781" y="2300759"/>
                  <a:pt x="357103" y="2310383"/>
                  <a:pt x="361858" y="2311289"/>
                </a:cubicBezTo>
                <a:cubicBezTo>
                  <a:pt x="361858" y="2305967"/>
                  <a:pt x="361858" y="2300646"/>
                  <a:pt x="361858" y="2295438"/>
                </a:cubicBezTo>
                <a:cubicBezTo>
                  <a:pt x="354273" y="2281738"/>
                  <a:pt x="350536" y="2304156"/>
                  <a:pt x="345781" y="2295438"/>
                </a:cubicBezTo>
                <a:cubicBezTo>
                  <a:pt x="343856" y="2288644"/>
                  <a:pt x="341931" y="2281964"/>
                  <a:pt x="339780" y="2281738"/>
                </a:cubicBezTo>
                <a:cubicBezTo>
                  <a:pt x="340686" y="2271095"/>
                  <a:pt x="354499" y="2291814"/>
                  <a:pt x="360613" y="2285814"/>
                </a:cubicBezTo>
                <a:cubicBezTo>
                  <a:pt x="358349" y="2279473"/>
                  <a:pt x="351102" y="2279020"/>
                  <a:pt x="357669" y="2276190"/>
                </a:cubicBezTo>
                <a:cubicBezTo>
                  <a:pt x="352574" y="2267698"/>
                  <a:pt x="346347" y="2276756"/>
                  <a:pt x="341705" y="2270755"/>
                </a:cubicBezTo>
                <a:cubicBezTo>
                  <a:pt x="344815" y="2264133"/>
                  <a:pt x="350141" y="2258806"/>
                  <a:pt x="356763" y="2255697"/>
                </a:cubicBezTo>
                <a:cubicBezTo>
                  <a:pt x="353933" y="2242676"/>
                  <a:pt x="350536" y="2247545"/>
                  <a:pt x="347479" y="2243016"/>
                </a:cubicBezTo>
                <a:cubicBezTo>
                  <a:pt x="343630" y="2243016"/>
                  <a:pt x="343516" y="2248564"/>
                  <a:pt x="347479" y="2258754"/>
                </a:cubicBezTo>
                <a:cubicBezTo>
                  <a:pt x="337516" y="2247431"/>
                  <a:pt x="331062" y="2230335"/>
                  <a:pt x="324155" y="2229655"/>
                </a:cubicBezTo>
                <a:cubicBezTo>
                  <a:pt x="317362" y="2217767"/>
                  <a:pt x="328571" y="2218333"/>
                  <a:pt x="321438" y="2214823"/>
                </a:cubicBezTo>
                <a:cubicBezTo>
                  <a:pt x="319740" y="2192179"/>
                  <a:pt x="350989" y="2209162"/>
                  <a:pt x="351555" y="2190028"/>
                </a:cubicBezTo>
                <a:cubicBezTo>
                  <a:pt x="339440" y="2181536"/>
                  <a:pt x="335251" y="2206218"/>
                  <a:pt x="319060" y="2190028"/>
                </a:cubicBezTo>
                <a:cubicBezTo>
                  <a:pt x="319060" y="2172705"/>
                  <a:pt x="336497" y="2184819"/>
                  <a:pt x="348838" y="2175648"/>
                </a:cubicBezTo>
                <a:cubicBezTo>
                  <a:pt x="337520" y="2164834"/>
                  <a:pt x="329077" y="2151371"/>
                  <a:pt x="324269" y="2136474"/>
                </a:cubicBezTo>
                <a:cubicBezTo>
                  <a:pt x="322797" y="2129907"/>
                  <a:pt x="327099" y="2131265"/>
                  <a:pt x="329364" y="2129680"/>
                </a:cubicBezTo>
                <a:cubicBezTo>
                  <a:pt x="318041" y="2103300"/>
                  <a:pt x="306719" y="2109300"/>
                  <a:pt x="293925" y="2114622"/>
                </a:cubicBezTo>
                <a:cubicBezTo>
                  <a:pt x="292000" y="2107828"/>
                  <a:pt x="290076" y="2101148"/>
                  <a:pt x="287811" y="2100922"/>
                </a:cubicBezTo>
                <a:cubicBezTo>
                  <a:pt x="289623" y="2095034"/>
                  <a:pt x="294831" y="2096506"/>
                  <a:pt x="301398" y="2091638"/>
                </a:cubicBezTo>
                <a:cubicBezTo>
                  <a:pt x="297888" y="2081108"/>
                  <a:pt x="293699" y="2091638"/>
                  <a:pt x="290076" y="2089939"/>
                </a:cubicBezTo>
                <a:cubicBezTo>
                  <a:pt x="287472" y="2078617"/>
                  <a:pt x="297661" y="2085410"/>
                  <a:pt x="300266" y="2081561"/>
                </a:cubicBezTo>
                <a:lnTo>
                  <a:pt x="304568" y="2095827"/>
                </a:lnTo>
                <a:lnTo>
                  <a:pt x="317928" y="2091751"/>
                </a:lnTo>
                <a:cubicBezTo>
                  <a:pt x="313513" y="2078277"/>
                  <a:pt x="308304" y="2085184"/>
                  <a:pt x="303323" y="2085863"/>
                </a:cubicBezTo>
                <a:cubicBezTo>
                  <a:pt x="295284" y="2051897"/>
                  <a:pt x="281584" y="2041480"/>
                  <a:pt x="276602" y="2052463"/>
                </a:cubicBezTo>
                <a:cubicBezTo>
                  <a:pt x="273432" y="2048613"/>
                  <a:pt x="270715" y="2035253"/>
                  <a:pt x="267205" y="2039782"/>
                </a:cubicBezTo>
                <a:cubicBezTo>
                  <a:pt x="267205" y="2032083"/>
                  <a:pt x="269356" y="2028460"/>
                  <a:pt x="262563" y="2030837"/>
                </a:cubicBezTo>
                <a:cubicBezTo>
                  <a:pt x="261204" y="2026308"/>
                  <a:pt x="263468" y="2026535"/>
                  <a:pt x="264487" y="2025063"/>
                </a:cubicBezTo>
                <a:cubicBezTo>
                  <a:pt x="260525" y="2014647"/>
                  <a:pt x="255543" y="2027667"/>
                  <a:pt x="251467" y="2018723"/>
                </a:cubicBezTo>
                <a:cubicBezTo>
                  <a:pt x="264035" y="2020308"/>
                  <a:pt x="274791" y="2007400"/>
                  <a:pt x="283848" y="1998343"/>
                </a:cubicBezTo>
                <a:cubicBezTo>
                  <a:pt x="276036" y="1986341"/>
                  <a:pt x="272526" y="2002758"/>
                  <a:pt x="266978" y="2003438"/>
                </a:cubicBezTo>
                <a:cubicBezTo>
                  <a:pt x="264487" y="1994493"/>
                  <a:pt x="271507" y="1998456"/>
                  <a:pt x="267658" y="1987813"/>
                </a:cubicBezTo>
                <a:cubicBezTo>
                  <a:pt x="256335" y="1965168"/>
                  <a:pt x="245013" y="1996984"/>
                  <a:pt x="236069" y="1987020"/>
                </a:cubicBezTo>
                <a:cubicBezTo>
                  <a:pt x="215802" y="1988605"/>
                  <a:pt x="240371" y="1984190"/>
                  <a:pt x="241617" y="1975019"/>
                </a:cubicBezTo>
                <a:cubicBezTo>
                  <a:pt x="244353" y="1977300"/>
                  <a:pt x="248059" y="1978043"/>
                  <a:pt x="251464" y="1976992"/>
                </a:cubicBezTo>
                <a:cubicBezTo>
                  <a:pt x="254870" y="1975940"/>
                  <a:pt x="257512" y="1973238"/>
                  <a:pt x="258487" y="1969811"/>
                </a:cubicBezTo>
                <a:cubicBezTo>
                  <a:pt x="255543" y="1961659"/>
                  <a:pt x="252259" y="1959847"/>
                  <a:pt x="248750" y="1962338"/>
                </a:cubicBezTo>
                <a:cubicBezTo>
                  <a:pt x="245353" y="1946826"/>
                  <a:pt x="262789" y="1963470"/>
                  <a:pt x="259166" y="1954073"/>
                </a:cubicBezTo>
                <a:cubicBezTo>
                  <a:pt x="261770" y="1958035"/>
                  <a:pt x="265054" y="1973094"/>
                  <a:pt x="271960" y="1965395"/>
                </a:cubicBezTo>
                <a:cubicBezTo>
                  <a:pt x="262563" y="1948185"/>
                  <a:pt x="259279" y="1908218"/>
                  <a:pt x="268337" y="1899047"/>
                </a:cubicBezTo>
                <a:cubicBezTo>
                  <a:pt x="264714" y="1892367"/>
                  <a:pt x="260751" y="1893839"/>
                  <a:pt x="257015" y="1892140"/>
                </a:cubicBezTo>
                <a:cubicBezTo>
                  <a:pt x="252033" y="1879799"/>
                  <a:pt x="257807" y="1881950"/>
                  <a:pt x="257807" y="1876516"/>
                </a:cubicBezTo>
                <a:cubicBezTo>
                  <a:pt x="242975" y="1852399"/>
                  <a:pt x="235163" y="1893952"/>
                  <a:pt x="221350" y="1866778"/>
                </a:cubicBezTo>
                <a:cubicBezTo>
                  <a:pt x="218746" y="1848889"/>
                  <a:pt x="250674" y="1854211"/>
                  <a:pt x="241617" y="1829415"/>
                </a:cubicBezTo>
                <a:cubicBezTo>
                  <a:pt x="248523" y="1815602"/>
                  <a:pt x="272526" y="1834737"/>
                  <a:pt x="278187" y="1807903"/>
                </a:cubicBezTo>
                <a:cubicBezTo>
                  <a:pt x="252826" y="1806771"/>
                  <a:pt x="227011" y="1818433"/>
                  <a:pt x="202555" y="1799977"/>
                </a:cubicBezTo>
                <a:cubicBezTo>
                  <a:pt x="201196" y="1791033"/>
                  <a:pt x="205385" y="1798279"/>
                  <a:pt x="207650" y="1798392"/>
                </a:cubicBezTo>
                <a:cubicBezTo>
                  <a:pt x="209914" y="1798505"/>
                  <a:pt x="206518" y="1789221"/>
                  <a:pt x="205046" y="1783673"/>
                </a:cubicBezTo>
                <a:cubicBezTo>
                  <a:pt x="218859" y="1781522"/>
                  <a:pt x="224180" y="1776993"/>
                  <a:pt x="235389" y="1784579"/>
                </a:cubicBezTo>
                <a:cubicBezTo>
                  <a:pt x="238899" y="1762840"/>
                  <a:pt x="254637" y="1757406"/>
                  <a:pt x="271054" y="1753103"/>
                </a:cubicBezTo>
                <a:cubicBezTo>
                  <a:pt x="269130" y="1765897"/>
                  <a:pt x="250335" y="1774389"/>
                  <a:pt x="239126" y="1778239"/>
                </a:cubicBezTo>
                <a:cubicBezTo>
                  <a:pt x="267318" y="1785372"/>
                  <a:pt x="277282" y="1758198"/>
                  <a:pt x="304681" y="1758651"/>
                </a:cubicBezTo>
                <a:cubicBezTo>
                  <a:pt x="303323" y="1754009"/>
                  <a:pt x="301511" y="1755594"/>
                  <a:pt x="299813" y="1755028"/>
                </a:cubicBezTo>
                <a:cubicBezTo>
                  <a:pt x="299813" y="1746989"/>
                  <a:pt x="305474" y="1745404"/>
                  <a:pt x="299813" y="1728987"/>
                </a:cubicBezTo>
                <a:cubicBezTo>
                  <a:pt x="332081" y="1682538"/>
                  <a:pt x="394219" y="1667550"/>
                  <a:pt x="446485" y="1653406"/>
                </a:cubicBezTo>
                <a:lnTo>
                  <a:pt x="470531" y="1645815"/>
                </a:lnTo>
                <a:lnTo>
                  <a:pt x="455718" y="1635932"/>
                </a:lnTo>
                <a:cubicBezTo>
                  <a:pt x="445698" y="1633455"/>
                  <a:pt x="434149" y="1634644"/>
                  <a:pt x="420732" y="1640701"/>
                </a:cubicBezTo>
                <a:cubicBezTo>
                  <a:pt x="415581" y="1638324"/>
                  <a:pt x="419629" y="1636257"/>
                  <a:pt x="425290" y="1634050"/>
                </a:cubicBezTo>
                <a:lnTo>
                  <a:pt x="432389" y="1631231"/>
                </a:lnTo>
                <a:lnTo>
                  <a:pt x="432975" y="1625180"/>
                </a:lnTo>
                <a:lnTo>
                  <a:pt x="410189" y="1620420"/>
                </a:lnTo>
                <a:cubicBezTo>
                  <a:pt x="401032" y="1621397"/>
                  <a:pt x="392031" y="1624794"/>
                  <a:pt x="381784" y="1628813"/>
                </a:cubicBezTo>
                <a:cubicBezTo>
                  <a:pt x="394465" y="1599941"/>
                  <a:pt x="429337" y="1615906"/>
                  <a:pt x="461832" y="1611603"/>
                </a:cubicBezTo>
                <a:cubicBezTo>
                  <a:pt x="445641" y="1584656"/>
                  <a:pt x="478815" y="1618623"/>
                  <a:pt x="483118" y="1591789"/>
                </a:cubicBezTo>
                <a:cubicBezTo>
                  <a:pt x="483118" y="1595865"/>
                  <a:pt x="480627" y="1597450"/>
                  <a:pt x="481646" y="1602206"/>
                </a:cubicBezTo>
                <a:cubicBezTo>
                  <a:pt x="486231" y="1602800"/>
                  <a:pt x="489147" y="1601866"/>
                  <a:pt x="491172" y="1600120"/>
                </a:cubicBezTo>
                <a:lnTo>
                  <a:pt x="492387" y="1598102"/>
                </a:lnTo>
                <a:lnTo>
                  <a:pt x="491158" y="1597876"/>
                </a:lnTo>
                <a:lnTo>
                  <a:pt x="491724" y="1597536"/>
                </a:lnTo>
                <a:cubicBezTo>
                  <a:pt x="490875" y="1591875"/>
                  <a:pt x="493196" y="1590771"/>
                  <a:pt x="496154" y="1590573"/>
                </a:cubicBezTo>
                <a:lnTo>
                  <a:pt x="496613" y="1590488"/>
                </a:lnTo>
                <a:lnTo>
                  <a:pt x="498890" y="1585631"/>
                </a:lnTo>
                <a:cubicBezTo>
                  <a:pt x="500476" y="1583503"/>
                  <a:pt x="502734" y="1581996"/>
                  <a:pt x="506442" y="1581826"/>
                </a:cubicBezTo>
                <a:cubicBezTo>
                  <a:pt x="494336" y="1579231"/>
                  <a:pt x="481699" y="1581907"/>
                  <a:pt x="471682" y="1589185"/>
                </a:cubicBezTo>
                <a:cubicBezTo>
                  <a:pt x="462511" y="1584317"/>
                  <a:pt x="487081" y="1577863"/>
                  <a:pt x="489458" y="1570164"/>
                </a:cubicBezTo>
                <a:cubicBezTo>
                  <a:pt x="479948" y="1560427"/>
                  <a:pt x="458662" y="1573221"/>
                  <a:pt x="451189" y="1578316"/>
                </a:cubicBezTo>
                <a:cubicBezTo>
                  <a:pt x="461153" y="1558728"/>
                  <a:pt x="438508" y="1568918"/>
                  <a:pt x="423676" y="1569032"/>
                </a:cubicBezTo>
                <a:cubicBezTo>
                  <a:pt x="447000" y="1552728"/>
                  <a:pt x="463417" y="1565069"/>
                  <a:pt x="480967" y="1546387"/>
                </a:cubicBezTo>
                <a:cubicBezTo>
                  <a:pt x="479495" y="1539141"/>
                  <a:pt x="458322" y="1543783"/>
                  <a:pt x="475419" y="1537443"/>
                </a:cubicBezTo>
                <a:cubicBezTo>
                  <a:pt x="447113" y="1532461"/>
                  <a:pt x="420959" y="1548765"/>
                  <a:pt x="405561" y="1552388"/>
                </a:cubicBezTo>
                <a:cubicBezTo>
                  <a:pt x="412807" y="1533027"/>
                  <a:pt x="421751" y="1536650"/>
                  <a:pt x="444396" y="1528838"/>
                </a:cubicBezTo>
                <a:cubicBezTo>
                  <a:pt x="433074" y="1508231"/>
                  <a:pt x="417223" y="1543104"/>
                  <a:pt x="406353" y="1521705"/>
                </a:cubicBezTo>
                <a:cubicBezTo>
                  <a:pt x="405108" y="1511515"/>
                  <a:pt x="421412" y="1517063"/>
                  <a:pt x="421751" y="1508231"/>
                </a:cubicBezTo>
                <a:cubicBezTo>
                  <a:pt x="401938" y="1495550"/>
                  <a:pt x="369556" y="1511628"/>
                  <a:pt x="342496" y="1515138"/>
                </a:cubicBezTo>
                <a:cubicBezTo>
                  <a:pt x="353818" y="1479133"/>
                  <a:pt x="396956" y="1488191"/>
                  <a:pt x="420393" y="1467924"/>
                </a:cubicBezTo>
                <a:cubicBezTo>
                  <a:pt x="411448" y="1461471"/>
                  <a:pt x="380312" y="1467924"/>
                  <a:pt x="375104" y="1477661"/>
                </a:cubicBezTo>
                <a:cubicBezTo>
                  <a:pt x="361064" y="1472000"/>
                  <a:pt x="379293" y="1463735"/>
                  <a:pt x="387105" y="1464980"/>
                </a:cubicBezTo>
                <a:cubicBezTo>
                  <a:pt x="362650" y="1450488"/>
                  <a:pt x="369556" y="1482870"/>
                  <a:pt x="352007" y="1472453"/>
                </a:cubicBezTo>
                <a:cubicBezTo>
                  <a:pt x="350648" y="1456942"/>
                  <a:pt x="370802" y="1461131"/>
                  <a:pt x="376915" y="1451960"/>
                </a:cubicBezTo>
                <a:cubicBezTo>
                  <a:pt x="374877" y="1445959"/>
                  <a:pt x="365593" y="1447884"/>
                  <a:pt x="366386" y="1454224"/>
                </a:cubicBezTo>
                <a:cubicBezTo>
                  <a:pt x="360385" y="1435656"/>
                  <a:pt x="409410" y="1432939"/>
                  <a:pt x="420959" y="1417088"/>
                </a:cubicBezTo>
                <a:cubicBezTo>
                  <a:pt x="417449" y="1405765"/>
                  <a:pt x="393333" y="1429429"/>
                  <a:pt x="409637" y="1414483"/>
                </a:cubicBezTo>
                <a:cubicBezTo>
                  <a:pt x="395257" y="1413917"/>
                  <a:pt x="395824" y="1409162"/>
                  <a:pt x="379406" y="1410860"/>
                </a:cubicBezTo>
                <a:cubicBezTo>
                  <a:pt x="404428" y="1399538"/>
                  <a:pt x="399220" y="1388216"/>
                  <a:pt x="426620" y="1390594"/>
                </a:cubicBezTo>
                <a:cubicBezTo>
                  <a:pt x="420846" y="1384480"/>
                  <a:pt x="410316" y="1389235"/>
                  <a:pt x="410995" y="1368628"/>
                </a:cubicBezTo>
                <a:cubicBezTo>
                  <a:pt x="401371" y="1368628"/>
                  <a:pt x="412128" y="1388103"/>
                  <a:pt x="399673" y="1386291"/>
                </a:cubicBezTo>
                <a:lnTo>
                  <a:pt x="396616" y="1371572"/>
                </a:lnTo>
                <a:cubicBezTo>
                  <a:pt x="372273" y="1374969"/>
                  <a:pt x="362650" y="1382894"/>
                  <a:pt x="343741" y="1382894"/>
                </a:cubicBezTo>
                <a:cubicBezTo>
                  <a:pt x="368311" y="1363760"/>
                  <a:pt x="376802" y="1358325"/>
                  <a:pt x="405108" y="1359457"/>
                </a:cubicBezTo>
                <a:cubicBezTo>
                  <a:pt x="386426" y="1339983"/>
                  <a:pt x="342156" y="1354929"/>
                  <a:pt x="333551" y="1369761"/>
                </a:cubicBezTo>
                <a:cubicBezTo>
                  <a:pt x="326985" y="1360590"/>
                  <a:pt x="334684" y="1362288"/>
                  <a:pt x="318380" y="1367949"/>
                </a:cubicBezTo>
                <a:cubicBezTo>
                  <a:pt x="325286" y="1357646"/>
                  <a:pt x="323135" y="1355721"/>
                  <a:pt x="309209" y="1359797"/>
                </a:cubicBezTo>
                <a:cubicBezTo>
                  <a:pt x="312152" y="1346550"/>
                  <a:pt x="333438" y="1352438"/>
                  <a:pt x="341024" y="1353004"/>
                </a:cubicBezTo>
                <a:cubicBezTo>
                  <a:pt x="336382" y="1321075"/>
                  <a:pt x="318380" y="1347909"/>
                  <a:pt x="308529" y="1339644"/>
                </a:cubicBezTo>
                <a:cubicBezTo>
                  <a:pt x="322003" y="1322660"/>
                  <a:pt x="344534" y="1332737"/>
                  <a:pt x="355969" y="1319264"/>
                </a:cubicBezTo>
                <a:cubicBezTo>
                  <a:pt x="343751" y="1318615"/>
                  <a:pt x="331499" y="1319527"/>
                  <a:pt x="319512" y="1321981"/>
                </a:cubicBezTo>
                <a:cubicBezTo>
                  <a:pt x="334118" y="1311904"/>
                  <a:pt x="349289" y="1284620"/>
                  <a:pt x="368424" y="1291300"/>
                </a:cubicBezTo>
                <a:cubicBezTo>
                  <a:pt x="358574" y="1270920"/>
                  <a:pt x="342949" y="1302620"/>
                  <a:pt x="327437" y="1289828"/>
                </a:cubicBezTo>
                <a:cubicBezTo>
                  <a:pt x="338760" y="1267184"/>
                  <a:pt x="367745" y="1285525"/>
                  <a:pt x="384615" y="1262429"/>
                </a:cubicBezTo>
                <a:cubicBezTo>
                  <a:pt x="378953" y="1250427"/>
                  <a:pt x="371028" y="1275109"/>
                  <a:pt x="361970" y="1262429"/>
                </a:cubicBezTo>
                <a:cubicBezTo>
                  <a:pt x="365820" y="1276015"/>
                  <a:pt x="330042" y="1271599"/>
                  <a:pt x="318380" y="1266618"/>
                </a:cubicBezTo>
                <a:cubicBezTo>
                  <a:pt x="359479" y="1251559"/>
                  <a:pt x="382010" y="1250880"/>
                  <a:pt x="425375" y="1228575"/>
                </a:cubicBezTo>
                <a:cubicBezTo>
                  <a:pt x="400013" y="1233783"/>
                  <a:pt x="378274" y="1222914"/>
                  <a:pt x="346685" y="1225179"/>
                </a:cubicBezTo>
                <a:cubicBezTo>
                  <a:pt x="365933" y="1240237"/>
                  <a:pt x="337627" y="1231972"/>
                  <a:pt x="331400" y="1223367"/>
                </a:cubicBezTo>
                <a:cubicBezTo>
                  <a:pt x="330608" y="1234689"/>
                  <a:pt x="320757" y="1237407"/>
                  <a:pt x="308756" y="1238312"/>
                </a:cubicBezTo>
                <a:cubicBezTo>
                  <a:pt x="307850" y="1233670"/>
                  <a:pt x="312266" y="1233670"/>
                  <a:pt x="314757" y="1231972"/>
                </a:cubicBezTo>
                <a:cubicBezTo>
                  <a:pt x="270600" y="1226311"/>
                  <a:pt x="224745" y="1246238"/>
                  <a:pt x="165869" y="1249408"/>
                </a:cubicBezTo>
                <a:cubicBezTo>
                  <a:pt x="237766" y="1211478"/>
                  <a:pt x="319286" y="1225632"/>
                  <a:pt x="364122" y="1194495"/>
                </a:cubicBezTo>
                <a:cubicBezTo>
                  <a:pt x="281470" y="1194495"/>
                  <a:pt x="236294" y="1201741"/>
                  <a:pt x="130998" y="1220083"/>
                </a:cubicBezTo>
                <a:cubicBezTo>
                  <a:pt x="170286" y="1192457"/>
                  <a:pt x="236634" y="1201741"/>
                  <a:pt x="277394" y="1172530"/>
                </a:cubicBezTo>
                <a:cubicBezTo>
                  <a:pt x="283621" y="1175474"/>
                  <a:pt x="277960" y="1179889"/>
                  <a:pt x="285093" y="1191099"/>
                </a:cubicBezTo>
                <a:cubicBezTo>
                  <a:pt x="298114" y="1177625"/>
                  <a:pt x="362424" y="1178870"/>
                  <a:pt x="388465" y="1168454"/>
                </a:cubicBezTo>
                <a:cubicBezTo>
                  <a:pt x="386767" y="1162907"/>
                  <a:pt x="381106" y="1165737"/>
                  <a:pt x="377143" y="1165963"/>
                </a:cubicBezTo>
                <a:cubicBezTo>
                  <a:pt x="380539" y="1148187"/>
                  <a:pt x="390956" y="1159736"/>
                  <a:pt x="404769" y="1154641"/>
                </a:cubicBezTo>
                <a:cubicBezTo>
                  <a:pt x="391748" y="1129392"/>
                  <a:pt x="368425" y="1160416"/>
                  <a:pt x="342044" y="1157924"/>
                </a:cubicBezTo>
                <a:cubicBezTo>
                  <a:pt x="343856" y="1163472"/>
                  <a:pt x="349403" y="1160642"/>
                  <a:pt x="353366" y="1160528"/>
                </a:cubicBezTo>
                <a:cubicBezTo>
                  <a:pt x="352008" y="1181021"/>
                  <a:pt x="329816" y="1152490"/>
                  <a:pt x="331967" y="1165058"/>
                </a:cubicBezTo>
                <a:cubicBezTo>
                  <a:pt x="320645" y="1161888"/>
                  <a:pt x="333099" y="1148300"/>
                  <a:pt x="339440" y="1148187"/>
                </a:cubicBezTo>
                <a:cubicBezTo>
                  <a:pt x="334571" y="1140262"/>
                  <a:pt x="324381" y="1135733"/>
                  <a:pt x="335364" y="1128826"/>
                </a:cubicBezTo>
                <a:cubicBezTo>
                  <a:pt x="331854" y="1117504"/>
                  <a:pt x="322004" y="1120334"/>
                  <a:pt x="316909" y="1112409"/>
                </a:cubicBezTo>
                <a:cubicBezTo>
                  <a:pt x="314914" y="1116095"/>
                  <a:pt x="311390" y="1118707"/>
                  <a:pt x="307285" y="1119542"/>
                </a:cubicBezTo>
                <a:lnTo>
                  <a:pt x="275130" y="1126448"/>
                </a:lnTo>
                <a:cubicBezTo>
                  <a:pt x="275130" y="1115126"/>
                  <a:pt x="294717" y="1120334"/>
                  <a:pt x="302643" y="1115126"/>
                </a:cubicBezTo>
                <a:cubicBezTo>
                  <a:pt x="336609" y="1084217"/>
                  <a:pt x="361405" y="1084669"/>
                  <a:pt x="401938" y="1053421"/>
                </a:cubicBezTo>
                <a:cubicBezTo>
                  <a:pt x="416091" y="1072441"/>
                  <a:pt x="432848" y="1037682"/>
                  <a:pt x="454700" y="1037569"/>
                </a:cubicBezTo>
                <a:cubicBezTo>
                  <a:pt x="448133" y="1037569"/>
                  <a:pt x="407486" y="1014925"/>
                  <a:pt x="404429" y="1047760"/>
                </a:cubicBezTo>
                <a:cubicBezTo>
                  <a:pt x="397296" y="1045608"/>
                  <a:pt x="402052" y="1039041"/>
                  <a:pt x="401372" y="1033267"/>
                </a:cubicBezTo>
                <a:cubicBezTo>
                  <a:pt x="391862" y="1039721"/>
                  <a:pt x="390050" y="1041985"/>
                  <a:pt x="382464" y="1032021"/>
                </a:cubicBezTo>
                <a:cubicBezTo>
                  <a:pt x="377143" y="1034965"/>
                  <a:pt x="387333" y="1039947"/>
                  <a:pt x="380879" y="1042551"/>
                </a:cubicBezTo>
                <a:cubicBezTo>
                  <a:pt x="369473" y="1033849"/>
                  <a:pt x="355188" y="1029802"/>
                  <a:pt x="340912" y="1031228"/>
                </a:cubicBezTo>
                <a:cubicBezTo>
                  <a:pt x="340912" y="1039834"/>
                  <a:pt x="345667" y="1039834"/>
                  <a:pt x="350083" y="1039381"/>
                </a:cubicBezTo>
                <a:cubicBezTo>
                  <a:pt x="282149" y="1048099"/>
                  <a:pt x="212178" y="1062025"/>
                  <a:pt x="131677" y="1071762"/>
                </a:cubicBezTo>
                <a:cubicBezTo>
                  <a:pt x="127035" y="1058515"/>
                  <a:pt x="152057" y="1071762"/>
                  <a:pt x="147415" y="1057949"/>
                </a:cubicBezTo>
                <a:cubicBezTo>
                  <a:pt x="132923" y="1049457"/>
                  <a:pt x="107674" y="1065082"/>
                  <a:pt x="88992" y="1066101"/>
                </a:cubicBezTo>
                <a:cubicBezTo>
                  <a:pt x="88992" y="1084217"/>
                  <a:pt x="104617" y="1069611"/>
                  <a:pt x="112656" y="1070970"/>
                </a:cubicBezTo>
                <a:cubicBezTo>
                  <a:pt x="123978" y="1076404"/>
                  <a:pt x="84916" y="1085009"/>
                  <a:pt x="80387" y="1078103"/>
                </a:cubicBezTo>
                <a:cubicBezTo>
                  <a:pt x="85482" y="1051382"/>
                  <a:pt x="126922" y="1055458"/>
                  <a:pt x="152397" y="1046627"/>
                </a:cubicBezTo>
                <a:cubicBezTo>
                  <a:pt x="151068" y="1051674"/>
                  <a:pt x="151068" y="1056979"/>
                  <a:pt x="152397" y="1062025"/>
                </a:cubicBezTo>
                <a:lnTo>
                  <a:pt x="163719" y="1059648"/>
                </a:lnTo>
                <a:cubicBezTo>
                  <a:pt x="161228" y="1048325"/>
                  <a:pt x="159417" y="1050589"/>
                  <a:pt x="165531" y="1033720"/>
                </a:cubicBezTo>
                <a:cubicBezTo>
                  <a:pt x="173683" y="1026586"/>
                  <a:pt x="182967" y="1064064"/>
                  <a:pt x="180929" y="1035418"/>
                </a:cubicBezTo>
                <a:cubicBezTo>
                  <a:pt x="196780" y="1036663"/>
                  <a:pt x="187269" y="1049570"/>
                  <a:pt x="203573" y="1050816"/>
                </a:cubicBezTo>
                <a:cubicBezTo>
                  <a:pt x="208555" y="1024322"/>
                  <a:pt x="312380" y="1036550"/>
                  <a:pt x="347818" y="1004622"/>
                </a:cubicBezTo>
                <a:cubicBezTo>
                  <a:pt x="346686" y="1021378"/>
                  <a:pt x="360273" y="1005867"/>
                  <a:pt x="359141" y="1022624"/>
                </a:cubicBezTo>
                <a:cubicBezTo>
                  <a:pt x="377369" y="1003376"/>
                  <a:pt x="383936" y="1006433"/>
                  <a:pt x="407600" y="1007678"/>
                </a:cubicBezTo>
                <a:cubicBezTo>
                  <a:pt x="414959" y="1004735"/>
                  <a:pt x="399674" y="995677"/>
                  <a:pt x="407600" y="987525"/>
                </a:cubicBezTo>
                <a:cubicBezTo>
                  <a:pt x="401033" y="969862"/>
                  <a:pt x="388012" y="1004848"/>
                  <a:pt x="387559" y="981411"/>
                </a:cubicBezTo>
                <a:cubicBezTo>
                  <a:pt x="401033" y="978128"/>
                  <a:pt x="397976" y="970089"/>
                  <a:pt x="403637" y="968051"/>
                </a:cubicBezTo>
                <a:cubicBezTo>
                  <a:pt x="411107" y="973203"/>
                  <a:pt x="415654" y="981623"/>
                  <a:pt x="415865" y="990696"/>
                </a:cubicBezTo>
                <a:cubicBezTo>
                  <a:pt x="427187" y="990696"/>
                  <a:pt x="429338" y="981638"/>
                  <a:pt x="430810" y="972467"/>
                </a:cubicBezTo>
                <a:cubicBezTo>
                  <a:pt x="417790" y="989903"/>
                  <a:pt x="428659" y="963069"/>
                  <a:pt x="411789" y="971334"/>
                </a:cubicBezTo>
                <a:cubicBezTo>
                  <a:pt x="411789" y="965900"/>
                  <a:pt x="418356" y="966579"/>
                  <a:pt x="416997" y="960013"/>
                </a:cubicBezTo>
                <a:cubicBezTo>
                  <a:pt x="406354" y="952539"/>
                  <a:pt x="387559" y="962616"/>
                  <a:pt x="375331" y="958427"/>
                </a:cubicBezTo>
                <a:cubicBezTo>
                  <a:pt x="406354" y="946199"/>
                  <a:pt x="455832" y="932273"/>
                  <a:pt x="456964" y="916422"/>
                </a:cubicBezTo>
                <a:cubicBezTo>
                  <a:pt x="456285" y="905099"/>
                  <a:pt x="477571" y="920950"/>
                  <a:pt x="462626" y="925366"/>
                </a:cubicBezTo>
                <a:cubicBezTo>
                  <a:pt x="468740" y="926725"/>
                  <a:pt x="489233" y="907025"/>
                  <a:pt x="507914" y="906005"/>
                </a:cubicBezTo>
                <a:cubicBezTo>
                  <a:pt x="502027" y="900457"/>
                  <a:pt x="495007" y="898759"/>
                  <a:pt x="500329" y="887437"/>
                </a:cubicBezTo>
                <a:cubicBezTo>
                  <a:pt x="483345" y="885059"/>
                  <a:pt x="488440" y="889815"/>
                  <a:pt x="475986" y="897400"/>
                </a:cubicBezTo>
                <a:cubicBezTo>
                  <a:pt x="477123" y="892462"/>
                  <a:pt x="476967" y="887315"/>
                  <a:pt x="475533" y="882455"/>
                </a:cubicBezTo>
                <a:cubicBezTo>
                  <a:pt x="464211" y="889928"/>
                  <a:pt x="470325" y="896381"/>
                  <a:pt x="457417" y="886192"/>
                </a:cubicBezTo>
                <a:cubicBezTo>
                  <a:pt x="541315" y="865245"/>
                  <a:pt x="660425" y="835128"/>
                  <a:pt x="744775" y="814748"/>
                </a:cubicBezTo>
                <a:cubicBezTo>
                  <a:pt x="747379" y="801388"/>
                  <a:pt x="759607" y="824259"/>
                  <a:pt x="768439" y="820522"/>
                </a:cubicBezTo>
                <a:cubicBezTo>
                  <a:pt x="782591" y="816333"/>
                  <a:pt x="761192" y="804332"/>
                  <a:pt x="776591" y="803766"/>
                </a:cubicBezTo>
                <a:cubicBezTo>
                  <a:pt x="799943" y="819221"/>
                  <a:pt x="868195" y="800794"/>
                  <a:pt x="924075" y="785790"/>
                </a:cubicBezTo>
                <a:lnTo>
                  <a:pt x="934488" y="783171"/>
                </a:lnTo>
                <a:lnTo>
                  <a:pt x="924685" y="782819"/>
                </a:lnTo>
                <a:lnTo>
                  <a:pt x="873924" y="783469"/>
                </a:lnTo>
                <a:lnTo>
                  <a:pt x="837844" y="787575"/>
                </a:lnTo>
                <a:cubicBezTo>
                  <a:pt x="873452" y="770195"/>
                  <a:pt x="910250" y="763487"/>
                  <a:pt x="944966" y="755604"/>
                </a:cubicBezTo>
                <a:lnTo>
                  <a:pt x="962020" y="750775"/>
                </a:lnTo>
                <a:lnTo>
                  <a:pt x="933177" y="748852"/>
                </a:lnTo>
                <a:cubicBezTo>
                  <a:pt x="906343" y="749532"/>
                  <a:pt x="877584" y="749532"/>
                  <a:pt x="837164" y="751230"/>
                </a:cubicBezTo>
                <a:cubicBezTo>
                  <a:pt x="868527" y="729491"/>
                  <a:pt x="918118" y="749079"/>
                  <a:pt x="950386" y="723490"/>
                </a:cubicBezTo>
                <a:cubicBezTo>
                  <a:pt x="955028" y="727114"/>
                  <a:pt x="950386" y="730850"/>
                  <a:pt x="955595" y="742738"/>
                </a:cubicBezTo>
                <a:cubicBezTo>
                  <a:pt x="960803" y="736738"/>
                  <a:pt x="975691" y="735747"/>
                  <a:pt x="991826" y="735336"/>
                </a:cubicBezTo>
                <a:lnTo>
                  <a:pt x="1006796" y="734880"/>
                </a:lnTo>
                <a:lnTo>
                  <a:pt x="1028226" y="722930"/>
                </a:lnTo>
                <a:lnTo>
                  <a:pt x="1029495" y="719577"/>
                </a:lnTo>
                <a:cubicBezTo>
                  <a:pt x="1030792" y="718289"/>
                  <a:pt x="1032366" y="718141"/>
                  <a:pt x="1034185" y="718424"/>
                </a:cubicBezTo>
                <a:lnTo>
                  <a:pt x="1036013" y="718588"/>
                </a:lnTo>
                <a:lnTo>
                  <a:pt x="1039606" y="716584"/>
                </a:lnTo>
                <a:lnTo>
                  <a:pt x="1038663" y="718825"/>
                </a:lnTo>
                <a:lnTo>
                  <a:pt x="1047757" y="719641"/>
                </a:lnTo>
                <a:cubicBezTo>
                  <a:pt x="1037907" y="693374"/>
                  <a:pt x="1019905" y="721566"/>
                  <a:pt x="999638" y="716244"/>
                </a:cubicBezTo>
                <a:cubicBezTo>
                  <a:pt x="1000883" y="722019"/>
                  <a:pt x="1005299" y="719754"/>
                  <a:pt x="1008583" y="720094"/>
                </a:cubicBezTo>
                <a:cubicBezTo>
                  <a:pt x="1007111" y="740248"/>
                  <a:pt x="990693" y="709564"/>
                  <a:pt x="992165" y="722358"/>
                </a:cubicBezTo>
                <a:cubicBezTo>
                  <a:pt x="983334" y="717943"/>
                  <a:pt x="993411" y="705828"/>
                  <a:pt x="998279" y="706394"/>
                </a:cubicBezTo>
                <a:cubicBezTo>
                  <a:pt x="994656" y="698015"/>
                  <a:pt x="986957" y="692468"/>
                  <a:pt x="995449" y="686807"/>
                </a:cubicBezTo>
                <a:cubicBezTo>
                  <a:pt x="992958" y="675484"/>
                  <a:pt x="985485" y="676956"/>
                  <a:pt x="981862" y="668578"/>
                </a:cubicBezTo>
                <a:cubicBezTo>
                  <a:pt x="980051" y="671408"/>
                  <a:pt x="978126" y="674352"/>
                  <a:pt x="974389" y="674692"/>
                </a:cubicBezTo>
                <a:lnTo>
                  <a:pt x="950047" y="678089"/>
                </a:lnTo>
                <a:cubicBezTo>
                  <a:pt x="950047" y="666766"/>
                  <a:pt x="964992" y="674013"/>
                  <a:pt x="970993" y="670163"/>
                </a:cubicBezTo>
                <a:cubicBezTo>
                  <a:pt x="996921" y="642876"/>
                  <a:pt x="1016282" y="646613"/>
                  <a:pt x="1046286" y="619439"/>
                </a:cubicBezTo>
                <a:cubicBezTo>
                  <a:pt x="1057608" y="639366"/>
                  <a:pt x="1069609" y="606079"/>
                  <a:pt x="1086140" y="608117"/>
                </a:cubicBezTo>
                <a:cubicBezTo>
                  <a:pt x="1081045" y="608117"/>
                  <a:pt x="1050362" y="582529"/>
                  <a:pt x="1048210" y="614457"/>
                </a:cubicBezTo>
                <a:cubicBezTo>
                  <a:pt x="1042889" y="611740"/>
                  <a:pt x="1046399" y="605626"/>
                  <a:pt x="1045946" y="599852"/>
                </a:cubicBezTo>
                <a:cubicBezTo>
                  <a:pt x="1038700" y="605513"/>
                  <a:pt x="1037567" y="607664"/>
                  <a:pt x="1031680" y="597021"/>
                </a:cubicBezTo>
                <a:cubicBezTo>
                  <a:pt x="1027717" y="599399"/>
                  <a:pt x="1035303" y="605400"/>
                  <a:pt x="1030548" y="607211"/>
                </a:cubicBezTo>
                <a:cubicBezTo>
                  <a:pt x="1023241" y="598080"/>
                  <a:pt x="1012530" y="592315"/>
                  <a:pt x="1000883" y="591247"/>
                </a:cubicBezTo>
                <a:cubicBezTo>
                  <a:pt x="1000883" y="599852"/>
                  <a:pt x="1004280" y="600305"/>
                  <a:pt x="1007677" y="600305"/>
                </a:cubicBezTo>
                <a:cubicBezTo>
                  <a:pt x="982315" y="600305"/>
                  <a:pt x="956840" y="602796"/>
                  <a:pt x="930120" y="604607"/>
                </a:cubicBezTo>
                <a:cubicBezTo>
                  <a:pt x="902319" y="606757"/>
                  <a:pt x="874410" y="607134"/>
                  <a:pt x="846562" y="605740"/>
                </a:cubicBezTo>
                <a:cubicBezTo>
                  <a:pt x="843844" y="592040"/>
                  <a:pt x="861280" y="608230"/>
                  <a:pt x="858563" y="594417"/>
                </a:cubicBezTo>
                <a:cubicBezTo>
                  <a:pt x="848600" y="583888"/>
                  <a:pt x="829692" y="595549"/>
                  <a:pt x="816218" y="594417"/>
                </a:cubicBezTo>
                <a:cubicBezTo>
                  <a:pt x="815426" y="612420"/>
                  <a:pt x="827540" y="600192"/>
                  <a:pt x="832862" y="602569"/>
                </a:cubicBezTo>
                <a:cubicBezTo>
                  <a:pt x="840334" y="609589"/>
                  <a:pt x="812029" y="612420"/>
                  <a:pt x="809312" y="605060"/>
                </a:cubicBezTo>
                <a:cubicBezTo>
                  <a:pt x="814633" y="579359"/>
                  <a:pt x="843957" y="589888"/>
                  <a:pt x="862752" y="584567"/>
                </a:cubicBezTo>
                <a:cubicBezTo>
                  <a:pt x="861464" y="589516"/>
                  <a:pt x="861118" y="594662"/>
                  <a:pt x="861733" y="599739"/>
                </a:cubicBezTo>
                <a:lnTo>
                  <a:pt x="869659" y="598946"/>
                </a:lnTo>
                <a:cubicBezTo>
                  <a:pt x="867104" y="590149"/>
                  <a:pt x="867870" y="580721"/>
                  <a:pt x="871810" y="572452"/>
                </a:cubicBezTo>
                <a:cubicBezTo>
                  <a:pt x="877924" y="566564"/>
                  <a:pt x="883132" y="604834"/>
                  <a:pt x="883132" y="576302"/>
                </a:cubicBezTo>
                <a:cubicBezTo>
                  <a:pt x="894455" y="579811"/>
                  <a:pt x="887208" y="591247"/>
                  <a:pt x="898644" y="594644"/>
                </a:cubicBezTo>
                <a:cubicBezTo>
                  <a:pt x="903059" y="568942"/>
                  <a:pt x="978918" y="592492"/>
                  <a:pt x="1005299" y="564866"/>
                </a:cubicBezTo>
                <a:cubicBezTo>
                  <a:pt x="1004393" y="581170"/>
                  <a:pt x="1014470" y="567470"/>
                  <a:pt x="1013564" y="583774"/>
                </a:cubicBezTo>
                <a:cubicBezTo>
                  <a:pt x="1028057" y="566451"/>
                  <a:pt x="1032925" y="569961"/>
                  <a:pt x="1050248" y="573131"/>
                </a:cubicBezTo>
                <a:cubicBezTo>
                  <a:pt x="1055683" y="570754"/>
                  <a:pt x="1044248" y="560677"/>
                  <a:pt x="1050248" y="553091"/>
                </a:cubicBezTo>
                <a:cubicBezTo>
                  <a:pt x="1045267" y="534975"/>
                  <a:pt x="1035756" y="568716"/>
                  <a:pt x="1035416" y="545505"/>
                </a:cubicBezTo>
                <a:cubicBezTo>
                  <a:pt x="1045380" y="543240"/>
                  <a:pt x="1043002" y="534975"/>
                  <a:pt x="1046738" y="533390"/>
                </a:cubicBezTo>
                <a:cubicBezTo>
                  <a:pt x="1052635" y="539870"/>
                  <a:pt x="1055940" y="548294"/>
                  <a:pt x="1056023" y="557054"/>
                </a:cubicBezTo>
                <a:cubicBezTo>
                  <a:pt x="1064741" y="557959"/>
                  <a:pt x="1065986" y="549128"/>
                  <a:pt x="1067345" y="540070"/>
                </a:cubicBezTo>
                <a:cubicBezTo>
                  <a:pt x="1057721" y="556374"/>
                  <a:pt x="1065647" y="530560"/>
                  <a:pt x="1053192" y="537353"/>
                </a:cubicBezTo>
                <a:cubicBezTo>
                  <a:pt x="1053192" y="532032"/>
                  <a:pt x="1057947" y="533277"/>
                  <a:pt x="1056928" y="526710"/>
                </a:cubicBezTo>
                <a:cubicBezTo>
                  <a:pt x="1049003" y="518558"/>
                  <a:pt x="1035190" y="526710"/>
                  <a:pt x="1026132" y="521842"/>
                </a:cubicBezTo>
                <a:cubicBezTo>
                  <a:pt x="1048776" y="512218"/>
                  <a:pt x="1085234" y="502254"/>
                  <a:pt x="1085913" y="486629"/>
                </a:cubicBezTo>
                <a:cubicBezTo>
                  <a:pt x="1085121" y="475307"/>
                  <a:pt x="1101085" y="492743"/>
                  <a:pt x="1090216" y="496027"/>
                </a:cubicBezTo>
                <a:cubicBezTo>
                  <a:pt x="1094745" y="497839"/>
                  <a:pt x="1109464" y="479949"/>
                  <a:pt x="1122937" y="480402"/>
                </a:cubicBezTo>
                <a:cubicBezTo>
                  <a:pt x="1118408" y="474401"/>
                  <a:pt x="1113313" y="472137"/>
                  <a:pt x="1116936" y="461381"/>
                </a:cubicBezTo>
                <a:cubicBezTo>
                  <a:pt x="1104369" y="457644"/>
                  <a:pt x="1108218" y="462853"/>
                  <a:pt x="1099274" y="469306"/>
                </a:cubicBezTo>
                <a:cubicBezTo>
                  <a:pt x="1100259" y="464335"/>
                  <a:pt x="1100259" y="459219"/>
                  <a:pt x="1099274" y="454248"/>
                </a:cubicBezTo>
                <a:cubicBezTo>
                  <a:pt x="1091574" y="460701"/>
                  <a:pt x="1095764" y="467608"/>
                  <a:pt x="1086140" y="456399"/>
                </a:cubicBezTo>
                <a:lnTo>
                  <a:pt x="1135844" y="445077"/>
                </a:lnTo>
                <a:cubicBezTo>
                  <a:pt x="1153394" y="440888"/>
                  <a:pt x="1172302" y="435566"/>
                  <a:pt x="1190870" y="430698"/>
                </a:cubicBezTo>
                <a:cubicBezTo>
                  <a:pt x="1228347" y="420621"/>
                  <a:pt x="1265258" y="411110"/>
                  <a:pt x="1296733" y="402279"/>
                </a:cubicBezTo>
                <a:cubicBezTo>
                  <a:pt x="1297866" y="389145"/>
                  <a:pt x="1308056" y="412243"/>
                  <a:pt x="1315075" y="408733"/>
                </a:cubicBezTo>
                <a:cubicBezTo>
                  <a:pt x="1325605" y="404996"/>
                  <a:pt x="1308622" y="392542"/>
                  <a:pt x="1320284" y="392428"/>
                </a:cubicBezTo>
                <a:cubicBezTo>
                  <a:pt x="1345306" y="413488"/>
                  <a:pt x="1426939" y="377823"/>
                  <a:pt x="1469284" y="366161"/>
                </a:cubicBezTo>
                <a:cubicBezTo>
                  <a:pt x="1450376" y="368765"/>
                  <a:pt x="1432940" y="370463"/>
                  <a:pt x="1415956" y="372275"/>
                </a:cubicBezTo>
                <a:cubicBezTo>
                  <a:pt x="1398973" y="374086"/>
                  <a:pt x="1382782" y="375332"/>
                  <a:pt x="1365573" y="378049"/>
                </a:cubicBezTo>
                <a:cubicBezTo>
                  <a:pt x="1416749" y="346234"/>
                  <a:pt x="1477096" y="353480"/>
                  <a:pt x="1515252" y="310116"/>
                </a:cubicBezTo>
                <a:cubicBezTo>
                  <a:pt x="1513327" y="319060"/>
                  <a:pt x="1511856" y="328458"/>
                  <a:pt x="1505628" y="332760"/>
                </a:cubicBezTo>
                <a:cubicBezTo>
                  <a:pt x="1522877" y="332122"/>
                  <a:pt x="1540021" y="329771"/>
                  <a:pt x="1556805" y="325741"/>
                </a:cubicBezTo>
                <a:cubicBezTo>
                  <a:pt x="1572123" y="321988"/>
                  <a:pt x="1587239" y="317453"/>
                  <a:pt x="1602094" y="312154"/>
                </a:cubicBezTo>
                <a:cubicBezTo>
                  <a:pt x="1628872" y="301237"/>
                  <a:pt x="1656784" y="293339"/>
                  <a:pt x="1685312" y="288604"/>
                </a:cubicBezTo>
                <a:cubicBezTo>
                  <a:pt x="1682595" y="278074"/>
                  <a:pt x="1675915" y="279773"/>
                  <a:pt x="1669121" y="281924"/>
                </a:cubicBezTo>
                <a:cubicBezTo>
                  <a:pt x="1657686" y="271054"/>
                  <a:pt x="1694596" y="279773"/>
                  <a:pt x="1693917" y="266186"/>
                </a:cubicBezTo>
                <a:lnTo>
                  <a:pt x="1693804" y="266639"/>
                </a:lnTo>
                <a:cubicBezTo>
                  <a:pt x="1696521" y="310229"/>
                  <a:pt x="1784381" y="254184"/>
                  <a:pt x="1812913" y="271621"/>
                </a:cubicBezTo>
                <a:cubicBezTo>
                  <a:pt x="1796270" y="255543"/>
                  <a:pt x="1824236" y="268337"/>
                  <a:pt x="1831142" y="257468"/>
                </a:cubicBezTo>
                <a:cubicBezTo>
                  <a:pt x="1826160" y="271507"/>
                  <a:pt x="1837030" y="266299"/>
                  <a:pt x="1844842" y="264827"/>
                </a:cubicBezTo>
                <a:cubicBezTo>
                  <a:pt x="1817216" y="240710"/>
                  <a:pt x="1904623" y="256335"/>
                  <a:pt x="1938477" y="240710"/>
                </a:cubicBezTo>
                <a:cubicBezTo>
                  <a:pt x="1908314" y="238412"/>
                  <a:pt x="1878010" y="238715"/>
                  <a:pt x="1847899" y="241616"/>
                </a:cubicBezTo>
                <a:cubicBezTo>
                  <a:pt x="1819878" y="245308"/>
                  <a:pt x="1792326" y="251949"/>
                  <a:pt x="1765700" y="261431"/>
                </a:cubicBezTo>
                <a:cubicBezTo>
                  <a:pt x="1762643" y="244334"/>
                  <a:pt x="1781324" y="255996"/>
                  <a:pt x="1791628" y="240710"/>
                </a:cubicBezTo>
                <a:cubicBezTo>
                  <a:pt x="1787099" y="232672"/>
                  <a:pt x="1779513" y="234030"/>
                  <a:pt x="1773965" y="229388"/>
                </a:cubicBezTo>
                <a:cubicBezTo>
                  <a:pt x="1786419" y="209009"/>
                  <a:pt x="1800572" y="251014"/>
                  <a:pt x="1819254" y="240031"/>
                </a:cubicBezTo>
                <a:cubicBezTo>
                  <a:pt x="1816807" y="234838"/>
                  <a:pt x="1811224" y="231885"/>
                  <a:pt x="1805554" y="232785"/>
                </a:cubicBezTo>
                <a:cubicBezTo>
                  <a:pt x="1806460" y="227463"/>
                  <a:pt x="1811215" y="226331"/>
                  <a:pt x="1808271" y="217047"/>
                </a:cubicBezTo>
                <a:cubicBezTo>
                  <a:pt x="1862618" y="211160"/>
                  <a:pt x="1920022" y="206744"/>
                  <a:pt x="1976859" y="199045"/>
                </a:cubicBezTo>
                <a:cubicBezTo>
                  <a:pt x="2005844" y="195422"/>
                  <a:pt x="2035508" y="191346"/>
                  <a:pt x="2064946" y="185685"/>
                </a:cubicBezTo>
                <a:cubicBezTo>
                  <a:pt x="2094384" y="180021"/>
                  <a:pt x="2123595" y="173117"/>
                  <a:pt x="2154165" y="165078"/>
                </a:cubicBezTo>
                <a:lnTo>
                  <a:pt x="2163779" y="166534"/>
                </a:lnTo>
                <a:lnTo>
                  <a:pt x="2160505" y="168248"/>
                </a:lnTo>
                <a:lnTo>
                  <a:pt x="2160505" y="168475"/>
                </a:lnTo>
                <a:lnTo>
                  <a:pt x="2168954" y="167317"/>
                </a:lnTo>
                <a:lnTo>
                  <a:pt x="2183527" y="169524"/>
                </a:lnTo>
                <a:cubicBezTo>
                  <a:pt x="2215312" y="170421"/>
                  <a:pt x="2253546" y="162163"/>
                  <a:pt x="2290824" y="158171"/>
                </a:cubicBezTo>
                <a:cubicBezTo>
                  <a:pt x="2360682" y="152397"/>
                  <a:pt x="2360682" y="152397"/>
                  <a:pt x="2428276" y="140396"/>
                </a:cubicBezTo>
                <a:cubicBezTo>
                  <a:pt x="2450920" y="136206"/>
                  <a:pt x="2473565" y="132810"/>
                  <a:pt x="2496888" y="129074"/>
                </a:cubicBezTo>
                <a:cubicBezTo>
                  <a:pt x="2520212" y="125338"/>
                  <a:pt x="2542970" y="121148"/>
                  <a:pt x="2566067" y="116845"/>
                </a:cubicBezTo>
                <a:cubicBezTo>
                  <a:pt x="2611356" y="107674"/>
                  <a:pt x="2659475" y="100994"/>
                  <a:pt x="2707482" y="94201"/>
                </a:cubicBezTo>
                <a:cubicBezTo>
                  <a:pt x="2743486" y="89106"/>
                  <a:pt x="2743486" y="89106"/>
                  <a:pt x="2779944" y="84690"/>
                </a:cubicBezTo>
                <a:cubicBezTo>
                  <a:pt x="2804626" y="82426"/>
                  <a:pt x="2829762" y="81067"/>
                  <a:pt x="2855010" y="79822"/>
                </a:cubicBezTo>
                <a:cubicBezTo>
                  <a:pt x="2853538" y="85936"/>
                  <a:pt x="2850594" y="89898"/>
                  <a:pt x="2844594" y="89672"/>
                </a:cubicBezTo>
                <a:cubicBezTo>
                  <a:pt x="2888864" y="105750"/>
                  <a:pt x="2930076" y="73368"/>
                  <a:pt x="2970157" y="66235"/>
                </a:cubicBezTo>
                <a:close/>
                <a:moveTo>
                  <a:pt x="2917388" y="29911"/>
                </a:moveTo>
                <a:lnTo>
                  <a:pt x="2902677" y="69405"/>
                </a:lnTo>
                <a:cubicBezTo>
                  <a:pt x="2896981" y="58766"/>
                  <a:pt x="2894725" y="46621"/>
                  <a:pt x="2896223" y="34646"/>
                </a:cubicBezTo>
                <a:cubicBezTo>
                  <a:pt x="2900469" y="34703"/>
                  <a:pt x="2903158" y="32580"/>
                  <a:pt x="2906116" y="30910"/>
                </a:cubicBezTo>
                <a:close/>
                <a:moveTo>
                  <a:pt x="2917396" y="29891"/>
                </a:moveTo>
                <a:lnTo>
                  <a:pt x="2917622" y="29891"/>
                </a:lnTo>
                <a:lnTo>
                  <a:pt x="2917388" y="29911"/>
                </a:lnTo>
                <a:close/>
                <a:moveTo>
                  <a:pt x="2911168" y="0"/>
                </a:moveTo>
                <a:cubicBezTo>
                  <a:pt x="2889618" y="24977"/>
                  <a:pt x="2861612" y="43543"/>
                  <a:pt x="2830214" y="53667"/>
                </a:cubicBezTo>
                <a:cubicBezTo>
                  <a:pt x="2815033" y="58551"/>
                  <a:pt x="2799519" y="62335"/>
                  <a:pt x="2783793" y="64990"/>
                </a:cubicBezTo>
                <a:lnTo>
                  <a:pt x="2730579" y="76312"/>
                </a:lnTo>
                <a:cubicBezTo>
                  <a:pt x="2710539" y="31929"/>
                  <a:pt x="2671024" y="57743"/>
                  <a:pt x="2632528" y="36231"/>
                </a:cubicBezTo>
                <a:cubicBezTo>
                  <a:pt x="2660721" y="28985"/>
                  <a:pt x="2692650" y="32948"/>
                  <a:pt x="2728654" y="26721"/>
                </a:cubicBezTo>
                <a:cubicBezTo>
                  <a:pt x="2728654" y="14719"/>
                  <a:pt x="2712577" y="30230"/>
                  <a:pt x="2717332" y="12341"/>
                </a:cubicBezTo>
                <a:cubicBezTo>
                  <a:pt x="2745185" y="29438"/>
                  <a:pt x="2779378" y="30910"/>
                  <a:pt x="2814930" y="27966"/>
                </a:cubicBezTo>
                <a:cubicBezTo>
                  <a:pt x="2848380" y="24255"/>
                  <a:pt x="2880939" y="14795"/>
                  <a:pt x="2911168" y="0"/>
                </a:cubicBezTo>
                <a:close/>
              </a:path>
            </a:pathLst>
          </a:custGeom>
          <a:blipFill dpi="0" rotWithShape="0">
            <a:blip r:embed="rId4"/>
            <a:srcRect/>
            <a:stretch>
              <a:fillRect l="-19000" r="-19000"/>
            </a:stretch>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418570" cy="5308600"/>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新中国电影中新英雄人物的塑造在表演上的特点：一批演员迅速熟悉工农兵人物的新生活，改变自我，调整自身的创作气质，从整体上把握社会大变革的时代感，体现出英雄人物的</a:t>
            </a:r>
            <a:r>
              <a:rPr lang="zh-CN" sz="2000" dirty="0">
                <a:solidFill>
                  <a:srgbClr val="FF0000"/>
                </a:solidFill>
                <a:latin typeface="微软雅黑 Light" panose="020B0502040204020203" pitchFamily="34" charset="-122"/>
              </a:rPr>
              <a:t>质朴气质</a:t>
            </a:r>
            <a:r>
              <a:rPr lang="zh-CN" sz="2000" dirty="0">
                <a:latin typeface="微软雅黑 Light" panose="020B0502040204020203" pitchFamily="34" charset="-122"/>
              </a:rPr>
              <a:t>。</a:t>
            </a:r>
          </a:p>
          <a:p>
            <a:pPr algn="just">
              <a:lnSpc>
                <a:spcPct val="100000"/>
              </a:lnSpc>
            </a:pPr>
            <a:r>
              <a:rPr lang="zh-CN" sz="2000" dirty="0">
                <a:latin typeface="微软雅黑 Light" panose="020B0502040204020203" pitchFamily="34" charset="-122"/>
              </a:rPr>
              <a:t>从新中国成立到</a:t>
            </a:r>
            <a:r>
              <a:rPr lang="en-US" altLang="zh-CN" sz="2000" dirty="0">
                <a:latin typeface="微软雅黑 Light" panose="020B0502040204020203" pitchFamily="34" charset="-122"/>
              </a:rPr>
              <a:t>20</a:t>
            </a:r>
            <a:r>
              <a:rPr lang="zh-CN" sz="2000" dirty="0">
                <a:latin typeface="微软雅黑 Light" panose="020B0502040204020203" pitchFamily="34" charset="-122"/>
              </a:rPr>
              <a:t>世纪</a:t>
            </a:r>
            <a:r>
              <a:rPr lang="en-US" altLang="zh-CN" sz="2000" dirty="0">
                <a:latin typeface="微软雅黑 Light" panose="020B0502040204020203" pitchFamily="34" charset="-122"/>
              </a:rPr>
              <a:t>50</a:t>
            </a:r>
            <a:r>
              <a:rPr lang="zh-CN" sz="2000" dirty="0">
                <a:latin typeface="微软雅黑 Light" panose="020B0502040204020203" pitchFamily="34" charset="-122"/>
              </a:rPr>
              <a:t>年代初期，我国电影演员队伍主要由三方面组成：根据地、大后方、日伪沦陷区三支演员队伍。</a:t>
            </a:r>
          </a:p>
          <a:p>
            <a:pPr algn="just">
              <a:lnSpc>
                <a:spcPct val="100000"/>
              </a:lnSpc>
            </a:pPr>
            <a:r>
              <a:rPr lang="zh-CN" sz="2000" dirty="0">
                <a:latin typeface="微软雅黑 Light" panose="020B0502040204020203" pitchFamily="34" charset="-122"/>
              </a:rPr>
              <a:t>在最初阶段，根据地的演员队伍，虽有的演员并未有过电影创作的经验，但他们对工农和对人民战争战斗生活的熟悉及自己长年斗争生活中的气质锻炼，使其在创作中显现出了优势。这一时期的表演创作，随着整体塑造在美学观念上有所调整，显著特点是</a:t>
            </a:r>
            <a:r>
              <a:rPr lang="zh-CN" sz="2000" dirty="0">
                <a:solidFill>
                  <a:srgbClr val="FF0000"/>
                </a:solidFill>
                <a:latin typeface="微软雅黑 Light" panose="020B0502040204020203" pitchFamily="34" charset="-122"/>
              </a:rPr>
              <a:t>注重工农兵人物气质的把握</a:t>
            </a:r>
            <a:r>
              <a:rPr lang="zh-CN" sz="2000" dirty="0">
                <a:latin typeface="微软雅黑 Light" panose="020B0502040204020203" pitchFamily="34" charset="-122"/>
              </a:rPr>
              <a:t>。</a:t>
            </a:r>
          </a:p>
          <a:p>
            <a:pPr algn="just">
              <a:lnSpc>
                <a:spcPct val="100000"/>
              </a:lnSpc>
            </a:pPr>
            <a:r>
              <a:rPr lang="zh-CN" sz="2000" dirty="0">
                <a:solidFill>
                  <a:srgbClr val="FF0000"/>
                </a:solidFill>
                <a:latin typeface="微软雅黑 Light" panose="020B0502040204020203" pitchFamily="34" charset="-122"/>
              </a:rPr>
              <a:t>气质</a:t>
            </a:r>
            <a:r>
              <a:rPr lang="zh-CN" sz="2000" dirty="0">
                <a:latin typeface="微软雅黑 Light" panose="020B0502040204020203" pitchFamily="34" charset="-122"/>
              </a:rPr>
              <a:t>是一个人特有的个性心理特征的外在表现，也可以说是精神状态、精神面貌所反映出的个性特征，是受人的内在心理和生理、先天特征的影响所表现出的一种特殊的个性色彩。在社会生活中，它又会因人长年不同的生活经历、环境，形成不同类型的气质表现。简言之，就是人的外貌流露出的体现这人的一定个性因素的神情状态。</a:t>
            </a:r>
          </a:p>
          <a:p>
            <a:pPr algn="just">
              <a:lnSpc>
                <a:spcPct val="100000"/>
              </a:lnSpc>
            </a:pPr>
            <a:r>
              <a:rPr lang="zh-CN" sz="2000" dirty="0">
                <a:latin typeface="微软雅黑 Light" panose="020B0502040204020203" pitchFamily="34" charset="-122"/>
              </a:rPr>
              <a:t>气质的变化则是演员自身气质的调整与生活氛围的变化，要求演员迅速深入工农生活、熟悉工农，反映新时代。</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418570" cy="5308600"/>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在同样有浓厚生活气息的文学作品当中，当演员去再体现时，也特别强调二度创作中对人物的气质把握。</a:t>
            </a:r>
          </a:p>
          <a:p>
            <a:pPr algn="just">
              <a:lnSpc>
                <a:spcPct val="100000"/>
              </a:lnSpc>
              <a:buFont typeface="Wingdings" panose="05000000000000000000" pitchFamily="2" charset="2"/>
              <a:buChar char="u"/>
            </a:pPr>
            <a:r>
              <a:rPr lang="zh-CN" sz="2000" dirty="0">
                <a:latin typeface="微软雅黑 Light" panose="020B0502040204020203" pitchFamily="34" charset="-122"/>
              </a:rPr>
              <a:t>案例：农村题材片《白毛女》《小二黑结婚》（香港版），田华、胡朋、李百万等长年在根据地的生活锻炼和磨炼了他们（改变了他们的气质），而陈娟娟、顾也鲁缺少边区农村生活体验，出演小芹、小二黑，只不过是穿着农民服装的小知识分子而已；</a:t>
            </a:r>
          </a:p>
          <a:p>
            <a:pPr algn="just">
              <a:lnSpc>
                <a:spcPct val="100000"/>
              </a:lnSpc>
            </a:pPr>
            <a:r>
              <a:rPr lang="zh-CN" sz="2000" dirty="0">
                <a:latin typeface="微软雅黑 Light" panose="020B0502040204020203" pitchFamily="34" charset="-122"/>
              </a:rPr>
              <a:t>战争片《南征北战》《钢铁战士》与《胜利重逢》《大地重光》之间存在着较大差异</a:t>
            </a:r>
            <a:r>
              <a:rPr lang="en-US" altLang="zh-CN" sz="2000" dirty="0">
                <a:latin typeface="微软雅黑 Light" panose="020B0502040204020203" pitchFamily="34" charset="-122"/>
              </a:rPr>
              <a:t>——</a:t>
            </a:r>
            <a:r>
              <a:rPr lang="zh-CN" sz="2000" dirty="0">
                <a:latin typeface="微软雅黑 Light" panose="020B0502040204020203" pitchFamily="34" charset="-122"/>
              </a:rPr>
              <a:t>经历过革命战争、有过人民军队生活体验的导演和演员成荫、王炎、陈戈、刘沛然等与无战争体验的另一群演员的差异；</a:t>
            </a:r>
          </a:p>
          <a:p>
            <a:pPr algn="just">
              <a:lnSpc>
                <a:spcPct val="100000"/>
              </a:lnSpc>
            </a:pPr>
            <a:r>
              <a:rPr lang="zh-CN" sz="2000" dirty="0">
                <a:latin typeface="微软雅黑 Light" panose="020B0502040204020203" pitchFamily="34" charset="-122"/>
              </a:rPr>
              <a:t>演员迅速熟悉新生活、新人物，调整改变自己创作气质的例子：石挥的《我这一辈子》《关连长》，张瑞芳的《南征北战》《三八河边》《李双双》；</a:t>
            </a:r>
          </a:p>
          <a:p>
            <a:pPr algn="just">
              <a:lnSpc>
                <a:spcPct val="100000"/>
              </a:lnSpc>
            </a:pPr>
            <a:r>
              <a:rPr lang="zh-CN" sz="2000" dirty="0">
                <a:latin typeface="楷体" panose="02010609060101010101" pitchFamily="49" charset="-122"/>
                <a:ea typeface="楷体" panose="02010609060101010101" pitchFamily="49" charset="-122"/>
              </a:rPr>
              <a:t>张瑞芳：“我像是带着满身的触角，仔细地观察体验。我要使自身在工厂和农村的环境里感到自如，就要改变自己一贯的生活习惯和节奏，努力适应工厂、农村的生活。因我曾追随着角色深入到生活里去，无形中使我和时代的脉搏接近了，影响和改变了自己的精神气质，开阔了我的创作领域，得到塑造时代新人的经验教训，这对我确是十分可贵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418570" cy="5308600"/>
          </a:xfrm>
        </p:spPr>
        <p:txBody>
          <a:bodyPr vert="horz">
            <a:noAutofit/>
          </a:bodyPr>
          <a:lstStyle/>
          <a:p>
            <a:pPr marL="0" indent="0" algn="just">
              <a:lnSpc>
                <a:spcPct val="14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40000"/>
              </a:lnSpc>
            </a:pPr>
            <a:r>
              <a:rPr lang="zh-CN" sz="2000" dirty="0">
                <a:latin typeface="微软雅黑 Light" panose="020B0502040204020203" pitchFamily="34" charset="-122"/>
              </a:rPr>
              <a:t>案例：</a:t>
            </a:r>
            <a:r>
              <a:rPr lang="zh-CN" sz="2000" dirty="0">
                <a:latin typeface="微软雅黑 Light" panose="020B0502040204020203" pitchFamily="34" charset="-122"/>
                <a:sym typeface="+mn-ea"/>
              </a:rPr>
              <a:t>孙道临</a:t>
            </a:r>
            <a:r>
              <a:rPr lang="zh-CN" sz="2000" dirty="0">
                <a:latin typeface="微软雅黑 Light" panose="020B0502040204020203" pitchFamily="34" charset="-122"/>
              </a:rPr>
              <a:t>扮演《渡江侦察记》中的李连长，创作迎来了转机，随后又扮演了《南岛风云》《春天来了》《永不消逝的电波》等影片中的工农兵新人物。为了演好李连长这个角色，他深入部队体验生活，为改变、拓宽自身的创作气质付出了很多努力。</a:t>
            </a:r>
          </a:p>
          <a:p>
            <a:pPr algn="just">
              <a:lnSpc>
                <a:spcPct val="140000"/>
              </a:lnSpc>
            </a:pPr>
            <a:r>
              <a:rPr lang="zh-CN" sz="2000" dirty="0">
                <a:latin typeface="微软雅黑 Light" panose="020B0502040204020203" pitchFamily="34" charset="-122"/>
              </a:rPr>
              <a:t>上官云珠在《南岛风云》中符若华的创作，也是她的系列作品中独树一帜的。因原定的演员另有任务，导演重新安排，使她偶然间得到了这种创作机遇。她从不自信到努力深入生活，观察体验，调整自我创作气质，拓展了影片中的新天地。新的符若华形象的成功塑造，使她从本色创作跨入性格演技之列。</a:t>
            </a:r>
          </a:p>
          <a:p>
            <a:pPr algn="just">
              <a:lnSpc>
                <a:spcPct val="10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418570" cy="5308600"/>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30000"/>
              </a:lnSpc>
            </a:pPr>
            <a:r>
              <a:rPr lang="en-US" altLang="zh-CN" sz="2000" dirty="0">
                <a:latin typeface="微软雅黑 Light" panose="020B0502040204020203" pitchFamily="34" charset="-122"/>
              </a:rPr>
              <a:t>20</a:t>
            </a:r>
            <a:r>
              <a:rPr lang="zh-CN" sz="2000" dirty="0">
                <a:latin typeface="微软雅黑 Light" panose="020B0502040204020203" pitchFamily="34" charset="-122"/>
              </a:rPr>
              <a:t>世纪</a:t>
            </a:r>
            <a:r>
              <a:rPr lang="en-US" altLang="zh-CN" sz="2000" dirty="0">
                <a:latin typeface="微软雅黑 Light" panose="020B0502040204020203" pitchFamily="34" charset="-122"/>
              </a:rPr>
              <a:t>50</a:t>
            </a:r>
            <a:r>
              <a:rPr lang="zh-CN" sz="2000" dirty="0">
                <a:latin typeface="微软雅黑 Light" panose="020B0502040204020203" pitchFamily="34" charset="-122"/>
              </a:rPr>
              <a:t>年代初期，在较为单一的反映工农兵生活模式的电影文学创作中，演员力求使人物塑造得丰富、生动，也努力通过自己的丰富阅历及自身经历对人物以补充。</a:t>
            </a:r>
          </a:p>
          <a:p>
            <a:pPr algn="just">
              <a:lnSpc>
                <a:spcPct val="130000"/>
              </a:lnSpc>
            </a:pPr>
            <a:r>
              <a:rPr lang="zh-CN" sz="2000" dirty="0">
                <a:latin typeface="微软雅黑 Light" panose="020B0502040204020203" pitchFamily="34" charset="-122"/>
              </a:rPr>
              <a:t>崔嵬在《老兵新传》中的战长河，是一次成功的创作。在把握人物的气质基调后，处理人物细节时，崔嵬正是以自己多年的革命戎马生涯对生活的感悟给人物以诸多的补充：设计人物有一块带音响的大怀表，戴着断腿拴绳的眼镜学文化，儿子带着山东大红枣和纳着“革命到底”的鞋垫来探亲等，丰富、生动地展示出人物的生活情趣与革命情操。</a:t>
            </a:r>
          </a:p>
          <a:p>
            <a:pPr algn="just">
              <a:lnSpc>
                <a:spcPct val="10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6967220" cy="5308600"/>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祝希娟、张瑞芳是以她们努力深入生活，改变自身气质，扮演了与自己的现实生活有距离的人物（吴琼花、李双双）而荣获了第一、二届“百花奖”最佳女演员；</a:t>
            </a:r>
          </a:p>
          <a:p>
            <a:pPr algn="just">
              <a:lnSpc>
                <a:spcPct val="100000"/>
              </a:lnSpc>
            </a:pPr>
            <a:r>
              <a:rPr lang="zh-CN" sz="2000" dirty="0">
                <a:latin typeface="微软雅黑 Light" panose="020B0502040204020203" pitchFamily="34" charset="-122"/>
              </a:rPr>
              <a:t>崔嵬则是以自己独特的外形气质与对生活的感悟，生动地塑造出中国北方农民革命由自发到自觉的觉醒过程的代表人物朱老忠而荣获“百花奖”最佳男演员。</a:t>
            </a:r>
          </a:p>
          <a:p>
            <a:pPr algn="just">
              <a:lnSpc>
                <a:spcPct val="100000"/>
              </a:lnSpc>
            </a:pPr>
            <a:r>
              <a:rPr lang="zh-CN" sz="2000" dirty="0">
                <a:latin typeface="微软雅黑 Light" panose="020B0502040204020203" pitchFamily="34" charset="-122"/>
              </a:rPr>
              <a:t>郭振清的李向阳（《平原游击队》）、高宝成的张忠发（《上甘岭》）、张良的董存瑞等角色创作成功，不否认他们演技中的其他因素，但演员气质中所包含的质朴、诙谐与狡黠，是其创作获得成功的重要原因。</a:t>
            </a:r>
          </a:p>
          <a:p>
            <a:pPr algn="just">
              <a:lnSpc>
                <a:spcPct val="100000"/>
              </a:lnSpc>
            </a:pPr>
            <a:r>
              <a:rPr lang="zh-CN" sz="2000" dirty="0">
                <a:latin typeface="微软雅黑 Light" panose="020B0502040204020203" pitchFamily="34" charset="-122"/>
              </a:rPr>
              <a:t>多年的部队生活，对张良饰演的董存瑞、高宝成饰演的张忠发、庞学勤饰演的雷振林（《战火中的青春》、刘世龙饰演的王成（《英雄儿女》），在塑造人物气质上也产生潜移默化的影响。</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53" name="image136.png"/>
          <p:cNvPicPr>
            <a:picLocks noChangeAspect="1"/>
          </p:cNvPicPr>
          <p:nvPr>
            <p:custDataLst>
              <p:tags r:id="rId1"/>
            </p:custDataLst>
          </p:nvPr>
        </p:nvPicPr>
        <p:blipFill>
          <a:blip r:embed="rId6" cstate="print"/>
          <a:srcRect l="4083" r="4083"/>
          <a:stretch>
            <a:fillRect/>
          </a:stretch>
        </p:blipFill>
        <p:spPr>
          <a:xfrm>
            <a:off x="7685935" y="1750220"/>
            <a:ext cx="2169354" cy="1612697"/>
          </a:xfrm>
          <a:prstGeom prst="rect">
            <a:avLst/>
          </a:prstGeom>
        </p:spPr>
      </p:pic>
      <p:pic>
        <p:nvPicPr>
          <p:cNvPr id="255" name="image137.png"/>
          <p:cNvPicPr>
            <a:picLocks noChangeAspect="1"/>
          </p:cNvPicPr>
          <p:nvPr>
            <p:custDataLst>
              <p:tags r:id="rId2"/>
            </p:custDataLst>
          </p:nvPr>
        </p:nvPicPr>
        <p:blipFill>
          <a:blip r:embed="rId7" cstate="print"/>
          <a:srcRect t="2453" b="2453"/>
          <a:stretch>
            <a:fillRect/>
          </a:stretch>
        </p:blipFill>
        <p:spPr>
          <a:xfrm>
            <a:off x="7685935" y="3477463"/>
            <a:ext cx="2169354" cy="1612697"/>
          </a:xfrm>
          <a:prstGeom prst="rect">
            <a:avLst/>
          </a:prstGeom>
        </p:spPr>
      </p:pic>
      <p:pic>
        <p:nvPicPr>
          <p:cNvPr id="257" name="image138.png"/>
          <p:cNvPicPr>
            <a:picLocks noChangeAspect="1"/>
          </p:cNvPicPr>
          <p:nvPr>
            <p:custDataLst>
              <p:tags r:id="rId3"/>
            </p:custDataLst>
          </p:nvPr>
        </p:nvPicPr>
        <p:blipFill>
          <a:blip r:embed="rId8" cstate="print"/>
          <a:srcRect l="24456" r="24456"/>
          <a:stretch>
            <a:fillRect/>
          </a:stretch>
        </p:blipFill>
        <p:spPr>
          <a:xfrm>
            <a:off x="9969834" y="1750220"/>
            <a:ext cx="2169354" cy="333994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72160" y="1337945"/>
            <a:ext cx="11332845" cy="5316855"/>
          </a:xfrm>
        </p:spPr>
        <p:txBody>
          <a:bodyPr vert="horz">
            <a:normAutofit fontScale="25000" lnSpcReduction="20000"/>
          </a:bodyPr>
          <a:lstStyle/>
          <a:p>
            <a:pPr marL="0" indent="0">
              <a:lnSpc>
                <a:spcPct val="130000"/>
              </a:lnSpc>
              <a:buNone/>
            </a:pPr>
            <a:r>
              <a:rPr lang="zh-CN" altLang="en-US" sz="11200" dirty="0"/>
              <a:t>三、解放自我肌体，达到控制自如</a:t>
            </a:r>
          </a:p>
          <a:p>
            <a:pPr>
              <a:lnSpc>
                <a:spcPct val="100000"/>
              </a:lnSpc>
            </a:pPr>
            <a:r>
              <a:rPr lang="zh-CN" altLang="en-US" sz="8000" dirty="0">
                <a:latin typeface="微软雅黑 Light" panose="020B0502040204020203" pitchFamily="34" charset="-122"/>
                <a:cs typeface="微软雅黑 Light" panose="020B0502040204020203" pitchFamily="34" charset="-122"/>
              </a:rPr>
              <a:t>在解决演员的心理肌体松弛与控制自如方面，各个国家的各种表演学派都有自己的方法途径。</a:t>
            </a:r>
          </a:p>
          <a:p>
            <a:pPr>
              <a:lnSpc>
                <a:spcPct val="100000"/>
              </a:lnSpc>
            </a:pPr>
            <a:r>
              <a:rPr lang="zh-CN" altLang="en-US" sz="8000" dirty="0">
                <a:latin typeface="微软雅黑 Light" panose="020B0502040204020203" pitchFamily="34" charset="-122"/>
                <a:cs typeface="微软雅黑 Light" panose="020B0502040204020203" pitchFamily="34" charset="-122"/>
              </a:rPr>
              <a:t>电影、话剧表演，同属接近生活形态的表演，在训练上除借用及消化吸收芭蕾、戏曲等的表演方法外，也有大量加强身体素质、进行形体训练的方法，会运用武术等技能进行训练。</a:t>
            </a:r>
          </a:p>
          <a:p>
            <a:pPr>
              <a:lnSpc>
                <a:spcPct val="100000"/>
              </a:lnSpc>
            </a:pPr>
            <a:r>
              <a:rPr lang="zh-CN" altLang="en-US" sz="8000" dirty="0">
                <a:latin typeface="微软雅黑 Light" panose="020B0502040204020203" pitchFamily="34" charset="-122"/>
                <a:cs typeface="微软雅黑 Light" panose="020B0502040204020203" pitchFamily="34" charset="-122"/>
              </a:rPr>
              <a:t>前北京电影学院院长章泯：“太极拳是一种很好的训练方法。</a:t>
            </a:r>
            <a:r>
              <a:rPr lang="en-US" altLang="zh-CN" sz="8000" dirty="0">
                <a:latin typeface="微软雅黑 Light" panose="020B0502040204020203" pitchFamily="34" charset="-122"/>
                <a:cs typeface="微软雅黑 Light" panose="020B0502040204020203" pitchFamily="34" charset="-122"/>
              </a:rPr>
              <a:t>”</a:t>
            </a:r>
          </a:p>
          <a:p>
            <a:pPr>
              <a:lnSpc>
                <a:spcPct val="100000"/>
              </a:lnSpc>
            </a:pPr>
            <a:r>
              <a:rPr lang="en-US" altLang="zh-CN" sz="8000" dirty="0">
                <a:latin typeface="微软雅黑 Light" panose="020B0502040204020203" pitchFamily="34" charset="-122"/>
                <a:cs typeface="微软雅黑 Light" panose="020B0502040204020203" pitchFamily="34" charset="-122"/>
              </a:rPr>
              <a:t>旅英戏剧家周采芹：“演员最重要的是要知道自己的气和节奏。”——</a:t>
            </a:r>
            <a:r>
              <a:rPr lang="en-US" altLang="zh-CN" sz="8000" dirty="0" err="1">
                <a:latin typeface="微软雅黑 Light" panose="020B0502040204020203" pitchFamily="34" charset="-122"/>
                <a:cs typeface="微软雅黑 Light" panose="020B0502040204020203" pitchFamily="34" charset="-122"/>
              </a:rPr>
              <a:t>中国气功、印度的瑜伽功</a:t>
            </a:r>
            <a:r>
              <a:rPr lang="zh-CN" altLang="en-US" sz="8000" dirty="0">
                <a:latin typeface="微软雅黑 Light" panose="020B0502040204020203" pitchFamily="34" charset="-122"/>
                <a:cs typeface="微软雅黑 Light" panose="020B0502040204020203" pitchFamily="34" charset="-122"/>
              </a:rPr>
              <a:t>、</a:t>
            </a:r>
            <a:r>
              <a:rPr lang="en-US" altLang="zh-CN" sz="8000" dirty="0">
                <a:latin typeface="微软雅黑 Light" panose="020B0502040204020203" pitchFamily="34" charset="-122"/>
                <a:cs typeface="微软雅黑 Light" panose="020B0502040204020203" pitchFamily="34" charset="-122"/>
              </a:rPr>
              <a:t>“</a:t>
            </a:r>
            <a:r>
              <a:rPr lang="en-US" altLang="zh-CN" sz="8000" dirty="0" err="1">
                <a:latin typeface="微软雅黑 Light" panose="020B0502040204020203" pitchFamily="34" charset="-122"/>
                <a:cs typeface="微软雅黑 Light" panose="020B0502040204020203" pitchFamily="34" charset="-122"/>
              </a:rPr>
              <a:t>木偶练习</a:t>
            </a:r>
            <a:r>
              <a:rPr lang="en-US" altLang="zh-CN" sz="8000" dirty="0">
                <a:latin typeface="微软雅黑 Light" panose="020B0502040204020203" pitchFamily="34" charset="-122"/>
                <a:cs typeface="微软雅黑 Light" panose="020B0502040204020203" pitchFamily="34" charset="-122"/>
              </a:rPr>
              <a:t>”</a:t>
            </a:r>
            <a:r>
              <a:rPr lang="zh-CN" altLang="en-US" sz="8000" dirty="0">
                <a:latin typeface="微软雅黑 Light" panose="020B0502040204020203" pitchFamily="34" charset="-122"/>
                <a:cs typeface="微软雅黑 Light" panose="020B0502040204020203" pitchFamily="34" charset="-122"/>
              </a:rPr>
              <a:t>；</a:t>
            </a:r>
          </a:p>
          <a:p>
            <a:pPr>
              <a:lnSpc>
                <a:spcPct val="100000"/>
              </a:lnSpc>
            </a:pPr>
            <a:r>
              <a:rPr lang="en-US" altLang="zh-CN" sz="8000" dirty="0" err="1">
                <a:latin typeface="微软雅黑 Light" panose="020B0502040204020203" pitchFamily="34" charset="-122"/>
                <a:cs typeface="微软雅黑 Light" panose="020B0502040204020203" pitchFamily="34" charset="-122"/>
              </a:rPr>
              <a:t>英国戏剧专家西塞莉</a:t>
            </a:r>
            <a:r>
              <a:rPr lang="en-US" altLang="zh-CN" sz="8000" dirty="0" err="1">
                <a:latin typeface="黑体" panose="02010609060101010101" charset="-122"/>
                <a:ea typeface="黑体" panose="02010609060101010101" charset="-122"/>
                <a:cs typeface="微软雅黑 Light" panose="020B0502040204020203" pitchFamily="34" charset="-122"/>
              </a:rPr>
              <a:t>˙</a:t>
            </a:r>
            <a:r>
              <a:rPr lang="en-US" altLang="zh-CN" sz="8000" dirty="0" err="1">
                <a:latin typeface="微软雅黑 Light" panose="020B0502040204020203" pitchFamily="34" charset="-122"/>
                <a:cs typeface="微软雅黑 Light" panose="020B0502040204020203" pitchFamily="34" charset="-122"/>
              </a:rPr>
              <a:t>弗胡西丝摩尔夫人（白瑞）与肯尼思·李</a:t>
            </a:r>
            <a:r>
              <a:rPr lang="en-US" altLang="zh-CN" sz="8000" dirty="0">
                <a:latin typeface="微软雅黑 Light" panose="020B0502040204020203" pitchFamily="34" charset="-122"/>
                <a:cs typeface="微软雅黑 Light" panose="020B0502040204020203" pitchFamily="34" charset="-122"/>
              </a:rPr>
              <a:t>——</a:t>
            </a:r>
            <a:r>
              <a:rPr lang="en-US" altLang="zh-CN" sz="8000" dirty="0" err="1">
                <a:latin typeface="微软雅黑 Light" panose="020B0502040204020203" pitchFamily="34" charset="-122"/>
                <a:cs typeface="微软雅黑 Light" panose="020B0502040204020203" pitchFamily="34" charset="-122"/>
              </a:rPr>
              <a:t>放松技术</a:t>
            </a:r>
            <a:r>
              <a:rPr lang="zh-CN" altLang="en-US" sz="8000" dirty="0">
                <a:latin typeface="微软雅黑 Light" panose="020B0502040204020203" pitchFamily="34" charset="-122"/>
                <a:cs typeface="微软雅黑 Light" panose="020B0502040204020203" pitchFamily="34" charset="-122"/>
              </a:rPr>
              <a:t>；</a:t>
            </a:r>
          </a:p>
          <a:p>
            <a:pPr>
              <a:lnSpc>
                <a:spcPct val="100000"/>
              </a:lnSpc>
            </a:pPr>
            <a:r>
              <a:rPr lang="en-US" altLang="zh-CN" sz="8000" dirty="0">
                <a:latin typeface="微软雅黑 Light" panose="020B0502040204020203" pitchFamily="34" charset="-122"/>
                <a:cs typeface="微软雅黑 Light" panose="020B0502040204020203" pitchFamily="34" charset="-122"/>
              </a:rPr>
              <a:t>耶日</a:t>
            </a:r>
            <a:r>
              <a:rPr lang="en-US" altLang="zh-CN" sz="8000" dirty="0">
                <a:latin typeface="黑体" panose="02010609060101010101" charset="-122"/>
                <a:ea typeface="黑体" panose="02010609060101010101" charset="-122"/>
                <a:cs typeface="微软雅黑 Light" panose="020B0502040204020203" pitchFamily="34" charset="-122"/>
              </a:rPr>
              <a:t>˙</a:t>
            </a:r>
            <a:r>
              <a:rPr lang="en-US" altLang="zh-CN" sz="8000" dirty="0">
                <a:latin typeface="微软雅黑 Light" panose="020B0502040204020203" pitchFamily="34" charset="-122"/>
                <a:cs typeface="微软雅黑 Light" panose="020B0502040204020203" pitchFamily="34" charset="-122"/>
              </a:rPr>
              <a:t>格洛托夫斯基创造了一套演员训练的基本功练习，包括形体、造型、面部表情、发声技术训练等。格洛托夫斯基的训练方法在于激发演员的内在冲动和外部反应，使它们有机地成为形体、心理、激情完整统一的表演方法</a:t>
            </a:r>
            <a:r>
              <a:rPr lang="zh-CN" altLang="en-US" sz="8000" dirty="0">
                <a:latin typeface="微软雅黑 Light" panose="020B0502040204020203" pitchFamily="34" charset="-122"/>
                <a:cs typeface="微软雅黑 Light" panose="020B0502040204020203" pitchFamily="34" charset="-122"/>
              </a:rPr>
              <a:t>；</a:t>
            </a:r>
          </a:p>
          <a:p>
            <a:pPr>
              <a:lnSpc>
                <a:spcPct val="100000"/>
              </a:lnSpc>
            </a:pPr>
            <a:r>
              <a:rPr lang="zh-CN" altLang="en-US" sz="8000" dirty="0">
                <a:latin typeface="微软雅黑 Light" panose="020B0502040204020203" pitchFamily="34" charset="-122"/>
                <a:cs typeface="微软雅黑 Light" panose="020B0502040204020203" pitchFamily="34" charset="-122"/>
              </a:rPr>
              <a:t>德国西柏林艺术大学戏剧系教授普莱尔采用波兰格洛托夫斯基及日本铃木的表演训练法对学员进行培训。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descr="2-4"/>
          <p:cNvPicPr>
            <a:picLocks noChangeAspect="1"/>
          </p:cNvPicPr>
          <p:nvPr/>
        </p:nvPicPr>
        <p:blipFill>
          <a:blip r:embed="rId3"/>
          <a:stretch>
            <a:fillRect/>
          </a:stretch>
        </p:blipFill>
        <p:spPr>
          <a:xfrm>
            <a:off x="10831195" y="-3810"/>
            <a:ext cx="1359535" cy="19716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6433820" cy="5490845"/>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谢芳饰演林道静的成功，把知识分子作为英雄人物塑造，在</a:t>
            </a:r>
            <a:r>
              <a:rPr lang="en-US" altLang="zh-CN" sz="2000" dirty="0">
                <a:latin typeface="微软雅黑 Light" panose="020B0502040204020203" pitchFamily="34" charset="-122"/>
              </a:rPr>
              <a:t>50</a:t>
            </a:r>
            <a:r>
              <a:rPr lang="zh-CN" sz="2000" dirty="0">
                <a:latin typeface="微软雅黑 Light" panose="020B0502040204020203" pitchFamily="34" charset="-122"/>
              </a:rPr>
              <a:t>年代是个个例，演技虽显稚嫩但气质纯正、与角色吻合的谢芳，获得了观众的认可。</a:t>
            </a:r>
          </a:p>
          <a:p>
            <a:pPr algn="just">
              <a:lnSpc>
                <a:spcPct val="100000"/>
              </a:lnSpc>
            </a:pPr>
            <a:r>
              <a:rPr lang="zh-CN" sz="2000" dirty="0">
                <a:latin typeface="微软雅黑 Light" panose="020B0502040204020203" pitchFamily="34" charset="-122"/>
              </a:rPr>
              <a:t>以我党隐蔽战线上对敌斗争为题材的惊险片、反特片，是十七年电影中塑造英雄人物的一种类型片，它使公安干警更具有神秘传奇的英雄色彩，也推出了一批耀眼的新人。</a:t>
            </a:r>
          </a:p>
          <a:p>
            <a:pPr algn="just">
              <a:lnSpc>
                <a:spcPct val="100000"/>
              </a:lnSpc>
            </a:pPr>
            <a:r>
              <a:rPr lang="zh-CN" sz="2000" dirty="0">
                <a:latin typeface="微软雅黑 Light" panose="020B0502040204020203" pitchFamily="34" charset="-122"/>
              </a:rPr>
              <a:t>如《虎穴追踪》中李永和的饰演者赵联，《寂静的山林》中史永光的饰演者王心刚，《铁道卫士》中的“老公安”印质明等。</a:t>
            </a:r>
          </a:p>
          <a:p>
            <a:pPr algn="just">
              <a:lnSpc>
                <a:spcPct val="100000"/>
              </a:lnSpc>
            </a:pPr>
            <a:r>
              <a:rPr lang="zh-CN" sz="2000" dirty="0">
                <a:latin typeface="微软雅黑 Light" panose="020B0502040204020203" pitchFamily="34" charset="-122"/>
              </a:rPr>
              <a:t>另外，于洋在《英雄虎胆》中饰演的曾泰，王晓棠在《野火春风斗古城》中饰演的金环、银环，更奠定了他们在观众心目中的英雄形象地位。</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59" name="image139.png"/>
          <p:cNvPicPr>
            <a:picLocks noChangeAspect="1"/>
          </p:cNvPicPr>
          <p:nvPr>
            <p:custDataLst>
              <p:tags r:id="rId1"/>
            </p:custDataLst>
          </p:nvPr>
        </p:nvPicPr>
        <p:blipFill>
          <a:blip r:embed="rId7" cstate="print"/>
          <a:srcRect t="21405" b="21405"/>
          <a:stretch>
            <a:fillRect/>
          </a:stretch>
        </p:blipFill>
        <p:spPr>
          <a:xfrm>
            <a:off x="7174247" y="1817224"/>
            <a:ext cx="2431915" cy="1812053"/>
          </a:xfrm>
          <a:prstGeom prst="rect">
            <a:avLst/>
          </a:prstGeom>
        </p:spPr>
      </p:pic>
      <p:pic>
        <p:nvPicPr>
          <p:cNvPr id="261" name="image140.png"/>
          <p:cNvPicPr>
            <a:picLocks noChangeAspect="1"/>
          </p:cNvPicPr>
          <p:nvPr>
            <p:custDataLst>
              <p:tags r:id="rId2"/>
            </p:custDataLst>
          </p:nvPr>
        </p:nvPicPr>
        <p:blipFill>
          <a:blip r:embed="rId8" cstate="print"/>
          <a:srcRect t="6489" b="6489"/>
          <a:stretch>
            <a:fillRect/>
          </a:stretch>
        </p:blipFill>
        <p:spPr>
          <a:xfrm>
            <a:off x="9701225" y="1817224"/>
            <a:ext cx="2431915" cy="1812053"/>
          </a:xfrm>
          <a:prstGeom prst="rect">
            <a:avLst/>
          </a:prstGeom>
        </p:spPr>
      </p:pic>
      <p:pic>
        <p:nvPicPr>
          <p:cNvPr id="263" name="image141.png"/>
          <p:cNvPicPr>
            <a:picLocks noChangeAspect="1"/>
          </p:cNvPicPr>
          <p:nvPr>
            <p:custDataLst>
              <p:tags r:id="rId3"/>
            </p:custDataLst>
          </p:nvPr>
        </p:nvPicPr>
        <p:blipFill>
          <a:blip r:embed="rId9" cstate="print"/>
          <a:srcRect t="17712" b="17712"/>
          <a:stretch>
            <a:fillRect/>
          </a:stretch>
        </p:blipFill>
        <p:spPr>
          <a:xfrm>
            <a:off x="7174247" y="3724341"/>
            <a:ext cx="2431915" cy="1812053"/>
          </a:xfrm>
          <a:prstGeom prst="rect">
            <a:avLst/>
          </a:prstGeom>
        </p:spPr>
      </p:pic>
      <p:pic>
        <p:nvPicPr>
          <p:cNvPr id="265" name="image142.png"/>
          <p:cNvPicPr>
            <a:picLocks noChangeAspect="1"/>
          </p:cNvPicPr>
          <p:nvPr>
            <p:custDataLst>
              <p:tags r:id="rId4"/>
            </p:custDataLst>
          </p:nvPr>
        </p:nvPicPr>
        <p:blipFill>
          <a:blip r:embed="rId10" cstate="print"/>
          <a:srcRect t="1049" b="1049"/>
          <a:stretch>
            <a:fillRect/>
          </a:stretch>
        </p:blipFill>
        <p:spPr>
          <a:xfrm>
            <a:off x="9701225" y="3724341"/>
            <a:ext cx="2431915" cy="181205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349990" cy="5490845"/>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回顾十七年的“流金岁月”，以现在的艺术审美观审视艺术家们的表演，突出的特色是他们对人物气质的把握与时代感贴近。</a:t>
            </a:r>
          </a:p>
          <a:p>
            <a:pPr algn="just">
              <a:lnSpc>
                <a:spcPct val="100000"/>
              </a:lnSpc>
            </a:pPr>
            <a:r>
              <a:rPr lang="zh-CN" sz="2000" dirty="0">
                <a:latin typeface="微软雅黑 Light" panose="020B0502040204020203" pitchFamily="34" charset="-122"/>
              </a:rPr>
              <a:t>只有真正把握人物气质，人物才具有神韵。演员在塑造不同角色时，只有通过对人物生活的观察体验，对不同人物的气质分析，并对自己的气质因素进行挖掘、开拓，才能以自己的感应力和造型力去塑造出人物的气质，这是那个年代的艺术家们通过长期地、无条件地、全心全意地投入工农生活后，用自己的心灵感悟获得的表演技巧。</a:t>
            </a:r>
          </a:p>
          <a:p>
            <a:pPr algn="just">
              <a:lnSpc>
                <a:spcPct val="100000"/>
              </a:lnSpc>
            </a:pPr>
            <a:r>
              <a:rPr lang="zh-CN" sz="2000" dirty="0">
                <a:latin typeface="微软雅黑 Light" panose="020B0502040204020203" pitchFamily="34" charset="-122"/>
              </a:rPr>
              <a:t>十七年的银幕表演类型，沿袭继承</a:t>
            </a:r>
            <a:r>
              <a:rPr lang="en-US" altLang="zh-CN" sz="2000" dirty="0">
                <a:latin typeface="微软雅黑 Light" panose="020B0502040204020203" pitchFamily="34" charset="-122"/>
              </a:rPr>
              <a:t>20</a:t>
            </a:r>
            <a:r>
              <a:rPr lang="zh-CN" sz="2000" dirty="0">
                <a:latin typeface="微软雅黑 Light" panose="020B0502040204020203" pitchFamily="34" charset="-122"/>
              </a:rPr>
              <a:t>世纪三四十年代传统的戏剧式电影是一种主要形式。</a:t>
            </a:r>
          </a:p>
          <a:p>
            <a:pPr algn="just">
              <a:lnSpc>
                <a:spcPct val="100000"/>
              </a:lnSpc>
            </a:pPr>
            <a:r>
              <a:rPr lang="zh-CN" sz="2000" dirty="0">
                <a:latin typeface="微软雅黑 Light" panose="020B0502040204020203" pitchFamily="34" charset="-122"/>
              </a:rPr>
              <a:t>在英雄人物的塑造上，强调表演功能的独立完成。而在这其中，虽有表演尚显粗糙、痕迹重的倾向，但把握人物气质、还原生活是准确的。特别是人物有着泥土的芬芳，属于一种拙朴的表演。这是演员投入时代火热生活后自身气质的调整为基础的对生活原生态的吸收与相互融合，是向生活学习汲取的结果，是创作者有着生活根底的美学提炼，是一种综合作用的产物。</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349990" cy="5490845"/>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algn="just">
              <a:lnSpc>
                <a:spcPct val="100000"/>
              </a:lnSpc>
            </a:pPr>
            <a:r>
              <a:rPr lang="zh-CN" sz="2000" dirty="0">
                <a:latin typeface="微软雅黑 Light" panose="020B0502040204020203" pitchFamily="34" charset="-122"/>
              </a:rPr>
              <a:t>当时，强调生活是表演艺术创作的源泉，重视对演员队伍的思想改造与气质锻炼，对我国电影表演艺术的提高，具有积极的意义。</a:t>
            </a:r>
          </a:p>
          <a:p>
            <a:pPr algn="just">
              <a:lnSpc>
                <a:spcPct val="100000"/>
              </a:lnSpc>
            </a:pPr>
            <a:r>
              <a:rPr lang="en-US" altLang="zh-CN" sz="2000" dirty="0">
                <a:latin typeface="微软雅黑 Light" panose="020B0502040204020203" pitchFamily="34" charset="-122"/>
              </a:rPr>
              <a:t>1950</a:t>
            </a:r>
            <a:r>
              <a:rPr lang="zh-CN" sz="2000" dirty="0">
                <a:latin typeface="微软雅黑 Light" panose="020B0502040204020203" pitchFamily="34" charset="-122"/>
              </a:rPr>
              <a:t>年秋成立的“表演艺术研究所”，学员们在随后的创作中，给新中国电影增添了一股青春气息。老艺术家陈波儿同志深知新时代的到来对于新一代演员的培养，不仅要靠技巧手段，而且要让他们熟悉变革的时代，以新的观点方法、精神面貌反映变革的生活，表现工农兵新人物。</a:t>
            </a:r>
          </a:p>
          <a:p>
            <a:pPr algn="just">
              <a:lnSpc>
                <a:spcPct val="100000"/>
              </a:lnSpc>
            </a:pPr>
            <a:r>
              <a:rPr lang="zh-CN" sz="2000" dirty="0">
                <a:latin typeface="微软雅黑 Light" panose="020B0502040204020203" pitchFamily="34" charset="-122"/>
              </a:rPr>
              <a:t>课堂学习后，学员们迅速投入土改运动中去，观察社会，熟悉人物，积累丰富的生活素材，充实自己的创作库藏，改变拓宽自己的气质容量，使得他们在新英雄人物创作中作出了自己的贡献。</a:t>
            </a:r>
            <a:endParaRPr lang="en-US" altLang="zh-CN" sz="2000" dirty="0">
              <a:latin typeface="微软雅黑 Light" panose="020B0502040204020203" pitchFamily="34" charset="-122"/>
            </a:endParaRPr>
          </a:p>
          <a:p>
            <a:pPr algn="just">
              <a:lnSpc>
                <a:spcPct val="100000"/>
              </a:lnSpc>
            </a:pPr>
            <a:endParaRPr lang="zh-CN" sz="2000" dirty="0">
              <a:latin typeface="微软雅黑 Light" panose="020B0502040204020203" pitchFamily="34" charset="-122"/>
            </a:endParaRPr>
          </a:p>
          <a:p>
            <a:pPr marL="0" indent="0" algn="ctr">
              <a:lnSpc>
                <a:spcPct val="100000"/>
              </a:lnSpc>
              <a:buNone/>
            </a:pPr>
            <a:r>
              <a:rPr lang="zh-CN" sz="2400" dirty="0">
                <a:latin typeface="楷体" panose="02010609060101010101" pitchFamily="49" charset="-122"/>
                <a:ea typeface="楷体" panose="02010609060101010101" pitchFamily="49" charset="-122"/>
              </a:rPr>
              <a:t>赵联：“有的角色创作的成功，三分在表演上，七分是在气质造型上。”</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349990" cy="5241077"/>
          </a:xfrm>
        </p:spPr>
        <p:txBody>
          <a:bodyPr vert="horz">
            <a:noAutofit/>
          </a:bodyPr>
          <a:lstStyle/>
          <a:p>
            <a:pPr marL="0" indent="0" algn="just">
              <a:lnSpc>
                <a:spcPct val="100000"/>
              </a:lnSpc>
              <a:buNone/>
            </a:pPr>
            <a:r>
              <a:rPr lang="zh-CN" sz="2000" b="1" dirty="0">
                <a:latin typeface="微软雅黑 Light" panose="020B0502040204020203" pitchFamily="34" charset="-122"/>
              </a:rPr>
              <a:t>１．对工农兵新人物的气质把握，是十七年电影表演创作的重要特色</a:t>
            </a:r>
          </a:p>
          <a:p>
            <a:pPr marL="0" indent="0" algn="ctr">
              <a:lnSpc>
                <a:spcPct val="140000"/>
              </a:lnSpc>
              <a:buNone/>
            </a:pPr>
            <a:r>
              <a:rPr lang="zh-CN" sz="2000" b="1" dirty="0">
                <a:solidFill>
                  <a:srgbClr val="FF0000"/>
                </a:solidFill>
                <a:latin typeface="微软雅黑 Light" panose="020B0502040204020203" pitchFamily="34" charset="-122"/>
                <a:sym typeface="+mn-ea"/>
              </a:rPr>
              <a:t>“觉醒的中国人民站起来了。”</a:t>
            </a:r>
            <a:endParaRPr lang="zh-CN" sz="2000" b="1" dirty="0">
              <a:solidFill>
                <a:srgbClr val="FF0000"/>
              </a:solidFill>
              <a:latin typeface="微软雅黑 Light" panose="020B0502040204020203" pitchFamily="34" charset="-122"/>
            </a:endParaRPr>
          </a:p>
          <a:p>
            <a:pPr marL="0" indent="0" algn="just">
              <a:lnSpc>
                <a:spcPct val="140000"/>
              </a:lnSpc>
              <a:buNone/>
            </a:pPr>
            <a:r>
              <a:rPr lang="zh-CN" sz="2000" dirty="0">
                <a:latin typeface="微软雅黑 Light" panose="020B0502040204020203" pitchFamily="34" charset="-122"/>
              </a:rPr>
              <a:t>回顾十七年，银幕上当代英雄人物的塑造，虽逐渐在一种“左”的思想倾向的控制下，在多次文艺批判中，形成对创作的种种禁区，造成反映社会生活面不够宽阔，主要表现为多是对人民战争胜利成果的歌颂，对人民大众不怕牺牲、前仆后继、大无畏精神的歌颂，但它是伴随着一次政权更替，伴随着新的社会制度的诞生，因此银幕上的工农大众（英雄）气质确实与</a:t>
            </a:r>
            <a:r>
              <a:rPr lang="en-US" altLang="zh-CN" sz="2000" dirty="0">
                <a:latin typeface="微软雅黑 Light" panose="020B0502040204020203" pitchFamily="34" charset="-122"/>
              </a:rPr>
              <a:t>20</a:t>
            </a:r>
            <a:r>
              <a:rPr lang="zh-CN" sz="2000" dirty="0">
                <a:latin typeface="微软雅黑 Light" panose="020B0502040204020203" pitchFamily="34" charset="-122"/>
              </a:rPr>
              <a:t>世纪三四十年代的劳苦大众有着本质的区别，发生了翻天覆地的变化，少了奴颜婢膝、让人怜悯，少了愚昧麻木、矫饰的病态。同</a:t>
            </a:r>
            <a:r>
              <a:rPr lang="en-US" altLang="zh-CN" sz="2000" dirty="0">
                <a:latin typeface="微软雅黑 Light" panose="020B0502040204020203" pitchFamily="34" charset="-122"/>
              </a:rPr>
              <a:t>20</a:t>
            </a:r>
            <a:r>
              <a:rPr lang="zh-CN" sz="2000" dirty="0">
                <a:latin typeface="微软雅黑 Light" panose="020B0502040204020203" pitchFamily="34" charset="-122"/>
              </a:rPr>
              <a:t>世纪三四十年代的银幕形象相比，也可用一句有英雄气概的政治俗语概括：“觉醒的中国人民站起来了。”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1"/>
            <a:ext cx="11349990" cy="5490210"/>
          </a:xfrm>
        </p:spPr>
        <p:txBody>
          <a:bodyPr vert="horz">
            <a:noAutofit/>
          </a:bodyPr>
          <a:lstStyle/>
          <a:p>
            <a:pPr marL="0" indent="0" algn="just">
              <a:lnSpc>
                <a:spcPct val="140000"/>
              </a:lnSpc>
              <a:buNone/>
            </a:pPr>
            <a:r>
              <a:rPr lang="zh-CN" sz="2000" b="1" dirty="0">
                <a:latin typeface="微软雅黑 Light" panose="020B0502040204020203" pitchFamily="34" charset="-122"/>
              </a:rPr>
              <a:t>２．极端化地强调塑造英雄人物的“激情美”，是“文革”影片的表演特征</a:t>
            </a:r>
          </a:p>
          <a:p>
            <a:pPr algn="just">
              <a:lnSpc>
                <a:spcPct val="130000"/>
              </a:lnSpc>
            </a:pPr>
            <a:r>
              <a:rPr lang="en-US" sz="2000" dirty="0">
                <a:latin typeface="微软雅黑 Light" panose="020B0502040204020203" pitchFamily="34" charset="-122"/>
              </a:rPr>
              <a:t>1966</a:t>
            </a:r>
            <a:r>
              <a:rPr sz="2000" dirty="0">
                <a:latin typeface="微软雅黑 Light" panose="020B0502040204020203" pitchFamily="34" charset="-122"/>
              </a:rPr>
              <a:t>～</a:t>
            </a:r>
            <a:r>
              <a:rPr lang="en-US" sz="2000" dirty="0">
                <a:latin typeface="微软雅黑 Light" panose="020B0502040204020203" pitchFamily="34" charset="-122"/>
              </a:rPr>
              <a:t>1976</a:t>
            </a:r>
            <a:r>
              <a:rPr sz="2000" dirty="0">
                <a:latin typeface="微软雅黑 Light" panose="020B0502040204020203" pitchFamily="34" charset="-122"/>
              </a:rPr>
              <a:t>年的“文革”时期，也是电影创作的“空白期”。在这个阶段，在文艺创作中形成了一整套“三突出”的创作模式，直接影响着电影表演。</a:t>
            </a:r>
          </a:p>
          <a:p>
            <a:pPr algn="just">
              <a:lnSpc>
                <a:spcPct val="130000"/>
              </a:lnSpc>
            </a:pPr>
            <a:r>
              <a:rPr sz="2000" b="1" dirty="0">
                <a:solidFill>
                  <a:srgbClr val="FF0000"/>
                </a:solidFill>
                <a:latin typeface="微软雅黑 Light" panose="020B0502040204020203" pitchFamily="34" charset="-122"/>
              </a:rPr>
              <a:t>“三突出”</a:t>
            </a:r>
            <a:r>
              <a:rPr sz="2000" dirty="0">
                <a:latin typeface="微软雅黑 Light" panose="020B0502040204020203" pitchFamily="34" charset="-122"/>
              </a:rPr>
              <a:t>是“文革”期间的文艺指导理论之一，即</a:t>
            </a:r>
            <a:r>
              <a:rPr sz="2000" b="1" dirty="0">
                <a:solidFill>
                  <a:srgbClr val="FF0000"/>
                </a:solidFill>
                <a:latin typeface="微软雅黑 Light" panose="020B0502040204020203" pitchFamily="34" charset="-122"/>
              </a:rPr>
              <a:t>在所有人物中突出正面人物，在正面人物中突出英雄人物，在英雄人物中突出主要英雄人物</a:t>
            </a:r>
            <a:r>
              <a:rPr sz="2000" dirty="0">
                <a:latin typeface="微软雅黑 Light" panose="020B0502040204020203" pitchFamily="34" charset="-122"/>
              </a:rPr>
              <a:t>。</a:t>
            </a:r>
          </a:p>
          <a:p>
            <a:pPr algn="just">
              <a:lnSpc>
                <a:spcPct val="130000"/>
              </a:lnSpc>
            </a:pPr>
            <a:r>
              <a:rPr sz="2000" dirty="0">
                <a:latin typeface="微软雅黑 Light" panose="020B0502040204020203" pitchFamily="34" charset="-122"/>
              </a:rPr>
              <a:t>“三突出”是一个塑造英雄人物的模式。把“三突出”的舞台创作美学原则推广至镜头处理时，更强调规范成“敌小我大，敌远我近，敌俯我仰，敌暗我明”的</a:t>
            </a:r>
            <a:r>
              <a:rPr lang="en-US" sz="2000" dirty="0">
                <a:latin typeface="微软雅黑 Light" panose="020B0502040204020203" pitchFamily="34" charset="-122"/>
              </a:rPr>
              <a:t>16</a:t>
            </a:r>
            <a:r>
              <a:rPr sz="2000" dirty="0">
                <a:latin typeface="微软雅黑 Light" panose="020B0502040204020203" pitchFamily="34" charset="-122"/>
              </a:rPr>
              <a:t>字形而上学的表现规则。由于“三突出”的创作模式把英雄人物的刻画推向了“神化”的阶段，表演创作也因此走入了更狭窄的空间表现。</a:t>
            </a:r>
          </a:p>
          <a:p>
            <a:pPr algn="just">
              <a:lnSpc>
                <a:spcPct val="130000"/>
              </a:lnSpc>
            </a:pPr>
            <a:r>
              <a:rPr sz="2000" dirty="0">
                <a:latin typeface="微软雅黑 Light" panose="020B0502040204020203" pitchFamily="34" charset="-122"/>
              </a:rPr>
              <a:t>英雄人物起点要高，要高、大、全。不许展现英雄人物的常人心态，回避人性中的七情六欲、情爱场面，批判“中间人物”论。英雄人物更无“三分钟动摇”、“私字一闪念”。说要“水涨船高”，多侧面地铺垫、烘托英雄人物，实际则是设置了重重障碍和禁区，仅靠强调阶级斗争、敌我斗争来强化戏剧冲突，因而形成</a:t>
            </a:r>
            <a:r>
              <a:rPr sz="2000" b="1" dirty="0">
                <a:solidFill>
                  <a:srgbClr val="FF0000"/>
                </a:solidFill>
                <a:latin typeface="微软雅黑 Light" panose="020B0502040204020203" pitchFamily="34" charset="-122"/>
              </a:rPr>
              <a:t>样板戏</a:t>
            </a:r>
            <a:r>
              <a:rPr sz="2000" dirty="0">
                <a:latin typeface="微软雅黑 Light" panose="020B0502040204020203" pitchFamily="34" charset="-122"/>
              </a:rPr>
              <a:t>唯一的创作模式。</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349990" cy="5346065"/>
          </a:xfrm>
        </p:spPr>
        <p:txBody>
          <a:bodyPr vert="horz">
            <a:noAutofit/>
          </a:bodyPr>
          <a:lstStyle/>
          <a:p>
            <a:pPr marL="0" indent="0" algn="just">
              <a:lnSpc>
                <a:spcPct val="140000"/>
              </a:lnSpc>
              <a:buNone/>
            </a:pPr>
            <a:r>
              <a:rPr lang="zh-CN" sz="2000" b="1" dirty="0">
                <a:latin typeface="微软雅黑 Light" panose="020B0502040204020203" pitchFamily="34" charset="-122"/>
              </a:rPr>
              <a:t>２．极端化地强调塑造英雄人物的“激情美”，是“文革”影片的表演特征</a:t>
            </a:r>
          </a:p>
          <a:p>
            <a:pPr algn="just">
              <a:lnSpc>
                <a:spcPct val="100000"/>
              </a:lnSpc>
            </a:pPr>
            <a:r>
              <a:rPr sz="2000" dirty="0">
                <a:latin typeface="微软雅黑 Light" panose="020B0502040204020203" pitchFamily="34" charset="-122"/>
              </a:rPr>
              <a:t>样板戏曾在某个历史阶段给英雄人物创作带来一个新的层面，原本是一些文艺工作者辛勤创作的结晶。但当它作为一种唯一的创作模式并被移植到电影创作中之后，所重新拍摄的《南征北战》《</a:t>
            </a:r>
            <a:r>
              <a:rPr sz="2000" dirty="0" err="1">
                <a:latin typeface="微软雅黑 Light" panose="020B0502040204020203" pitchFamily="34" charset="-122"/>
              </a:rPr>
              <a:t>平原游击队</a:t>
            </a:r>
            <a:r>
              <a:rPr sz="2000" dirty="0">
                <a:latin typeface="微软雅黑 Light" panose="020B0502040204020203" pitchFamily="34" charset="-122"/>
              </a:rPr>
              <a:t>》《</a:t>
            </a:r>
            <a:r>
              <a:rPr sz="2000" dirty="0" err="1">
                <a:latin typeface="微软雅黑 Light" panose="020B0502040204020203" pitchFamily="34" charset="-122"/>
              </a:rPr>
              <a:t>渡江侦察记</a:t>
            </a:r>
            <a:r>
              <a:rPr sz="2000" dirty="0">
                <a:latin typeface="微软雅黑 Light" panose="020B0502040204020203" pitchFamily="34" charset="-122"/>
              </a:rPr>
              <a:t>》《</a:t>
            </a:r>
            <a:r>
              <a:rPr sz="2000" dirty="0" err="1">
                <a:latin typeface="微软雅黑 Light" panose="020B0502040204020203" pitchFamily="34" charset="-122"/>
              </a:rPr>
              <a:t>年青一代</a:t>
            </a:r>
            <a:r>
              <a:rPr sz="2000" dirty="0">
                <a:latin typeface="微软雅黑 Light" panose="020B0502040204020203" pitchFamily="34" charset="-122"/>
              </a:rPr>
              <a:t>》《万水千山》等则显得苍白无力，英雄人物从外形气质到人物塑造都缺少了鲜明个性，远没有达到</a:t>
            </a:r>
            <a:r>
              <a:rPr lang="en-US" sz="2000" dirty="0">
                <a:latin typeface="微软雅黑 Light" panose="020B0502040204020203" pitchFamily="34" charset="-122"/>
              </a:rPr>
              <a:t>50</a:t>
            </a:r>
            <a:r>
              <a:rPr sz="2000" dirty="0">
                <a:latin typeface="微软雅黑 Light" panose="020B0502040204020203" pitchFamily="34" charset="-122"/>
              </a:rPr>
              <a:t>年代拍摄的黑白片水平。</a:t>
            </a:r>
          </a:p>
          <a:p>
            <a:pPr algn="just">
              <a:lnSpc>
                <a:spcPct val="100000"/>
              </a:lnSpc>
            </a:pPr>
            <a:r>
              <a:rPr sz="2000" dirty="0" err="1">
                <a:solidFill>
                  <a:srgbClr val="FF0000"/>
                </a:solidFill>
                <a:latin typeface="微软雅黑 Light" panose="020B0502040204020203" pitchFamily="34" charset="-122"/>
              </a:rPr>
              <a:t>表演美学上</a:t>
            </a:r>
            <a:r>
              <a:rPr lang="zh-CN" sz="2000" dirty="0">
                <a:solidFill>
                  <a:srgbClr val="FF0000"/>
                </a:solidFill>
                <a:latin typeface="微软雅黑 Light" panose="020B0502040204020203" pitchFamily="34" charset="-122"/>
              </a:rPr>
              <a:t>的</a:t>
            </a:r>
            <a:r>
              <a:rPr sz="2000" dirty="0" err="1">
                <a:solidFill>
                  <a:srgbClr val="FF0000"/>
                </a:solidFill>
                <a:latin typeface="微软雅黑 Light" panose="020B0502040204020203" pitchFamily="34" charset="-122"/>
              </a:rPr>
              <a:t>偏差</a:t>
            </a:r>
            <a:r>
              <a:rPr lang="en-US" altLang="zh-CN" sz="2000" dirty="0">
                <a:solidFill>
                  <a:srgbClr val="FF0000"/>
                </a:solidFill>
                <a:latin typeface="微软雅黑 Light" panose="020B0502040204020203" pitchFamily="34" charset="-122"/>
              </a:rPr>
              <a:t>——</a:t>
            </a:r>
            <a:endParaRPr sz="2000" dirty="0">
              <a:latin typeface="微软雅黑 Light" panose="020B0502040204020203" pitchFamily="34" charset="-122"/>
            </a:endParaRPr>
          </a:p>
          <a:p>
            <a:pPr algn="just">
              <a:lnSpc>
                <a:spcPct val="100000"/>
              </a:lnSpc>
            </a:pPr>
            <a:r>
              <a:rPr sz="2000" dirty="0">
                <a:latin typeface="微软雅黑 Light" panose="020B0502040204020203" pitchFamily="34" charset="-122"/>
              </a:rPr>
              <a:t>首先是在演员的选择上，诸如演战士的要英俊，不要粉气，要能反映英雄气概的，不要丑的。这种“高”于生活的原则，使《南征北战》等几部影片的主要人物几乎出自一个模子，失去了个性特色，让观众无法分辨。</a:t>
            </a:r>
          </a:p>
          <a:p>
            <a:pPr algn="just">
              <a:lnSpc>
                <a:spcPct val="100000"/>
              </a:lnSpc>
            </a:pPr>
            <a:r>
              <a:rPr sz="2000" dirty="0">
                <a:latin typeface="微软雅黑 Light" panose="020B0502040204020203" pitchFamily="34" charset="-122"/>
              </a:rPr>
              <a:t>在表演上，批判自然主义的真实，强调高于生活的典型，当无法从更丰富的人物生活层面去展示人物风貌时，就强调“典型”的单一性和模式化，狭隘地理解典型环境中的典型性格。只是人物在阶级斗争风浪的考验中成长，征途上处处有阶级斗争，时刻要绷紧阶级斗争的弦，明察秋毫，判断决策就是戏，强调展现英雄人物的激情美。激情，创作激情，演员在表演时能调动自身情感化作人物的激情。激情应是表演素质中很重要的一种，它是情感的高度迸发，是很可贵的。但当整体创作脱离了扎实的生活根基，呼之即来的激情就成为了无源之水，无本之木，显得矫情苍白，甚至可笑。</a:t>
            </a:r>
          </a:p>
          <a:p>
            <a:pPr algn="just">
              <a:lnSpc>
                <a:spcPct val="130000"/>
              </a:lnSpc>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607776" y="1367790"/>
            <a:ext cx="11537234" cy="5346065"/>
          </a:xfrm>
        </p:spPr>
        <p:txBody>
          <a:bodyPr vert="horz">
            <a:noAutofit/>
          </a:bodyPr>
          <a:lstStyle/>
          <a:p>
            <a:pPr marL="0" indent="0" algn="just">
              <a:lnSpc>
                <a:spcPct val="140000"/>
              </a:lnSpc>
              <a:buNone/>
            </a:pPr>
            <a:r>
              <a:rPr lang="zh-CN" sz="2000" b="1" dirty="0">
                <a:latin typeface="微软雅黑 Light" panose="020B0502040204020203" pitchFamily="34" charset="-122"/>
              </a:rPr>
              <a:t>２．极端化地强调塑造英雄人物的“激情美”，是“文革”影片的表演特征</a:t>
            </a:r>
          </a:p>
          <a:p>
            <a:pPr algn="just">
              <a:lnSpc>
                <a:spcPct val="130000"/>
              </a:lnSpc>
            </a:pPr>
            <a:r>
              <a:rPr sz="2000" dirty="0" err="1">
                <a:latin typeface="微软雅黑 Light" panose="020B0502040204020203" pitchFamily="34" charset="-122"/>
              </a:rPr>
              <a:t>这一时期的创作如《火红的年代</a:t>
            </a:r>
            <a:r>
              <a:rPr sz="2000" dirty="0">
                <a:latin typeface="微软雅黑 Light" panose="020B0502040204020203" pitchFamily="34" charset="-122"/>
              </a:rPr>
              <a:t>》《</a:t>
            </a:r>
            <a:r>
              <a:rPr sz="2000" dirty="0" err="1">
                <a:latin typeface="微软雅黑 Light" panose="020B0502040204020203" pitchFamily="34" charset="-122"/>
              </a:rPr>
              <a:t>青松岭</a:t>
            </a:r>
            <a:r>
              <a:rPr sz="2000" dirty="0">
                <a:latin typeface="微软雅黑 Light" panose="020B0502040204020203" pitchFamily="34" charset="-122"/>
              </a:rPr>
              <a:t>》《</a:t>
            </a:r>
            <a:r>
              <a:rPr sz="2000" dirty="0" err="1">
                <a:latin typeface="微软雅黑 Light" panose="020B0502040204020203" pitchFamily="34" charset="-122"/>
              </a:rPr>
              <a:t>战洪图</a:t>
            </a:r>
            <a:r>
              <a:rPr sz="2000" dirty="0">
                <a:latin typeface="微软雅黑 Light" panose="020B0502040204020203" pitchFamily="34" charset="-122"/>
              </a:rPr>
              <a:t>》《</a:t>
            </a:r>
            <a:r>
              <a:rPr sz="2000" dirty="0" err="1">
                <a:latin typeface="微软雅黑 Light" panose="020B0502040204020203" pitchFamily="34" charset="-122"/>
              </a:rPr>
              <a:t>激战无名川</a:t>
            </a:r>
            <a:r>
              <a:rPr sz="2000" dirty="0">
                <a:latin typeface="微软雅黑 Light" panose="020B0502040204020203" pitchFamily="34" charset="-122"/>
              </a:rPr>
              <a:t>》《</a:t>
            </a:r>
            <a:r>
              <a:rPr sz="2000" dirty="0" err="1">
                <a:latin typeface="微软雅黑 Light" panose="020B0502040204020203" pitchFamily="34" charset="-122"/>
              </a:rPr>
              <a:t>战船台</a:t>
            </a:r>
            <a:r>
              <a:rPr sz="2000" dirty="0">
                <a:latin typeface="微软雅黑 Light" panose="020B0502040204020203" pitchFamily="34" charset="-122"/>
              </a:rPr>
              <a:t>》《</a:t>
            </a:r>
            <a:r>
              <a:rPr sz="2000" dirty="0" err="1">
                <a:latin typeface="微软雅黑 Light" panose="020B0502040204020203" pitchFamily="34" charset="-122"/>
              </a:rPr>
              <a:t>创业</a:t>
            </a:r>
            <a:r>
              <a:rPr sz="2000" dirty="0">
                <a:latin typeface="微软雅黑 Light" panose="020B0502040204020203" pitchFamily="34" charset="-122"/>
              </a:rPr>
              <a:t>》《南海风云》等，英雄人物所表现出的“革命激情”都在不同程度上大幅度地突破了对生活形态纪实的影视美学特性，做戏痕迹重，表演夸张，从概念出发，脱离了生活的根基，有的创作甚至夸张得让人难以接受。</a:t>
            </a:r>
          </a:p>
          <a:p>
            <a:pPr algn="just">
              <a:lnSpc>
                <a:spcPct val="130000"/>
              </a:lnSpc>
            </a:pPr>
            <a:r>
              <a:rPr sz="2000" dirty="0">
                <a:latin typeface="微软雅黑 Light" panose="020B0502040204020203" pitchFamily="34" charset="-122"/>
              </a:rPr>
              <a:t>这个时期实际上在表演的美学观上出现了一种混乱，极端地强调艺术的“鲜明”、“高于生活”，动不动以“黑线回潮”给创作者以无形的政治压力。</a:t>
            </a:r>
          </a:p>
          <a:p>
            <a:pPr algn="just">
              <a:lnSpc>
                <a:spcPct val="130000"/>
              </a:lnSpc>
            </a:pPr>
            <a:r>
              <a:rPr sz="2000" dirty="0">
                <a:latin typeface="微软雅黑 Light" panose="020B0502040204020203" pitchFamily="34" charset="-122"/>
              </a:rPr>
              <a:t>一些优秀电影演员被定为文艺黑线人物，被剥夺了创作的权利；另一些人，即使参加了拍摄，也被“三突出”戒律所束缚，使得演员缺少创作空间与学术探讨的空气。</a:t>
            </a:r>
          </a:p>
          <a:p>
            <a:pPr algn="just">
              <a:lnSpc>
                <a:spcPct val="130000"/>
              </a:lnSpc>
            </a:pPr>
            <a:r>
              <a:rPr sz="2000" dirty="0">
                <a:latin typeface="微软雅黑 Light" panose="020B0502040204020203" pitchFamily="34" charset="-122"/>
              </a:rPr>
              <a:t>在“文革”前创作过成功作品，有丰富经验的导演、演员们，也不知戏该如何导、如何演，表现出前所未有的束手无策。为了向样板戏学习“不走样”，电影表演出现了戏剧化、戏曲程式化的表演倾向。</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a:sym typeface="+mn-ea"/>
              </a:rPr>
              <a:t>二、新中国</a:t>
            </a:r>
            <a:r>
              <a:rPr lang="zh-CN" altLang="en-US" sz="3200" dirty="0">
                <a:sym typeface="+mn-ea"/>
              </a:rPr>
              <a:t>电影英雄形象的表演塑造</a:t>
            </a:r>
            <a:endParaRPr lang="zh-CN" altLang="en-US" sz="3200" dirty="0"/>
          </a:p>
        </p:txBody>
      </p:sp>
      <p:sp>
        <p:nvSpPr>
          <p:cNvPr id="3" name="文本占位符 2"/>
          <p:cNvSpPr>
            <a:spLocks noGrp="1"/>
          </p:cNvSpPr>
          <p:nvPr>
            <p:ph type="body" orient="vert" idx="1"/>
          </p:nvPr>
        </p:nvSpPr>
        <p:spPr>
          <a:xfrm>
            <a:off x="725805" y="1367790"/>
            <a:ext cx="11349990" cy="5346065"/>
          </a:xfrm>
        </p:spPr>
        <p:txBody>
          <a:bodyPr vert="horz">
            <a:noAutofit/>
          </a:bodyPr>
          <a:lstStyle/>
          <a:p>
            <a:pPr marL="0" indent="0" algn="just">
              <a:lnSpc>
                <a:spcPct val="140000"/>
              </a:lnSpc>
              <a:buNone/>
            </a:pPr>
            <a:r>
              <a:rPr lang="zh-CN" sz="2000" b="1" dirty="0">
                <a:latin typeface="微软雅黑 Light" panose="020B0502040204020203" pitchFamily="34" charset="-122"/>
              </a:rPr>
              <a:t>２．极端化地强调塑造英雄人物的“激情美”，是“文革”影片的表演特征</a:t>
            </a:r>
          </a:p>
          <a:p>
            <a:pPr algn="just">
              <a:lnSpc>
                <a:spcPct val="130000"/>
              </a:lnSpc>
            </a:pPr>
            <a:r>
              <a:rPr sz="2000" dirty="0">
                <a:latin typeface="微软雅黑 Light" panose="020B0502040204020203" pitchFamily="34" charset="-122"/>
              </a:rPr>
              <a:t>“</a:t>
            </a:r>
            <a:r>
              <a:rPr sz="2000" dirty="0" err="1">
                <a:latin typeface="微软雅黑 Light" panose="020B0502040204020203" pitchFamily="34" charset="-122"/>
              </a:rPr>
              <a:t>文革”十年虽更强调大写时代英雄人物，编导与演员们也十分认真地投入创作，饱含着创作激情，并因为《创业</a:t>
            </a:r>
            <a:r>
              <a:rPr sz="2000" dirty="0">
                <a:latin typeface="微软雅黑 Light" panose="020B0502040204020203" pitchFamily="34" charset="-122"/>
              </a:rPr>
              <a:t>》《</a:t>
            </a:r>
            <a:r>
              <a:rPr sz="2000" dirty="0" err="1">
                <a:latin typeface="微软雅黑 Light" panose="020B0502040204020203" pitchFamily="34" charset="-122"/>
              </a:rPr>
              <a:t>海霞》等片的创作引发了政治风波，也有《闪闪的红星</a:t>
            </a:r>
            <a:r>
              <a:rPr sz="2000" dirty="0">
                <a:latin typeface="微软雅黑 Light" panose="020B0502040204020203" pitchFamily="34" charset="-122"/>
              </a:rPr>
              <a:t>》《</a:t>
            </a:r>
            <a:r>
              <a:rPr sz="2000" dirty="0" err="1">
                <a:latin typeface="微软雅黑 Light" panose="020B0502040204020203" pitchFamily="34" charset="-122"/>
              </a:rPr>
              <a:t>难忘的战斗》等较好的影片出现，但塑造人物整体美学的偏离，致使能真正留下的经典作品则微乎其微</a:t>
            </a:r>
            <a:r>
              <a:rPr sz="20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67" name="image143.png"/>
          <p:cNvPicPr>
            <a:picLocks noChangeAspect="1"/>
          </p:cNvPicPr>
          <p:nvPr>
            <p:custDataLst>
              <p:tags r:id="rId1"/>
            </p:custDataLst>
          </p:nvPr>
        </p:nvPicPr>
        <p:blipFill>
          <a:blip r:embed="rId5" cstate="print"/>
          <a:srcRect l="16501" r="16501"/>
          <a:stretch>
            <a:fillRect/>
          </a:stretch>
        </p:blipFill>
        <p:spPr>
          <a:xfrm>
            <a:off x="4790702" y="3959977"/>
            <a:ext cx="2544727" cy="2907115"/>
          </a:xfrm>
          <a:prstGeom prst="rect">
            <a:avLst/>
          </a:prstGeom>
        </p:spPr>
      </p:pic>
      <p:pic>
        <p:nvPicPr>
          <p:cNvPr id="269" name="image144.png"/>
          <p:cNvPicPr>
            <a:picLocks noChangeAspect="1"/>
          </p:cNvPicPr>
          <p:nvPr>
            <p:custDataLst>
              <p:tags r:id="rId2"/>
            </p:custDataLst>
          </p:nvPr>
        </p:nvPicPr>
        <p:blipFill>
          <a:blip r:embed="rId6" cstate="print"/>
          <a:srcRect l="34522" r="34522"/>
          <a:stretch>
            <a:fillRect/>
          </a:stretch>
        </p:blipFill>
        <p:spPr>
          <a:xfrm>
            <a:off x="7453552" y="3959977"/>
            <a:ext cx="1389298" cy="290711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65265" y="355209"/>
            <a:ext cx="11615012" cy="815340"/>
          </a:xfrm>
        </p:spPr>
        <p:txBody>
          <a:bodyPr>
            <a:noAutofit/>
          </a:bodyPr>
          <a:lstStyle/>
          <a:p>
            <a:pPr algn="just"/>
            <a:r>
              <a:rPr lang="zh-CN" altLang="en-US" sz="3000">
                <a:solidFill>
                  <a:schemeClr val="tx1"/>
                </a:solidFill>
                <a:sym typeface="+mn-ea"/>
              </a:rPr>
              <a:t>三、广阔</a:t>
            </a:r>
            <a:r>
              <a:rPr lang="zh-CN" altLang="en-US" sz="3000" dirty="0">
                <a:solidFill>
                  <a:schemeClr val="tx1"/>
                </a:solidFill>
                <a:sym typeface="+mn-ea"/>
              </a:rPr>
              <a:t>的现实主义创作道路——新时期电影表演美学的发展与变迁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71" name="image145.png" descr="&amp;pfm122&amp;"/>
          <p:cNvPicPr>
            <a:picLocks noChangeAspect="1"/>
          </p:cNvPicPr>
          <p:nvPr>
            <p:custDataLst>
              <p:tags r:id="rId2"/>
            </p:custDataLst>
          </p:nvPr>
        </p:nvPicPr>
        <p:blipFill>
          <a:blip r:embed="rId12" cstate="print">
            <a:extLst>
              <a:ext uri="{BEBA8EAE-BF5A-486C-A8C5-ECC9F3942E4B}">
                <a14:imgProps xmlns:a14="http://schemas.microsoft.com/office/drawing/2010/main">
                  <a14:imgLayer r:embed="rId13"/>
                </a14:imgProps>
              </a:ext>
            </a:extLst>
          </a:blip>
          <a:srcRect/>
          <a:stretch>
            <a:fillRect/>
          </a:stretch>
        </p:blipFill>
        <p:spPr>
          <a:xfrm>
            <a:off x="0" y="2099310"/>
            <a:ext cx="5913755" cy="3988435"/>
          </a:xfrm>
          <a:prstGeom prst="rect">
            <a:avLst/>
          </a:prstGeom>
        </p:spPr>
      </p:pic>
      <p:sp>
        <p:nvSpPr>
          <p:cNvPr id="4" name="折角形 3"/>
          <p:cNvSpPr/>
          <p:nvPr>
            <p:custDataLst>
              <p:tags r:id="rId3"/>
            </p:custDataLst>
          </p:nvPr>
        </p:nvSpPr>
        <p:spPr>
          <a:xfrm>
            <a:off x="6316345" y="1919605"/>
            <a:ext cx="5875655" cy="1764665"/>
          </a:xfrm>
          <a:prstGeom prst="foldedCorner">
            <a:avLst>
              <a:gd name="adj" fmla="val 12009"/>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 name="文本框 4"/>
          <p:cNvSpPr txBox="1"/>
          <p:nvPr>
            <p:custDataLst>
              <p:tags r:id="rId4"/>
            </p:custDataLst>
          </p:nvPr>
        </p:nvSpPr>
        <p:spPr>
          <a:xfrm>
            <a:off x="6652895" y="2079625"/>
            <a:ext cx="5201920" cy="1444625"/>
          </a:xfrm>
          <a:prstGeom prst="rect">
            <a:avLst/>
          </a:prstGeom>
          <a:noFill/>
        </p:spPr>
        <p:txBody>
          <a:bodyPr wrap="square" rtlCol="0">
            <a:normAutofit lnSpcReduction="10000"/>
          </a:bodyPr>
          <a:lstStyle/>
          <a:p>
            <a:pPr marL="0" lvl="0" indent="0" algn="l">
              <a:lnSpc>
                <a:spcPct val="130000"/>
              </a:lnSpc>
              <a:spcBef>
                <a:spcPts val="0"/>
              </a:spcBef>
              <a:spcAft>
                <a:spcPts val="0"/>
              </a:spcAft>
              <a:buSzPct val="100000"/>
            </a:pPr>
            <a:r>
              <a:rPr lang="en-US" sz="1800" b="1" spc="150" dirty="0">
                <a:solidFill>
                  <a:schemeClr val="dk1">
                    <a:lumMod val="85000"/>
                    <a:lumOff val="15000"/>
                  </a:schemeClr>
                </a:solidFill>
                <a:latin typeface="微软雅黑 Light" panose="020B0502040204020203" pitchFamily="34" charset="-122"/>
                <a:ea typeface="微软雅黑 Light" panose="020B0502040204020203" pitchFamily="34" charset="-122"/>
              </a:rPr>
              <a:t>1978年12月，党的十一届三中全会的春风吹遍祖国大地的每一个角落，“把全党工作的着重点转移到现代化建设上来”的号召反映了全国人民的迫切愿望。</a:t>
            </a:r>
          </a:p>
        </p:txBody>
      </p:sp>
      <p:sp>
        <p:nvSpPr>
          <p:cNvPr id="6" name="椭圆 5"/>
          <p:cNvSpPr/>
          <p:nvPr>
            <p:custDataLst>
              <p:tags r:id="rId5"/>
            </p:custDataLst>
          </p:nvPr>
        </p:nvSpPr>
        <p:spPr>
          <a:xfrm>
            <a:off x="5952490" y="1555115"/>
            <a:ext cx="737870" cy="7378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lnSpcReduction="10000"/>
          </a:bodyPr>
          <a:lstStyle/>
          <a:p>
            <a:pPr algn="ctr"/>
            <a:endParaRPr lang="en-US" altLang="zh-CN" sz="3200" b="1" dirty="0">
              <a:solidFill>
                <a:schemeClr val="lt1"/>
              </a:solidFill>
              <a:latin typeface="Arial" panose="020B0604020202020204" pitchFamily="34" charset="0"/>
              <a:ea typeface="微软雅黑" panose="020B0503020204020204" pitchFamily="34" charset="-122"/>
            </a:endParaRPr>
          </a:p>
        </p:txBody>
      </p:sp>
      <p:sp>
        <p:nvSpPr>
          <p:cNvPr id="8" name="折角形 7"/>
          <p:cNvSpPr/>
          <p:nvPr>
            <p:custDataLst>
              <p:tags r:id="rId6"/>
            </p:custDataLst>
          </p:nvPr>
        </p:nvSpPr>
        <p:spPr>
          <a:xfrm>
            <a:off x="6316345" y="4323080"/>
            <a:ext cx="5875655" cy="1764665"/>
          </a:xfrm>
          <a:prstGeom prst="foldedCorner">
            <a:avLst>
              <a:gd name="adj" fmla="val 12009"/>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文本框 8"/>
          <p:cNvSpPr txBox="1"/>
          <p:nvPr>
            <p:custDataLst>
              <p:tags r:id="rId7"/>
            </p:custDataLst>
          </p:nvPr>
        </p:nvSpPr>
        <p:spPr>
          <a:xfrm>
            <a:off x="6652895" y="4483735"/>
            <a:ext cx="5201920" cy="1444625"/>
          </a:xfrm>
          <a:prstGeom prst="rect">
            <a:avLst/>
          </a:prstGeom>
          <a:noFill/>
        </p:spPr>
        <p:txBody>
          <a:bodyPr wrap="square" rtlCol="0">
            <a:normAutofit/>
          </a:bodyPr>
          <a:lstStyle/>
          <a:p>
            <a:pPr marL="0" lvl="0" indent="0" algn="l">
              <a:lnSpc>
                <a:spcPct val="130000"/>
              </a:lnSpc>
              <a:spcBef>
                <a:spcPts val="0"/>
              </a:spcBef>
              <a:spcAft>
                <a:spcPts val="0"/>
              </a:spcAft>
              <a:buSzPct val="100000"/>
            </a:pPr>
            <a:r>
              <a:rPr sz="1800" b="1" spc="150" dirty="0" err="1">
                <a:solidFill>
                  <a:schemeClr val="dk1">
                    <a:lumMod val="85000"/>
                    <a:lumOff val="15000"/>
                  </a:schemeClr>
                </a:solidFill>
                <a:latin typeface="微软雅黑 Light" panose="020B0502040204020203" pitchFamily="34" charset="-122"/>
                <a:ea typeface="微软雅黑 Light" panose="020B0502040204020203" pitchFamily="34" charset="-122"/>
              </a:rPr>
              <a:t>新时期的到来开创了电影创作的新格局，电影界也迎来了文艺的春天</a:t>
            </a:r>
            <a:r>
              <a:rPr sz="1800" b="1" spc="150" dirty="0">
                <a:solidFill>
                  <a:schemeClr val="dk1">
                    <a:lumMod val="85000"/>
                    <a:lumOff val="15000"/>
                  </a:schemeClr>
                </a:solidFill>
                <a:latin typeface="微软雅黑 Light" panose="020B0502040204020203" pitchFamily="34" charset="-122"/>
                <a:ea typeface="微软雅黑 Light" panose="020B0502040204020203" pitchFamily="34" charset="-122"/>
              </a:rPr>
              <a:t>。</a:t>
            </a:r>
          </a:p>
        </p:txBody>
      </p:sp>
      <p:sp>
        <p:nvSpPr>
          <p:cNvPr id="10" name="椭圆 9"/>
          <p:cNvSpPr/>
          <p:nvPr>
            <p:custDataLst>
              <p:tags r:id="rId8"/>
            </p:custDataLst>
          </p:nvPr>
        </p:nvSpPr>
        <p:spPr>
          <a:xfrm>
            <a:off x="5952490" y="3958590"/>
            <a:ext cx="737870" cy="73787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0000" lnSpcReduction="10000"/>
          </a:bodyPr>
          <a:lstStyle/>
          <a:p>
            <a:pPr algn="ctr"/>
            <a:endParaRPr lang="en-US" altLang="zh-CN" sz="3200" b="1" dirty="0">
              <a:solidFill>
                <a:schemeClr val="lt1"/>
              </a:solidFill>
              <a:latin typeface="Arial" panose="020B0604020202020204" pitchFamily="34" charset="0"/>
              <a:ea typeface="微软雅黑" panose="020B0503020204020204" pitchFamily="34" charset="-122"/>
            </a:endParaRPr>
          </a:p>
        </p:txBody>
      </p:sp>
      <p:sp>
        <p:nvSpPr>
          <p:cNvPr id="7" name="文本框 6"/>
          <p:cNvSpPr txBox="1"/>
          <p:nvPr>
            <p:custDataLst>
              <p:tags r:id="rId9"/>
            </p:custDataLst>
          </p:nvPr>
        </p:nvSpPr>
        <p:spPr>
          <a:xfrm>
            <a:off x="6069965" y="1694180"/>
            <a:ext cx="502285" cy="459105"/>
          </a:xfrm>
          <a:prstGeom prst="rect">
            <a:avLst/>
          </a:prstGeom>
          <a:noFill/>
        </p:spPr>
        <p:txBody>
          <a:bodyPr wrap="square" rtlCol="0" anchor="ctr">
            <a:normAutofit fontScale="85000" lnSpcReduction="20000"/>
          </a:bodyPr>
          <a:lstStyle/>
          <a:p>
            <a:pPr algn="ctr"/>
            <a:endParaRPr lang="en-US" altLang="zh-CN" sz="3200" b="1" dirty="0">
              <a:solidFill>
                <a:schemeClr val="lt2"/>
              </a:solidFill>
              <a:latin typeface="Arial" panose="020B0604020202020204" pitchFamily="34" charset="0"/>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1"/>
                                        </p:tgtEl>
                                        <p:attrNameLst>
                                          <p:attrName>style.visibility</p:attrName>
                                        </p:attrNameLst>
                                      </p:cBhvr>
                                      <p:to>
                                        <p:strVal val="visible"/>
                                      </p:to>
                                    </p:set>
                                    <p:animEffect transition="in" filter="circle(in)">
                                      <p:cBhvr>
                                        <p:cTn id="7" dur="2000"/>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6260" y="266065"/>
            <a:ext cx="1159192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algn="just">
              <a:lnSpc>
                <a:spcPct val="140000"/>
              </a:lnSpc>
            </a:pPr>
            <a:r>
              <a:rPr sz="2000" dirty="0" err="1">
                <a:latin typeface="微软雅黑 Light" panose="020B0502040204020203" pitchFamily="34" charset="-122"/>
              </a:rPr>
              <a:t>电影表演在导演创作整体中占有重要位置。和其他舞台表演艺术相比，</a:t>
            </a:r>
            <a:r>
              <a:rPr sz="2000" dirty="0" err="1">
                <a:latin typeface="微软雅黑 Light" panose="020B0502040204020203" pitchFamily="34" charset="-122"/>
                <a:sym typeface="+mn-ea"/>
              </a:rPr>
              <a:t>电影表演</a:t>
            </a:r>
            <a:r>
              <a:rPr sz="2000" dirty="0" err="1">
                <a:latin typeface="微软雅黑 Light" panose="020B0502040204020203" pitchFamily="34" charset="-122"/>
              </a:rPr>
              <a:t>是最能以生活原形态来衡量检验的</a:t>
            </a:r>
            <a:r>
              <a:rPr sz="2000" dirty="0">
                <a:latin typeface="微软雅黑 Light" panose="020B0502040204020203" pitchFamily="34" charset="-122"/>
              </a:rPr>
              <a:t>。</a:t>
            </a:r>
          </a:p>
          <a:p>
            <a:pPr algn="just">
              <a:lnSpc>
                <a:spcPct val="140000"/>
              </a:lnSpc>
            </a:pPr>
            <a:r>
              <a:rPr sz="2000" b="1" dirty="0" err="1">
                <a:solidFill>
                  <a:srgbClr val="FF0000"/>
                </a:solidFill>
                <a:latin typeface="微软雅黑 Light" panose="020B0502040204020203" pitchFamily="34" charset="-122"/>
              </a:rPr>
              <a:t>生活、自然、真实</a:t>
            </a:r>
            <a:r>
              <a:rPr sz="2000" dirty="0" err="1">
                <a:latin typeface="微软雅黑 Light" panose="020B0502040204020203" pitchFamily="34" charset="-122"/>
              </a:rPr>
              <a:t>常是专家与观众衡量电影表演的标准，也是电影表演创作的现实主义美学原则</a:t>
            </a:r>
            <a:r>
              <a:rPr lang="zh-CN" sz="2000" dirty="0">
                <a:latin typeface="微软雅黑 Light" panose="020B0502040204020203" pitchFamily="34" charset="-122"/>
              </a:rPr>
              <a:t>。</a:t>
            </a:r>
            <a:r>
              <a:rPr sz="2000" dirty="0" err="1">
                <a:latin typeface="微软雅黑 Light" panose="020B0502040204020203" pitchFamily="34" charset="-122"/>
              </a:rPr>
              <a:t>典型化地反映生活、表现人物，是现实主义最核心的美学观</a:t>
            </a:r>
            <a:r>
              <a:rPr sz="2000" dirty="0">
                <a:latin typeface="微软雅黑 Light" panose="020B0502040204020203" pitchFamily="34" charset="-122"/>
              </a:rPr>
              <a:t>。</a:t>
            </a:r>
          </a:p>
          <a:p>
            <a:pPr algn="just">
              <a:lnSpc>
                <a:spcPct val="14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273" name="image146.png" descr="&amp;pfm122&amp;"/>
          <p:cNvPicPr>
            <a:picLocks noChangeAspect="1"/>
          </p:cNvPicPr>
          <p:nvPr/>
        </p:nvPicPr>
        <p:blipFill>
          <a:blip r:embed="rId3" cstate="print">
            <a:extLst>
              <a:ext uri="{BEBA8EAE-BF5A-486C-A8C5-ECC9F3942E4B}">
                <a14:imgProps xmlns:a14="http://schemas.microsoft.com/office/drawing/2010/main">
                  <a14:imgLayer r:embed="rId4"/>
                </a14:imgProps>
              </a:ext>
            </a:extLst>
          </a:blip>
          <a:srcRect/>
          <a:stretch>
            <a:fillRect/>
          </a:stretch>
        </p:blipFill>
        <p:spPr>
          <a:xfrm>
            <a:off x="4071620" y="3721100"/>
            <a:ext cx="4601210" cy="31369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3"/>
                                        </p:tgtEl>
                                        <p:attrNameLst>
                                          <p:attrName>style.visibility</p:attrName>
                                        </p:attrNameLst>
                                      </p:cBhvr>
                                      <p:to>
                                        <p:strVal val="visible"/>
                                      </p:to>
                                    </p:set>
                                    <p:animEffect transition="in" filter="circle(in)">
                                      <p:cBhvr>
                                        <p:cTn id="7" dur="20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670560" y="1337945"/>
            <a:ext cx="8672830" cy="5402580"/>
          </a:xfrm>
        </p:spPr>
        <p:txBody>
          <a:bodyPr vert="horz">
            <a:normAutofit fontScale="25000" lnSpcReduction="20000"/>
          </a:bodyPr>
          <a:lstStyle/>
          <a:p>
            <a:pPr marL="0" indent="0">
              <a:lnSpc>
                <a:spcPct val="130000"/>
              </a:lnSpc>
              <a:buNone/>
            </a:pPr>
            <a:r>
              <a:rPr lang="zh-CN" altLang="en-US" sz="11200" dirty="0"/>
              <a:t>三、解放自我肌体，达到控制自如</a:t>
            </a:r>
          </a:p>
          <a:p>
            <a:pPr>
              <a:lnSpc>
                <a:spcPct val="180000"/>
              </a:lnSpc>
            </a:pPr>
            <a:r>
              <a:rPr lang="zh-CN" altLang="en-US" sz="8000" dirty="0">
                <a:latin typeface="微软雅黑 Light" panose="020B0502040204020203" pitchFamily="34" charset="-122"/>
                <a:cs typeface="微软雅黑 Light" panose="020B0502040204020203" pitchFamily="34" charset="-122"/>
              </a:rPr>
              <a:t>近年来，这种培养影视、戏剧演员的基础训练已经成为表演教学研究的课题：</a:t>
            </a:r>
            <a:r>
              <a:rPr lang="en-US" altLang="zh-CN" sz="8000" dirty="0">
                <a:latin typeface="微软雅黑 Light" panose="020B0502040204020203" pitchFamily="34" charset="-122"/>
                <a:cs typeface="微软雅黑 Light" panose="020B0502040204020203" pitchFamily="34" charset="-122"/>
              </a:rPr>
              <a:t>1990</a:t>
            </a:r>
            <a:r>
              <a:rPr lang="zh-CN" altLang="en-US" sz="8000" dirty="0">
                <a:latin typeface="微软雅黑 Light" panose="020B0502040204020203" pitchFamily="34" charset="-122"/>
                <a:cs typeface="微软雅黑 Light" panose="020B0502040204020203" pitchFamily="34" charset="-122"/>
              </a:rPr>
              <a:t>年上海的全国影视戏剧表演教学研讨会，</a:t>
            </a:r>
            <a:r>
              <a:rPr lang="en-US" altLang="zh-CN" sz="8000" dirty="0">
                <a:latin typeface="微软雅黑 Light" panose="020B0502040204020203" pitchFamily="34" charset="-122"/>
                <a:cs typeface="微软雅黑 Light" panose="020B0502040204020203" pitchFamily="34" charset="-122"/>
              </a:rPr>
              <a:t>1995</a:t>
            </a:r>
            <a:r>
              <a:rPr lang="zh-CN" altLang="en-US" sz="8000" dirty="0">
                <a:latin typeface="微软雅黑 Light" panose="020B0502040204020203" pitchFamily="34" charset="-122"/>
                <a:cs typeface="微软雅黑 Light" panose="020B0502040204020203" pitchFamily="34" charset="-122"/>
              </a:rPr>
              <a:t>年北京的全国影视戏剧表演教学研讨会，都是谈影视戏剧表演的基础教学；</a:t>
            </a:r>
          </a:p>
          <a:p>
            <a:pPr>
              <a:lnSpc>
                <a:spcPct val="180000"/>
              </a:lnSpc>
            </a:pPr>
            <a:r>
              <a:rPr lang="zh-CN" altLang="en-US" sz="8000" dirty="0">
                <a:latin typeface="微软雅黑 Light" panose="020B0502040204020203" pitchFamily="34" charset="-122"/>
                <a:cs typeface="微软雅黑 Light" panose="020B0502040204020203" pitchFamily="34" charset="-122"/>
              </a:rPr>
              <a:t>国际的表演艺术教学交流更是频繁，不断“走出去，请进来”；</a:t>
            </a:r>
          </a:p>
          <a:p>
            <a:pPr>
              <a:lnSpc>
                <a:spcPct val="180000"/>
              </a:lnSpc>
            </a:pPr>
            <a:r>
              <a:rPr lang="en-US" altLang="zh-CN" sz="8000" dirty="0">
                <a:latin typeface="微软雅黑 Light" panose="020B0502040204020203" pitchFamily="34" charset="-122"/>
                <a:cs typeface="微软雅黑 Light" panose="020B0502040204020203" pitchFamily="34" charset="-122"/>
              </a:rPr>
              <a:t>2005</a:t>
            </a:r>
            <a:r>
              <a:rPr lang="zh-CN" altLang="en-US" sz="8000" dirty="0">
                <a:latin typeface="微软雅黑 Light" panose="020B0502040204020203" pitchFamily="34" charset="-122"/>
                <a:cs typeface="微软雅黑 Light" panose="020B0502040204020203" pitchFamily="34" charset="-122"/>
              </a:rPr>
              <a:t>年在北京召开的大型国际戏剧表演教学交流会上，邀请了来自英国、日本、新加坡、印度、爱尔兰、韩国、美国、俄罗斯、中国以及我国的香港、台湾等</a:t>
            </a:r>
            <a:r>
              <a:rPr lang="en-US" altLang="zh-CN" sz="8000" dirty="0">
                <a:latin typeface="微软雅黑 Light" panose="020B0502040204020203" pitchFamily="34" charset="-122"/>
                <a:cs typeface="微软雅黑 Light" panose="020B0502040204020203" pitchFamily="34" charset="-122"/>
              </a:rPr>
              <a:t>11</a:t>
            </a:r>
            <a:r>
              <a:rPr lang="zh-CN" altLang="en-US" sz="8000" dirty="0">
                <a:latin typeface="微软雅黑 Light" panose="020B0502040204020203" pitchFamily="34" charset="-122"/>
                <a:cs typeface="微软雅黑 Light" panose="020B0502040204020203" pitchFamily="34" charset="-122"/>
              </a:rPr>
              <a:t>个国家和地区，</a:t>
            </a:r>
            <a:r>
              <a:rPr lang="en-US" altLang="zh-CN" sz="8000" dirty="0">
                <a:latin typeface="微软雅黑 Light" panose="020B0502040204020203" pitchFamily="34" charset="-122"/>
                <a:cs typeface="微软雅黑 Light" panose="020B0502040204020203" pitchFamily="34" charset="-122"/>
              </a:rPr>
              <a:t>30</a:t>
            </a:r>
            <a:r>
              <a:rPr lang="zh-CN" altLang="en-US" sz="8000" dirty="0">
                <a:latin typeface="微软雅黑 Light" panose="020B0502040204020203" pitchFamily="34" charset="-122"/>
                <a:cs typeface="微软雅黑 Light" panose="020B0502040204020203" pitchFamily="34" charset="-122"/>
              </a:rPr>
              <a:t>多所国家级院校及院团，</a:t>
            </a:r>
            <a:r>
              <a:rPr lang="en-US" altLang="zh-CN" sz="8000" dirty="0">
                <a:latin typeface="微软雅黑 Light" panose="020B0502040204020203" pitchFamily="34" charset="-122"/>
                <a:cs typeface="微软雅黑 Light" panose="020B0502040204020203" pitchFamily="34" charset="-122"/>
              </a:rPr>
              <a:t>800</a:t>
            </a:r>
            <a:r>
              <a:rPr lang="zh-CN" altLang="en-US" sz="8000" dirty="0">
                <a:latin typeface="微软雅黑 Light" panose="020B0502040204020203" pitchFamily="34" charset="-122"/>
                <a:cs typeface="微软雅黑 Light" panose="020B0502040204020203" pitchFamily="34" charset="-122"/>
              </a:rPr>
              <a:t>多位影视戏剧专家；</a:t>
            </a:r>
          </a:p>
          <a:p>
            <a:pPr>
              <a:lnSpc>
                <a:spcPct val="130000"/>
              </a:lnSpc>
            </a:pPr>
            <a:endParaRPr lang="zh-CN" altLang="en-US" sz="8000" dirty="0">
              <a:latin typeface="微软雅黑 Light" panose="020B0502040204020203" pitchFamily="34" charset="-122"/>
              <a:cs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图片 4" descr="2-5"/>
          <p:cNvPicPr>
            <a:picLocks noChangeAspect="1"/>
          </p:cNvPicPr>
          <p:nvPr/>
        </p:nvPicPr>
        <p:blipFill>
          <a:blip r:embed="rId3"/>
          <a:stretch>
            <a:fillRect/>
          </a:stretch>
        </p:blipFill>
        <p:spPr>
          <a:xfrm>
            <a:off x="9285605" y="1294130"/>
            <a:ext cx="2846070" cy="2132330"/>
          </a:xfrm>
          <a:prstGeom prst="rect">
            <a:avLst/>
          </a:prstGeom>
        </p:spPr>
      </p:pic>
      <p:pic>
        <p:nvPicPr>
          <p:cNvPr id="6" name="图片 5" descr="2-6"/>
          <p:cNvPicPr>
            <a:picLocks noChangeAspect="1"/>
          </p:cNvPicPr>
          <p:nvPr/>
        </p:nvPicPr>
        <p:blipFill>
          <a:blip r:embed="rId4"/>
          <a:stretch>
            <a:fillRect/>
          </a:stretch>
        </p:blipFill>
        <p:spPr>
          <a:xfrm>
            <a:off x="9298940" y="3978910"/>
            <a:ext cx="2832735" cy="212217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edg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41263" y="266065"/>
            <a:ext cx="11550737"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algn="just">
              <a:lnSpc>
                <a:spcPct val="130000"/>
              </a:lnSpc>
            </a:pPr>
            <a:r>
              <a:rPr lang="zh-CN" sz="2000" b="1" dirty="0">
                <a:latin typeface="微软雅黑 Light" panose="020B0502040204020203" pitchFamily="34" charset="-122"/>
                <a:sym typeface="+mn-ea"/>
              </a:rPr>
              <a:t>发展变迁：</a:t>
            </a:r>
            <a:endParaRPr lang="zh-CN" sz="2000" b="1" dirty="0">
              <a:latin typeface="微软雅黑 Light" panose="020B0502040204020203" pitchFamily="34" charset="-122"/>
            </a:endParaRPr>
          </a:p>
          <a:p>
            <a:pPr marL="0" indent="0" algn="just">
              <a:lnSpc>
                <a:spcPct val="100000"/>
              </a:lnSpc>
              <a:buNone/>
            </a:pPr>
            <a:r>
              <a:rPr lang="en-US" altLang="zh-CN" sz="2000" dirty="0">
                <a:latin typeface="微软雅黑 Light" panose="020B0502040204020203" pitchFamily="34" charset="-122"/>
                <a:sym typeface="+mn-ea"/>
              </a:rPr>
              <a:t>20</a:t>
            </a:r>
            <a:r>
              <a:rPr lang="zh-CN" sz="2000" dirty="0">
                <a:latin typeface="微软雅黑 Light" panose="020B0502040204020203" pitchFamily="34" charset="-122"/>
                <a:sym typeface="+mn-ea"/>
              </a:rPr>
              <a:t>世纪</a:t>
            </a:r>
            <a:r>
              <a:rPr lang="en-US" altLang="zh-CN" sz="2000" dirty="0">
                <a:latin typeface="微软雅黑 Light" panose="020B0502040204020203" pitchFamily="34" charset="-122"/>
                <a:sym typeface="+mn-ea"/>
              </a:rPr>
              <a:t>30</a:t>
            </a:r>
            <a:r>
              <a:rPr lang="zh-CN" sz="2000" dirty="0">
                <a:latin typeface="微软雅黑 Light" panose="020B0502040204020203" pitchFamily="34" charset="-122"/>
                <a:sym typeface="+mn-ea"/>
              </a:rPr>
              <a:t>年代</a:t>
            </a:r>
            <a:r>
              <a:rPr lang="en-US" altLang="zh-CN" sz="2000" dirty="0">
                <a:latin typeface="微软雅黑 Light" panose="020B0502040204020203" pitchFamily="34" charset="-122"/>
                <a:sym typeface="+mn-ea"/>
              </a:rPr>
              <a:t>——</a:t>
            </a:r>
            <a:r>
              <a:rPr lang="zh-CN" altLang="en-US" sz="2000" dirty="0">
                <a:latin typeface="微软雅黑 Light" panose="020B0502040204020203" pitchFamily="34" charset="-122"/>
                <a:sym typeface="+mn-ea"/>
              </a:rPr>
              <a:t>现实主义表演风格形成，代表作</a:t>
            </a:r>
            <a:r>
              <a:rPr lang="zh-CN" sz="2000" dirty="0">
                <a:latin typeface="微软雅黑 Light" panose="020B0502040204020203" pitchFamily="34" charset="-122"/>
                <a:sym typeface="+mn-ea"/>
              </a:rPr>
              <a:t>《大路》《神女》《马路天使》；</a:t>
            </a:r>
            <a:endParaRPr lang="zh-CN" sz="2000" dirty="0">
              <a:latin typeface="微软雅黑 Light" panose="020B0502040204020203" pitchFamily="34" charset="-122"/>
            </a:endParaRPr>
          </a:p>
          <a:p>
            <a:pPr marL="0" indent="0" algn="just">
              <a:lnSpc>
                <a:spcPct val="100000"/>
              </a:lnSpc>
              <a:buNone/>
            </a:pPr>
            <a:r>
              <a:rPr lang="en-US" altLang="zh-CN" sz="2000" dirty="0">
                <a:latin typeface="微软雅黑 Light" panose="020B0502040204020203" pitchFamily="34" charset="-122"/>
                <a:sym typeface="+mn-ea"/>
              </a:rPr>
              <a:t>20</a:t>
            </a:r>
            <a:r>
              <a:rPr lang="zh-CN" altLang="en-US" sz="2000" dirty="0">
                <a:latin typeface="微软雅黑 Light" panose="020B0502040204020203" pitchFamily="34" charset="-122"/>
                <a:sym typeface="+mn-ea"/>
              </a:rPr>
              <a:t>世纪</a:t>
            </a:r>
            <a:r>
              <a:rPr lang="en-US" altLang="zh-CN" sz="2000" dirty="0">
                <a:latin typeface="微软雅黑 Light" panose="020B0502040204020203" pitchFamily="34" charset="-122"/>
                <a:sym typeface="+mn-ea"/>
              </a:rPr>
              <a:t>40</a:t>
            </a:r>
            <a:r>
              <a:rPr lang="zh-CN" sz="2000" dirty="0">
                <a:latin typeface="微软雅黑 Light" panose="020B0502040204020203" pitchFamily="34" charset="-122"/>
                <a:sym typeface="+mn-ea"/>
              </a:rPr>
              <a:t>年代</a:t>
            </a:r>
            <a:r>
              <a:rPr lang="en-US" altLang="zh-CN" sz="2000" dirty="0">
                <a:latin typeface="微软雅黑 Light" panose="020B0502040204020203" pitchFamily="34" charset="-122"/>
                <a:sym typeface="+mn-ea"/>
              </a:rPr>
              <a:t>——</a:t>
            </a:r>
            <a:r>
              <a:rPr lang="zh-CN" altLang="en-US" sz="2000" dirty="0">
                <a:latin typeface="微软雅黑 Light" panose="020B0502040204020203" pitchFamily="34" charset="-122"/>
                <a:sym typeface="+mn-ea"/>
              </a:rPr>
              <a:t>现实主义表演风格达到完美化的程度，代表作</a:t>
            </a:r>
            <a:r>
              <a:rPr lang="zh-CN" sz="2000" dirty="0">
                <a:latin typeface="微软雅黑 Light" panose="020B0502040204020203" pitchFamily="34" charset="-122"/>
                <a:sym typeface="+mn-ea"/>
              </a:rPr>
              <a:t>《一江春水向东流》《万家灯火》《小城之春》《乌鸦与麻雀》等；</a:t>
            </a:r>
            <a:endParaRPr lang="zh-CN" sz="2000" dirty="0">
              <a:latin typeface="微软雅黑 Light" panose="020B0502040204020203" pitchFamily="34" charset="-122"/>
            </a:endParaRPr>
          </a:p>
          <a:p>
            <a:pPr marL="0" indent="0" algn="just">
              <a:lnSpc>
                <a:spcPct val="100000"/>
              </a:lnSpc>
              <a:buNone/>
            </a:pPr>
            <a:r>
              <a:rPr lang="en-US" altLang="zh-CN" sz="2000" dirty="0">
                <a:latin typeface="微软雅黑 Light" panose="020B0502040204020203" pitchFamily="34" charset="-122"/>
                <a:sym typeface="+mn-ea"/>
              </a:rPr>
              <a:t>20</a:t>
            </a:r>
            <a:r>
              <a:rPr lang="zh-CN" altLang="en-US" sz="2000" dirty="0">
                <a:latin typeface="微软雅黑 Light" panose="020B0502040204020203" pitchFamily="34" charset="-122"/>
                <a:sym typeface="+mn-ea"/>
              </a:rPr>
              <a:t>世纪</a:t>
            </a:r>
            <a:r>
              <a:rPr lang="en-US" altLang="zh-CN" sz="2000" dirty="0">
                <a:latin typeface="微软雅黑 Light" panose="020B0502040204020203" pitchFamily="34" charset="-122"/>
                <a:sym typeface="+mn-ea"/>
              </a:rPr>
              <a:t>50</a:t>
            </a:r>
            <a:r>
              <a:rPr lang="zh-CN" sz="2000" dirty="0">
                <a:latin typeface="微软雅黑 Light" panose="020B0502040204020203" pitchFamily="34" charset="-122"/>
                <a:sym typeface="+mn-ea"/>
              </a:rPr>
              <a:t>年代</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革命现实主义，代表作《白毛女》《董存瑞》《平原游击队》《上甘岭》、《红旗谱》《林则徐》《红色娘子军》。</a:t>
            </a:r>
            <a:endParaRPr lang="zh-CN" sz="2000" dirty="0">
              <a:latin typeface="微软雅黑 Light" panose="020B0502040204020203" pitchFamily="34" charset="-122"/>
            </a:endParaRPr>
          </a:p>
          <a:p>
            <a:pPr marL="0" indent="0" algn="just">
              <a:lnSpc>
                <a:spcPct val="100000"/>
              </a:lnSpc>
              <a:buNone/>
            </a:pPr>
            <a:r>
              <a:rPr lang="zh-CN" sz="2000" dirty="0">
                <a:latin typeface="微软雅黑 Light" panose="020B0502040204020203" pitchFamily="34" charset="-122"/>
              </a:rPr>
              <a:t>十七年时期</a:t>
            </a:r>
            <a:r>
              <a:rPr lang="en-US" altLang="zh-CN" sz="2000" dirty="0">
                <a:latin typeface="微软雅黑 Light" panose="020B0502040204020203" pitchFamily="34" charset="-122"/>
              </a:rPr>
              <a:t>——</a:t>
            </a:r>
            <a:r>
              <a:rPr lang="zh-CN" sz="2000" dirty="0">
                <a:latin typeface="微软雅黑 Light" panose="020B0502040204020203" pitchFamily="34" charset="-122"/>
              </a:rPr>
              <a:t>对</a:t>
            </a:r>
            <a:r>
              <a:rPr lang="en-US" altLang="zh-CN" sz="2000" dirty="0">
                <a:latin typeface="微软雅黑 Light" panose="020B0502040204020203" pitchFamily="34" charset="-122"/>
              </a:rPr>
              <a:t>20</a:t>
            </a:r>
            <a:r>
              <a:rPr lang="zh-CN" sz="2000" dirty="0">
                <a:latin typeface="微软雅黑 Light" panose="020B0502040204020203" pitchFamily="34" charset="-122"/>
              </a:rPr>
              <a:t>世纪三四十年代现实主义创作的一种继承和发展。虽受到“左”的干扰，但艺术家遵循现实主义典型人物形象创作的原则，还是成功地创作出一系列人物形象，并能经受住历史的考验，存活在观众心目当中。</a:t>
            </a:r>
          </a:p>
          <a:p>
            <a:pPr marL="0" indent="0" algn="just">
              <a:lnSpc>
                <a:spcPct val="100000"/>
              </a:lnSpc>
              <a:buNone/>
            </a:pPr>
            <a:r>
              <a:rPr lang="zh-CN" sz="2000" dirty="0">
                <a:latin typeface="微软雅黑 Light" panose="020B0502040204020203" pitchFamily="34" charset="-122"/>
              </a:rPr>
              <a:t>“文革”时期</a:t>
            </a:r>
            <a:r>
              <a:rPr lang="en-US" altLang="zh-CN" sz="2000" dirty="0">
                <a:latin typeface="微软雅黑 Light" panose="020B0502040204020203" pitchFamily="34" charset="-122"/>
              </a:rPr>
              <a:t>——</a:t>
            </a:r>
            <a:r>
              <a:rPr lang="zh-CN" sz="2000" dirty="0">
                <a:latin typeface="微软雅黑 Light" panose="020B0502040204020203" pitchFamily="34" charset="-122"/>
              </a:rPr>
              <a:t>“文艺旗手”虽从广大文艺工作者的辛勤劳动成果中攫取出了八个样板戏，但真正的电影样板始终未能出现。因而，更推举不出电影表演的经典之作。当时的影剧表演违背了电影美学规律，向京剧样板戏程式靠拢，向“三突出”、高大全的创作模式靠拢，狠批“中间人物”论，形成束缚演员表演创作的种种戒规。在这种思想的桎梏下，编不会编，导不会导，演员就更不会演了，在电影创作中，出现了表演创作美学观的混乱。</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59131" y="264867"/>
            <a:ext cx="11621145"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algn="just">
              <a:lnSpc>
                <a:spcPct val="140000"/>
              </a:lnSpc>
            </a:pPr>
            <a:r>
              <a:rPr lang="zh-CN" sz="2000" dirty="0">
                <a:latin typeface="微软雅黑 Light" panose="020B0502040204020203" pitchFamily="34" charset="-122"/>
              </a:rPr>
              <a:t>新时期的电影创作在认识典型人物的丰富性上有了质的飞跃，在主体上不仅继承了十七年时期塑造典型人物的经验，并且有所开拓、突破与发展。</a:t>
            </a:r>
          </a:p>
          <a:p>
            <a:pPr algn="just">
              <a:lnSpc>
                <a:spcPct val="140000"/>
              </a:lnSpc>
            </a:pPr>
            <a:r>
              <a:rPr lang="zh-CN" sz="2000" b="1" dirty="0">
                <a:latin typeface="微软雅黑 Light" panose="020B0502040204020203" pitchFamily="34" charset="-122"/>
              </a:rPr>
              <a:t>注意</a:t>
            </a:r>
            <a:r>
              <a:rPr lang="zh-CN" sz="2000" dirty="0">
                <a:latin typeface="微软雅黑 Light" panose="020B0502040204020203" pitchFamily="34" charset="-122"/>
              </a:rPr>
              <a:t>：表演观念的演变是和时代总体创作的发展、编导艺术的多元化的探索追求分不开的。剧本的核心是鲜明生动的人物形象。导演第一位的工作是指导演员创作、表演、塑造形象，用镜头写人。所以，在论述新时期表演观的变异时，将时代发展和影片总体风格的群体创作特色作为参照。</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4836" y="266065"/>
            <a:ext cx="11567164"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algn="just">
              <a:lnSpc>
                <a:spcPct val="140000"/>
              </a:lnSpc>
            </a:pPr>
            <a:r>
              <a:rPr lang="zh-CN" sz="2000" b="1" dirty="0">
                <a:latin typeface="微软雅黑 Light" panose="020B0502040204020203" pitchFamily="34" charset="-122"/>
              </a:rPr>
              <a:t>新时期表演观的变异：</a:t>
            </a:r>
          </a:p>
          <a:p>
            <a:pPr marL="0" indent="0" algn="just">
              <a:lnSpc>
                <a:spcPct val="90000"/>
              </a:lnSpc>
              <a:buNone/>
            </a:pPr>
            <a:r>
              <a:rPr lang="zh-CN" sz="2000" b="1" dirty="0">
                <a:latin typeface="微软雅黑 Light" panose="020B0502040204020203" pitchFamily="34" charset="-122"/>
              </a:rPr>
              <a:t>（</a:t>
            </a:r>
            <a:r>
              <a:rPr lang="en-US" altLang="zh-CN" sz="2000" b="1" dirty="0">
                <a:latin typeface="微软雅黑 Light" panose="020B0502040204020203" pitchFamily="34" charset="-122"/>
              </a:rPr>
              <a:t>1</a:t>
            </a:r>
            <a:r>
              <a:rPr lang="zh-CN" sz="2000" b="1" dirty="0">
                <a:latin typeface="微软雅黑 Light" panose="020B0502040204020203" pitchFamily="34" charset="-122"/>
              </a:rPr>
              <a:t>）恢复现实主义的创作方法，在矛盾冲突中展现人物的真实行为</a:t>
            </a:r>
          </a:p>
          <a:p>
            <a:pPr algn="just">
              <a:lnSpc>
                <a:spcPct val="90000"/>
              </a:lnSpc>
              <a:buFont typeface="Wingdings" panose="05000000000000000000" charset="0"/>
              <a:buChar char="Ø"/>
            </a:pPr>
            <a:r>
              <a:rPr lang="zh-CN" sz="2000" dirty="0">
                <a:latin typeface="微软雅黑 Light" panose="020B0502040204020203" pitchFamily="34" charset="-122"/>
              </a:rPr>
              <a:t>老一代导演在他们的创作中否定了“三突出”的创作模式，恢复了现实主义的传统，打破了“文革”中塑造典型必须得“高、大、全”的限制，打破纯化到神化的人物“光环”，注意人物的真实可信。</a:t>
            </a:r>
          </a:p>
          <a:p>
            <a:pPr algn="just">
              <a:lnSpc>
                <a:spcPct val="90000"/>
              </a:lnSpc>
              <a:buFont typeface="Wingdings" panose="05000000000000000000" charset="0"/>
              <a:buChar char="Ø"/>
            </a:pPr>
            <a:r>
              <a:rPr lang="zh-CN" sz="2000" dirty="0">
                <a:latin typeface="微软雅黑 Light" panose="020B0502040204020203" pitchFamily="34" charset="-122"/>
              </a:rPr>
              <a:t>典型环境与人物性格的相互依存是创作者塑造人物的重要依据。环境形成性格，环境影响性格，环境制约性格。在他们的创作中，导演与演员共同努力调整表演观念，恢复现实主义的表演创作传统。</a:t>
            </a:r>
          </a:p>
          <a:p>
            <a:pPr algn="just">
              <a:lnSpc>
                <a:spcPct val="90000"/>
              </a:lnSpc>
              <a:buFont typeface="Wingdings" panose="05000000000000000000" charset="0"/>
              <a:buChar char="Ø"/>
            </a:pPr>
            <a:r>
              <a:rPr lang="zh-CN" sz="2000" dirty="0">
                <a:latin typeface="微软雅黑 Light" panose="020B0502040204020203" pitchFamily="34" charset="-122"/>
              </a:rPr>
              <a:t>演员“从生活出发”（而不是从概念出发），注重对人物心理矛盾的揭示，注重对人物在复杂情境中心态的拓展（而不是回避），使人物思想性格的发展脉络在时代与环境的大背景中能够清晰地展现，从而增加其真实行为的可信性。</a:t>
            </a:r>
            <a:r>
              <a:rPr lang="zh-CN" sz="2000" dirty="0">
                <a:latin typeface="微软雅黑 Light" panose="020B0502040204020203" pitchFamily="34" charset="-122"/>
                <a:sym typeface="+mn-ea"/>
              </a:rPr>
              <a:t>（“生活化”调整）</a:t>
            </a:r>
            <a:endParaRPr lang="zh-CN" sz="2000" dirty="0">
              <a:latin typeface="微软雅黑 Light" panose="020B0502040204020203" pitchFamily="34" charset="-122"/>
            </a:endParaRPr>
          </a:p>
          <a:p>
            <a:pPr algn="just">
              <a:lnSpc>
                <a:spcPct val="90000"/>
              </a:lnSpc>
              <a:buFont typeface="Wingdings" panose="05000000000000000000" charset="0"/>
              <a:buChar char="Ø"/>
            </a:pPr>
            <a:r>
              <a:rPr lang="zh-CN" sz="2000" dirty="0">
                <a:latin typeface="微软雅黑 Light" panose="020B0502040204020203" pitchFamily="34" charset="-122"/>
              </a:rPr>
              <a:t>注意以历史的真实性来处理人物，而不是抽象地耍人物的威风、做派、精气神，去掉演员表演使劲的毛病（自认为是人物的激情处而过分地在表演上使劲），不要“大路货”，要找到“独特”的东西。</a:t>
            </a:r>
          </a:p>
          <a:p>
            <a:pPr algn="just">
              <a:lnSpc>
                <a:spcPct val="90000"/>
              </a:lnSpc>
              <a:buFont typeface="Wingdings" panose="05000000000000000000" charset="0"/>
              <a:buChar char="Ø"/>
            </a:pPr>
            <a:r>
              <a:rPr lang="zh-CN" sz="2000" dirty="0">
                <a:latin typeface="微软雅黑 Light" panose="020B0502040204020203" pitchFamily="34" charset="-122"/>
              </a:rPr>
              <a:t>代表作：《大河奔流》《从奴隶到将军》《啊！摇篮》《吉鸿昌》《归心似箭》《天云山传奇》等；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0082" y="310933"/>
            <a:ext cx="11621918"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40000"/>
              </a:lnSpc>
              <a:buNone/>
            </a:pPr>
            <a:r>
              <a:rPr lang="zh-CN" sz="2000" b="1" dirty="0">
                <a:latin typeface="微软雅黑 Light" panose="020B0502040204020203" pitchFamily="34" charset="-122"/>
              </a:rPr>
              <a:t>（</a:t>
            </a:r>
            <a:r>
              <a:rPr lang="en-US" altLang="zh-CN" sz="2000" b="1" dirty="0">
                <a:latin typeface="微软雅黑 Light" panose="020B0502040204020203" pitchFamily="34" charset="-122"/>
              </a:rPr>
              <a:t>2</a:t>
            </a:r>
            <a:r>
              <a:rPr lang="zh-CN" sz="2000" b="1" dirty="0">
                <a:latin typeface="微软雅黑 Light" panose="020B0502040204020203" pitchFamily="34" charset="-122"/>
              </a:rPr>
              <a:t>）在纪实、诗情、散文化的风格中刻画人物，发展现实主义表演美学原则</a:t>
            </a:r>
          </a:p>
          <a:p>
            <a:pPr algn="just">
              <a:lnSpc>
                <a:spcPct val="100000"/>
              </a:lnSpc>
            </a:pPr>
            <a:r>
              <a:rPr lang="zh-CN" sz="2000" dirty="0">
                <a:latin typeface="微软雅黑 Light" panose="020B0502040204020203" pitchFamily="34" charset="-122"/>
              </a:rPr>
              <a:t>在否定“文革”时期“高、大、全”的表演创作模式过程中，从恢复传统的现实主义表演方法开始，进入了纪实风格表演的探索阶段。</a:t>
            </a:r>
          </a:p>
          <a:p>
            <a:pPr algn="just">
              <a:lnSpc>
                <a:spcPct val="100000"/>
              </a:lnSpc>
            </a:pPr>
            <a:r>
              <a:rPr lang="zh-CN" sz="2000" b="1" dirty="0">
                <a:latin typeface="微软雅黑 Light" panose="020B0502040204020203" pitchFamily="34" charset="-122"/>
              </a:rPr>
              <a:t>第四代电影导演</a:t>
            </a:r>
            <a:r>
              <a:rPr lang="zh-CN" sz="2000" dirty="0">
                <a:latin typeface="微软雅黑 Light" panose="020B0502040204020203" pitchFamily="34" charset="-122"/>
              </a:rPr>
              <a:t>强调自己作为承上启下的一代人对生活的独特感受，创作的作品带有鲜明的艺术个性。他们在探索人性、人情、人的精神生活的基础上塑造人物，从而使形象在更广阔的范围内得以开拓。（</a:t>
            </a:r>
            <a:r>
              <a:rPr lang="zh-CN" sz="2000" dirty="0">
                <a:latin typeface="微软雅黑 Light" panose="020B0502040204020203" pitchFamily="34" charset="-122"/>
                <a:sym typeface="+mn-ea"/>
              </a:rPr>
              <a:t>《谈电影语言的现代化》：“在我们一些电影工作者当中……写剧本的就拼命‘找戏’，导演全力以赴地‘拍戏’，演员努力地‘演戏’。结果是我们拍出的往往都是‘戏’，而不是那种自然逼真地、生动朴实地反映现实生活的电影。”</a:t>
            </a:r>
            <a:r>
              <a:rPr lang="zh-CN" sz="2000" dirty="0">
                <a:latin typeface="微软雅黑 Light" panose="020B0502040204020203" pitchFamily="34" charset="-122"/>
              </a:rPr>
              <a:t>）</a:t>
            </a:r>
          </a:p>
          <a:p>
            <a:pPr algn="just">
              <a:lnSpc>
                <a:spcPct val="100000"/>
              </a:lnSpc>
            </a:pPr>
            <a:r>
              <a:rPr lang="zh-CN" sz="2000" dirty="0">
                <a:latin typeface="微软雅黑 Light" panose="020B0502040204020203" pitchFamily="34" charset="-122"/>
              </a:rPr>
              <a:t>纪实风格的探索是既立足现实生活，又使人物形象典型化，具有丰富性，达到平实、生动、感人效果的深层探索。</a:t>
            </a:r>
          </a:p>
          <a:p>
            <a:pPr algn="just">
              <a:lnSpc>
                <a:spcPct val="100000"/>
              </a:lnSpc>
            </a:pPr>
            <a:r>
              <a:rPr lang="zh-CN" sz="2000" b="1" dirty="0">
                <a:solidFill>
                  <a:srgbClr val="FF0000"/>
                </a:solidFill>
                <a:latin typeface="微软雅黑 Light" panose="020B0502040204020203" pitchFamily="34" charset="-122"/>
              </a:rPr>
              <a:t>美学倾向：</a:t>
            </a:r>
            <a:r>
              <a:rPr lang="zh-CN" sz="2000" dirty="0">
                <a:latin typeface="微软雅黑 Light" panose="020B0502040204020203" pitchFamily="34" charset="-122"/>
              </a:rPr>
              <a:t>电影要摆脱单纯的戏剧性思维的主宰，而去找寻视听艺术自身的纪实性叙事规律。</a:t>
            </a:r>
          </a:p>
          <a:p>
            <a:pPr algn="just">
              <a:lnSpc>
                <a:spcPct val="100000"/>
              </a:lnSpc>
            </a:pPr>
            <a:r>
              <a:rPr lang="zh-CN" sz="2000" b="1" dirty="0">
                <a:solidFill>
                  <a:srgbClr val="FF0000"/>
                </a:solidFill>
                <a:latin typeface="微软雅黑 Light" panose="020B0502040204020203" pitchFamily="34" charset="-122"/>
              </a:rPr>
              <a:t>对表演的要求：</a:t>
            </a:r>
            <a:r>
              <a:rPr lang="zh-CN" sz="2000" dirty="0">
                <a:latin typeface="微软雅黑 Light" panose="020B0502040204020203" pitchFamily="34" charset="-122"/>
              </a:rPr>
              <a:t>以纪实的眼光关注现实生活中立体的人，去探索人的精神生活、内心世界，从而达到自然逼真、生动朴实地反映现实生活的目的。</a:t>
            </a:r>
          </a:p>
          <a:p>
            <a:pPr algn="just">
              <a:lnSpc>
                <a:spcPct val="140000"/>
              </a:lnSpc>
            </a:pPr>
            <a:endParaRPr 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5857966"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40000"/>
              </a:lnSpc>
              <a:buNone/>
            </a:pPr>
            <a:r>
              <a:rPr lang="zh-CN" sz="2000" b="1" dirty="0">
                <a:latin typeface="微软雅黑 Light" panose="020B0502040204020203" pitchFamily="34" charset="-122"/>
              </a:rPr>
              <a:t>（</a:t>
            </a:r>
            <a:r>
              <a:rPr lang="en-US" altLang="zh-CN" sz="2000" b="1" dirty="0">
                <a:latin typeface="微软雅黑 Light" panose="020B0502040204020203" pitchFamily="34" charset="-122"/>
              </a:rPr>
              <a:t>2</a:t>
            </a:r>
            <a:r>
              <a:rPr lang="zh-CN" sz="2000" b="1" dirty="0">
                <a:latin typeface="微软雅黑 Light" panose="020B0502040204020203" pitchFamily="34" charset="-122"/>
              </a:rPr>
              <a:t>）在纪实、诗情、散文化的风格中刻画人物，发展现实主义表演美学原则</a:t>
            </a:r>
          </a:p>
          <a:p>
            <a:pPr algn="just">
              <a:lnSpc>
                <a:spcPct val="100000"/>
              </a:lnSpc>
            </a:pPr>
            <a:r>
              <a:rPr lang="zh-CN" altLang="en-US" sz="2000" dirty="0">
                <a:latin typeface="微软雅黑 Light" panose="020B0502040204020203" pitchFamily="34" charset="-122"/>
              </a:rPr>
              <a:t>演员在这种不追求“演戏”感（不通过表演本体的单独功能与手段来“煽情”）而要达到自然、逼真的情感流露的电影美学观的指导下，把人物形象塑造得更有生活实感。</a:t>
            </a:r>
            <a:endParaRPr lang="zh-CN"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代表作：</a:t>
            </a:r>
            <a:r>
              <a:rPr lang="zh-CN" sz="2000" dirty="0">
                <a:latin typeface="微软雅黑 Light" panose="020B0502040204020203" pitchFamily="34" charset="-122"/>
              </a:rPr>
              <a:t>《巴山夜雨》《沙鸥》《邻居》《乡音》《人生》《老井》《城南旧事》，《青春祭》《野山》《良家妇女》《人</a:t>
            </a:r>
            <a:r>
              <a:rPr lang="en-US" altLang="zh-CN" sz="2000" dirty="0">
                <a:latin typeface="微软雅黑 Light" panose="020B0502040204020203" pitchFamily="34" charset="-122"/>
              </a:rPr>
              <a:t>·</a:t>
            </a:r>
            <a:r>
              <a:rPr lang="zh-CN" sz="2000" dirty="0">
                <a:latin typeface="微软雅黑 Light" panose="020B0502040204020203" pitchFamily="34" charset="-122"/>
              </a:rPr>
              <a:t>鬼·情》《本命年》《香魂女》</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有人称赞</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沙鸥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等作品“以清新、质朴、生活化的电影表演同传统的戏剧式表演划清了界线”。</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47.png">
            <a:extLst>
              <a:ext uri="{FF2B5EF4-FFF2-40B4-BE49-F238E27FC236}">
                <a16:creationId xmlns:a16="http://schemas.microsoft.com/office/drawing/2014/main" id="{3EFBE138-2E35-45DB-AB63-841A263E4201}"/>
              </a:ext>
            </a:extLst>
          </p:cNvPr>
          <p:cNvPicPr>
            <a:picLocks noChangeAspect="1"/>
          </p:cNvPicPr>
          <p:nvPr/>
        </p:nvPicPr>
        <p:blipFill>
          <a:blip r:embed="rId3" cstate="print"/>
          <a:stretch>
            <a:fillRect/>
          </a:stretch>
        </p:blipFill>
        <p:spPr>
          <a:xfrm>
            <a:off x="7790889" y="1184824"/>
            <a:ext cx="4058199" cy="2576199"/>
          </a:xfrm>
          <a:prstGeom prst="rect">
            <a:avLst/>
          </a:prstGeom>
        </p:spPr>
      </p:pic>
      <p:pic>
        <p:nvPicPr>
          <p:cNvPr id="6" name="image148.png">
            <a:extLst>
              <a:ext uri="{FF2B5EF4-FFF2-40B4-BE49-F238E27FC236}">
                <a16:creationId xmlns:a16="http://schemas.microsoft.com/office/drawing/2014/main" id="{799B271E-8A23-437B-976E-CBBD12495695}"/>
              </a:ext>
            </a:extLst>
          </p:cNvPr>
          <p:cNvPicPr>
            <a:picLocks noChangeAspect="1"/>
          </p:cNvPicPr>
          <p:nvPr/>
        </p:nvPicPr>
        <p:blipFill>
          <a:blip r:embed="rId4" cstate="print"/>
          <a:stretch>
            <a:fillRect/>
          </a:stretch>
        </p:blipFill>
        <p:spPr>
          <a:xfrm>
            <a:off x="7790890" y="3761022"/>
            <a:ext cx="3237634" cy="309697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59" y="1240790"/>
            <a:ext cx="7791269" cy="5617210"/>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40000"/>
              </a:lnSpc>
              <a:buNone/>
            </a:pPr>
            <a:r>
              <a:rPr lang="zh-CN" altLang="en-US" sz="2000" b="1" dirty="0">
                <a:latin typeface="微软雅黑 Light" panose="020B0502040204020203" pitchFamily="34" charset="-122"/>
              </a:rPr>
              <a:t>（３）影像造型的美学探索使表演获得了一种静态的凝重</a:t>
            </a:r>
            <a:endParaRPr lang="en-US" altLang="zh-CN" sz="2000" b="1"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在新时期的电影创作探索中，</a:t>
            </a:r>
            <a:r>
              <a:rPr lang="zh-CN" altLang="en-US" sz="2000" b="1" dirty="0">
                <a:latin typeface="微软雅黑 Light" panose="020B0502040204020203" pitchFamily="34" charset="-122"/>
              </a:rPr>
              <a:t>第五代电影导演群体</a:t>
            </a:r>
            <a:r>
              <a:rPr lang="zh-CN" altLang="en-US" sz="2000" dirty="0">
                <a:latin typeface="微软雅黑 Light" panose="020B0502040204020203" pitchFamily="34" charset="-122"/>
              </a:rPr>
              <a:t>的崛起及创作的崭新追求，成为一股新的潮流。他们不满足于对原有的现实主义创作方法的认识，而是以自己的创作去开拓、扩展，以其重视影片视听造型、声画结合、电影语言的独特运用和强烈的创作个性的表现使观众耳目一新。</a:t>
            </a:r>
            <a:endParaRPr lang="en-US" altLang="zh-CN" sz="2000" dirty="0">
              <a:latin typeface="微软雅黑 Light" panose="020B0502040204020203" pitchFamily="34" charset="-122"/>
            </a:endParaRPr>
          </a:p>
          <a:p>
            <a:pPr algn="just">
              <a:lnSpc>
                <a:spcPct val="140000"/>
              </a:lnSpc>
            </a:pPr>
            <a:r>
              <a:rPr lang="zh-CN" altLang="en-US" sz="2000" b="1" dirty="0">
                <a:latin typeface="微软雅黑 Light" panose="020B0502040204020203" pitchFamily="34" charset="-122"/>
              </a:rPr>
              <a:t>案例：</a:t>
            </a:r>
            <a:r>
              <a:rPr lang="zh-CN" altLang="en-US" sz="2000" dirty="0">
                <a:latin typeface="微软雅黑 Light" panose="020B0502040204020203" pitchFamily="34" charset="-122"/>
              </a:rPr>
              <a:t>在</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一个和八个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黄土地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大阅兵</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孩子王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等影片中，导演强烈的创作意念与演员情感的静态造型处理并存。虽有削弱表演动态功能的倾向，但其对生活的独特表现视角，亦给表演增添一种静态的雕塑造型式的凝重，并自成一格。</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 name="image149.png">
            <a:extLst>
              <a:ext uri="{FF2B5EF4-FFF2-40B4-BE49-F238E27FC236}">
                <a16:creationId xmlns:a16="http://schemas.microsoft.com/office/drawing/2014/main" id="{3561B7BA-14DF-4065-8169-2F06A96ED63E}"/>
              </a:ext>
            </a:extLst>
          </p:cNvPr>
          <p:cNvPicPr>
            <a:picLocks noChangeAspect="1"/>
          </p:cNvPicPr>
          <p:nvPr/>
        </p:nvPicPr>
        <p:blipFill>
          <a:blip r:embed="rId3" cstate="print"/>
          <a:stretch>
            <a:fillRect/>
          </a:stretch>
        </p:blipFill>
        <p:spPr>
          <a:xfrm>
            <a:off x="8637053" y="2165235"/>
            <a:ext cx="3554947" cy="2922747"/>
          </a:xfrm>
          <a:prstGeom prst="rect">
            <a:avLst/>
          </a:prstGeom>
        </p:spPr>
      </p:pic>
    </p:spTree>
    <p:extLst>
      <p:ext uri="{BB962C8B-B14F-4D97-AF65-F5344CB8AC3E}">
        <p14:creationId xmlns:p14="http://schemas.microsoft.com/office/powerpoint/2010/main" val="39970678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6045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40000"/>
              </a:lnSpc>
              <a:buNone/>
            </a:pPr>
            <a:r>
              <a:rPr lang="zh-CN" altLang="en-US" sz="2000" b="1" dirty="0">
                <a:latin typeface="微软雅黑 Light" panose="020B0502040204020203" pitchFamily="34" charset="-122"/>
              </a:rPr>
              <a:t>（３）影像造型的美学探索使表演获得了一种静态的凝重</a:t>
            </a:r>
            <a:endParaRPr lang="en-US" altLang="zh-CN" sz="2000" b="1" dirty="0">
              <a:latin typeface="微软雅黑 Light" panose="020B0502040204020203" pitchFamily="34" charset="-122"/>
            </a:endParaRPr>
          </a:p>
          <a:p>
            <a:pPr algn="just">
              <a:lnSpc>
                <a:spcPct val="125000"/>
              </a:lnSpc>
            </a:pP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一个和八个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的摄影阐述：“如果我们拍出了人物脸上粗糙的皮肤，拍出了干裂的嘴唇，拍出了阴暗的牢房中那黝黑、肮脏的脸，拍出了生死搏斗中那扭曲、精瘦的身躯，拍出了昏暗光线下面面颊上那大块的阴影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一句话，如果能再现那艰苦环境中的斗争，如果能让每一个人物在观众心中留下印象，我们认为，我们表现了美！” </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强调肖像化的静态造型</a:t>
            </a:r>
            <a:endParaRPr lang="en-US" altLang="zh-CN" sz="2000" dirty="0">
              <a:latin typeface="微软雅黑 Light" panose="020B0502040204020203" pitchFamily="34" charset="-122"/>
            </a:endParaRPr>
          </a:p>
          <a:p>
            <a:pPr algn="just">
              <a:lnSpc>
                <a:spcPct val="125000"/>
              </a:lnSpc>
            </a:pP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黄土地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的导演阐述 ：“你们一定不要试图去表演人物的美或丑，无论是善良或愚昧，无论是欢乐或痛苦，在他们都是正常生活，是不需要格外加以表现的，尤其不能够单独加以表现。”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只强调表演的造型符号作用而限制表演本体的创造性。</a:t>
            </a:r>
            <a:endParaRPr lang="en-US" altLang="zh-CN" sz="2000" dirty="0">
              <a:latin typeface="微软雅黑 Light" panose="020B0502040204020203" pitchFamily="34" charset="-122"/>
            </a:endParaRPr>
          </a:p>
          <a:p>
            <a:pPr algn="just">
              <a:lnSpc>
                <a:spcPct val="125000"/>
              </a:lnSpc>
            </a:pPr>
            <a:r>
              <a:rPr lang="zh-CN" altLang="en-US" sz="2000" dirty="0">
                <a:latin typeface="微软雅黑 Light" panose="020B0502040204020203" pitchFamily="34" charset="-122"/>
              </a:rPr>
              <a:t>张艺谋：“</a:t>
            </a:r>
            <a:r>
              <a:rPr lang="en-US" altLang="zh-CN" sz="2000" dirty="0">
                <a:latin typeface="微软雅黑 Light" panose="020B0502040204020203" pitchFamily="34" charset="-122"/>
              </a:rPr>
              <a:t>1982</a:t>
            </a:r>
            <a:r>
              <a:rPr lang="zh-CN" altLang="en-US" sz="2000" dirty="0">
                <a:latin typeface="微软雅黑 Light" panose="020B0502040204020203" pitchFamily="34" charset="-122"/>
              </a:rPr>
              <a:t>年我们毕业以后，曾经有过一段时间，不愿意用专业演员，是受当时的潮流影响，有一种反叛的姿态，反戏剧性，反情节化，主要对当时虚假的表演不满意，寻找一种新的感觉。”</a:t>
            </a:r>
          </a:p>
          <a:p>
            <a:pPr algn="just">
              <a:lnSpc>
                <a:spcPct val="14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349140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40000"/>
              </a:lnSpc>
              <a:buNone/>
            </a:pPr>
            <a:r>
              <a:rPr lang="zh-CN" altLang="en-US" sz="2000" b="1" dirty="0">
                <a:latin typeface="微软雅黑 Light" panose="020B0502040204020203" pitchFamily="34" charset="-122"/>
              </a:rPr>
              <a:t>（３）影像造型的美学探索使表演获得了一种静态的凝重</a:t>
            </a:r>
            <a:endParaRPr lang="en-US" altLang="zh-CN" sz="2000" b="1"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一个和八个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黄土地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出现的影像造型，给人一种耳目一新和强烈的视觉冲击力，只是当时‘第五代’的作品综合造型因素中，表演的功能被削弱了，</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一个和八个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虽是一些优秀演员的群体创作，但他们只是构成一组组静态肖像的造型，在整体上虽有其冷峻、凝重之感，但是作为具象的个体，通过人物动态的表演却没有像这些演员在其他作品中给人留有深刻的印象。”</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第五代导演初期虽有削弱表演动态功能的倾向，但对生活的独特表现视角亦给表演增添了一种静态雕塑造型式的凝重之感，自成一格，给影坛带来新的气息。他们进一步探索、总结、反省、创新，直到创作了</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黑炮事件</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红高粱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之后，才在既保持他们自身的独特风格，又有机地把表演元素融合在电影多种元素造型的整体之中，推出了表演新人。</a:t>
            </a:r>
          </a:p>
          <a:p>
            <a:pPr algn="just">
              <a:lnSpc>
                <a:spcPct val="14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733725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）多种喜剧形式的探索使表演风格色彩纷呈</a:t>
            </a:r>
            <a:endParaRPr lang="en-US" altLang="zh-CN" sz="2000" b="1" dirty="0">
              <a:latin typeface="微软雅黑 Light" panose="020B0502040204020203" pitchFamily="34" charset="-122"/>
            </a:endParaRPr>
          </a:p>
          <a:p>
            <a:pPr algn="just">
              <a:lnSpc>
                <a:spcPct val="150000"/>
              </a:lnSpc>
            </a:pPr>
            <a:r>
              <a:rPr lang="zh-CN" altLang="en-US" sz="2000" dirty="0">
                <a:latin typeface="楷体" panose="02010609060101010101" pitchFamily="49" charset="-122"/>
                <a:ea typeface="楷体" panose="02010609060101010101" pitchFamily="49" charset="-122"/>
              </a:rPr>
              <a:t>“电影这种最大众化的形式天然地和喜剧相关联，讨好观众和赢取票房也常常是喜剧的绝招。考察中国当代电影，票房的胜利也在相当程度上与</a:t>
            </a:r>
            <a:r>
              <a:rPr lang="zh-CN" altLang="en-US" sz="2000" dirty="0">
                <a:solidFill>
                  <a:srgbClr val="FF0000"/>
                </a:solidFill>
                <a:latin typeface="楷体" panose="02010609060101010101" pitchFamily="49" charset="-122"/>
                <a:ea typeface="楷体" panose="02010609060101010101" pitchFamily="49" charset="-122"/>
              </a:rPr>
              <a:t>喜剧片</a:t>
            </a:r>
            <a:r>
              <a:rPr lang="zh-CN" altLang="en-US" sz="2000" dirty="0">
                <a:latin typeface="楷体" panose="02010609060101010101" pitchFamily="49" charset="-122"/>
                <a:ea typeface="楷体" panose="02010609060101010101" pitchFamily="49" charset="-122"/>
              </a:rPr>
              <a:t>有关系。”</a:t>
            </a:r>
            <a:endParaRPr lang="en-US" altLang="zh-CN" sz="2000" dirty="0">
              <a:latin typeface="楷体" panose="02010609060101010101" pitchFamily="49" charset="-122"/>
              <a:ea typeface="楷体" panose="02010609060101010101" pitchFamily="49" charset="-122"/>
            </a:endParaRPr>
          </a:p>
          <a:p>
            <a:pPr algn="just">
              <a:lnSpc>
                <a:spcPct val="150000"/>
              </a:lnSpc>
            </a:pPr>
            <a:r>
              <a:rPr lang="zh-CN" altLang="en-US" sz="2000" dirty="0">
                <a:latin typeface="微软雅黑 Light" panose="020B0502040204020203" pitchFamily="34" charset="-122"/>
              </a:rPr>
              <a:t>中国现实主义的喜剧传统</a:t>
            </a:r>
            <a:r>
              <a:rPr lang="en-US" altLang="zh-CN" sz="2000" dirty="0">
                <a:latin typeface="微软雅黑 Light" panose="020B0502040204020203" pitchFamily="34" charset="-122"/>
              </a:rPr>
              <a:t>——</a:t>
            </a:r>
          </a:p>
          <a:p>
            <a:pPr algn="just">
              <a:lnSpc>
                <a:spcPct val="150000"/>
              </a:lnSpc>
            </a:pP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世纪三四十年代拍摄的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马路天使</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太太万岁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乌鸦与麻雀</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等已是喜剧的上乘之作，在影片中也显示了赵丹、石挥等演员的喜剧表演才能。</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十七年时期，当</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新局长到来之前</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花好月圆</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未完成的喜剧</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等喜剧片遭到批判、被禁映后，讽刺喜剧便落入悲剧的结局。随后，虽有少数歌颂时代生活好人好事的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五朵金花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锦上添花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等喜剧片问世，“文革”期间也没能逃脱被批判的厄运。</a:t>
            </a:r>
            <a:r>
              <a:rPr lang="en-US" altLang="zh-CN" sz="2000" dirty="0">
                <a:latin typeface="微软雅黑 Light" panose="020B0502040204020203" pitchFamily="34" charset="-122"/>
              </a:rPr>
              <a:t>70</a:t>
            </a:r>
            <a:r>
              <a:rPr lang="zh-CN" altLang="en-US" sz="2000" dirty="0">
                <a:latin typeface="微软雅黑 Light" panose="020B0502040204020203" pitchFamily="34" charset="-122"/>
              </a:rPr>
              <a:t>年代，一切喜剧绝迹。</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545381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）多种喜剧形式的探索使表演风格色彩纷呈</a:t>
            </a:r>
            <a:endParaRPr lang="en-US" altLang="zh-CN" sz="2000" b="1"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新时期喜剧电影的发展有了长足的进步，喜剧创作开放、丰富、多样化探索的成功，也标志着电影人在思想解放后在电影样式上的创新。</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喜剧类型：</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让人感到轻松惬意的抒情喜剧</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瞧这一家子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甜蜜的事业</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嘿，哥们儿</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让人敞怀大笑的幽默滑稽喜剧</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二子开店</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阿混新传</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针砭时弊、带有苦涩意味的荒诞讽刺喜剧</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苦恼人的笑</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小巷名流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黑炮事件</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顽主</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278065192"/>
      </p:ext>
    </p:extLst>
  </p:cSld>
  <p:clrMapOvr>
    <a:masterClrMapping/>
  </p:clrMapOvr>
  <p:transition spd="slow">
    <p:cove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66445" y="1337945"/>
            <a:ext cx="6978015" cy="5402580"/>
          </a:xfrm>
        </p:spPr>
        <p:txBody>
          <a:bodyPr vert="horz">
            <a:normAutofit/>
          </a:bodyPr>
          <a:lstStyle/>
          <a:p>
            <a:pPr marL="0" indent="0">
              <a:lnSpc>
                <a:spcPct val="130000"/>
              </a:lnSpc>
              <a:buNone/>
            </a:pPr>
            <a:r>
              <a:rPr lang="zh-CN" altLang="en-US" dirty="0"/>
              <a:t>三、解放自我肌体，达到控制自如</a:t>
            </a:r>
            <a:endParaRPr lang="zh-CN" altLang="en-US" sz="4700" dirty="0"/>
          </a:p>
          <a:p>
            <a:pPr>
              <a:lnSpc>
                <a:spcPct val="150000"/>
              </a:lnSpc>
            </a:pPr>
            <a:r>
              <a:rPr lang="en-US" altLang="zh-CN" sz="2000" dirty="0">
                <a:latin typeface="微软雅黑 Light" panose="020B0502040204020203" pitchFamily="34" charset="-122"/>
                <a:cs typeface="微软雅黑 Light" panose="020B0502040204020203" pitchFamily="34" charset="-122"/>
              </a:rPr>
              <a:t>2008</a:t>
            </a:r>
            <a:r>
              <a:rPr lang="zh-CN" altLang="en-US" sz="2000" dirty="0">
                <a:latin typeface="微软雅黑 Light" panose="020B0502040204020203" pitchFamily="34" charset="-122"/>
                <a:cs typeface="微软雅黑 Light" panose="020B0502040204020203" pitchFamily="34" charset="-122"/>
              </a:rPr>
              <a:t>年夏，中央戏剧学院请来希腊著名导演特奥多罗·待尔左普罗斯排演希腊名剧《被缚的普罗米修斯》。</a:t>
            </a:r>
          </a:p>
          <a:p>
            <a:pPr>
              <a:lnSpc>
                <a:spcPct val="150000"/>
              </a:lnSpc>
            </a:pPr>
            <a:r>
              <a:rPr lang="zh-CN" altLang="en-US" sz="2000" dirty="0">
                <a:latin typeface="微软雅黑 Light" panose="020B0502040204020203" pitchFamily="34" charset="-122"/>
                <a:cs typeface="微软雅黑 Light" panose="020B0502040204020203" pitchFamily="34" charset="-122"/>
              </a:rPr>
              <a:t>全剧演出时间为</a:t>
            </a:r>
            <a:r>
              <a:rPr lang="en-US" altLang="zh-CN" sz="2000" dirty="0">
                <a:latin typeface="微软雅黑 Light" panose="020B0502040204020203" pitchFamily="34" charset="-122"/>
                <a:cs typeface="微软雅黑 Light" panose="020B0502040204020203" pitchFamily="34" charset="-122"/>
              </a:rPr>
              <a:t>80</a:t>
            </a:r>
            <a:r>
              <a:rPr lang="zh-CN" altLang="en-US" sz="2000" dirty="0">
                <a:latin typeface="微软雅黑 Light" panose="020B0502040204020203" pitchFamily="34" charset="-122"/>
                <a:cs typeface="微软雅黑 Light" panose="020B0502040204020203" pitchFamily="34" charset="-122"/>
              </a:rPr>
              <a:t>分钟，运用的表演方法近似格洛托夫斯基的训练方法，强调演员的形体造型和非生活常态的动作体态造型。对演员肌体与声音训练的强调，不是一般演员的表演功力所能达到的；</a:t>
            </a:r>
          </a:p>
          <a:p>
            <a:pPr>
              <a:lnSpc>
                <a:spcPct val="150000"/>
              </a:lnSpc>
            </a:pPr>
            <a:r>
              <a:rPr lang="zh-CN" altLang="en-US" sz="2000" dirty="0">
                <a:latin typeface="微软雅黑 Light" panose="020B0502040204020203" pitchFamily="34" charset="-122"/>
                <a:cs typeface="微软雅黑 Light" panose="020B0502040204020203" pitchFamily="34" charset="-122"/>
              </a:rPr>
              <a:t>中央戏剧学院资深教授常莉、罗锦麟：“‘肢体戏剧’在当今希腊戏剧中也仅是一个派别。”</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descr="2-7"/>
          <p:cNvPicPr>
            <a:picLocks noChangeAspect="1"/>
          </p:cNvPicPr>
          <p:nvPr/>
        </p:nvPicPr>
        <p:blipFill>
          <a:blip r:embed="rId3"/>
          <a:stretch>
            <a:fillRect/>
          </a:stretch>
        </p:blipFill>
        <p:spPr>
          <a:xfrm>
            <a:off x="7690485" y="1764030"/>
            <a:ext cx="4499610" cy="32023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）多种喜剧形式的探索使表演风格色彩纷呈</a:t>
            </a:r>
            <a:endParaRPr lang="en-US" altLang="zh-CN" sz="2000" b="1" dirty="0">
              <a:latin typeface="微软雅黑 Light" panose="020B0502040204020203" pitchFamily="34" charset="-122"/>
            </a:endParaRPr>
          </a:p>
          <a:p>
            <a:pPr algn="just">
              <a:lnSpc>
                <a:spcPct val="150000"/>
              </a:lnSpc>
            </a:pPr>
            <a:r>
              <a:rPr lang="zh-CN" altLang="en-US" sz="2000" b="1" dirty="0">
                <a:latin typeface="微软雅黑 Light" panose="020B0502040204020203" pitchFamily="34" charset="-122"/>
              </a:rPr>
              <a:t>喜剧特征：</a:t>
            </a:r>
            <a:endParaRPr lang="en-US" altLang="zh-CN" sz="2000" b="1" dirty="0">
              <a:latin typeface="微软雅黑 Light" panose="020B0502040204020203" pitchFamily="34" charset="-122"/>
            </a:endParaRPr>
          </a:p>
          <a:p>
            <a:pPr algn="just">
              <a:lnSpc>
                <a:spcPct val="150000"/>
              </a:lnSpc>
              <a:buFont typeface="Wingdings" panose="05000000000000000000" pitchFamily="2" charset="2"/>
              <a:buChar char="ü"/>
            </a:pPr>
            <a:r>
              <a:rPr lang="zh-CN" altLang="en-US" sz="2000" dirty="0">
                <a:latin typeface="微软雅黑 Light" panose="020B0502040204020203" pitchFamily="34" charset="-122"/>
              </a:rPr>
              <a:t>“中国喜剧的本质是连接着悲剧因子的，特别是在政治形态化的喜剧中极为明显。所以，好的喜剧是通向心灵的悲剧。”</a:t>
            </a:r>
            <a:endParaRPr lang="en-US" altLang="zh-CN" sz="2000" dirty="0">
              <a:latin typeface="微软雅黑 Light" panose="020B0502040204020203" pitchFamily="34" charset="-122"/>
            </a:endParaRPr>
          </a:p>
          <a:p>
            <a:pPr algn="just">
              <a:lnSpc>
                <a:spcPct val="150000"/>
              </a:lnSpc>
              <a:buFont typeface="Wingdings" panose="05000000000000000000" pitchFamily="2" charset="2"/>
              <a:buChar char="ü"/>
            </a:pPr>
            <a:r>
              <a:rPr lang="zh-CN" altLang="en-US" sz="2000" dirty="0">
                <a:latin typeface="微软雅黑 Light" panose="020B0502040204020203" pitchFamily="34" charset="-122"/>
              </a:rPr>
              <a:t>深刻的含义和富有哲理的主题成为其主要特征，悲喜交织又让人们更关注对这类喜剧中悲剧内涵的思考。</a:t>
            </a:r>
            <a:endParaRPr lang="en-US" altLang="zh-CN" sz="2000" dirty="0">
              <a:latin typeface="微软雅黑 Light" panose="020B0502040204020203" pitchFamily="34" charset="-122"/>
            </a:endParaRPr>
          </a:p>
          <a:p>
            <a:pPr algn="just">
              <a:lnSpc>
                <a:spcPct val="150000"/>
              </a:lnSpc>
              <a:buFont typeface="Wingdings" panose="05000000000000000000" pitchFamily="2" charset="2"/>
              <a:buChar char="ü"/>
            </a:pPr>
            <a:r>
              <a:rPr lang="zh-CN" altLang="en-US" sz="2000" dirty="0">
                <a:latin typeface="微软雅黑 Light" panose="020B0502040204020203" pitchFamily="34" charset="-122"/>
              </a:rPr>
              <a:t>案例：黄建新、杨亚洲的作品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站直啰，别趴下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背靠背，脸对脸</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埋伏</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睡不着</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没事偷着乐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774899457"/>
      </p:ext>
    </p:extLst>
  </p:cSld>
  <p:clrMapOvr>
    <a:masterClrMapping/>
  </p:clrMapOvr>
  <p:transition spd="slow">
    <p:cover/>
  </p:transition>
</p:sld>
</file>

<file path=ppt/slides/slide3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）多种喜剧形式的探索使表演风格色彩纷呈</a:t>
            </a:r>
            <a:endParaRPr lang="en-US" altLang="zh-CN" sz="2000" b="1" dirty="0">
              <a:latin typeface="微软雅黑 Light" panose="020B0502040204020203" pitchFamily="34" charset="-122"/>
            </a:endParaRPr>
          </a:p>
          <a:p>
            <a:pPr algn="just">
              <a:lnSpc>
                <a:spcPct val="150000"/>
              </a:lnSpc>
            </a:pPr>
            <a:r>
              <a:rPr lang="zh-CN" altLang="en-US" sz="2000" b="1" dirty="0">
                <a:latin typeface="微软雅黑 Light" panose="020B0502040204020203" pitchFamily="34" charset="-122"/>
              </a:rPr>
              <a:t>喜剧演员：</a:t>
            </a:r>
            <a:endParaRPr lang="en-US" altLang="zh-CN" sz="2000" b="1"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朱旭</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讽刺喜剧</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小巷名流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；刘子枫</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黑炮事件</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“赵书信性格”</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“模糊表演”；张国立、葛优、梁天、马晓晴</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顽主</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；牛振华、谢园、冯巩；牛犇、严顺开</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 “阿满”喜剧系列（张刚）</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喜剧悲剧混杂、欢乐苦涩交织、人物情感变异丰富的剧作形式，给演员提供了发挥幽默素质的好机会，他们既贴近现实，从中获取笑料，又能入木三分地表现出来，起到警世作用。</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因演这类喜剧脱颖而出的表演艺术家们的创造，引起专家瞩目、观众的喝彩，值得研究。</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456269260"/>
      </p:ext>
    </p:extLst>
  </p:cSld>
  <p:clrMapOvr>
    <a:masterClrMapping/>
  </p:clrMapOvr>
  <p:transition spd="med">
    <p:pull/>
  </p:transition>
</p:sld>
</file>

<file path=ppt/slides/slide3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59" y="1240790"/>
            <a:ext cx="8861435"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）多种喜剧形式的探索使表演风格色彩纷呈</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喜剧演员：陈佩斯以对喜剧艺术的赤诚，</a:t>
            </a: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年坚持苦攻通俗喜剧表演。</a:t>
            </a:r>
            <a:endParaRPr lang="en-US" altLang="zh-CN" sz="2000" dirty="0">
              <a:latin typeface="微软雅黑 Light" panose="020B0502040204020203" pitchFamily="34" charset="-122"/>
            </a:endParaRPr>
          </a:p>
          <a:p>
            <a:pPr algn="just">
              <a:lnSpc>
                <a:spcPct val="125000"/>
              </a:lnSpc>
            </a:pPr>
            <a:r>
              <a:rPr lang="zh-CN" altLang="en-US" sz="2000" dirty="0">
                <a:latin typeface="微软雅黑 Light" panose="020B0502040204020203" pitchFamily="34" charset="-122"/>
              </a:rPr>
              <a:t>“尤为可贵的是，在创作中他不喜欢人云亦云，不故作阳春白雪追求一种‘高雅’的艺术风格，而是努力关注观众</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对大多数观众的观赏心理进行研究，使自己的喜剧表演更贴近生活、贴近时代、贴近观众。他的表演能获得广大观众心灵的呼应与认同，他的系列人物，貌似憨直或弱智，却透着演员的睿智与慧黠，人物动作的轻巧或拙笨都渗透着演员高度的技巧设计和创造性劳动的结晶。他平民化、大众化的通俗喜剧追求，形成了他在变形处理生活的荒诞离奇中寓生活情理、在情感的浓烈火爆中显幽默谐趣的喜剧风格。”</a:t>
            </a:r>
            <a:endParaRPr lang="en-US" altLang="zh-CN" sz="2000" dirty="0">
              <a:latin typeface="微软雅黑 Light" panose="020B0502040204020203" pitchFamily="34" charset="-122"/>
            </a:endParaRPr>
          </a:p>
          <a:p>
            <a:pPr algn="just">
              <a:lnSpc>
                <a:spcPct val="125000"/>
              </a:lnSpc>
            </a:pPr>
            <a:r>
              <a:rPr lang="zh-CN" altLang="en-US" sz="2000" dirty="0">
                <a:latin typeface="微软雅黑 Light" panose="020B0502040204020203" pitchFamily="34" charset="-122"/>
              </a:rPr>
              <a:t>从</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父与子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系列到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孝子贤孙伺候着</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太后吉祥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，他的喜剧风格自成一体。</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a:extLst>
              <a:ext uri="{FF2B5EF4-FFF2-40B4-BE49-F238E27FC236}">
                <a16:creationId xmlns:a16="http://schemas.microsoft.com/office/drawing/2014/main" id="{7BC713A8-54BE-42E9-A61C-2D0F0BDD1838}"/>
              </a:ext>
            </a:extLst>
          </p:cNvPr>
          <p:cNvPicPr>
            <a:picLocks noChangeAspect="1"/>
          </p:cNvPicPr>
          <p:nvPr/>
        </p:nvPicPr>
        <p:blipFill>
          <a:blip r:embed="rId3"/>
          <a:stretch>
            <a:fillRect/>
          </a:stretch>
        </p:blipFill>
        <p:spPr>
          <a:xfrm>
            <a:off x="9658998" y="1094816"/>
            <a:ext cx="2521280" cy="2239734"/>
          </a:xfrm>
          <a:prstGeom prst="rect">
            <a:avLst/>
          </a:prstGeom>
        </p:spPr>
      </p:pic>
      <p:pic>
        <p:nvPicPr>
          <p:cNvPr id="5" name="图片 4">
            <a:extLst>
              <a:ext uri="{FF2B5EF4-FFF2-40B4-BE49-F238E27FC236}">
                <a16:creationId xmlns:a16="http://schemas.microsoft.com/office/drawing/2014/main" id="{99BCC195-CDB2-40CA-9CD5-932BB3C0066E}"/>
              </a:ext>
            </a:extLst>
          </p:cNvPr>
          <p:cNvPicPr>
            <a:picLocks noChangeAspect="1"/>
          </p:cNvPicPr>
          <p:nvPr/>
        </p:nvPicPr>
        <p:blipFill>
          <a:blip r:embed="rId4"/>
          <a:stretch>
            <a:fillRect/>
          </a:stretch>
        </p:blipFill>
        <p:spPr>
          <a:xfrm>
            <a:off x="9658996" y="3334550"/>
            <a:ext cx="2521281" cy="1725318"/>
          </a:xfrm>
          <a:prstGeom prst="rect">
            <a:avLst/>
          </a:prstGeom>
        </p:spPr>
      </p:pic>
    </p:spTree>
    <p:extLst>
      <p:ext uri="{BB962C8B-B14F-4D97-AF65-F5344CB8AC3E}">
        <p14:creationId xmlns:p14="http://schemas.microsoft.com/office/powerpoint/2010/main" val="17140124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487681" y="1307558"/>
            <a:ext cx="11644090" cy="5550442"/>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0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5</a:t>
            </a:r>
            <a:r>
              <a:rPr lang="zh-CN" altLang="en-US" sz="2000" b="1" dirty="0">
                <a:latin typeface="微软雅黑 Light" panose="020B0502040204020203" pitchFamily="34" charset="-122"/>
              </a:rPr>
              <a:t>）主旋律影片发展着表演创作的激情美</a:t>
            </a:r>
            <a:endParaRPr lang="en-US" altLang="zh-CN" sz="2000" b="1" dirty="0">
              <a:latin typeface="微软雅黑 Light" panose="020B0502040204020203" pitchFamily="34" charset="-122"/>
            </a:endParaRPr>
          </a:p>
          <a:p>
            <a:pPr algn="just">
              <a:lnSpc>
                <a:spcPct val="100000"/>
              </a:lnSpc>
            </a:pPr>
            <a:r>
              <a:rPr lang="zh-CN" altLang="en-US" sz="2000" b="1" dirty="0">
                <a:latin typeface="微软雅黑 Light" panose="020B0502040204020203" pitchFamily="34" charset="-122"/>
              </a:rPr>
              <a:t>主旋律影片</a:t>
            </a:r>
            <a:r>
              <a:rPr lang="zh-CN" altLang="en-US" sz="2000" dirty="0">
                <a:latin typeface="微软雅黑 Light" panose="020B0502040204020203" pitchFamily="34" charset="-122"/>
              </a:rPr>
              <a:t>是一种难以界定的影片类型。它的涵盖面宽泛，按通常理解，这类影片的主人公常是时代的英雄人物，他们的所作所为常是平常人难以达到或做到的，他们惊人的毅力和所创造的伟绩又为常人所折服，他们身上具有强烈的阳刚之气，他们的铮铮铁骨表现出阳刚之美。影片的主人公常常在弘扬民族正气，展示人物的内心状态上，给人以强烈的时代感，振奋人的意志，净化人的心灵，有一种精神催化剂的作用。</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案例：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血，总是热的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中的罗心刚，</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高山下的花环</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中的梁三喜、靳开来，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焦裕禄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中的焦裕禄，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孔繁森</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中的孔繁森，</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离开雷锋的日子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中的乔安山，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共和国不会忘记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蒋筑英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中国人</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挺立潮头</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中的主人公等。</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人物塑造继承和发展了 “十七年”革命现实主义和革命英雄主义相结合塑造新时代的英雄人物的创作传统，又明显地区别于“文革”时期“高、大、全”的创作模式。人物在尖锐冲突、艰苦环境中内心境界的刻画真实可信，人物身上鲜明的个性特色质朴可爱。杨在葆、吕晓禾、何伟、李雪健、高明、刘佩琦等演员，以对人物丰富的内心体验和自身粗犷豪放的气质去接近人物，以强烈的时代责任感和发自内心的革命激情，塑造了一系列时代英雄人物。演员的革命激情迸发与人物形象的高风亮节紧密地融合，发出了时代最强音。</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a:extLst>
              <a:ext uri="{FF2B5EF4-FFF2-40B4-BE49-F238E27FC236}">
                <a16:creationId xmlns:a16="http://schemas.microsoft.com/office/drawing/2014/main" id="{46AE0598-6632-4EB8-8D04-4748F3A25C9E}"/>
              </a:ext>
            </a:extLst>
          </p:cNvPr>
          <p:cNvPicPr>
            <a:picLocks noChangeAspect="1"/>
          </p:cNvPicPr>
          <p:nvPr/>
        </p:nvPicPr>
        <p:blipFill>
          <a:blip r:embed="rId3"/>
          <a:stretch>
            <a:fillRect/>
          </a:stretch>
        </p:blipFill>
        <p:spPr>
          <a:xfrm>
            <a:off x="11061469" y="980601"/>
            <a:ext cx="1118808" cy="1327400"/>
          </a:xfrm>
          <a:prstGeom prst="rect">
            <a:avLst/>
          </a:prstGeom>
        </p:spPr>
      </p:pic>
    </p:spTree>
    <p:extLst>
      <p:ext uri="{BB962C8B-B14F-4D97-AF65-F5344CB8AC3E}">
        <p14:creationId xmlns:p14="http://schemas.microsoft.com/office/powerpoint/2010/main" val="980419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97560" y="1240790"/>
            <a:ext cx="11286490"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6</a:t>
            </a:r>
            <a:r>
              <a:rPr lang="zh-CN" altLang="en-US" sz="2000" b="1" dirty="0">
                <a:latin typeface="微软雅黑 Light" panose="020B0502040204020203" pitchFamily="34" charset="-122"/>
              </a:rPr>
              <a:t>）当代重要历史人物的塑造开拓了表演创作的新领域</a:t>
            </a:r>
            <a:endParaRPr lang="en-US" altLang="zh-CN" sz="2000" b="1"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自</a:t>
            </a:r>
            <a:r>
              <a:rPr lang="en-US" altLang="zh-CN" sz="2000" dirty="0">
                <a:latin typeface="微软雅黑 Light" panose="020B0502040204020203" pitchFamily="34" charset="-122"/>
              </a:rPr>
              <a:t>1978</a:t>
            </a:r>
            <a:r>
              <a:rPr lang="zh-CN" altLang="en-US" sz="2000" dirty="0">
                <a:latin typeface="微软雅黑 Light" panose="020B0502040204020203" pitchFamily="34" charset="-122"/>
              </a:rPr>
              <a:t>年</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大河奔流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中历史人物毛泽东、周恩来等第一次在银幕上出现，随后的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大渡河</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西安事变</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开国大典</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孙中山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百色起义</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周恩来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大决战</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大转折</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大进军</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长征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等影片，都紧紧围绕中国现代革命史，把当前人们熟悉的重要历史人物孙中山、毛泽东、刘少奇、周恩来、邓小平、林彪、蒋介石等跃然展现在银幕上。</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过程：从追求形似逐渐发展到追求神似，在表演中反对漫画式地再现历史，打破神话光环、迷信色彩的“模式化”，更加“性格化”地刻画历史人物。从强调用方言塑造人物的重要性到完全以普通话的语言表达人物思想，更说明了性格传神的艺术魅力。</a:t>
            </a:r>
            <a:endParaRPr lang="en-US" altLang="zh-CN" sz="2000" dirty="0">
              <a:latin typeface="微软雅黑 Light" panose="020B0502040204020203" pitchFamily="34" charset="-122"/>
            </a:endParaRPr>
          </a:p>
          <a:p>
            <a:pPr algn="just">
              <a:lnSpc>
                <a:spcPct val="150000"/>
              </a:lnSpc>
            </a:pPr>
            <a:r>
              <a:rPr lang="zh-CN" altLang="en-US" sz="2000" dirty="0">
                <a:latin typeface="微软雅黑 Light" panose="020B0502040204020203" pitchFamily="34" charset="-122"/>
              </a:rPr>
              <a:t>只有在真实的历史环境中还当代重要历史人物以本来面目时，才能更显出形象的生动性和历史伟人的魅力与性格风采，影片才更加真实感人。</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64238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a:sym typeface="+mn-ea"/>
              </a:rPr>
              <a:t>三、广阔</a:t>
            </a:r>
            <a:r>
              <a:rPr lang="zh-CN" altLang="en-US" sz="3000" dirty="0">
                <a:sym typeface="+mn-ea"/>
              </a:rPr>
              <a:t>的现实主义创作道路——新时期电影表演美学的发展与变迁</a:t>
            </a:r>
          </a:p>
        </p:txBody>
      </p:sp>
      <p:sp>
        <p:nvSpPr>
          <p:cNvPr id="3" name="文本占位符 2"/>
          <p:cNvSpPr>
            <a:spLocks noGrp="1"/>
          </p:cNvSpPr>
          <p:nvPr>
            <p:ph type="body" orient="vert" idx="1"/>
          </p:nvPr>
        </p:nvSpPr>
        <p:spPr>
          <a:xfrm>
            <a:off x="753131" y="1246266"/>
            <a:ext cx="11364037" cy="5473065"/>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5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6</a:t>
            </a:r>
            <a:r>
              <a:rPr lang="zh-CN" altLang="en-US" sz="2000" b="1" dirty="0">
                <a:latin typeface="微软雅黑 Light" panose="020B0502040204020203" pitchFamily="34" charset="-122"/>
              </a:rPr>
              <a:t>）当代重要历史人物的塑造开拓了表演创作的新领域</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王铁成、唐国强、傅学诚、卢奇、刘劲、郭法增、孙飞虎、马绍信等演员的创作是在尊重历史，对历史进行缜密的研究，详尽地掌握史料的基础之上，以充沛的激情和准确的技法再现一代叱咤风云的历史人物的。这是近三十余年来电影表演创作新领域取得的突破性进展与成就。</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6" name="image153.png">
            <a:extLst>
              <a:ext uri="{FF2B5EF4-FFF2-40B4-BE49-F238E27FC236}">
                <a16:creationId xmlns:a16="http://schemas.microsoft.com/office/drawing/2014/main" id="{0330F3DB-801C-4141-AABC-A699785B1A77}"/>
              </a:ext>
            </a:extLst>
          </p:cNvPr>
          <p:cNvPicPr/>
          <p:nvPr/>
        </p:nvPicPr>
        <p:blipFill>
          <a:blip r:embed="rId3" cstate="print"/>
          <a:stretch>
            <a:fillRect/>
          </a:stretch>
        </p:blipFill>
        <p:spPr>
          <a:xfrm>
            <a:off x="1680962" y="3383828"/>
            <a:ext cx="2327065" cy="3474172"/>
          </a:xfrm>
          <a:prstGeom prst="rect">
            <a:avLst/>
          </a:prstGeom>
        </p:spPr>
      </p:pic>
      <p:pic>
        <p:nvPicPr>
          <p:cNvPr id="7" name="image154.png">
            <a:extLst>
              <a:ext uri="{FF2B5EF4-FFF2-40B4-BE49-F238E27FC236}">
                <a16:creationId xmlns:a16="http://schemas.microsoft.com/office/drawing/2014/main" id="{2D7863BC-B474-456B-B56D-E077516622BA}"/>
              </a:ext>
            </a:extLst>
          </p:cNvPr>
          <p:cNvPicPr/>
          <p:nvPr/>
        </p:nvPicPr>
        <p:blipFill>
          <a:blip r:embed="rId4" cstate="print"/>
          <a:stretch>
            <a:fillRect/>
          </a:stretch>
        </p:blipFill>
        <p:spPr>
          <a:xfrm>
            <a:off x="4008027" y="3383826"/>
            <a:ext cx="3520716" cy="3474173"/>
          </a:xfrm>
          <a:prstGeom prst="rect">
            <a:avLst/>
          </a:prstGeom>
        </p:spPr>
      </p:pic>
      <p:pic>
        <p:nvPicPr>
          <p:cNvPr id="8" name="image155.png">
            <a:extLst>
              <a:ext uri="{FF2B5EF4-FFF2-40B4-BE49-F238E27FC236}">
                <a16:creationId xmlns:a16="http://schemas.microsoft.com/office/drawing/2014/main" id="{25EBE3C2-7DE2-4016-A95A-05D532076B2E}"/>
              </a:ext>
            </a:extLst>
          </p:cNvPr>
          <p:cNvPicPr/>
          <p:nvPr/>
        </p:nvPicPr>
        <p:blipFill>
          <a:blip r:embed="rId5" cstate="print"/>
          <a:stretch>
            <a:fillRect/>
          </a:stretch>
        </p:blipFill>
        <p:spPr>
          <a:xfrm>
            <a:off x="7528743" y="3383827"/>
            <a:ext cx="2334250" cy="3474173"/>
          </a:xfrm>
          <a:prstGeom prst="rect">
            <a:avLst/>
          </a:prstGeom>
        </p:spPr>
      </p:pic>
    </p:spTree>
    <p:extLst>
      <p:ext uri="{BB962C8B-B14F-4D97-AF65-F5344CB8AC3E}">
        <p14:creationId xmlns:p14="http://schemas.microsoft.com/office/powerpoint/2010/main" val="18261357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753131" y="1231976"/>
            <a:ext cx="11376524" cy="3412069"/>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00000"/>
              </a:lnSpc>
              <a:buNone/>
            </a:pPr>
            <a:r>
              <a:rPr lang="zh-CN" altLang="en-US" sz="2000" b="1" dirty="0">
                <a:latin typeface="微软雅黑 Light" panose="020B0502040204020203" pitchFamily="34" charset="-122"/>
              </a:rPr>
              <a:t>（</a:t>
            </a:r>
            <a:r>
              <a:rPr lang="en-US" altLang="zh-CN" sz="2000" b="1" dirty="0">
                <a:latin typeface="微软雅黑 Light" panose="020B0502040204020203" pitchFamily="34" charset="-122"/>
              </a:rPr>
              <a:t>7</a:t>
            </a:r>
            <a:r>
              <a:rPr lang="zh-CN" altLang="en-US" sz="2000" b="1" dirty="0">
                <a:latin typeface="微软雅黑 Light" panose="020B0502040204020203" pitchFamily="34" charset="-122"/>
              </a:rPr>
              <a:t>）普通小人物的表演更注重内心刻画，贴近时代</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在电影中塑造当代重要历史人物取得了突破性进展的同时，生动地刻画当代普通小人物，从他们的喜怒哀乐中折射中国历史的进程，从他们的思想变迁中反映时代的风貌。</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案例：经历十年浩劫磨难的胡玉音、秦书田（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芙蓉镇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），误入歧途后真心悔过自新、重新做人的李慧泉（</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本命年</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），具有传统美德、酸楚动人的九香（</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九香</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），含辛茹苦抚养孤儿成人的耿二女（</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孤儿泪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），心怀愧疚带领乡亲奔致富路的吴二哥（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吴二哥请神</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），以坚韧的毅力在荒漠中植树造林、修筑“绿色长城”的朱珠（</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一棵树</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），遇事挑剔、难伺候但又深藏着母爱的阿喜婆（</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安居</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），面临下岗、再现自我价值的“闷汉”刘世杰（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红西服</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），孝敬老母、关心弟妹成家立业的张大民（</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没事偷着乐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a:t>
            </a: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grpSp>
        <p:nvGrpSpPr>
          <p:cNvPr id="4" name="Group 2">
            <a:extLst>
              <a:ext uri="{FF2B5EF4-FFF2-40B4-BE49-F238E27FC236}">
                <a16:creationId xmlns:a16="http://schemas.microsoft.com/office/drawing/2014/main" id="{051F4D03-AC73-42C9-86E1-F48392A2492B}"/>
              </a:ext>
            </a:extLst>
          </p:cNvPr>
          <p:cNvGrpSpPr>
            <a:grpSpLocks/>
          </p:cNvGrpSpPr>
          <p:nvPr/>
        </p:nvGrpSpPr>
        <p:grpSpPr bwMode="auto">
          <a:xfrm>
            <a:off x="6666433" y="4888520"/>
            <a:ext cx="4497388" cy="1960562"/>
            <a:chOff x="988" y="409"/>
            <a:chExt cx="7082" cy="3088"/>
          </a:xfrm>
        </p:grpSpPr>
        <p:pic>
          <p:nvPicPr>
            <p:cNvPr id="1027" name="Picture 3">
              <a:extLst>
                <a:ext uri="{FF2B5EF4-FFF2-40B4-BE49-F238E27FC236}">
                  <a16:creationId xmlns:a16="http://schemas.microsoft.com/office/drawing/2014/main" id="{0B459947-CC9E-4EEA-9D7B-BA016BB74F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7" y="409"/>
              <a:ext cx="2322" cy="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6D4085B0-C790-4957-A911-8C18E5F580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6" y="409"/>
              <a:ext cx="2324" cy="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5">
              <a:extLst>
                <a:ext uri="{FF2B5EF4-FFF2-40B4-BE49-F238E27FC236}">
                  <a16:creationId xmlns:a16="http://schemas.microsoft.com/office/drawing/2014/main" id="{0126EF37-E381-40DA-A62A-497D0FDE0E4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45" y="409"/>
              <a:ext cx="2324" cy="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69620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3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753131" y="1534494"/>
            <a:ext cx="6611348" cy="5323506"/>
          </a:xfrm>
        </p:spPr>
        <p:style>
          <a:lnRef idx="1">
            <a:schemeClr val="accent2"/>
          </a:lnRef>
          <a:fillRef idx="3">
            <a:schemeClr val="accent2"/>
          </a:fillRef>
          <a:effectRef idx="2">
            <a:schemeClr val="accent2"/>
          </a:effectRef>
          <a:fontRef idx="minor">
            <a:schemeClr val="lt1"/>
          </a:fontRef>
        </p:style>
        <p:txBody>
          <a:bodyPr vert="horz">
            <a:noAutofit/>
          </a:bodyPr>
          <a:lstStyle/>
          <a:p>
            <a:pPr marL="457200" indent="-457200" algn="just">
              <a:lnSpc>
                <a:spcPct val="140000"/>
              </a:lnSpc>
              <a:buAutoNum type="arabicPeriod"/>
            </a:pPr>
            <a:r>
              <a:rPr sz="2000" b="1" dirty="0" err="1">
                <a:latin typeface="微软雅黑 Light" panose="020B0502040204020203" pitchFamily="34" charset="-122"/>
                <a:ea typeface="微软雅黑 Light" panose="020B0502040204020203" pitchFamily="34" charset="-122"/>
              </a:rPr>
              <a:t>我国电影表演形态的发展变迁</a:t>
            </a:r>
            <a:endParaRPr sz="2000" b="1" dirty="0">
              <a:latin typeface="微软雅黑 Light" panose="020B0502040204020203" pitchFamily="34" charset="-122"/>
              <a:ea typeface="微软雅黑 Light" panose="020B0502040204020203" pitchFamily="34" charset="-122"/>
            </a:endParaRPr>
          </a:p>
          <a:p>
            <a:pPr marL="0" indent="0" algn="just">
              <a:lnSpc>
                <a:spcPct val="100000"/>
              </a:lnSpc>
              <a:buNone/>
            </a:pPr>
            <a:r>
              <a:rPr lang="zh-CN" altLang="en-US" sz="2000" dirty="0">
                <a:latin typeface="微软雅黑 Light" panose="020B0502040204020203" pitchFamily="34" charset="-122"/>
                <a:ea typeface="微软雅黑 Light" panose="020B0502040204020203" pitchFamily="34" charset="-122"/>
              </a:rPr>
              <a:t>（</a:t>
            </a:r>
            <a:r>
              <a:rPr lang="en-US" altLang="zh-CN" sz="2000" dirty="0">
                <a:latin typeface="微软雅黑 Light" panose="020B0502040204020203" pitchFamily="34" charset="-122"/>
                <a:ea typeface="微软雅黑 Light" panose="020B0502040204020203" pitchFamily="34" charset="-122"/>
              </a:rPr>
              <a:t>7</a:t>
            </a:r>
            <a:r>
              <a:rPr lang="zh-CN" altLang="en-US" sz="2000" dirty="0">
                <a:latin typeface="微软雅黑 Light" panose="020B0502040204020203" pitchFamily="34" charset="-122"/>
                <a:ea typeface="微软雅黑 Light" panose="020B0502040204020203" pitchFamily="34" charset="-122"/>
              </a:rPr>
              <a:t>）普通小人物的表演更注重内心刻画，贴近时代</a:t>
            </a:r>
          </a:p>
          <a:p>
            <a:pPr marL="0" indent="0" algn="just">
              <a:lnSpc>
                <a:spcPct val="100000"/>
              </a:lnSpc>
              <a:buNone/>
            </a:pPr>
            <a:r>
              <a:rPr lang="zh-CN" altLang="en-US" sz="2000" dirty="0">
                <a:latin typeface="微软雅黑 Light" panose="020B0502040204020203" pitchFamily="34" charset="-122"/>
                <a:ea typeface="微软雅黑 Light" panose="020B0502040204020203" pitchFamily="34" charset="-122"/>
              </a:rPr>
              <a:t>这一系列形象的出现，从各个角度、不同层面勾织出中国当代社会的风土人情图，这些普通的平民百姓身上透着善良纯朴的民族美和人情美，在性格各异、栩栩如生的人物刻画中显示出演员们在贴近时代、挖掘普通人的美好心灵上的表演功力。</a:t>
            </a:r>
            <a:endParaRPr lang="en-US" altLang="zh-CN" sz="2000" dirty="0">
              <a:latin typeface="微软雅黑 Light" panose="020B0502040204020203" pitchFamily="34" charset="-122"/>
              <a:ea typeface="微软雅黑 Light" panose="020B0502040204020203" pitchFamily="34" charset="-122"/>
            </a:endParaRPr>
          </a:p>
          <a:p>
            <a:pPr marL="0" indent="0" algn="just">
              <a:lnSpc>
                <a:spcPct val="100000"/>
              </a:lnSpc>
              <a:buNone/>
            </a:pPr>
            <a:r>
              <a:rPr lang="zh-CN" altLang="en-US" sz="2000" dirty="0">
                <a:latin typeface="微软雅黑 Light" panose="020B0502040204020203" pitchFamily="34" charset="-122"/>
                <a:ea typeface="微软雅黑 Light" panose="020B0502040204020203" pitchFamily="34" charset="-122"/>
              </a:rPr>
              <a:t>细腻的情感表述，多姿的人物体态，鲜活的人物系列群像所散发出的艺术魅力，也证明表演艺术家们在深入当代生活，观察体验，积累创作素材，在貌似平常的生活中，挖掘出生动的、丰富的艺术典型，表现出他们的表演技巧的成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9" name="image159.png">
            <a:extLst>
              <a:ext uri="{FF2B5EF4-FFF2-40B4-BE49-F238E27FC236}">
                <a16:creationId xmlns:a16="http://schemas.microsoft.com/office/drawing/2014/main" id="{B7E6AACB-D620-45F7-A65B-9AE592696268}"/>
              </a:ext>
            </a:extLst>
          </p:cNvPr>
          <p:cNvPicPr/>
          <p:nvPr/>
        </p:nvPicPr>
        <p:blipFill>
          <a:blip r:embed="rId3" cstate="print"/>
          <a:stretch>
            <a:fillRect/>
          </a:stretch>
        </p:blipFill>
        <p:spPr>
          <a:xfrm>
            <a:off x="7364479" y="1549552"/>
            <a:ext cx="4815798" cy="3865668"/>
          </a:xfrm>
          <a:prstGeom prst="rect">
            <a:avLst/>
          </a:prstGeom>
        </p:spPr>
      </p:pic>
    </p:spTree>
    <p:extLst>
      <p:ext uri="{BB962C8B-B14F-4D97-AF65-F5344CB8AC3E}">
        <p14:creationId xmlns:p14="http://schemas.microsoft.com/office/powerpoint/2010/main" val="741547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3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753131" y="1307558"/>
            <a:ext cx="11369513" cy="4874223"/>
          </a:xfrm>
        </p:spPr>
        <p:txBody>
          <a:bodyPr vert="horz">
            <a:noAutofit/>
          </a:bodyPr>
          <a:lstStyle/>
          <a:p>
            <a:pPr marL="457200" indent="-457200" algn="just">
              <a:lnSpc>
                <a:spcPct val="140000"/>
              </a:lnSpc>
              <a:buAutoNum type="arabicPeriod"/>
            </a:pPr>
            <a:r>
              <a:rPr sz="2000" b="1" dirty="0" err="1">
                <a:latin typeface="微软雅黑 Light" panose="020B0502040204020203" pitchFamily="34" charset="-122"/>
              </a:rPr>
              <a:t>我国电影表演形态的发展变迁</a:t>
            </a:r>
            <a:endParaRPr sz="2000" b="1" dirty="0">
              <a:latin typeface="微软雅黑 Light" panose="020B0502040204020203" pitchFamily="34" charset="-122"/>
            </a:endParaRPr>
          </a:p>
          <a:p>
            <a:pPr marL="0" indent="0" algn="just">
              <a:lnSpc>
                <a:spcPct val="100000"/>
              </a:lnSpc>
              <a:buNone/>
            </a:pPr>
            <a:r>
              <a:rPr lang="zh-CN" altLang="en-US" sz="2000" dirty="0">
                <a:latin typeface="微软雅黑 Light" panose="020B0502040204020203" pitchFamily="34" charset="-122"/>
              </a:rPr>
              <a:t>此外，在娱乐片的兴起、动作类型片的发展、文学名著改编与历史史诗巨片创作成功的过程中，导演与演员们共同开拓新的创作领域，丰富表演的手段，演员队伍的人员更替也十分明显。</a:t>
            </a:r>
          </a:p>
          <a:p>
            <a:pPr marL="0" indent="0" algn="just">
              <a:lnSpc>
                <a:spcPct val="100000"/>
              </a:lnSpc>
              <a:buNone/>
            </a:pPr>
            <a:r>
              <a:rPr lang="zh-CN" altLang="en-US" sz="2000" dirty="0">
                <a:latin typeface="微软雅黑 Light" panose="020B0502040204020203" pitchFamily="34" charset="-122"/>
              </a:rPr>
              <a:t>总之，回顾三十余年的历程，我们在恢复传统、探索创新中不断前进。虽然遇到种种问题、困难与挫折，但都从现实主义出发，在力求塑造具有心理深度的银幕形象的追求中，进行了不同风格样式的探索，虽不尽完美，尤其在风格的探索上、在多种途径的选择上，还显出稚嫩和不成熟，但殊途同归，就是关注人、关注人的精神世界的展现，这是三十余年电影发展历程中表演创作上的归结点。</a:t>
            </a:r>
          </a:p>
          <a:p>
            <a:pPr marL="0" indent="0" algn="just">
              <a:lnSpc>
                <a:spcPct val="100000"/>
              </a:lnSpc>
              <a:buNone/>
            </a:pPr>
            <a:r>
              <a:rPr lang="zh-CN" altLang="en-US" sz="2000" dirty="0">
                <a:latin typeface="微软雅黑 Light" panose="020B0502040204020203" pitchFamily="34" charset="-122"/>
              </a:rPr>
              <a:t>我们的表演艺术有发展，有继承，也有创造。各自执著的艺术追求，使得我们在这条现实主义创作道路上越走越宽。</a:t>
            </a:r>
            <a:endParaRPr lang="en-US" altLang="zh-CN" sz="2000" dirty="0">
              <a:latin typeface="微软雅黑 Light" panose="020B0502040204020203" pitchFamily="34" charset="-122"/>
            </a:endParaRPr>
          </a:p>
          <a:p>
            <a:pPr marL="0" indent="0" algn="just">
              <a:lnSpc>
                <a:spcPct val="100000"/>
              </a:lnSpc>
              <a:buNone/>
            </a:pPr>
            <a:r>
              <a:rPr lang="zh-CN" altLang="en-US" sz="2000" dirty="0">
                <a:latin typeface="微软雅黑 Light" panose="020B0502040204020203" pitchFamily="34" charset="-122"/>
              </a:rPr>
              <a:t>三十年，通过演员们的努力，一批光彩照人的动人形象留在了我国电影艺术的历史银河中。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6002257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3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5"/>
            <a:ext cx="11438213" cy="4719836"/>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zh-CN" altLang="zh-CN" sz="2000" b="1" dirty="0">
              <a:effectLst/>
              <a:latin typeface="微软雅黑 Light" panose="020B0502040204020203" pitchFamily="34" charset="-122"/>
              <a:cs typeface="宋体" panose="02010600030101010101" pitchFamily="2" charset="-122"/>
            </a:endParaRPr>
          </a:p>
          <a:p>
            <a:pPr marL="97790" marR="78105" indent="266065">
              <a:lnSpc>
                <a:spcPct val="137000"/>
              </a:lnSpc>
            </a:pPr>
            <a:r>
              <a:rPr lang="zh-CN" altLang="zh-CN" sz="2000" spc="90" dirty="0">
                <a:effectLst/>
                <a:latin typeface="微软雅黑 Light" panose="020B0502040204020203" pitchFamily="34" charset="-122"/>
                <a:cs typeface="宋体" panose="02010600030101010101" pitchFamily="2" charset="-122"/>
              </a:rPr>
              <a:t>新时期电影表演的发展</a:t>
            </a:r>
            <a:r>
              <a:rPr lang="zh-CN" altLang="zh-CN" sz="2000" spc="-410" dirty="0">
                <a:effectLst/>
                <a:latin typeface="微软雅黑 Light" panose="020B0502040204020203" pitchFamily="34" charset="-122"/>
                <a:cs typeface="宋体" panose="02010600030101010101" pitchFamily="2" charset="-122"/>
              </a:rPr>
              <a:t>，</a:t>
            </a:r>
            <a:r>
              <a:rPr lang="zh-CN" altLang="zh-CN" sz="2000" spc="100" dirty="0">
                <a:effectLst/>
                <a:latin typeface="微软雅黑 Light" panose="020B0502040204020203" pitchFamily="34" charset="-122"/>
                <a:cs typeface="宋体" panose="02010600030101010101" pitchFamily="2" charset="-122"/>
              </a:rPr>
              <a:t>还表现在电影表演理论研讨的活跃</a:t>
            </a:r>
            <a:r>
              <a:rPr lang="zh-CN" altLang="zh-CN" sz="2000" spc="-41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而这种讨论</a:t>
            </a:r>
            <a:r>
              <a:rPr lang="zh-CN" altLang="zh-CN" sz="2000" spc="75" dirty="0">
                <a:effectLst/>
                <a:latin typeface="微软雅黑 Light" panose="020B0502040204020203" pitchFamily="34" charset="-122"/>
                <a:cs typeface="宋体" panose="02010600030101010101" pitchFamily="2" charset="-122"/>
              </a:rPr>
              <a:t>多数是在电影整体理论研讨中</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围绕着电影表演实践探索进行的</a:t>
            </a:r>
            <a:r>
              <a:rPr lang="zh-CN" altLang="zh-CN" sz="2000" spc="85"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思想的解放与活跃是这一时期电影表演理论探索的重要标志</a:t>
            </a:r>
            <a:r>
              <a:rPr lang="zh-CN" altLang="zh-CN" sz="2000" spc="-185" dirty="0">
                <a:effectLst/>
                <a:latin typeface="微软雅黑 Light" panose="020B0502040204020203" pitchFamily="34" charset="-122"/>
                <a:cs typeface="宋体" panose="02010600030101010101" pitchFamily="2" charset="-122"/>
              </a:rPr>
              <a:t>。</a:t>
            </a:r>
            <a:endParaRPr lang="en-US" altLang="zh-CN" sz="2000" spc="-185" dirty="0">
              <a:effectLst/>
              <a:latin typeface="微软雅黑 Light" panose="020B0502040204020203" pitchFamily="34" charset="-122"/>
              <a:cs typeface="宋体" panose="02010600030101010101" pitchFamily="2" charset="-122"/>
            </a:endParaRPr>
          </a:p>
          <a:p>
            <a:pPr marL="97790" marR="78105" indent="266065">
              <a:lnSpc>
                <a:spcPct val="137000"/>
              </a:lnSpc>
            </a:pPr>
            <a:r>
              <a:rPr lang="en-US" altLang="zh-CN" sz="2000" spc="-185" dirty="0">
                <a:effectLst/>
                <a:latin typeface="微软雅黑 Light" panose="020B0502040204020203" pitchFamily="34" charset="-122"/>
                <a:cs typeface="宋体" panose="02010600030101010101" pitchFamily="2" charset="-122"/>
              </a:rPr>
              <a:t>20</a:t>
            </a:r>
            <a:r>
              <a:rPr lang="zh-CN" altLang="zh-CN" sz="2000" spc="75" dirty="0">
                <a:effectLst/>
                <a:latin typeface="微软雅黑 Light" panose="020B0502040204020203" pitchFamily="34" charset="-122"/>
                <a:cs typeface="宋体" panose="02010600030101010101" pitchFamily="2" charset="-122"/>
              </a:rPr>
              <a:t>世纪</a:t>
            </a:r>
            <a:r>
              <a:rPr lang="en-US" altLang="zh-CN" sz="2000" spc="-190" dirty="0">
                <a:effectLst/>
                <a:latin typeface="微软雅黑 Light" panose="020B0502040204020203" pitchFamily="34" charset="-122"/>
                <a:cs typeface="宋体" panose="02010600030101010101" pitchFamily="2" charset="-122"/>
              </a:rPr>
              <a:t>80</a:t>
            </a:r>
            <a:r>
              <a:rPr lang="zh-CN" altLang="zh-CN" sz="2000" spc="75" dirty="0">
                <a:effectLst/>
                <a:latin typeface="微软雅黑 Light" panose="020B0502040204020203" pitchFamily="34" charset="-122"/>
                <a:cs typeface="宋体" panose="02010600030101010101" pitchFamily="2" charset="-122"/>
              </a:rPr>
              <a:t>年代初期</a:t>
            </a:r>
            <a:r>
              <a:rPr lang="zh-CN" altLang="zh-CN" sz="2000" spc="-43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演员</a:t>
            </a:r>
            <a:r>
              <a:rPr lang="zh-CN" altLang="zh-CN" sz="200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导演</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学者</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教授围绕电影表演现状和电影表演理论建设等一些重大问题</a:t>
            </a:r>
            <a:r>
              <a:rPr lang="zh-CN" altLang="zh-CN" sz="2000" spc="-420" dirty="0">
                <a:effectLst/>
                <a:latin typeface="微软雅黑 Light" panose="020B0502040204020203" pitchFamily="34" charset="-122"/>
                <a:cs typeface="宋体" panose="02010600030101010101" pitchFamily="2" charset="-122"/>
              </a:rPr>
              <a:t>，</a:t>
            </a:r>
            <a:r>
              <a:rPr lang="zh-CN" altLang="zh-CN" sz="2000" spc="50" dirty="0">
                <a:effectLst/>
                <a:latin typeface="微软雅黑 Light" panose="020B0502040204020203" pitchFamily="34" charset="-122"/>
                <a:cs typeface="宋体" panose="02010600030101010101" pitchFamily="2" charset="-122"/>
              </a:rPr>
              <a:t>展开</a:t>
            </a:r>
            <a:r>
              <a:rPr lang="zh-CN" altLang="zh-CN" sz="2000" spc="75" dirty="0">
                <a:effectLst/>
                <a:latin typeface="微软雅黑 Light" panose="020B0502040204020203" pitchFamily="34" charset="-122"/>
                <a:cs typeface="宋体" panose="02010600030101010101" pitchFamily="2" charset="-122"/>
              </a:rPr>
              <a:t>争鸣与探讨</a:t>
            </a:r>
            <a:r>
              <a:rPr lang="zh-CN" altLang="zh-CN" sz="2000" spc="-185" dirty="0">
                <a:effectLst/>
                <a:latin typeface="微软雅黑 Light" panose="020B0502040204020203" pitchFamily="34" charset="-122"/>
                <a:cs typeface="宋体" panose="02010600030101010101" pitchFamily="2" charset="-122"/>
              </a:rPr>
              <a:t>。</a:t>
            </a:r>
            <a:r>
              <a:rPr lang="zh-CN" altLang="en-US" sz="2000" spc="-185" dirty="0">
                <a:effectLst/>
                <a:latin typeface="微软雅黑 Light" panose="020B0502040204020203" pitchFamily="34" charset="-122"/>
                <a:cs typeface="宋体" panose="02010600030101010101" pitchFamily="2" charset="-122"/>
              </a:rPr>
              <a:t>（</a:t>
            </a:r>
            <a:r>
              <a:rPr lang="zh-CN" altLang="en-US" sz="2000" spc="-185" dirty="0">
                <a:latin typeface="微软雅黑 Light" panose="020B0502040204020203" pitchFamily="34" charset="-122"/>
                <a:cs typeface="宋体" panose="02010600030101010101" pitchFamily="2" charset="-122"/>
              </a:rPr>
              <a:t>例：</a:t>
            </a:r>
            <a:r>
              <a:rPr lang="en-US" altLang="zh-CN" sz="2000" spc="-320" dirty="0">
                <a:latin typeface="微软雅黑 Light" panose="020B0502040204020203" pitchFamily="34" charset="-122"/>
                <a:cs typeface="宋体" panose="02010600030101010101" pitchFamily="2" charset="-122"/>
              </a:rPr>
              <a:t>1985</a:t>
            </a:r>
            <a:r>
              <a:rPr lang="zh-CN" altLang="zh-CN" sz="2000" spc="75" dirty="0">
                <a:latin typeface="微软雅黑 Light" panose="020B0502040204020203" pitchFamily="34" charset="-122"/>
                <a:cs typeface="宋体" panose="02010600030101010101" pitchFamily="2" charset="-122"/>
              </a:rPr>
              <a:t>年初</a:t>
            </a:r>
            <a:r>
              <a:rPr lang="zh-CN" altLang="zh-CN" sz="2000" spc="-450" dirty="0">
                <a:latin typeface="微软雅黑 Light" panose="020B0502040204020203" pitchFamily="34" charset="-122"/>
                <a:cs typeface="宋体" panose="02010600030101010101" pitchFamily="2" charset="-122"/>
              </a:rPr>
              <a:t>，</a:t>
            </a:r>
            <a:r>
              <a:rPr lang="zh-CN" altLang="zh-CN" sz="2000" spc="75" dirty="0">
                <a:latin typeface="微软雅黑 Light" panose="020B0502040204020203" pitchFamily="34" charset="-122"/>
                <a:cs typeface="宋体" panose="02010600030101010101" pitchFamily="2" charset="-122"/>
              </a:rPr>
              <a:t>全国电影表演艺术研讨会</a:t>
            </a:r>
            <a:r>
              <a:rPr lang="zh-CN" altLang="en-US" sz="2000" spc="75" dirty="0">
                <a:latin typeface="微软雅黑 Light" panose="020B0502040204020203" pitchFamily="34" charset="-122"/>
                <a:cs typeface="宋体" panose="02010600030101010101" pitchFamily="2" charset="-122"/>
              </a:rPr>
              <a:t>，</a:t>
            </a:r>
            <a:r>
              <a:rPr lang="zh-CN" altLang="zh-CN" sz="2000" spc="-400" dirty="0">
                <a:latin typeface="微软雅黑 Light" panose="020B0502040204020203" pitchFamily="34" charset="-122"/>
                <a:cs typeface="宋体" panose="02010600030101010101" pitchFamily="2" charset="-122"/>
              </a:rPr>
              <a:t>《</a:t>
            </a:r>
            <a:r>
              <a:rPr lang="zh-CN" altLang="zh-CN" sz="2000" spc="105" dirty="0">
                <a:latin typeface="微软雅黑 Light" panose="020B0502040204020203" pitchFamily="34" charset="-122"/>
                <a:cs typeface="宋体" panose="02010600030101010101" pitchFamily="2" charset="-122"/>
              </a:rPr>
              <a:t>电影艺术</a:t>
            </a:r>
            <a:r>
              <a:rPr lang="zh-CN" altLang="zh-CN" sz="2000" spc="-380" dirty="0">
                <a:latin typeface="微软雅黑 Light" panose="020B0502040204020203" pitchFamily="34" charset="-122"/>
                <a:cs typeface="宋体" panose="02010600030101010101" pitchFamily="2" charset="-122"/>
              </a:rPr>
              <a:t>》</a:t>
            </a:r>
            <a:r>
              <a:rPr lang="zh-CN" altLang="zh-CN" sz="2000" spc="50" dirty="0">
                <a:latin typeface="微软雅黑 Light" panose="020B0502040204020203" pitchFamily="34" charset="-122"/>
                <a:cs typeface="宋体" panose="02010600030101010101" pitchFamily="2" charset="-122"/>
              </a:rPr>
              <a:t>等单位举办的系列化的专人专题学术研讨</a:t>
            </a:r>
            <a:r>
              <a:rPr lang="zh-CN" altLang="en-US" sz="2000" spc="-185" dirty="0">
                <a:effectLst/>
                <a:latin typeface="微软雅黑 Light" panose="020B0502040204020203" pitchFamily="34" charset="-122"/>
                <a:cs typeface="宋体" panose="02010600030101010101" pitchFamily="2" charset="-122"/>
              </a:rPr>
              <a:t>）</a:t>
            </a:r>
            <a:endParaRPr lang="en-US" altLang="zh-CN" sz="2000" spc="-185" dirty="0">
              <a:effectLst/>
              <a:latin typeface="微软雅黑 Light" panose="020B0502040204020203" pitchFamily="34" charset="-122"/>
              <a:cs typeface="宋体" panose="02010600030101010101" pitchFamily="2" charset="-122"/>
            </a:endParaRPr>
          </a:p>
          <a:p>
            <a:pPr marL="363855">
              <a:spcBef>
                <a:spcPts val="75"/>
              </a:spcBef>
              <a:spcAft>
                <a:spcPts val="0"/>
              </a:spcAft>
            </a:pPr>
            <a:r>
              <a:rPr lang="zh-CN" altLang="zh-CN" sz="2000" spc="75" dirty="0">
                <a:effectLst/>
                <a:latin typeface="微软雅黑 Light" panose="020B0502040204020203" pitchFamily="34" charset="-122"/>
                <a:cs typeface="宋体" panose="02010600030101010101" pitchFamily="2" charset="-122"/>
              </a:rPr>
              <a:t>这个时期的理论探索流变</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可以用三个阶段来概括</a:t>
            </a:r>
            <a:r>
              <a:rPr lang="zh-CN" altLang="en-US" sz="2000" spc="75" dirty="0">
                <a:latin typeface="微软雅黑 Light" panose="020B0502040204020203" pitchFamily="34" charset="-122"/>
                <a:cs typeface="宋体" panose="02010600030101010101" pitchFamily="2" charset="-122"/>
              </a:rPr>
              <a:t>：</a:t>
            </a:r>
            <a:endParaRPr lang="en-US" altLang="zh-CN" sz="2000" spc="75" dirty="0">
              <a:latin typeface="微软雅黑 Light" panose="020B0502040204020203" pitchFamily="34" charset="-122"/>
              <a:cs typeface="宋体" panose="02010600030101010101" pitchFamily="2" charset="-122"/>
            </a:endParaRPr>
          </a:p>
          <a:p>
            <a:pPr marL="135255" indent="0">
              <a:spcBef>
                <a:spcPts val="75"/>
              </a:spcBef>
              <a:spcAft>
                <a:spcPts val="0"/>
              </a:spcAft>
              <a:buNone/>
            </a:pPr>
            <a:endParaRPr lang="en-US" altLang="zh-CN" sz="2000" dirty="0">
              <a:effectLst/>
              <a:latin typeface="微软雅黑 Light" panose="020B0502040204020203" pitchFamily="34" charset="-122"/>
              <a:cs typeface="宋体" panose="02010600030101010101" pitchFamily="2" charset="-122"/>
            </a:endParaRPr>
          </a:p>
          <a:p>
            <a:pPr marL="592455" lvl="1" indent="0">
              <a:lnSpc>
                <a:spcPct val="125000"/>
              </a:lnSpc>
              <a:spcBef>
                <a:spcPts val="75"/>
              </a:spcBef>
              <a:buNone/>
            </a:pPr>
            <a:r>
              <a:rPr lang="zh-CN" altLang="en-US" sz="1800" spc="-205" dirty="0">
                <a:effectLst/>
                <a:latin typeface="微软雅黑 Light" panose="020B0502040204020203" pitchFamily="34" charset="-122"/>
                <a:cs typeface="宋体" panose="02010600030101010101" pitchFamily="2" charset="-122"/>
              </a:rPr>
              <a:t>（</a:t>
            </a:r>
            <a:r>
              <a:rPr lang="en-US" altLang="zh-CN" sz="1800" spc="-205" dirty="0">
                <a:effectLst/>
                <a:latin typeface="微软雅黑 Light" panose="020B0502040204020203" pitchFamily="34" charset="-122"/>
                <a:cs typeface="宋体" panose="02010600030101010101" pitchFamily="2" charset="-122"/>
              </a:rPr>
              <a:t>1</a:t>
            </a:r>
            <a:r>
              <a:rPr lang="zh-CN" altLang="en-US" sz="1800" spc="-205" dirty="0">
                <a:effectLst/>
                <a:latin typeface="微软雅黑 Light" panose="020B0502040204020203" pitchFamily="34" charset="-122"/>
                <a:cs typeface="宋体" panose="02010600030101010101" pitchFamily="2" charset="-122"/>
              </a:rPr>
              <a:t>）</a:t>
            </a:r>
            <a:r>
              <a:rPr lang="zh-CN" altLang="zh-CN" sz="1800" spc="75" dirty="0">
                <a:effectLst/>
                <a:latin typeface="微软雅黑 Light" panose="020B0502040204020203" pitchFamily="34" charset="-122"/>
                <a:cs typeface="宋体" panose="02010600030101010101" pitchFamily="2" charset="-122"/>
              </a:rPr>
              <a:t>现实主义表演理论复苏</a:t>
            </a:r>
            <a:r>
              <a:rPr lang="zh-CN" altLang="zh-CN" sz="1800" spc="-325" dirty="0">
                <a:effectLst/>
                <a:latin typeface="微软雅黑 Light" panose="020B0502040204020203" pitchFamily="34" charset="-122"/>
                <a:cs typeface="宋体" panose="02010600030101010101" pitchFamily="2" charset="-122"/>
              </a:rPr>
              <a:t>———</a:t>
            </a:r>
            <a:r>
              <a:rPr lang="zh-CN" altLang="en-US" sz="1800" spc="70" dirty="0">
                <a:latin typeface="微软雅黑 Light" panose="020B0502040204020203" pitchFamily="34" charset="-122"/>
                <a:cs typeface="宋体" panose="02010600030101010101" pitchFamily="2" charset="-122"/>
              </a:rPr>
              <a:t>”</a:t>
            </a:r>
            <a:r>
              <a:rPr lang="zh-CN" altLang="zh-CN" sz="1800" spc="70" dirty="0">
                <a:latin typeface="微软雅黑 Light" panose="020B0502040204020203" pitchFamily="34" charset="-122"/>
                <a:cs typeface="宋体" panose="02010600030101010101" pitchFamily="2" charset="-122"/>
              </a:rPr>
              <a:t>寻找失去的艺术规律</a:t>
            </a:r>
            <a:r>
              <a:rPr lang="zh-CN" altLang="en-US" sz="1800" spc="70" dirty="0">
                <a:latin typeface="微软雅黑 Light" panose="020B0502040204020203" pitchFamily="34" charset="-122"/>
                <a:cs typeface="宋体" panose="02010600030101010101" pitchFamily="2" charset="-122"/>
              </a:rPr>
              <a:t>“</a:t>
            </a:r>
            <a:endParaRPr lang="en-US" altLang="zh-CN" sz="1800" dirty="0">
              <a:effectLst/>
              <a:latin typeface="微软雅黑 Light" panose="020B0502040204020203" pitchFamily="34" charset="-122"/>
              <a:cs typeface="宋体" panose="02010600030101010101" pitchFamily="2" charset="-122"/>
            </a:endParaRPr>
          </a:p>
          <a:p>
            <a:pPr marL="592455" lvl="1" indent="0">
              <a:lnSpc>
                <a:spcPct val="125000"/>
              </a:lnSpc>
              <a:spcBef>
                <a:spcPts val="75"/>
              </a:spcBef>
              <a:buNone/>
            </a:pPr>
            <a:r>
              <a:rPr lang="zh-CN" altLang="en-US" sz="1800" spc="-205" dirty="0">
                <a:effectLst/>
                <a:latin typeface="微软雅黑 Light" panose="020B0502040204020203" pitchFamily="34" charset="-122"/>
                <a:cs typeface="宋体" panose="02010600030101010101" pitchFamily="2" charset="-122"/>
              </a:rPr>
              <a:t>（</a:t>
            </a:r>
            <a:r>
              <a:rPr lang="en-US" altLang="zh-CN" sz="1800" spc="-205" dirty="0">
                <a:latin typeface="微软雅黑 Light" panose="020B0502040204020203" pitchFamily="34" charset="-122"/>
                <a:cs typeface="宋体" panose="02010600030101010101" pitchFamily="2" charset="-122"/>
              </a:rPr>
              <a:t>2</a:t>
            </a:r>
            <a:r>
              <a:rPr lang="zh-CN" altLang="en-US" sz="1800" spc="-205" dirty="0">
                <a:effectLst/>
                <a:latin typeface="微软雅黑 Light" panose="020B0502040204020203" pitchFamily="34" charset="-122"/>
                <a:cs typeface="宋体" panose="02010600030101010101" pitchFamily="2" charset="-122"/>
              </a:rPr>
              <a:t>）</a:t>
            </a:r>
            <a:r>
              <a:rPr lang="zh-CN" altLang="en-US" sz="1800" spc="-430" dirty="0">
                <a:effectLst/>
                <a:latin typeface="微软雅黑 Light" panose="020B0502040204020203" pitchFamily="34" charset="-122"/>
                <a:cs typeface="宋体" panose="02010600030101010101" pitchFamily="2" charset="-122"/>
              </a:rPr>
              <a:t>“</a:t>
            </a:r>
            <a:r>
              <a:rPr lang="zh-CN" altLang="en-US" sz="1800" spc="60" dirty="0">
                <a:latin typeface="微软雅黑 Light" panose="020B0502040204020203" pitchFamily="34" charset="-122"/>
                <a:cs typeface="宋体" panose="02010600030101010101" pitchFamily="2" charset="-122"/>
              </a:rPr>
              <a:t>“</a:t>
            </a:r>
            <a:r>
              <a:rPr lang="zh-CN" altLang="zh-CN" sz="1800" spc="70" dirty="0">
                <a:latin typeface="微软雅黑 Light" panose="020B0502040204020203" pitchFamily="34" charset="-122"/>
                <a:cs typeface="宋体" panose="02010600030101010101" pitchFamily="2" charset="-122"/>
              </a:rPr>
              <a:t>电影表演要电影化</a:t>
            </a:r>
            <a:r>
              <a:rPr lang="zh-CN" altLang="en-US" sz="1800" spc="60" dirty="0">
                <a:latin typeface="微软雅黑 Light" panose="020B0502040204020203" pitchFamily="34" charset="-122"/>
                <a:cs typeface="宋体" panose="02010600030101010101" pitchFamily="2" charset="-122"/>
              </a:rPr>
              <a:t>”</a:t>
            </a:r>
            <a:r>
              <a:rPr lang="zh-CN" altLang="zh-CN" sz="1800" spc="60" dirty="0">
                <a:effectLst/>
                <a:latin typeface="微软雅黑 Light" panose="020B0502040204020203" pitchFamily="34" charset="-122"/>
                <a:cs typeface="宋体" panose="02010600030101010101" pitchFamily="2" charset="-122"/>
              </a:rPr>
              <a:t>观念的提出</a:t>
            </a:r>
            <a:endParaRPr lang="en-US" altLang="zh-CN" sz="1800" spc="60" dirty="0">
              <a:effectLst/>
              <a:latin typeface="微软雅黑 Light" panose="020B0502040204020203" pitchFamily="34" charset="-122"/>
              <a:cs typeface="宋体" panose="02010600030101010101" pitchFamily="2" charset="-122"/>
            </a:endParaRPr>
          </a:p>
          <a:p>
            <a:pPr marL="592455" lvl="1" indent="0">
              <a:lnSpc>
                <a:spcPct val="125000"/>
              </a:lnSpc>
              <a:spcBef>
                <a:spcPts val="75"/>
              </a:spcBef>
              <a:buNone/>
            </a:pPr>
            <a:r>
              <a:rPr lang="zh-CN" altLang="en-US" sz="1800" spc="-205" dirty="0">
                <a:effectLst/>
                <a:latin typeface="微软雅黑 Light" panose="020B0502040204020203" pitchFamily="34" charset="-122"/>
                <a:cs typeface="宋体" panose="02010600030101010101" pitchFamily="2" charset="-122"/>
              </a:rPr>
              <a:t>（</a:t>
            </a:r>
            <a:r>
              <a:rPr lang="en-US" altLang="zh-CN" sz="1800" spc="-205" dirty="0">
                <a:effectLst/>
                <a:latin typeface="微软雅黑 Light" panose="020B0502040204020203" pitchFamily="34" charset="-122"/>
                <a:cs typeface="宋体" panose="02010600030101010101" pitchFamily="2" charset="-122"/>
              </a:rPr>
              <a:t>3</a:t>
            </a:r>
            <a:r>
              <a:rPr lang="zh-CN" altLang="zh-CN" sz="1800" spc="-430" dirty="0">
                <a:effectLst/>
                <a:latin typeface="微软雅黑 Light" panose="020B0502040204020203" pitchFamily="34" charset="-122"/>
                <a:cs typeface="宋体" panose="02010600030101010101" pitchFamily="2" charset="-122"/>
              </a:rPr>
              <a:t>）</a:t>
            </a:r>
            <a:r>
              <a:rPr lang="zh-CN" altLang="zh-CN" sz="1800" spc="65" dirty="0">
                <a:effectLst/>
                <a:latin typeface="微软雅黑 Light" panose="020B0502040204020203" pitchFamily="34" charset="-122"/>
                <a:cs typeface="宋体" panose="02010600030101010101" pitchFamily="2" charset="-122"/>
              </a:rPr>
              <a:t>反思中</a:t>
            </a:r>
            <a:r>
              <a:rPr lang="zh-CN" altLang="en-US" sz="1800" spc="-430" dirty="0">
                <a:latin typeface="微软雅黑 Light" panose="020B0502040204020203" pitchFamily="34" charset="-122"/>
                <a:cs typeface="宋体" panose="02010600030101010101" pitchFamily="2" charset="-122"/>
              </a:rPr>
              <a:t>“</a:t>
            </a:r>
            <a:r>
              <a:rPr lang="zh-CN" altLang="en-US" sz="1800" spc="70" dirty="0">
                <a:latin typeface="微软雅黑 Light" panose="020B0502040204020203" pitchFamily="34" charset="-122"/>
                <a:cs typeface="宋体" panose="02010600030101010101" pitchFamily="2" charset="-122"/>
              </a:rPr>
              <a:t>“</a:t>
            </a:r>
            <a:r>
              <a:rPr lang="zh-CN" altLang="zh-CN" sz="1800" spc="70" dirty="0">
                <a:latin typeface="微软雅黑 Light" panose="020B0502040204020203" pitchFamily="34" charset="-122"/>
                <a:cs typeface="宋体" panose="02010600030101010101" pitchFamily="2" charset="-122"/>
              </a:rPr>
              <a:t>呼唤演员时代的回归</a:t>
            </a:r>
            <a:r>
              <a:rPr lang="zh-CN" altLang="en-US" sz="1800" spc="70" dirty="0">
                <a:latin typeface="微软雅黑 Light" panose="020B0502040204020203" pitchFamily="34" charset="-122"/>
                <a:cs typeface="宋体" panose="02010600030101010101" pitchFamily="2" charset="-122"/>
              </a:rPr>
              <a:t>”</a:t>
            </a:r>
            <a:endParaRPr lang="zh-CN" altLang="zh-CN" sz="1800" dirty="0">
              <a:effectLst/>
              <a:latin typeface="微软雅黑 Light" panose="020B0502040204020203" pitchFamily="34" charset="-122"/>
              <a:cs typeface="宋体" panose="02010600030101010101" pitchFamily="2" charset="-122"/>
            </a:endParaRPr>
          </a:p>
          <a:p>
            <a:pPr marL="363855">
              <a:spcBef>
                <a:spcPts val="75"/>
              </a:spcBef>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marL="363855">
              <a:spcBef>
                <a:spcPts val="75"/>
              </a:spcBef>
              <a:spcAft>
                <a:spcPts val="0"/>
              </a:spcAft>
            </a:pPr>
            <a:endParaRPr lang="zh-CN" altLang="zh-CN" sz="2000" dirty="0">
              <a:effectLst/>
              <a:latin typeface="微软雅黑 Light" panose="020B0502040204020203" pitchFamily="34"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065230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717685" y="2826890"/>
            <a:ext cx="4060765" cy="860425"/>
          </a:xfrm>
          <a:prstGeom prst="rect">
            <a:avLst/>
          </a:prstGeom>
          <a:noFill/>
        </p:spPr>
        <p:txBody>
          <a:bodyPr wrap="square" rtlCol="0">
            <a:spAutoFit/>
          </a:bodyPr>
          <a:lstStyle/>
          <a:p>
            <a:pPr algn="ctr"/>
            <a:r>
              <a:rPr lang="zh-CN" altLang="en-US" sz="5000" dirty="0">
                <a:solidFill>
                  <a:srgbClr val="413B39"/>
                </a:solidFill>
                <a:latin typeface="微软雅黑 Light" panose="020B0502040204020203" pitchFamily="34" charset="-122"/>
                <a:ea typeface="微软雅黑 Light" panose="020B0502040204020203" pitchFamily="34" charset="-122"/>
              </a:rPr>
              <a:t>绪论</a:t>
            </a: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第一章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77875" y="1337945"/>
            <a:ext cx="11196320" cy="5402580"/>
          </a:xfrm>
        </p:spPr>
        <p:txBody>
          <a:bodyPr vert="horz">
            <a:normAutofit/>
          </a:bodyPr>
          <a:lstStyle/>
          <a:p>
            <a:pPr marL="0" indent="0">
              <a:lnSpc>
                <a:spcPct val="130000"/>
              </a:lnSpc>
              <a:buNone/>
            </a:pPr>
            <a:r>
              <a:rPr lang="zh-CN" altLang="en-US" dirty="0"/>
              <a:t>三、解放自我肌体，达到控制自如</a:t>
            </a:r>
            <a:endParaRPr lang="zh-CN" altLang="en-US" sz="4700" dirty="0"/>
          </a:p>
          <a:p>
            <a:pPr>
              <a:lnSpc>
                <a:spcPct val="150000"/>
              </a:lnSpc>
            </a:pPr>
            <a:r>
              <a:rPr sz="2000" dirty="0">
                <a:latin typeface="微软雅黑 Light" panose="020B0502040204020203" pitchFamily="34" charset="-122"/>
                <a:cs typeface="微软雅黑 Light" panose="020B0502040204020203" pitchFamily="34" charset="-122"/>
              </a:rPr>
              <a:t>解放自我肌体不是一朝一夕的事，需要花费大量的时间和气力。演员要把它看成表演创作的准备阶段，并贯穿于表演创作的始终，它是演员在从事表演艺术的旅途中，需要刻苦训练并最终掌握的必备的功力</a:t>
            </a:r>
            <a:r>
              <a:rPr lang="zh-CN" sz="2000" dirty="0">
                <a:latin typeface="微软雅黑 Light" panose="020B0502040204020203" pitchFamily="34" charset="-122"/>
                <a:cs typeface="微软雅黑 Light" panose="020B0502040204020203" pitchFamily="34" charset="-122"/>
              </a:rPr>
              <a:t>；</a:t>
            </a:r>
            <a:endParaRPr sz="2000" dirty="0">
              <a:latin typeface="微软雅黑 Light" panose="020B0502040204020203" pitchFamily="34" charset="-122"/>
              <a:cs typeface="微软雅黑 Light" panose="020B0502040204020203" pitchFamily="34" charset="-122"/>
            </a:endParaRPr>
          </a:p>
          <a:p>
            <a:pPr>
              <a:lnSpc>
                <a:spcPct val="150000"/>
              </a:lnSpc>
            </a:pPr>
            <a:r>
              <a:rPr lang="zh-CN" altLang="en-US" sz="2000" dirty="0">
                <a:latin typeface="微软雅黑 Light" panose="020B0502040204020203" pitchFamily="34" charset="-122"/>
                <a:cs typeface="微软雅黑 Light" panose="020B0502040204020203" pitchFamily="34" charset="-122"/>
              </a:rPr>
              <a:t>经过持续的形体放松技术的训练后，演员在表演时，会把全身心的注意力集中在所要做的事情（对象）上，多余的紧张与杂念、分散注意力的干扰就会渐渐消失；</a:t>
            </a:r>
          </a:p>
          <a:p>
            <a:pPr>
              <a:lnSpc>
                <a:spcPct val="150000"/>
              </a:lnSpc>
            </a:pPr>
            <a:r>
              <a:rPr lang="zh-CN" altLang="en-US" sz="2000" dirty="0">
                <a:latin typeface="微软雅黑 Light" panose="020B0502040204020203" pitchFamily="34" charset="-122"/>
                <a:cs typeface="微软雅黑 Light" panose="020B0502040204020203" pitchFamily="34" charset="-122"/>
              </a:rPr>
              <a:t>在注意力集中的训练中，各个表演学派除了有各自不同的训练形式外，也常做一些近似儿童游戏的练习，以激发演员的童心；</a:t>
            </a:r>
          </a:p>
          <a:p>
            <a:pPr>
              <a:lnSpc>
                <a:spcPct val="150000"/>
              </a:lnSpc>
            </a:pPr>
            <a:r>
              <a:rPr lang="zh-CN" altLang="en-US" sz="2000" dirty="0">
                <a:latin typeface="微软雅黑 Light" panose="020B0502040204020203" pitchFamily="34" charset="-122"/>
                <a:cs typeface="微软雅黑 Light" panose="020B0502040204020203" pitchFamily="34" charset="-122"/>
              </a:rPr>
              <a:t>斯坦尼斯拉夫斯基：“你们在艺术中达到孩子们做游戏时所达到的真实和信念，这时你们才可以成为伟大的演员。”</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57511"/>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en-US" altLang="zh-CN" sz="2000" b="1"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205" dirty="0">
                <a:effectLst/>
                <a:latin typeface="微软雅黑 Light" panose="020B0502040204020203" pitchFamily="34" charset="-122"/>
                <a:cs typeface="宋体" panose="02010600030101010101" pitchFamily="2" charset="-122"/>
              </a:rPr>
              <a:t>（</a:t>
            </a:r>
            <a:r>
              <a:rPr lang="en-US" altLang="zh-CN" sz="2000" b="1" spc="-205" dirty="0">
                <a:effectLst/>
                <a:latin typeface="微软雅黑 Light" panose="020B0502040204020203" pitchFamily="34" charset="-122"/>
                <a:cs typeface="宋体" panose="02010600030101010101" pitchFamily="2" charset="-122"/>
              </a:rPr>
              <a:t>1</a:t>
            </a:r>
            <a:r>
              <a:rPr lang="zh-CN" altLang="en-US" sz="2000" b="1" spc="-205" dirty="0">
                <a:effectLst/>
                <a:latin typeface="微软雅黑 Light" panose="020B0502040204020203" pitchFamily="34" charset="-122"/>
                <a:cs typeface="宋体" panose="02010600030101010101" pitchFamily="2" charset="-122"/>
              </a:rPr>
              <a:t>）</a:t>
            </a:r>
            <a:r>
              <a:rPr lang="zh-CN" altLang="zh-CN" sz="2000" b="1" spc="75" dirty="0">
                <a:effectLst/>
                <a:latin typeface="微软雅黑 Light" panose="020B0502040204020203" pitchFamily="34" charset="-122"/>
                <a:cs typeface="宋体" panose="02010600030101010101" pitchFamily="2" charset="-122"/>
              </a:rPr>
              <a:t>现实主义表演理论复苏</a:t>
            </a:r>
            <a:r>
              <a:rPr lang="zh-CN" altLang="zh-CN" sz="2000" b="1" spc="-325" dirty="0">
                <a:effectLst/>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a:t>
            </a:r>
            <a:r>
              <a:rPr lang="zh-CN" altLang="zh-CN" sz="2000" b="1" spc="70" dirty="0">
                <a:latin typeface="微软雅黑 Light" panose="020B0502040204020203" pitchFamily="34" charset="-122"/>
                <a:cs typeface="宋体" panose="02010600030101010101" pitchFamily="2" charset="-122"/>
              </a:rPr>
              <a:t>寻找失去的艺术规律</a:t>
            </a:r>
            <a:r>
              <a:rPr lang="zh-CN" altLang="en-US" sz="2000" b="1" spc="70" dirty="0">
                <a:latin typeface="微软雅黑 Light" panose="020B0502040204020203" pitchFamily="34" charset="-122"/>
                <a:cs typeface="宋体" panose="02010600030101010101" pitchFamily="2" charset="-122"/>
              </a:rPr>
              <a:t>“</a:t>
            </a:r>
            <a:endParaRPr lang="en-US" altLang="zh-CN" sz="2000" b="1" spc="70" dirty="0">
              <a:latin typeface="微软雅黑 Light" panose="020B0502040204020203" pitchFamily="34" charset="-122"/>
              <a:cs typeface="宋体" panose="02010600030101010101" pitchFamily="2" charset="-122"/>
            </a:endParaRPr>
          </a:p>
          <a:p>
            <a:pPr algn="just">
              <a:lnSpc>
                <a:spcPct val="150000"/>
              </a:lnSpc>
            </a:pPr>
            <a:r>
              <a:rPr lang="zh-CN" altLang="en-US" sz="2000" dirty="0">
                <a:effectLst/>
                <a:latin typeface="微软雅黑 Light" panose="020B0502040204020203" pitchFamily="34" charset="-122"/>
                <a:cs typeface="宋体" panose="02010600030101010101" pitchFamily="2" charset="-122"/>
              </a:rPr>
              <a:t>新时期人们开始重新认识艺术与生活的辩证关系，认识艺术美与生活美的关系以及典型化的原则。</a:t>
            </a:r>
            <a:endParaRPr lang="en-US" altLang="zh-CN" sz="2000" dirty="0">
              <a:effectLst/>
              <a:latin typeface="微软雅黑 Light" panose="020B0502040204020203" pitchFamily="34" charset="-122"/>
              <a:cs typeface="宋体" panose="02010600030101010101" pitchFamily="2" charset="-122"/>
            </a:endParaRPr>
          </a:p>
          <a:p>
            <a:pPr algn="just">
              <a:lnSpc>
                <a:spcPct val="150000"/>
              </a:lnSpc>
            </a:pPr>
            <a:r>
              <a:rPr lang="zh-CN" altLang="zh-CN" sz="2000" spc="-185" dirty="0">
                <a:effectLst/>
                <a:latin typeface="微软雅黑 Light" panose="020B0502040204020203" pitchFamily="34" charset="-122"/>
                <a:cs typeface="宋体" panose="02010600030101010101" pitchFamily="2" charset="-122"/>
              </a:rPr>
              <a:t>“</a:t>
            </a:r>
            <a:r>
              <a:rPr lang="zh-CN" altLang="zh-CN" sz="2000" spc="65" dirty="0">
                <a:effectLst/>
                <a:latin typeface="微软雅黑 Light" panose="020B0502040204020203" pitchFamily="34" charset="-122"/>
                <a:cs typeface="宋体" panose="02010600030101010101" pitchFamily="2" charset="-122"/>
              </a:rPr>
              <a:t>文革</a:t>
            </a:r>
            <a:r>
              <a:rPr lang="zh-CN" altLang="zh-CN" sz="2000" spc="-430" dirty="0">
                <a:effectLst/>
                <a:latin typeface="微软雅黑 Light" panose="020B0502040204020203" pitchFamily="34" charset="-122"/>
                <a:cs typeface="宋体" panose="02010600030101010101" pitchFamily="2" charset="-122"/>
              </a:rPr>
              <a:t>”</a:t>
            </a:r>
            <a:r>
              <a:rPr lang="en-US" altLang="zh-CN" sz="2000" spc="75"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艺术要</a:t>
            </a:r>
            <a:r>
              <a:rPr lang="zh-CN" altLang="zh-CN" sz="2000" spc="-400" dirty="0">
                <a:effectLst/>
                <a:latin typeface="微软雅黑 Light" panose="020B0502040204020203" pitchFamily="34" charset="-122"/>
                <a:cs typeface="宋体" panose="02010600030101010101" pitchFamily="2" charset="-122"/>
              </a:rPr>
              <a:t>“</a:t>
            </a:r>
            <a:r>
              <a:rPr lang="zh-CN" altLang="zh-CN" sz="2000" spc="100" dirty="0">
                <a:effectLst/>
                <a:latin typeface="微软雅黑 Light" panose="020B0502040204020203" pitchFamily="34" charset="-122"/>
                <a:cs typeface="宋体" panose="02010600030101010101" pitchFamily="2" charset="-122"/>
              </a:rPr>
              <a:t>高于</a:t>
            </a:r>
            <a:r>
              <a:rPr lang="zh-CN" altLang="zh-CN" sz="2000" spc="-38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生活和滥用革命激情的表演新程式</a:t>
            </a:r>
            <a:r>
              <a:rPr lang="en-US" altLang="zh-CN" sz="2000" spc="-160" dirty="0">
                <a:effectLst/>
                <a:latin typeface="微软雅黑 Light" panose="020B0502040204020203" pitchFamily="34" charset="-122"/>
                <a:cs typeface="宋体" panose="02010600030101010101" pitchFamily="2" charset="-122"/>
              </a:rPr>
              <a:t>vs.</a:t>
            </a:r>
            <a:r>
              <a:rPr lang="zh-CN" altLang="zh-CN" sz="2000" spc="-160" dirty="0">
                <a:effectLst/>
                <a:latin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cs typeface="宋体" panose="02010600030101010101" pitchFamily="2" charset="-122"/>
              </a:rPr>
              <a:t>文</a:t>
            </a:r>
            <a:r>
              <a:rPr lang="zh-CN" altLang="zh-CN" sz="2000" spc="45" dirty="0">
                <a:effectLst/>
                <a:latin typeface="微软雅黑 Light" panose="020B0502040204020203" pitchFamily="34" charset="-122"/>
                <a:cs typeface="宋体" panose="02010600030101010101" pitchFamily="2" charset="-122"/>
              </a:rPr>
              <a:t>革</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 后</a:t>
            </a:r>
            <a:r>
              <a:rPr lang="en-US" altLang="zh-CN" sz="2000" spc="-45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调整表演美学观念</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恢复质朴</a:t>
            </a:r>
            <a:r>
              <a:rPr lang="zh-CN" altLang="zh-CN" sz="2000" spc="-400" dirty="0">
                <a:effectLst/>
                <a:latin typeface="微软雅黑 Light" panose="020B0502040204020203" pitchFamily="34" charset="-122"/>
                <a:cs typeface="宋体" panose="02010600030101010101" pitchFamily="2" charset="-122"/>
              </a:rPr>
              <a:t>、</a:t>
            </a:r>
            <a:r>
              <a:rPr lang="zh-CN" altLang="zh-CN" sz="2000" spc="95" dirty="0">
                <a:effectLst/>
                <a:latin typeface="微软雅黑 Light" panose="020B0502040204020203" pitchFamily="34" charset="-122"/>
                <a:cs typeface="宋体" panose="02010600030101010101" pitchFamily="2" charset="-122"/>
              </a:rPr>
              <a:t>自然</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生活化的表演追求</a:t>
            </a:r>
            <a:r>
              <a:rPr lang="zh-CN" altLang="en-US" sz="2000" spc="110" dirty="0">
                <a:effectLst/>
                <a:latin typeface="微软雅黑 Light" panose="020B0502040204020203" pitchFamily="34" charset="-122"/>
                <a:cs typeface="宋体" panose="02010600030101010101" pitchFamily="2" charset="-122"/>
              </a:rPr>
              <a:t>；</a:t>
            </a:r>
            <a:endParaRPr lang="en-US" altLang="zh-CN" sz="2000" spc="110" dirty="0">
              <a:effectLst/>
              <a:latin typeface="微软雅黑 Light" panose="020B0502040204020203" pitchFamily="34" charset="-122"/>
              <a:cs typeface="宋体" panose="02010600030101010101" pitchFamily="2" charset="-122"/>
            </a:endParaRPr>
          </a:p>
          <a:p>
            <a:pPr algn="just">
              <a:lnSpc>
                <a:spcPct val="150000"/>
              </a:lnSpc>
            </a:pPr>
            <a:r>
              <a:rPr lang="zh-CN" altLang="zh-CN" sz="2000" spc="75" dirty="0">
                <a:effectLst/>
                <a:latin typeface="微软雅黑 Light" panose="020B0502040204020203" pitchFamily="34" charset="-122"/>
                <a:cs typeface="宋体" panose="02010600030101010101" pitchFamily="2" charset="-122"/>
              </a:rPr>
              <a:t>理论的复苏</a:t>
            </a:r>
            <a:r>
              <a:rPr lang="zh-CN" altLang="zh-CN" sz="2000" spc="80" dirty="0">
                <a:effectLst/>
                <a:latin typeface="微软雅黑 Light" panose="020B0502040204020203" pitchFamily="34" charset="-122"/>
                <a:cs typeface="宋体" panose="02010600030101010101" pitchFamily="2" charset="-122"/>
              </a:rPr>
              <a:t>首先表现在恢复传统的现实主义表演创作</a:t>
            </a:r>
            <a:r>
              <a:rPr lang="zh-CN" altLang="zh-CN" sz="2000" spc="75" dirty="0">
                <a:effectLst/>
                <a:latin typeface="微软雅黑 Light" panose="020B0502040204020203" pitchFamily="34" charset="-122"/>
                <a:cs typeface="宋体" panose="02010600030101010101" pitchFamily="2" charset="-122"/>
              </a:rPr>
              <a:t>体系</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呼唤表演追求现实主义的人情美和普通人劫后余生的人性美</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破除</a:t>
            </a:r>
            <a:r>
              <a:rPr lang="zh-CN" altLang="zh-CN" sz="2000" spc="-40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高</a:t>
            </a:r>
            <a:r>
              <a:rPr lang="zh-CN" altLang="zh-CN" sz="200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大</a:t>
            </a:r>
            <a:r>
              <a:rPr lang="zh-CN" altLang="zh-CN" sz="2000" spc="-450" dirty="0">
                <a:effectLst/>
                <a:latin typeface="微软雅黑 Light" panose="020B0502040204020203" pitchFamily="34" charset="-122"/>
                <a:cs typeface="宋体" panose="02010600030101010101" pitchFamily="2" charset="-122"/>
              </a:rPr>
              <a:t>、</a:t>
            </a:r>
            <a:r>
              <a:rPr lang="zh-CN" altLang="zh-CN" sz="2000" spc="55" dirty="0">
                <a:effectLst/>
                <a:latin typeface="微软雅黑 Light" panose="020B0502040204020203" pitchFamily="34" charset="-122"/>
                <a:cs typeface="宋体" panose="02010600030101010101" pitchFamily="2" charset="-122"/>
              </a:rPr>
              <a:t>全</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单一的塑造模式</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重新提倡表演创作中的动作排练方法</a:t>
            </a:r>
            <a:r>
              <a:rPr lang="zh-CN" altLang="zh-CN" sz="2000" spc="85" dirty="0">
                <a:effectLst/>
                <a:latin typeface="微软雅黑 Light" panose="020B0502040204020203" pitchFamily="34" charset="-122"/>
                <a:cs typeface="宋体" panose="02010600030101010101" pitchFamily="2" charset="-122"/>
              </a:rPr>
              <a:t>。</a:t>
            </a:r>
            <a:endParaRPr lang="en-US" altLang="zh-CN" sz="2000" spc="110" dirty="0">
              <a:latin typeface="微软雅黑 Light" panose="020B0502040204020203" pitchFamily="34" charset="-122"/>
              <a:cs typeface="宋体" panose="02010600030101010101" pitchFamily="2" charset="-122"/>
            </a:endParaRPr>
          </a:p>
          <a:p>
            <a:pPr algn="just">
              <a:lnSpc>
                <a:spcPct val="150000"/>
              </a:lnSpc>
            </a:pPr>
            <a:r>
              <a:rPr lang="zh-CN" altLang="zh-CN" sz="2000" spc="110" dirty="0">
                <a:latin typeface="微软雅黑 Light" panose="020B0502040204020203" pitchFamily="34" charset="-122"/>
                <a:cs typeface="宋体" panose="02010600030101010101" pitchFamily="2" charset="-122"/>
              </a:rPr>
              <a:t>创作思想</a:t>
            </a:r>
            <a:r>
              <a:rPr lang="zh-CN" altLang="en-US" sz="2000" spc="110" dirty="0">
                <a:latin typeface="微软雅黑 Light" panose="020B0502040204020203" pitchFamily="34" charset="-122"/>
                <a:cs typeface="宋体" panose="02010600030101010101" pitchFamily="2" charset="-122"/>
              </a:rPr>
              <a:t>：</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表演要生活化</a:t>
            </a:r>
            <a:r>
              <a:rPr lang="zh-CN" altLang="zh-CN" sz="2000" spc="-420" dirty="0">
                <a:effectLst/>
                <a:latin typeface="微软雅黑 Light" panose="020B0502040204020203" pitchFamily="34" charset="-122"/>
                <a:cs typeface="宋体" panose="02010600030101010101" pitchFamily="2" charset="-122"/>
              </a:rPr>
              <a:t>” “</a:t>
            </a:r>
            <a:r>
              <a:rPr lang="zh-CN" altLang="zh-CN" sz="2000" spc="55" dirty="0">
                <a:effectLst/>
                <a:latin typeface="微软雅黑 Light" panose="020B0502040204020203" pitchFamily="34" charset="-122"/>
                <a:cs typeface="宋体" panose="02010600030101010101" pitchFamily="2" charset="-122"/>
              </a:rPr>
              <a:t>要善</a:t>
            </a:r>
            <a:r>
              <a:rPr lang="zh-CN" altLang="zh-CN" sz="2000" spc="70" dirty="0">
                <a:effectLst/>
                <a:latin typeface="微软雅黑 Light" panose="020B0502040204020203" pitchFamily="34" charset="-122"/>
                <a:cs typeface="宋体" panose="02010600030101010101" pitchFamily="2" charset="-122"/>
              </a:rPr>
              <a:t>于通过日常生活动作表达人物特定的思想感情</a:t>
            </a:r>
            <a:r>
              <a:rPr lang="zh-CN" altLang="zh-CN" sz="2000" spc="-415" dirty="0">
                <a:effectLst/>
                <a:latin typeface="微软雅黑 Light" panose="020B0502040204020203" pitchFamily="34" charset="-122"/>
                <a:cs typeface="宋体" panose="02010600030101010101" pitchFamily="2" charset="-122"/>
              </a:rPr>
              <a:t>” “</a:t>
            </a:r>
            <a:r>
              <a:rPr lang="zh-CN" altLang="zh-CN" sz="2000" spc="110" dirty="0">
                <a:effectLst/>
                <a:latin typeface="微软雅黑 Light" panose="020B0502040204020203" pitchFamily="34" charset="-122"/>
                <a:cs typeface="宋体" panose="02010600030101010101" pitchFamily="2" charset="-122"/>
              </a:rPr>
              <a:t>要展示活生生的人</a:t>
            </a:r>
            <a:r>
              <a:rPr lang="zh-CN" altLang="zh-CN" sz="2000" spc="-40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人的内</a:t>
            </a:r>
            <a:r>
              <a:rPr lang="zh-CN" altLang="zh-CN" sz="2000" spc="70" dirty="0">
                <a:effectLst/>
                <a:latin typeface="微软雅黑 Light" panose="020B0502040204020203" pitchFamily="34" charset="-122"/>
                <a:cs typeface="宋体" panose="02010600030101010101" pitchFamily="2" charset="-122"/>
              </a:rPr>
              <a:t>心世界和精神生活</a:t>
            </a:r>
            <a:r>
              <a:rPr lang="zh-CN" altLang="zh-CN" sz="2000" spc="-445" dirty="0">
                <a:effectLst/>
                <a:latin typeface="微软雅黑 Light" panose="020B0502040204020203" pitchFamily="34" charset="-122"/>
                <a:cs typeface="宋体" panose="02010600030101010101" pitchFamily="2" charset="-122"/>
              </a:rPr>
              <a:t>” </a:t>
            </a:r>
            <a:r>
              <a:rPr lang="en-US" altLang="zh-CN" sz="2000" spc="-445" dirty="0">
                <a:effectLst/>
                <a:latin typeface="微软雅黑 Light" panose="020B0502040204020203" pitchFamily="34" charset="-122"/>
                <a:cs typeface="宋体" panose="02010600030101010101" pitchFamily="2" charset="-122"/>
              </a:rPr>
              <a:t>   </a:t>
            </a:r>
            <a:r>
              <a:rPr lang="zh-CN" altLang="zh-CN" sz="2000" spc="-445" dirty="0">
                <a:effectLst/>
                <a:latin typeface="微软雅黑 Light" panose="020B0502040204020203" pitchFamily="34" charset="-122"/>
                <a:cs typeface="宋体" panose="02010600030101010101" pitchFamily="2" charset="-122"/>
              </a:rPr>
              <a:t>“</a:t>
            </a:r>
            <a:r>
              <a:rPr lang="en-US" altLang="zh-CN" sz="2000" spc="-445" dirty="0">
                <a:effectLst/>
                <a:latin typeface="微软雅黑 Light" panose="020B0502040204020203" pitchFamily="34" charset="-122"/>
                <a:cs typeface="宋体" panose="02010600030101010101" pitchFamily="2" charset="-122"/>
              </a:rPr>
              <a:t> </a:t>
            </a:r>
            <a:r>
              <a:rPr lang="zh-CN" altLang="zh-CN" sz="2000" spc="100" dirty="0">
                <a:effectLst/>
                <a:latin typeface="微软雅黑 Light" panose="020B0502040204020203" pitchFamily="34" charset="-122"/>
                <a:cs typeface="宋体" panose="02010600030101010101" pitchFamily="2" charset="-122"/>
              </a:rPr>
              <a:t>要体验派的表演</a:t>
            </a:r>
            <a:r>
              <a:rPr lang="zh-CN" altLang="zh-CN" sz="2000" spc="-380" dirty="0">
                <a:effectLst/>
                <a:latin typeface="微软雅黑 Light" panose="020B0502040204020203" pitchFamily="34" charset="-122"/>
                <a:cs typeface="宋体" panose="02010600030101010101" pitchFamily="2" charset="-122"/>
              </a:rPr>
              <a:t>”</a:t>
            </a:r>
            <a:r>
              <a:rPr lang="en-US" altLang="zh-CN" sz="2000" spc="110" dirty="0">
                <a:effectLst/>
                <a:latin typeface="微软雅黑 Light" panose="020B0502040204020203" pitchFamily="34" charset="-122"/>
                <a:cs typeface="宋体" panose="02010600030101010101" pitchFamily="2" charset="-122"/>
              </a:rPr>
              <a:t>……</a:t>
            </a:r>
          </a:p>
          <a:p>
            <a:pPr algn="just">
              <a:lnSpc>
                <a:spcPct val="150000"/>
              </a:lnSpc>
            </a:pPr>
            <a:r>
              <a:rPr lang="zh-CN" altLang="en-US" sz="2000" spc="70" dirty="0">
                <a:effectLst/>
                <a:latin typeface="微软雅黑 Light" panose="020B0502040204020203" pitchFamily="34" charset="-122"/>
                <a:cs typeface="宋体" panose="02010600030101010101" pitchFamily="2" charset="-122"/>
              </a:rPr>
              <a:t>代表作：</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啊！</a:t>
            </a:r>
            <a:r>
              <a:rPr lang="zh-CN" altLang="zh-CN" sz="2000" spc="65" dirty="0">
                <a:effectLst/>
                <a:latin typeface="微软雅黑 Light" panose="020B0502040204020203" pitchFamily="34" charset="-122"/>
                <a:cs typeface="宋体" panose="02010600030101010101" pitchFamily="2" charset="-122"/>
              </a:rPr>
              <a:t>摇篮</a:t>
            </a:r>
            <a:r>
              <a:rPr lang="zh-CN" altLang="zh-CN" sz="2000" spc="-440"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从奴隶到将军</a:t>
            </a:r>
            <a:r>
              <a:rPr lang="zh-CN" altLang="zh-CN" sz="2000" spc="-44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归心似箭</a:t>
            </a:r>
            <a:r>
              <a:rPr lang="zh-CN" altLang="zh-CN" sz="2000" spc="-425" dirty="0">
                <a:effectLst/>
                <a:latin typeface="微软雅黑 Light" panose="020B0502040204020203" pitchFamily="34" charset="-122"/>
                <a:cs typeface="宋体" panose="02010600030101010101" pitchFamily="2" charset="-122"/>
              </a:rPr>
              <a:t>》《</a:t>
            </a:r>
            <a:r>
              <a:rPr lang="zh-CN" altLang="zh-CN" sz="2000" spc="95" dirty="0">
                <a:effectLst/>
                <a:latin typeface="微软雅黑 Light" panose="020B0502040204020203" pitchFamily="34" charset="-122"/>
                <a:cs typeface="宋体" panose="02010600030101010101" pitchFamily="2" charset="-122"/>
              </a:rPr>
              <a:t>天云山传奇</a:t>
            </a:r>
            <a:r>
              <a:rPr lang="zh-CN" altLang="zh-CN" sz="2000" spc="-425"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人到中</a:t>
            </a:r>
            <a:r>
              <a:rPr lang="zh-CN" altLang="zh-CN" sz="2000" spc="55" dirty="0">
                <a:effectLst/>
                <a:latin typeface="微软雅黑 Light" panose="020B0502040204020203" pitchFamily="34" charset="-122"/>
                <a:cs typeface="宋体" panose="02010600030101010101" pitchFamily="2" charset="-122"/>
              </a:rPr>
              <a:t>年</a:t>
            </a:r>
            <a:r>
              <a:rPr lang="zh-CN" altLang="zh-CN" sz="2000" spc="-430" dirty="0">
                <a:effectLst/>
                <a:latin typeface="微软雅黑 Light" panose="020B0502040204020203" pitchFamily="34" charset="-122"/>
                <a:cs typeface="宋体" panose="02010600030101010101" pitchFamily="2" charset="-122"/>
              </a:rPr>
              <a:t>》</a:t>
            </a:r>
            <a:endParaRPr lang="en-US" altLang="zh-CN" sz="2000" spc="110" dirty="0">
              <a:effectLst/>
              <a:latin typeface="微软雅黑 Light" panose="020B0502040204020203" pitchFamily="34" charset="-122"/>
              <a:cs typeface="宋体" panose="02010600030101010101" pitchFamily="2" charset="-122"/>
            </a:endParaRPr>
          </a:p>
          <a:p>
            <a:pPr marL="135255" indent="0">
              <a:spcBef>
                <a:spcPts val="75"/>
              </a:spcBef>
              <a:buNone/>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634256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63649" y="1406236"/>
            <a:ext cx="11438213" cy="5451764"/>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en-US" altLang="zh-CN" sz="2000" b="1"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205" dirty="0">
                <a:effectLst/>
                <a:latin typeface="微软雅黑 Light" panose="020B0502040204020203" pitchFamily="34" charset="-122"/>
                <a:cs typeface="宋体" panose="02010600030101010101" pitchFamily="2" charset="-122"/>
              </a:rPr>
              <a:t>（</a:t>
            </a:r>
            <a:r>
              <a:rPr lang="en-US" altLang="zh-CN" sz="2000" b="1" spc="-205" dirty="0">
                <a:latin typeface="微软雅黑 Light" panose="020B0502040204020203" pitchFamily="34" charset="-122"/>
                <a:cs typeface="宋体" panose="02010600030101010101" pitchFamily="2" charset="-122"/>
              </a:rPr>
              <a:t>2</a:t>
            </a:r>
            <a:r>
              <a:rPr lang="zh-CN" altLang="en-US" sz="2000" b="1" spc="-205" dirty="0">
                <a:effectLst/>
                <a:latin typeface="微软雅黑 Light" panose="020B0502040204020203" pitchFamily="34" charset="-122"/>
                <a:cs typeface="宋体" panose="02010600030101010101" pitchFamily="2" charset="-122"/>
              </a:rPr>
              <a:t>）</a:t>
            </a:r>
            <a:r>
              <a:rPr lang="zh-CN" altLang="en-US" sz="2000" b="1" spc="-430" dirty="0">
                <a:effectLst/>
                <a:latin typeface="微软雅黑 Light" panose="020B0502040204020203" pitchFamily="34" charset="-122"/>
                <a:cs typeface="宋体" panose="02010600030101010101" pitchFamily="2" charset="-122"/>
              </a:rPr>
              <a:t>“</a:t>
            </a:r>
            <a:r>
              <a:rPr lang="zh-CN" altLang="en-US" sz="2000" b="1" spc="60" dirty="0">
                <a:latin typeface="微软雅黑 Light" panose="020B0502040204020203" pitchFamily="34" charset="-122"/>
                <a:cs typeface="宋体" panose="02010600030101010101" pitchFamily="2" charset="-122"/>
              </a:rPr>
              <a:t>“</a:t>
            </a:r>
            <a:r>
              <a:rPr lang="zh-CN" altLang="zh-CN" sz="2000" b="1" spc="70" dirty="0">
                <a:latin typeface="微软雅黑 Light" panose="020B0502040204020203" pitchFamily="34" charset="-122"/>
                <a:cs typeface="宋体" panose="02010600030101010101" pitchFamily="2" charset="-122"/>
              </a:rPr>
              <a:t>电影表演要电影化</a:t>
            </a:r>
            <a:r>
              <a:rPr lang="zh-CN" altLang="en-US" sz="2000" b="1" spc="60" dirty="0">
                <a:latin typeface="微软雅黑 Light" panose="020B0502040204020203" pitchFamily="34" charset="-122"/>
                <a:cs typeface="宋体" panose="02010600030101010101" pitchFamily="2" charset="-122"/>
              </a:rPr>
              <a:t>”</a:t>
            </a:r>
            <a:r>
              <a:rPr lang="zh-CN" altLang="zh-CN" sz="2000" b="1" spc="60" dirty="0">
                <a:effectLst/>
                <a:latin typeface="微软雅黑 Light" panose="020B0502040204020203" pitchFamily="34" charset="-122"/>
                <a:cs typeface="宋体" panose="02010600030101010101" pitchFamily="2" charset="-122"/>
              </a:rPr>
              <a:t>观念的提出</a:t>
            </a:r>
            <a:endParaRPr lang="en-US" altLang="zh-CN" sz="2000" b="1" spc="60" dirty="0">
              <a:effectLst/>
              <a:latin typeface="微软雅黑 Light" panose="020B0502040204020203" pitchFamily="34" charset="-122"/>
              <a:cs typeface="宋体" panose="02010600030101010101" pitchFamily="2" charset="-122"/>
            </a:endParaRPr>
          </a:p>
          <a:p>
            <a:pPr algn="just">
              <a:lnSpc>
                <a:spcPct val="100000"/>
              </a:lnSpc>
            </a:pPr>
            <a:r>
              <a:rPr lang="zh-CN" altLang="en-US" sz="2000" spc="65" dirty="0">
                <a:latin typeface="微软雅黑 Light" panose="020B0502040204020203" pitchFamily="34" charset="-122"/>
                <a:cs typeface="宋体" panose="02010600030101010101" pitchFamily="2" charset="-122"/>
              </a:rPr>
              <a:t>”</a:t>
            </a:r>
            <a:r>
              <a:rPr lang="zh-CN" altLang="zh-CN" sz="2000" spc="90" dirty="0">
                <a:latin typeface="微软雅黑 Light" panose="020B0502040204020203" pitchFamily="34" charset="-122"/>
                <a:cs typeface="宋体" panose="02010600030101010101" pitchFamily="2" charset="-122"/>
              </a:rPr>
              <a:t>电影语言的</a:t>
            </a:r>
            <a:r>
              <a:rPr lang="zh-CN" altLang="zh-CN" sz="2000" spc="65" dirty="0">
                <a:latin typeface="微软雅黑 Light" panose="020B0502040204020203" pitchFamily="34" charset="-122"/>
                <a:cs typeface="宋体" panose="02010600030101010101" pitchFamily="2" charset="-122"/>
              </a:rPr>
              <a:t>现代化</a:t>
            </a:r>
            <a:r>
              <a:rPr lang="zh-CN" altLang="en-US" sz="2000" spc="65" dirty="0">
                <a:latin typeface="微软雅黑 Light" panose="020B0502040204020203" pitchFamily="34" charset="-122"/>
                <a:cs typeface="宋体" panose="02010600030101010101" pitchFamily="2" charset="-122"/>
              </a:rPr>
              <a:t>“</a:t>
            </a:r>
            <a:r>
              <a:rPr lang="zh-CN" altLang="zh-CN" sz="2000" spc="-445" dirty="0">
                <a:effectLst/>
                <a:latin typeface="微软雅黑 Light" panose="020B0502040204020203" pitchFamily="34" charset="-122"/>
                <a:cs typeface="宋体" panose="02010600030101010101" pitchFamily="2" charset="-122"/>
              </a:rPr>
              <a:t>、</a:t>
            </a:r>
            <a:r>
              <a:rPr lang="zh-CN" altLang="en-US" sz="2000" spc="65" dirty="0">
                <a:latin typeface="微软雅黑 Light" panose="020B0502040204020203" pitchFamily="34" charset="-122"/>
                <a:cs typeface="宋体" panose="02010600030101010101" pitchFamily="2" charset="-122"/>
              </a:rPr>
              <a:t> ”</a:t>
            </a:r>
            <a:r>
              <a:rPr lang="zh-CN" altLang="zh-CN" sz="2000" spc="70" dirty="0">
                <a:effectLst/>
                <a:latin typeface="微软雅黑 Light" panose="020B0502040204020203" pitchFamily="34" charset="-122"/>
                <a:cs typeface="宋体" panose="02010600030101010101" pitchFamily="2" charset="-122"/>
              </a:rPr>
              <a:t>电影表演要电影化</a:t>
            </a:r>
            <a:r>
              <a:rPr lang="zh-CN" altLang="en-US" sz="2000" spc="65" dirty="0">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等问题</a:t>
            </a:r>
            <a:r>
              <a:rPr lang="zh-CN" altLang="zh-CN" sz="2000" spc="90" dirty="0">
                <a:effectLst/>
                <a:latin typeface="微软雅黑 Light" panose="020B0502040204020203" pitchFamily="34" charset="-122"/>
                <a:cs typeface="宋体" panose="02010600030101010101" pitchFamily="2" charset="-122"/>
              </a:rPr>
              <a:t>的提出</a:t>
            </a:r>
            <a:r>
              <a:rPr lang="zh-CN" altLang="zh-CN" sz="2000" spc="-43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引起了学界和业界激烈的</a:t>
            </a:r>
            <a:r>
              <a:rPr lang="zh-CN" altLang="zh-CN" sz="2000" spc="75" dirty="0">
                <a:effectLst/>
                <a:latin typeface="微软雅黑 Light" panose="020B0502040204020203" pitchFamily="34" charset="-122"/>
                <a:cs typeface="宋体" panose="02010600030101010101" pitchFamily="2" charset="-122"/>
              </a:rPr>
              <a:t>讨论</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展开了热烈的争鸣。</a:t>
            </a:r>
            <a:endParaRPr lang="en-US" altLang="zh-CN" sz="2000" spc="75" dirty="0">
              <a:effectLst/>
              <a:latin typeface="微软雅黑 Light" panose="020B0502040204020203" pitchFamily="34" charset="-122"/>
              <a:cs typeface="宋体" panose="02010600030101010101" pitchFamily="2" charset="-122"/>
            </a:endParaRPr>
          </a:p>
          <a:p>
            <a:pPr algn="just">
              <a:lnSpc>
                <a:spcPct val="100000"/>
              </a:lnSpc>
            </a:pPr>
            <a:r>
              <a:rPr lang="zh-CN" altLang="en-US" sz="2000" spc="65" dirty="0">
                <a:latin typeface="微软雅黑 Light" panose="020B0502040204020203" pitchFamily="34" charset="-122"/>
                <a:cs typeface="宋体" panose="02010600030101010101" pitchFamily="2" charset="-122"/>
              </a:rPr>
              <a:t>”</a:t>
            </a:r>
            <a:r>
              <a:rPr lang="zh-CN" altLang="zh-CN" sz="2000" spc="90" dirty="0">
                <a:latin typeface="微软雅黑 Light" panose="020B0502040204020203" pitchFamily="34" charset="-122"/>
                <a:cs typeface="宋体" panose="02010600030101010101" pitchFamily="2" charset="-122"/>
              </a:rPr>
              <a:t>电影语言的</a:t>
            </a:r>
            <a:r>
              <a:rPr lang="zh-CN" altLang="zh-CN" sz="2000" spc="65" dirty="0">
                <a:latin typeface="微软雅黑 Light" panose="020B0502040204020203" pitchFamily="34" charset="-122"/>
                <a:cs typeface="宋体" panose="02010600030101010101" pitchFamily="2" charset="-122"/>
              </a:rPr>
              <a:t>现代化</a:t>
            </a:r>
            <a:r>
              <a:rPr lang="zh-CN" altLang="en-US" sz="2000" spc="65" dirty="0">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的研讨很快渗透到各电影分支学</a:t>
            </a:r>
            <a:r>
              <a:rPr lang="zh-CN" altLang="zh-CN" sz="2000" spc="75" dirty="0">
                <a:effectLst/>
                <a:latin typeface="微软雅黑 Light" panose="020B0502040204020203" pitchFamily="34" charset="-122"/>
                <a:cs typeface="宋体" panose="02010600030101010101" pitchFamily="2" charset="-122"/>
              </a:rPr>
              <a:t>科</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表现为对本学科自身的探求</a:t>
            </a:r>
            <a:r>
              <a:rPr lang="zh-CN" altLang="zh-CN" sz="2000" spc="-45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进而探索新的电影观念</a:t>
            </a:r>
            <a:r>
              <a:rPr lang="zh-CN" altLang="zh-CN" sz="2000" spc="85" dirty="0">
                <a:effectLst/>
                <a:latin typeface="微软雅黑 Light" panose="020B0502040204020203" pitchFamily="34" charset="-122"/>
                <a:cs typeface="宋体" panose="02010600030101010101" pitchFamily="2" charset="-122"/>
              </a:rPr>
              <a:t>。</a:t>
            </a:r>
            <a:endParaRPr lang="en-US" altLang="zh-CN" sz="2000" spc="85" dirty="0">
              <a:effectLst/>
              <a:latin typeface="微软雅黑 Light" panose="020B0502040204020203" pitchFamily="34" charset="-122"/>
              <a:cs typeface="宋体" panose="02010600030101010101" pitchFamily="2" charset="-122"/>
            </a:endParaRPr>
          </a:p>
          <a:p>
            <a:pPr algn="just">
              <a:lnSpc>
                <a:spcPct val="100000"/>
              </a:lnSpc>
            </a:pPr>
            <a:r>
              <a:rPr lang="zh-CN" altLang="zh-CN" sz="2000" spc="-42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电影表演要电影</a:t>
            </a:r>
            <a:r>
              <a:rPr lang="zh-CN" altLang="zh-CN" sz="2000" spc="55" dirty="0">
                <a:effectLst/>
                <a:latin typeface="微软雅黑 Light" panose="020B0502040204020203" pitchFamily="34" charset="-122"/>
                <a:cs typeface="宋体" panose="02010600030101010101" pitchFamily="2" charset="-122"/>
              </a:rPr>
              <a:t>化</a:t>
            </a:r>
            <a:r>
              <a:rPr lang="zh-CN" altLang="zh-CN" sz="2000" spc="-430" dirty="0">
                <a:effectLst/>
                <a:latin typeface="微软雅黑 Light" panose="020B0502040204020203" pitchFamily="34" charset="-122"/>
                <a:cs typeface="宋体" panose="02010600030101010101" pitchFamily="2" charset="-122"/>
              </a:rPr>
              <a:t>》</a:t>
            </a:r>
            <a:r>
              <a:rPr lang="en-US" altLang="zh-CN" sz="2000" spc="75" dirty="0">
                <a:effectLst/>
                <a:latin typeface="微软雅黑 Light" panose="020B0502040204020203" pitchFamily="34" charset="-122"/>
                <a:cs typeface="宋体" panose="02010600030101010101" pitchFamily="2" charset="-122"/>
              </a:rPr>
              <a:t>——</a:t>
            </a:r>
            <a:r>
              <a:rPr lang="zh-CN" altLang="zh-CN" sz="2000" spc="-430"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从电影美学的高度对电影表演进行深入的探讨和研究</a:t>
            </a:r>
            <a:r>
              <a:rPr lang="zh-CN" altLang="zh-CN" sz="2000" spc="-145" dirty="0">
                <a:effectLst/>
                <a:latin typeface="微软雅黑 Light" panose="020B0502040204020203" pitchFamily="34" charset="-122"/>
                <a:cs typeface="宋体" panose="02010600030101010101" pitchFamily="2" charset="-122"/>
              </a:rPr>
              <a:t>”，</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从电影的特性上去逐步建立电影表演的理论</a:t>
            </a:r>
            <a:r>
              <a:rPr lang="zh-CN" altLang="zh-CN" sz="2000" spc="-165"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强调电影表演的电影本体化</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强调影像造型美学在表演中的位置</a:t>
            </a:r>
            <a:r>
              <a:rPr lang="zh-CN" altLang="zh-CN" sz="2000" spc="-40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通过形象造型本身的电影化展现来突出人物的内心世界。</a:t>
            </a:r>
            <a:endParaRPr lang="en-US" altLang="zh-CN" sz="2000" spc="90" dirty="0">
              <a:effectLst/>
              <a:latin typeface="微软雅黑 Light" panose="020B0502040204020203" pitchFamily="34" charset="-122"/>
              <a:cs typeface="宋体" panose="02010600030101010101" pitchFamily="2" charset="-122"/>
            </a:endParaRPr>
          </a:p>
          <a:p>
            <a:pPr algn="just">
              <a:lnSpc>
                <a:spcPct val="100000"/>
              </a:lnSpc>
            </a:pPr>
            <a:r>
              <a:rPr lang="zh-CN" altLang="zh-CN" sz="2000" b="1" spc="100" dirty="0">
                <a:solidFill>
                  <a:srgbClr val="FF0000"/>
                </a:solidFill>
                <a:effectLst/>
                <a:latin typeface="微软雅黑 Light" panose="020B0502040204020203" pitchFamily="34" charset="-122"/>
                <a:cs typeface="宋体" panose="02010600030101010101" pitchFamily="2" charset="-122"/>
              </a:rPr>
              <a:t>理论</a:t>
            </a:r>
            <a:r>
              <a:rPr lang="zh-CN" altLang="en-US" sz="2000" b="1" spc="100" dirty="0">
                <a:solidFill>
                  <a:srgbClr val="FF0000"/>
                </a:solidFill>
                <a:effectLst/>
                <a:latin typeface="微软雅黑 Light" panose="020B0502040204020203" pitchFamily="34" charset="-122"/>
                <a:cs typeface="宋体" panose="02010600030101010101" pitchFamily="2" charset="-122"/>
              </a:rPr>
              <a:t>讨论</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要</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丢掉戏剧的拐杖</a:t>
            </a:r>
            <a:r>
              <a:rPr lang="zh-CN" altLang="zh-CN" sz="2000" spc="-415"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表演的虚假来</a:t>
            </a:r>
            <a:r>
              <a:rPr lang="zh-CN" altLang="zh-CN" sz="2000" spc="55" dirty="0">
                <a:effectLst/>
                <a:latin typeface="微软雅黑 Light" panose="020B0502040204020203" pitchFamily="34" charset="-122"/>
                <a:cs typeface="宋体" panose="02010600030101010101" pitchFamily="2" charset="-122"/>
              </a:rPr>
              <a:t>自</a:t>
            </a:r>
            <a:r>
              <a:rPr lang="zh-CN" altLang="zh-CN" sz="2000" spc="-430" dirty="0">
                <a:effectLst/>
                <a:latin typeface="微软雅黑 Light" panose="020B0502040204020203" pitchFamily="34" charset="-122"/>
                <a:cs typeface="宋体" panose="02010600030101010101" pitchFamily="2" charset="-122"/>
              </a:rPr>
              <a:t>“</a:t>
            </a:r>
            <a:r>
              <a:rPr lang="zh-CN" altLang="zh-CN" sz="2000" spc="65" dirty="0">
                <a:effectLst/>
                <a:latin typeface="微软雅黑 Light" panose="020B0502040204020203" pitchFamily="34" charset="-122"/>
                <a:cs typeface="宋体" panose="02010600030101010101" pitchFamily="2" charset="-122"/>
              </a:rPr>
              <a:t>舞台化</a:t>
            </a:r>
            <a:r>
              <a:rPr lang="zh-CN" altLang="zh-CN" sz="2000" spc="-440" dirty="0">
                <a:effectLst/>
                <a:latin typeface="微软雅黑 Light" panose="020B0502040204020203" pitchFamily="34" charset="-122"/>
                <a:cs typeface="宋体" panose="02010600030101010101" pitchFamily="2" charset="-122"/>
              </a:rPr>
              <a:t>”、“</a:t>
            </a:r>
            <a:r>
              <a:rPr lang="zh-CN" altLang="zh-CN" sz="2000" spc="65" dirty="0">
                <a:effectLst/>
                <a:latin typeface="微软雅黑 Light" panose="020B0502040204020203" pitchFamily="34" charset="-122"/>
                <a:cs typeface="宋体" panose="02010600030101010101" pitchFamily="2" charset="-122"/>
              </a:rPr>
              <a:t>话剧化</a:t>
            </a:r>
            <a:r>
              <a:rPr lang="zh-CN" altLang="zh-CN" sz="2000" spc="-415"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也有人从</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反戏剧性</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反情节化</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反虚假表演</a:t>
            </a:r>
            <a:r>
              <a:rPr lang="zh-CN" altLang="zh-CN" sz="2000" spc="-400" dirty="0">
                <a:effectLst/>
                <a:latin typeface="微软雅黑 Light" panose="020B0502040204020203" pitchFamily="34" charset="-122"/>
                <a:cs typeface="宋体" panose="02010600030101010101" pitchFamily="2" charset="-122"/>
              </a:rPr>
              <a:t>，</a:t>
            </a:r>
            <a:r>
              <a:rPr lang="zh-CN" altLang="zh-CN" sz="2000" spc="55" dirty="0">
                <a:effectLst/>
                <a:latin typeface="微软雅黑 Light" panose="020B0502040204020203" pitchFamily="34" charset="-122"/>
                <a:cs typeface="宋体" panose="02010600030101010101" pitchFamily="2" charset="-122"/>
              </a:rPr>
              <a:t>寻找新感觉</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入手</a:t>
            </a:r>
            <a:r>
              <a:rPr lang="zh-CN" altLang="zh-CN" sz="2000" spc="-44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强调静态雕塑肖像似的人物刻画</a:t>
            </a:r>
            <a:r>
              <a:rPr lang="zh-CN" altLang="zh-CN" sz="2000" spc="-43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随之派生出</a:t>
            </a:r>
            <a:r>
              <a:rPr lang="zh-CN" altLang="zh-CN" sz="2000" spc="-42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淡化</a:t>
            </a:r>
            <a:r>
              <a:rPr lang="zh-CN" altLang="zh-CN" sz="2000" spc="-41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表演</a:t>
            </a:r>
            <a:r>
              <a:rPr lang="zh-CN" altLang="zh-CN" sz="2000" spc="-435" dirty="0">
                <a:effectLst/>
                <a:latin typeface="微软雅黑 Light" panose="020B0502040204020203" pitchFamily="34" charset="-122"/>
                <a:cs typeface="宋体" panose="02010600030101010101" pitchFamily="2" charset="-122"/>
              </a:rPr>
              <a:t>、“</a:t>
            </a:r>
            <a:r>
              <a:rPr lang="zh-CN" altLang="zh-CN" sz="2000" spc="40" dirty="0">
                <a:effectLst/>
                <a:latin typeface="微软雅黑 Light" panose="020B0502040204020203" pitchFamily="34" charset="-122"/>
                <a:cs typeface="宋体" panose="02010600030101010101" pitchFamily="2" charset="-122"/>
              </a:rPr>
              <a:t>模糊表演</a:t>
            </a:r>
            <a:r>
              <a:rPr lang="zh-CN" altLang="zh-CN" sz="2000" spc="-430" dirty="0">
                <a:effectLst/>
                <a:latin typeface="微软雅黑 Light" panose="020B0502040204020203" pitchFamily="34" charset="-122"/>
                <a:cs typeface="宋体" panose="02010600030101010101" pitchFamily="2" charset="-122"/>
              </a:rPr>
              <a:t>”</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直觉表演</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无表演的表演</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又有多信息的征兆性表演</a:t>
            </a:r>
            <a:r>
              <a:rPr lang="zh-CN" altLang="zh-CN" sz="2000" spc="-43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表演的</a:t>
            </a:r>
            <a:r>
              <a:rPr lang="zh-CN" altLang="zh-CN" sz="2000" spc="-42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投射性</a:t>
            </a:r>
            <a:r>
              <a:rPr lang="zh-CN" altLang="zh-CN" sz="2000" spc="-430" dirty="0">
                <a:effectLst/>
                <a:latin typeface="微软雅黑 Light" panose="020B0502040204020203" pitchFamily="34" charset="-122"/>
                <a:cs typeface="宋体" panose="02010600030101010101" pitchFamily="2" charset="-122"/>
              </a:rPr>
              <a:t>”、“</a:t>
            </a:r>
            <a:r>
              <a:rPr lang="zh-CN" altLang="zh-CN" sz="2000" spc="25" dirty="0">
                <a:effectLst/>
                <a:latin typeface="微软雅黑 Light" panose="020B0502040204020203" pitchFamily="34" charset="-122"/>
                <a:cs typeface="宋体" panose="02010600030101010101" pitchFamily="2" charset="-122"/>
              </a:rPr>
              <a:t>辐射性</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等理论概念的提出</a:t>
            </a:r>
            <a:r>
              <a:rPr lang="zh-CN" altLang="zh-CN" sz="2000" spc="-450"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也有强调</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本色第一</a:t>
            </a:r>
            <a:r>
              <a:rPr lang="zh-CN" altLang="zh-CN" sz="2000" spc="-425"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保持演员自我魅力</a:t>
            </a:r>
            <a:r>
              <a:rPr lang="zh-CN" altLang="zh-CN" sz="2000" spc="-400" dirty="0">
                <a:effectLst/>
                <a:latin typeface="微软雅黑 Light" panose="020B0502040204020203" pitchFamily="34" charset="-122"/>
                <a:cs typeface="宋体" panose="02010600030101010101" pitchFamily="2" charset="-122"/>
              </a:rPr>
              <a:t>”</a:t>
            </a:r>
            <a:r>
              <a:rPr lang="zh-CN" altLang="zh-CN" sz="2000" spc="55" dirty="0">
                <a:effectLst/>
                <a:latin typeface="微软雅黑 Light" panose="020B0502040204020203" pitchFamily="34" charset="-122"/>
                <a:cs typeface="宋体" panose="02010600030101010101" pitchFamily="2" charset="-122"/>
              </a:rPr>
              <a:t>及追求生活原</a:t>
            </a:r>
            <a:r>
              <a:rPr lang="zh-CN" altLang="zh-CN" sz="2000" spc="65" dirty="0">
                <a:effectLst/>
                <a:latin typeface="微软雅黑 Light" panose="020B0502040204020203" pitchFamily="34" charset="-122"/>
                <a:cs typeface="宋体" panose="02010600030101010101" pitchFamily="2" charset="-122"/>
              </a:rPr>
              <a:t>型外观展现典型人物的提法</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电影的转型</a:t>
            </a:r>
            <a:r>
              <a:rPr lang="zh-CN" altLang="zh-CN" sz="2000" spc="-40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娱乐片的复兴又有对明星的呼唤</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等等</a:t>
            </a:r>
            <a:r>
              <a:rPr lang="zh-CN" altLang="zh-CN" sz="2000" dirty="0">
                <a:effectLst/>
                <a:latin typeface="微软雅黑 Light" panose="020B0502040204020203" pitchFamily="34" charset="-122"/>
                <a:cs typeface="宋体" panose="02010600030101010101" pitchFamily="2" charset="-122"/>
              </a:rPr>
              <a:t>。</a:t>
            </a:r>
          </a:p>
          <a:p>
            <a:pPr marL="363855">
              <a:spcBef>
                <a:spcPts val="75"/>
              </a:spcBef>
            </a:pP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383189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63649" y="1406236"/>
            <a:ext cx="11438213" cy="5451764"/>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en-US" altLang="zh-CN" sz="2000" b="1"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205" dirty="0">
                <a:effectLst/>
                <a:latin typeface="微软雅黑 Light" panose="020B0502040204020203" pitchFamily="34" charset="-122"/>
                <a:cs typeface="宋体" panose="02010600030101010101" pitchFamily="2" charset="-122"/>
              </a:rPr>
              <a:t>（</a:t>
            </a:r>
            <a:r>
              <a:rPr lang="en-US" altLang="zh-CN" sz="2000" b="1" spc="-205" dirty="0">
                <a:latin typeface="微软雅黑 Light" panose="020B0502040204020203" pitchFamily="34" charset="-122"/>
                <a:cs typeface="宋体" panose="02010600030101010101" pitchFamily="2" charset="-122"/>
              </a:rPr>
              <a:t>2</a:t>
            </a:r>
            <a:r>
              <a:rPr lang="zh-CN" altLang="en-US" sz="2000" b="1" spc="-205" dirty="0">
                <a:effectLst/>
                <a:latin typeface="微软雅黑 Light" panose="020B0502040204020203" pitchFamily="34" charset="-122"/>
                <a:cs typeface="宋体" panose="02010600030101010101" pitchFamily="2" charset="-122"/>
              </a:rPr>
              <a:t>）</a:t>
            </a:r>
            <a:r>
              <a:rPr lang="zh-CN" altLang="en-US" sz="2000" b="1" spc="-430" dirty="0">
                <a:effectLst/>
                <a:latin typeface="微软雅黑 Light" panose="020B0502040204020203" pitchFamily="34" charset="-122"/>
                <a:cs typeface="宋体" panose="02010600030101010101" pitchFamily="2" charset="-122"/>
              </a:rPr>
              <a:t>“</a:t>
            </a:r>
            <a:r>
              <a:rPr lang="zh-CN" altLang="en-US" sz="2000" b="1" spc="60" dirty="0">
                <a:latin typeface="微软雅黑 Light" panose="020B0502040204020203" pitchFamily="34" charset="-122"/>
                <a:cs typeface="宋体" panose="02010600030101010101" pitchFamily="2" charset="-122"/>
              </a:rPr>
              <a:t>“</a:t>
            </a:r>
            <a:r>
              <a:rPr lang="zh-CN" altLang="zh-CN" sz="2000" b="1" spc="70" dirty="0">
                <a:latin typeface="微软雅黑 Light" panose="020B0502040204020203" pitchFamily="34" charset="-122"/>
                <a:cs typeface="宋体" panose="02010600030101010101" pitchFamily="2" charset="-122"/>
              </a:rPr>
              <a:t>电影表演要电影化</a:t>
            </a:r>
            <a:r>
              <a:rPr lang="zh-CN" altLang="en-US" sz="2000" b="1" spc="60" dirty="0">
                <a:latin typeface="微软雅黑 Light" panose="020B0502040204020203" pitchFamily="34" charset="-122"/>
                <a:cs typeface="宋体" panose="02010600030101010101" pitchFamily="2" charset="-122"/>
              </a:rPr>
              <a:t>”</a:t>
            </a:r>
            <a:r>
              <a:rPr lang="zh-CN" altLang="zh-CN" sz="2000" b="1" spc="60" dirty="0">
                <a:effectLst/>
                <a:latin typeface="微软雅黑 Light" panose="020B0502040204020203" pitchFamily="34" charset="-122"/>
                <a:cs typeface="宋体" panose="02010600030101010101" pitchFamily="2" charset="-122"/>
              </a:rPr>
              <a:t>观念的提出</a:t>
            </a:r>
            <a:endParaRPr lang="en-US" altLang="zh-CN" sz="2000" b="1" spc="60" dirty="0">
              <a:effectLst/>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65" dirty="0">
                <a:solidFill>
                  <a:srgbClr val="FF0000"/>
                </a:solidFill>
                <a:latin typeface="微软雅黑 Light" panose="020B0502040204020203" pitchFamily="34" charset="-122"/>
                <a:cs typeface="宋体" panose="02010600030101010101" pitchFamily="2" charset="-122"/>
              </a:rPr>
              <a:t>把理论强调到极端的情况</a:t>
            </a:r>
            <a:r>
              <a:rPr lang="en-US" altLang="zh-CN" sz="2000" spc="65" dirty="0">
                <a:latin typeface="微软雅黑 Light" panose="020B0502040204020203" pitchFamily="34" charset="-122"/>
                <a:cs typeface="宋体" panose="02010600030101010101" pitchFamily="2" charset="-122"/>
              </a:rPr>
              <a:t>——</a:t>
            </a:r>
            <a:r>
              <a:rPr lang="zh-CN" altLang="en-US" sz="2000" spc="65" dirty="0">
                <a:latin typeface="微软雅黑 Light" panose="020B0502040204020203" pitchFamily="34" charset="-122"/>
                <a:cs typeface="宋体" panose="02010600030101010101" pitchFamily="2" charset="-122"/>
              </a:rPr>
              <a:t>在表演领域里，过分地强调戏剧性、生活纪实自然、影像造型美感、追求原生形态形式或理性抽象复杂化的表演新观念等理论并使之走向极端时，都必然会脱离艺术形象具体的创作实际。</a:t>
            </a:r>
            <a:endParaRPr lang="en-US" altLang="zh-CN" sz="2000" spc="65"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65" dirty="0">
                <a:solidFill>
                  <a:srgbClr val="FF0000"/>
                </a:solidFill>
                <a:latin typeface="微软雅黑 Light" panose="020B0502040204020203" pitchFamily="34" charset="-122"/>
                <a:cs typeface="宋体" panose="02010600030101010101" pitchFamily="2" charset="-122"/>
              </a:rPr>
              <a:t>把具象的表演形态抽象到纯理论的学术研讨的倾向</a:t>
            </a:r>
            <a:r>
              <a:rPr lang="en-US" altLang="zh-CN" sz="2000" spc="65" dirty="0">
                <a:latin typeface="微软雅黑 Light" panose="020B0502040204020203" pitchFamily="34" charset="-122"/>
                <a:cs typeface="宋体" panose="02010600030101010101" pitchFamily="2" charset="-122"/>
              </a:rPr>
              <a:t>——</a:t>
            </a:r>
            <a:r>
              <a:rPr lang="zh-CN" altLang="en-US" sz="2000" spc="65" dirty="0">
                <a:latin typeface="微软雅黑 Light" panose="020B0502040204020203" pitchFamily="34" charset="-122"/>
                <a:cs typeface="宋体" panose="02010600030101010101" pitchFamily="2" charset="-122"/>
              </a:rPr>
              <a:t>现实主义的表演创作，强调表演要再现生活中的人，在表演的逼真形态中追求艺术美感，要求演员“以情感的精神真实及其表露的形体真实”创造出“美丽而崇高的人的精神生活”。因此，艺术形象首先要符合生活逻辑的实际，在此基础上才会有生动的艺术再创作。而人物形象的具体性，影片风格的多样性，表演创作的独特性与非独立性，又不是照搬硬套哪一种理论模式就可以奏效的。脱离具体的创作实践，就可能走向理论的误区。电影表演的最后完成是以银幕形象的出现为表现形态，但一个电影人物的塑造，演员所扮演的角色实体，只是“这一个”银幕人物形象的组成部分之一。只有相信电影的综合力量，才能找到电影表演的艺术魅力。离开电影综合艺术的特性，独自研究电影表演系统功能的电影本体化，也难有实质性的功效。</a:t>
            </a:r>
            <a:endParaRPr lang="zh-CN" altLang="zh-CN" sz="1800" dirty="0">
              <a:effectLst/>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7139696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71365"/>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en-US" altLang="zh-CN" sz="2000" b="1"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205" dirty="0">
                <a:effectLst/>
                <a:latin typeface="微软雅黑 Light" panose="020B0502040204020203" pitchFamily="34" charset="-122"/>
                <a:cs typeface="宋体" panose="02010600030101010101" pitchFamily="2" charset="-122"/>
              </a:rPr>
              <a:t>（</a:t>
            </a:r>
            <a:r>
              <a:rPr lang="en-US" altLang="zh-CN" sz="2000" b="1" spc="-205" dirty="0">
                <a:latin typeface="微软雅黑 Light" panose="020B0502040204020203" pitchFamily="34" charset="-122"/>
                <a:cs typeface="宋体" panose="02010600030101010101" pitchFamily="2" charset="-122"/>
              </a:rPr>
              <a:t>2</a:t>
            </a:r>
            <a:r>
              <a:rPr lang="zh-CN" altLang="en-US" sz="2000" b="1" spc="-205" dirty="0">
                <a:effectLst/>
                <a:latin typeface="微软雅黑 Light" panose="020B0502040204020203" pitchFamily="34" charset="-122"/>
                <a:cs typeface="宋体" panose="02010600030101010101" pitchFamily="2" charset="-122"/>
              </a:rPr>
              <a:t>）</a:t>
            </a:r>
            <a:r>
              <a:rPr lang="zh-CN" altLang="en-US" sz="2000" b="1" spc="-430" dirty="0">
                <a:effectLst/>
                <a:latin typeface="微软雅黑 Light" panose="020B0502040204020203" pitchFamily="34" charset="-122"/>
                <a:cs typeface="宋体" panose="02010600030101010101" pitchFamily="2" charset="-122"/>
              </a:rPr>
              <a:t>“</a:t>
            </a:r>
            <a:r>
              <a:rPr lang="zh-CN" altLang="en-US" sz="2000" b="1" spc="60" dirty="0">
                <a:latin typeface="微软雅黑 Light" panose="020B0502040204020203" pitchFamily="34" charset="-122"/>
                <a:cs typeface="宋体" panose="02010600030101010101" pitchFamily="2" charset="-122"/>
              </a:rPr>
              <a:t>“</a:t>
            </a:r>
            <a:r>
              <a:rPr lang="zh-CN" altLang="zh-CN" sz="2000" b="1" spc="70" dirty="0">
                <a:latin typeface="微软雅黑 Light" panose="020B0502040204020203" pitchFamily="34" charset="-122"/>
                <a:cs typeface="宋体" panose="02010600030101010101" pitchFamily="2" charset="-122"/>
              </a:rPr>
              <a:t>电影表演要电影化</a:t>
            </a:r>
            <a:r>
              <a:rPr lang="zh-CN" altLang="en-US" sz="2000" b="1" spc="60" dirty="0">
                <a:latin typeface="微软雅黑 Light" panose="020B0502040204020203" pitchFamily="34" charset="-122"/>
                <a:cs typeface="宋体" panose="02010600030101010101" pitchFamily="2" charset="-122"/>
              </a:rPr>
              <a:t>”</a:t>
            </a:r>
            <a:r>
              <a:rPr lang="zh-CN" altLang="zh-CN" sz="2000" b="1" spc="60" dirty="0">
                <a:effectLst/>
                <a:latin typeface="微软雅黑 Light" panose="020B0502040204020203" pitchFamily="34" charset="-122"/>
                <a:cs typeface="宋体" panose="02010600030101010101" pitchFamily="2" charset="-122"/>
              </a:rPr>
              <a:t>观念的提出</a:t>
            </a:r>
            <a:endParaRPr lang="en-US" altLang="zh-CN" sz="2000" b="1" spc="60" dirty="0">
              <a:effectLst/>
              <a:latin typeface="微软雅黑 Light" panose="020B0502040204020203" pitchFamily="34" charset="-122"/>
              <a:cs typeface="宋体" panose="02010600030101010101" pitchFamily="2" charset="-122"/>
            </a:endParaRPr>
          </a:p>
          <a:p>
            <a:pPr algn="just">
              <a:lnSpc>
                <a:spcPct val="125000"/>
              </a:lnSpc>
            </a:pPr>
            <a:r>
              <a:rPr lang="zh-CN" altLang="en-US" sz="2000" spc="65" dirty="0">
                <a:latin typeface="微软雅黑 Light" panose="020B0502040204020203" pitchFamily="34" charset="-122"/>
                <a:cs typeface="宋体" panose="02010600030101010101" pitchFamily="2" charset="-122"/>
              </a:rPr>
              <a:t>评价：</a:t>
            </a:r>
            <a:r>
              <a:rPr lang="en-US" altLang="zh-CN" sz="2000" spc="65" dirty="0">
                <a:latin typeface="微软雅黑 Light" panose="020B0502040204020203" pitchFamily="34" charset="-122"/>
                <a:cs typeface="宋体" panose="02010600030101010101" pitchFamily="2" charset="-122"/>
              </a:rPr>
              <a:t>20</a:t>
            </a:r>
            <a:r>
              <a:rPr lang="zh-CN" altLang="en-US" sz="2000" spc="65" dirty="0">
                <a:latin typeface="微软雅黑 Light" panose="020B0502040204020203" pitchFamily="34" charset="-122"/>
                <a:cs typeface="宋体" panose="02010600030101010101" pitchFamily="2" charset="-122"/>
              </a:rPr>
              <a:t>世纪</a:t>
            </a:r>
            <a:r>
              <a:rPr lang="en-US" altLang="zh-CN" sz="2000" spc="65" dirty="0">
                <a:latin typeface="微软雅黑 Light" panose="020B0502040204020203" pitchFamily="34" charset="-122"/>
                <a:cs typeface="宋体" panose="02010600030101010101" pitchFamily="2" charset="-122"/>
              </a:rPr>
              <a:t>80</a:t>
            </a:r>
            <a:r>
              <a:rPr lang="zh-CN" altLang="en-US" sz="2000" spc="65" dirty="0">
                <a:latin typeface="微软雅黑 Light" panose="020B0502040204020203" pitchFamily="34" charset="-122"/>
                <a:cs typeface="宋体" panose="02010600030101010101" pitchFamily="2" charset="-122"/>
              </a:rPr>
              <a:t>年代掀起的空前活跃的电影表演理论探索，大量地、多元地介绍国外电影理论、表演理论、斯坦尼斯拉夫斯基体系与多种表演流派的发展与演变，开阔了我们闭塞的视野，活跃了我们的想象思维，也犹如改革开放的潮水，扑面滚滚而来，艺术家们“摸着石头过河”，探着深浅摸索前进，走向无限开阔的彼岸。在多元化的影片生产里，演员尝试着将各种理论付诸实践。同时，这也考验了演员的应变能力，专业演员在电影表演创作中，防止自己的表演出现类型化、雷同化的倾向，锻炼了自己的艺术功力和对各种导演不同风格的适应力。</a:t>
            </a:r>
          </a:p>
          <a:p>
            <a:pPr algn="just">
              <a:lnSpc>
                <a:spcPct val="125000"/>
              </a:lnSpc>
            </a:pPr>
            <a:r>
              <a:rPr lang="zh-CN" altLang="en-US" sz="2000" spc="65" dirty="0">
                <a:latin typeface="微软雅黑 Light" panose="020B0502040204020203" pitchFamily="34" charset="-122"/>
                <a:cs typeface="宋体" panose="02010600030101010101" pitchFamily="2" charset="-122"/>
              </a:rPr>
              <a:t>电影表演的多元化和极强的兼容性，也热情地接纳了话剧、戏曲、歌舞、曲艺演员以及有艺术素质的非职业演员走入了电影表演的行列。</a:t>
            </a:r>
            <a:endParaRPr lang="en-US" altLang="zh-CN" sz="2000" spc="65" dirty="0">
              <a:latin typeface="微软雅黑 Light" panose="020B0502040204020203" pitchFamily="34" charset="-122"/>
              <a:cs typeface="宋体" panose="02010600030101010101" pitchFamily="2" charset="-122"/>
            </a:endParaRPr>
          </a:p>
          <a:p>
            <a:pPr algn="just">
              <a:lnSpc>
                <a:spcPct val="125000"/>
              </a:lnSpc>
            </a:pPr>
            <a:r>
              <a:rPr lang="zh-CN" altLang="en-US" sz="2000" spc="65" dirty="0">
                <a:latin typeface="微软雅黑 Light" panose="020B0502040204020203" pitchFamily="34" charset="-122"/>
                <a:cs typeface="宋体" panose="02010600030101010101" pitchFamily="2" charset="-122"/>
              </a:rPr>
              <a:t>电影表演创作被动性的现实和“造型工具论”、电影表演“无技巧”的论调以及有些似是而非的“纯”理论、新观念的提出，虽一度困扰着演员队伍，但表演艺术家们凭借自觉创作的主动性和对电影表演艺术的执著追求与挚爱，度过了一些理论误导所产生的迷茫阶段。</a:t>
            </a:r>
            <a:endParaRPr lang="zh-CN" altLang="zh-CN" sz="2000" dirty="0">
              <a:effectLst/>
              <a:latin typeface="微软雅黑 Light" panose="020B0502040204020203" pitchFamily="34"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057116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5"/>
            <a:ext cx="11438213" cy="5063222"/>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en-US" altLang="zh-CN" sz="2000" b="1" spc="75"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205" dirty="0">
                <a:effectLst/>
                <a:latin typeface="微软雅黑 Light" panose="020B0502040204020203" pitchFamily="34" charset="-122"/>
                <a:cs typeface="宋体" panose="02010600030101010101" pitchFamily="2" charset="-122"/>
              </a:rPr>
              <a:t>（</a:t>
            </a:r>
            <a:r>
              <a:rPr lang="en-US" altLang="zh-CN" sz="2000" b="1" spc="-205" dirty="0">
                <a:effectLst/>
                <a:latin typeface="微软雅黑 Light" panose="020B0502040204020203" pitchFamily="34" charset="-122"/>
                <a:cs typeface="宋体" panose="02010600030101010101" pitchFamily="2" charset="-122"/>
              </a:rPr>
              <a:t>3</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65" dirty="0">
                <a:effectLst/>
                <a:latin typeface="微软雅黑 Light" panose="020B0502040204020203" pitchFamily="34" charset="-122"/>
                <a:cs typeface="宋体" panose="02010600030101010101" pitchFamily="2" charset="-122"/>
              </a:rPr>
              <a:t>反思中</a:t>
            </a:r>
            <a:r>
              <a:rPr lang="zh-CN" altLang="en-US" sz="2000" b="1" spc="-430" dirty="0">
                <a:effectLst/>
                <a:latin typeface="微软雅黑 Light" panose="020B0502040204020203" pitchFamily="34" charset="-122"/>
                <a:cs typeface="宋体" panose="02010600030101010101" pitchFamily="2" charset="-122"/>
              </a:rPr>
              <a:t>“”</a:t>
            </a:r>
            <a:r>
              <a:rPr lang="zh-CN" altLang="zh-CN" sz="2000" b="1" spc="70" dirty="0">
                <a:latin typeface="微软雅黑 Light" panose="020B0502040204020203" pitchFamily="34" charset="-122"/>
                <a:cs typeface="宋体" panose="02010600030101010101" pitchFamily="2" charset="-122"/>
              </a:rPr>
              <a:t>呼唤演员时代的回归</a:t>
            </a:r>
            <a:r>
              <a:rPr lang="zh-CN" altLang="en-US" sz="2000" b="1" spc="70" dirty="0">
                <a:latin typeface="微软雅黑 Light" panose="020B0502040204020203" pitchFamily="34" charset="-122"/>
                <a:cs typeface="宋体" panose="02010600030101010101" pitchFamily="2" charset="-122"/>
              </a:rPr>
              <a:t>”</a:t>
            </a:r>
            <a:endParaRPr lang="zh-CN" altLang="zh-CN" sz="1800" b="1" dirty="0">
              <a:effectLst/>
              <a:latin typeface="宋体" panose="02010600030101010101" pitchFamily="2" charset="-122"/>
              <a:ea typeface="宋体" panose="02010600030101010101" pitchFamily="2" charset="-122"/>
              <a:cs typeface="宋体" panose="02010600030101010101" pitchFamily="2" charset="-122"/>
            </a:endParaRPr>
          </a:p>
          <a:p>
            <a:pPr algn="just">
              <a:lnSpc>
                <a:spcPct val="150000"/>
              </a:lnSpc>
            </a:pPr>
            <a:r>
              <a:rPr lang="zh-CN" altLang="zh-CN" sz="2000" spc="90" dirty="0">
                <a:effectLst/>
                <a:latin typeface="微软雅黑 Light" panose="020B0502040204020203" pitchFamily="34" charset="-122"/>
                <a:cs typeface="宋体" panose="02010600030101010101" pitchFamily="2" charset="-122"/>
              </a:rPr>
              <a:t>在改革开放的深化中</a:t>
            </a:r>
            <a:r>
              <a:rPr lang="zh-CN" altLang="zh-CN" sz="2000" spc="-410" dirty="0">
                <a:effectLst/>
                <a:latin typeface="微软雅黑 Light" panose="020B0502040204020203" pitchFamily="34" charset="-122"/>
                <a:cs typeface="宋体" panose="02010600030101010101" pitchFamily="2" charset="-122"/>
              </a:rPr>
              <a:t>，</a:t>
            </a:r>
            <a:r>
              <a:rPr lang="zh-CN" altLang="zh-CN" sz="2000" spc="100" dirty="0">
                <a:effectLst/>
                <a:latin typeface="微软雅黑 Light" panose="020B0502040204020203" pitchFamily="34" charset="-122"/>
                <a:cs typeface="宋体" panose="02010600030101010101" pitchFamily="2" charset="-122"/>
              </a:rPr>
              <a:t>电影人真正感受到电影也是商品</a:t>
            </a:r>
            <a:r>
              <a:rPr lang="zh-CN" altLang="zh-CN" sz="2000" spc="-41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注意到对具</a:t>
            </a:r>
            <a:r>
              <a:rPr lang="zh-CN" altLang="zh-CN" sz="2000" spc="75" dirty="0">
                <a:effectLst/>
                <a:latin typeface="微软雅黑 Light" panose="020B0502040204020203" pitchFamily="34" charset="-122"/>
                <a:cs typeface="宋体" panose="02010600030101010101" pitchFamily="2" charset="-122"/>
              </a:rPr>
              <a:t>有大众化雅俗共赏特性的电影艺术的探索</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不能</a:t>
            </a:r>
            <a:r>
              <a:rPr lang="zh-CN" altLang="en-US" sz="2000" spc="-400" dirty="0">
                <a:latin typeface="微软雅黑 Light" panose="020B0502040204020203" pitchFamily="34" charset="-122"/>
                <a:cs typeface="宋体" panose="02010600030101010101" pitchFamily="2" charset="-122"/>
              </a:rPr>
              <a:t>  “”</a:t>
            </a:r>
            <a:r>
              <a:rPr lang="zh-CN" altLang="zh-CN" sz="2000" spc="85" dirty="0">
                <a:effectLst/>
                <a:latin typeface="微软雅黑 Light" panose="020B0502040204020203" pitchFamily="34" charset="-122"/>
                <a:cs typeface="宋体" panose="02010600030101010101" pitchFamily="2" charset="-122"/>
              </a:rPr>
              <a:t>雅</a:t>
            </a:r>
            <a:r>
              <a:rPr lang="zh-CN" altLang="zh-CN" sz="2000" spc="110" dirty="0">
                <a:effectLst/>
                <a:latin typeface="微软雅黑 Light" panose="020B0502040204020203" pitchFamily="34" charset="-122"/>
                <a:cs typeface="宋体" panose="02010600030101010101" pitchFamily="2" charset="-122"/>
              </a:rPr>
              <a:t>到孤芳自赏的地步</a:t>
            </a:r>
            <a:r>
              <a:rPr lang="zh-CN" altLang="zh-CN" sz="2000" spc="-400" dirty="0">
                <a:effectLst/>
                <a:latin typeface="微软雅黑 Light" panose="020B0502040204020203" pitchFamily="34" charset="-122"/>
                <a:cs typeface="宋体" panose="02010600030101010101" pitchFamily="2" charset="-122"/>
              </a:rPr>
              <a:t>，</a:t>
            </a:r>
            <a:r>
              <a:rPr lang="zh-CN" altLang="zh-CN" sz="2000" spc="55" dirty="0">
                <a:effectLst/>
                <a:latin typeface="微软雅黑 Light" panose="020B0502040204020203" pitchFamily="34" charset="-122"/>
                <a:cs typeface="宋体" panose="02010600030101010101" pitchFamily="2" charset="-122"/>
              </a:rPr>
              <a:t>不能</a:t>
            </a:r>
            <a:r>
              <a:rPr lang="zh-CN" altLang="zh-CN" sz="2000" spc="75" dirty="0">
                <a:effectLst/>
                <a:latin typeface="微软雅黑 Light" panose="020B0502040204020203" pitchFamily="34" charset="-122"/>
                <a:cs typeface="宋体" panose="02010600030101010101" pitchFamily="2" charset="-122"/>
              </a:rPr>
              <a:t>使电影变成不被普通观众所认知的电影语言符码的拼凑组合</a:t>
            </a:r>
            <a:r>
              <a:rPr lang="zh-CN" altLang="zh-CN" sz="2000" spc="85" dirty="0">
                <a:effectLst/>
                <a:latin typeface="微软雅黑 Light" panose="020B0502040204020203" pitchFamily="34" charset="-122"/>
                <a:cs typeface="宋体" panose="02010600030101010101" pitchFamily="2" charset="-122"/>
              </a:rPr>
              <a:t>。</a:t>
            </a:r>
            <a:endParaRPr lang="en-US" altLang="zh-CN" sz="2000" spc="85" dirty="0">
              <a:effectLst/>
              <a:latin typeface="微软雅黑 Light" panose="020B0502040204020203" pitchFamily="34" charset="-122"/>
              <a:cs typeface="宋体" panose="02010600030101010101" pitchFamily="2" charset="-122"/>
            </a:endParaRPr>
          </a:p>
          <a:p>
            <a:pPr algn="just">
              <a:lnSpc>
                <a:spcPct val="150000"/>
              </a:lnSpc>
            </a:pPr>
            <a:r>
              <a:rPr lang="zh-CN" altLang="zh-CN" sz="2000" spc="90" dirty="0">
                <a:effectLst/>
                <a:latin typeface="微软雅黑 Light" panose="020B0502040204020203" pitchFamily="34" charset="-122"/>
                <a:cs typeface="宋体" panose="02010600030101010101" pitchFamily="2" charset="-122"/>
              </a:rPr>
              <a:t>在实践中</a:t>
            </a:r>
            <a:r>
              <a:rPr lang="zh-CN" altLang="zh-CN" sz="2000" spc="-420" dirty="0">
                <a:effectLst/>
                <a:latin typeface="微软雅黑 Light" panose="020B0502040204020203" pitchFamily="34" charset="-122"/>
                <a:cs typeface="宋体" panose="02010600030101010101" pitchFamily="2" charset="-122"/>
              </a:rPr>
              <a:t>，</a:t>
            </a:r>
            <a:r>
              <a:rPr lang="zh-CN" altLang="zh-CN" sz="2000" spc="50" dirty="0">
                <a:effectLst/>
                <a:latin typeface="微软雅黑 Light" panose="020B0502040204020203" pitchFamily="34" charset="-122"/>
                <a:cs typeface="宋体" panose="02010600030101010101" pitchFamily="2" charset="-122"/>
              </a:rPr>
              <a:t>电影</a:t>
            </a:r>
            <a:r>
              <a:rPr lang="zh-CN" altLang="zh-CN" sz="2000" spc="75" dirty="0">
                <a:effectLst/>
                <a:latin typeface="微软雅黑 Light" panose="020B0502040204020203" pitchFamily="34" charset="-122"/>
                <a:cs typeface="宋体" panose="02010600030101010101" pitchFamily="2" charset="-122"/>
              </a:rPr>
              <a:t>人重新认识到表演与演员的二度创作在电影创作中的重要性</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强调表演艺术本体的回归。这是对现实主义典型化的创作原则</a:t>
            </a:r>
            <a:r>
              <a:rPr lang="zh-CN" altLang="zh-CN" sz="2000" spc="-43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现实主义电影创作美学原则</a:t>
            </a:r>
            <a:r>
              <a:rPr lang="zh-CN" altLang="zh-CN" sz="2000" spc="75" dirty="0">
                <a:effectLst/>
                <a:latin typeface="微软雅黑 Light" panose="020B0502040204020203" pitchFamily="34" charset="-122"/>
                <a:cs typeface="宋体" panose="02010600030101010101" pitchFamily="2" charset="-122"/>
              </a:rPr>
              <a:t>的再认识</a:t>
            </a:r>
            <a:r>
              <a:rPr lang="zh-CN" altLang="zh-CN" sz="2000" spc="-190" dirty="0">
                <a:effectLst/>
                <a:latin typeface="微软雅黑 Light" panose="020B0502040204020203" pitchFamily="34" charset="-122"/>
                <a:cs typeface="宋体" panose="02010600030101010101" pitchFamily="2" charset="-122"/>
              </a:rPr>
              <a:t>。</a:t>
            </a:r>
            <a:endParaRPr lang="en-US" altLang="zh-CN" sz="2000" spc="-190" dirty="0">
              <a:effectLst/>
              <a:latin typeface="微软雅黑 Light" panose="020B0502040204020203" pitchFamily="34" charset="-122"/>
              <a:cs typeface="宋体" panose="02010600030101010101" pitchFamily="2" charset="-122"/>
            </a:endParaRPr>
          </a:p>
          <a:p>
            <a:pPr algn="just">
              <a:lnSpc>
                <a:spcPct val="150000"/>
              </a:lnSpc>
            </a:pPr>
            <a:r>
              <a:rPr lang="zh-CN" altLang="zh-CN" sz="2000" spc="-19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电影导演是用镜头写戏</a:t>
            </a:r>
            <a:r>
              <a:rPr lang="zh-CN" altLang="zh-CN" sz="2000" spc="-45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写人</a:t>
            </a:r>
            <a:r>
              <a:rPr lang="zh-CN" altLang="zh-CN" sz="2000" spc="-43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写人的灵魂的</a:t>
            </a:r>
            <a:r>
              <a:rPr lang="zh-CN" altLang="zh-CN" sz="2000" spc="-43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而不仅仅是追求画</a:t>
            </a:r>
            <a:r>
              <a:rPr lang="zh-CN" altLang="zh-CN" sz="2000" spc="75" dirty="0">
                <a:effectLst/>
                <a:latin typeface="微软雅黑 Light" panose="020B0502040204020203" pitchFamily="34" charset="-122"/>
                <a:cs typeface="宋体" panose="02010600030101010101" pitchFamily="2" charset="-122"/>
              </a:rPr>
              <a:t>面的精雕细刻</a:t>
            </a:r>
            <a:r>
              <a:rPr lang="zh-CN" altLang="zh-CN" sz="2000" spc="-450" dirty="0">
                <a:effectLst/>
                <a:latin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cs typeface="宋体" panose="02010600030101010101" pitchFamily="2" charset="-122"/>
              </a:rPr>
              <a:t>造型的尽善尽美</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电影要紧紧把握住在众多的造型元素中用镜</a:t>
            </a:r>
            <a:r>
              <a:rPr lang="zh-CN" altLang="zh-CN" sz="2000" spc="70" dirty="0">
                <a:effectLst/>
                <a:latin typeface="微软雅黑 Light" panose="020B0502040204020203" pitchFamily="34" charset="-122"/>
                <a:cs typeface="宋体" panose="02010600030101010101" pitchFamily="2" charset="-122"/>
              </a:rPr>
              <a:t>头写人</a:t>
            </a:r>
            <a:r>
              <a:rPr lang="zh-CN" altLang="zh-CN" sz="2000" spc="-45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用变化多端的镜头技法写丰富多彩的</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行动中的人。</a:t>
            </a:r>
            <a:endParaRPr lang="en-US" altLang="zh-CN" sz="2000" spc="10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7162257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29801"/>
          </a:xfrm>
        </p:spPr>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cs typeface="宋体" panose="02010600030101010101" pitchFamily="2" charset="-122"/>
              </a:rPr>
              <a:t>新时期现实主义电影表演理论的探索流变</a:t>
            </a:r>
            <a:endParaRPr lang="en-US" altLang="zh-CN" sz="2000" b="1" spc="75"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2000" b="1" spc="-205" dirty="0">
                <a:effectLst/>
                <a:latin typeface="微软雅黑 Light" panose="020B0502040204020203" pitchFamily="34" charset="-122"/>
                <a:cs typeface="宋体" panose="02010600030101010101" pitchFamily="2" charset="-122"/>
              </a:rPr>
              <a:t>（</a:t>
            </a:r>
            <a:r>
              <a:rPr lang="en-US" altLang="zh-CN" sz="2000" b="1" spc="-205" dirty="0">
                <a:effectLst/>
                <a:latin typeface="微软雅黑 Light" panose="020B0502040204020203" pitchFamily="34" charset="-122"/>
                <a:cs typeface="宋体" panose="02010600030101010101" pitchFamily="2" charset="-122"/>
              </a:rPr>
              <a:t>3</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65" dirty="0">
                <a:effectLst/>
                <a:latin typeface="微软雅黑 Light" panose="020B0502040204020203" pitchFamily="34" charset="-122"/>
                <a:cs typeface="宋体" panose="02010600030101010101" pitchFamily="2" charset="-122"/>
              </a:rPr>
              <a:t>反思中</a:t>
            </a:r>
            <a:r>
              <a:rPr lang="zh-CN" altLang="zh-CN" sz="2000" b="1" spc="70" dirty="0">
                <a:latin typeface="微软雅黑 Light" panose="020B0502040204020203" pitchFamily="34" charset="-122"/>
                <a:cs typeface="宋体" panose="02010600030101010101" pitchFamily="2" charset="-122"/>
              </a:rPr>
              <a:t> </a:t>
            </a:r>
            <a:r>
              <a:rPr lang="zh-CN" altLang="en-US" sz="2000" b="1" spc="70" dirty="0">
                <a:latin typeface="微软雅黑 Light" panose="020B0502040204020203" pitchFamily="34" charset="-122"/>
                <a:cs typeface="宋体" panose="02010600030101010101" pitchFamily="2" charset="-122"/>
              </a:rPr>
              <a:t>“</a:t>
            </a:r>
            <a:r>
              <a:rPr lang="zh-CN" altLang="zh-CN" sz="2000" b="1" spc="70" dirty="0">
                <a:latin typeface="微软雅黑 Light" panose="020B0502040204020203" pitchFamily="34" charset="-122"/>
                <a:cs typeface="宋体" panose="02010600030101010101" pitchFamily="2" charset="-122"/>
              </a:rPr>
              <a:t>呼唤演员时代的回归</a:t>
            </a:r>
            <a:r>
              <a:rPr lang="zh-CN" altLang="en-US" sz="2000" b="1" spc="70" dirty="0">
                <a:latin typeface="微软雅黑 Light" panose="020B0502040204020203" pitchFamily="34" charset="-122"/>
                <a:cs typeface="宋体" panose="02010600030101010101" pitchFamily="2" charset="-122"/>
              </a:rPr>
              <a:t>”</a:t>
            </a:r>
            <a:endParaRPr lang="zh-CN" altLang="zh-CN" sz="1800" b="1" dirty="0">
              <a:effectLst/>
              <a:latin typeface="宋体" panose="02010600030101010101" pitchFamily="2" charset="-122"/>
              <a:ea typeface="宋体" panose="02010600030101010101" pitchFamily="2" charset="-122"/>
              <a:cs typeface="宋体" panose="02010600030101010101" pitchFamily="2" charset="-122"/>
            </a:endParaRPr>
          </a:p>
          <a:p>
            <a:pPr algn="just">
              <a:lnSpc>
                <a:spcPct val="125000"/>
              </a:lnSpc>
            </a:pPr>
            <a:r>
              <a:rPr lang="zh-CN" altLang="zh-CN" sz="2000" b="1" spc="75" dirty="0">
                <a:solidFill>
                  <a:srgbClr val="FF0000"/>
                </a:solidFill>
                <a:effectLst/>
                <a:latin typeface="微软雅黑 Light" panose="020B0502040204020203" pitchFamily="34" charset="-122"/>
                <a:cs typeface="宋体" panose="02010600030101010101" pitchFamily="2" charset="-122"/>
              </a:rPr>
              <a:t>对演员作用</a:t>
            </a:r>
            <a:r>
              <a:rPr lang="zh-CN" altLang="en-US" sz="2000" b="1" spc="75" dirty="0">
                <a:solidFill>
                  <a:srgbClr val="FF0000"/>
                </a:solidFill>
                <a:effectLst/>
                <a:latin typeface="微软雅黑 Light" panose="020B0502040204020203" pitchFamily="34" charset="-122"/>
                <a:cs typeface="宋体" panose="02010600030101010101" pitchFamily="2" charset="-122"/>
              </a:rPr>
              <a:t>的</a:t>
            </a:r>
            <a:r>
              <a:rPr lang="zh-CN" altLang="zh-CN" sz="2000" b="1" spc="75" dirty="0">
                <a:solidFill>
                  <a:srgbClr val="FF0000"/>
                </a:solidFill>
                <a:effectLst/>
                <a:latin typeface="微软雅黑 Light" panose="020B0502040204020203" pitchFamily="34" charset="-122"/>
                <a:cs typeface="宋体" panose="02010600030101010101" pitchFamily="2" charset="-122"/>
              </a:rPr>
              <a:t>强调</a:t>
            </a:r>
            <a:r>
              <a:rPr lang="zh-CN" altLang="zh-CN" sz="2000" b="1" spc="-450" dirty="0">
                <a:solidFill>
                  <a:srgbClr val="FF0000"/>
                </a:solidFill>
                <a:effectLst/>
                <a:latin typeface="微软雅黑 Light" panose="020B0502040204020203" pitchFamily="34" charset="-122"/>
                <a:cs typeface="宋体" panose="02010600030101010101" pitchFamily="2" charset="-122"/>
              </a:rPr>
              <a:t>，</a:t>
            </a:r>
            <a:r>
              <a:rPr lang="zh-CN" altLang="zh-CN" sz="2000" b="1" spc="75" dirty="0">
                <a:solidFill>
                  <a:srgbClr val="FF0000"/>
                </a:solidFill>
                <a:effectLst/>
                <a:latin typeface="微软雅黑 Light" panose="020B0502040204020203" pitchFamily="34" charset="-122"/>
                <a:cs typeface="宋体" panose="02010600030101010101" pitchFamily="2" charset="-122"/>
              </a:rPr>
              <a:t>对表演本体在刻画典型人物综合造型手段中的重要作用的强调</a:t>
            </a:r>
            <a:r>
              <a:rPr lang="zh-CN" altLang="en-US" sz="2000" spc="75" dirty="0">
                <a:effectLst/>
                <a:latin typeface="微软雅黑 Light" panose="020B0502040204020203" pitchFamily="34" charset="-122"/>
                <a:cs typeface="宋体" panose="02010600030101010101" pitchFamily="2" charset="-122"/>
              </a:rPr>
              <a:t>：</a:t>
            </a:r>
            <a:endParaRPr lang="en-US" altLang="zh-CN" sz="2000" spc="75" dirty="0">
              <a:effectLst/>
              <a:latin typeface="微软雅黑 Light" panose="020B0502040204020203" pitchFamily="34" charset="-122"/>
              <a:cs typeface="宋体" panose="02010600030101010101" pitchFamily="2" charset="-122"/>
            </a:endParaRPr>
          </a:p>
          <a:p>
            <a:pPr algn="just">
              <a:lnSpc>
                <a:spcPct val="125000"/>
              </a:lnSpc>
            </a:pPr>
            <a:r>
              <a:rPr lang="zh-CN" altLang="zh-CN" sz="2000" spc="-18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一个成功的</a:t>
            </a:r>
            <a:r>
              <a:rPr lang="zh-CN" altLang="zh-CN" sz="2000" spc="65" dirty="0">
                <a:effectLst/>
                <a:latin typeface="微软雅黑 Light" panose="020B0502040204020203" pitchFamily="34" charset="-122"/>
                <a:cs typeface="宋体" panose="02010600030101010101" pitchFamily="2" charset="-122"/>
              </a:rPr>
              <a:t>电影形象最终还是决定于演员所扮演的形象能否在银幕上真实可信地体现出</a:t>
            </a:r>
            <a:r>
              <a:rPr lang="zh-CN" altLang="zh-CN" sz="2000" spc="45" dirty="0">
                <a:effectLst/>
                <a:latin typeface="微软雅黑 Light" panose="020B0502040204020203" pitchFamily="34" charset="-122"/>
                <a:cs typeface="宋体" panose="02010600030101010101" pitchFamily="2" charset="-122"/>
              </a:rPr>
              <a:t>来</a:t>
            </a:r>
            <a:r>
              <a:rPr lang="zh-CN" altLang="zh-CN" sz="2000" spc="-445" dirty="0">
                <a:effectLst/>
                <a:latin typeface="微软雅黑 Light" panose="020B0502040204020203" pitchFamily="34" charset="-122"/>
                <a:cs typeface="宋体" panose="02010600030101010101" pitchFamily="2" charset="-122"/>
              </a:rPr>
              <a:t>”</a:t>
            </a:r>
            <a:endParaRPr lang="en-US" altLang="zh-CN" sz="2000" spc="-445" dirty="0">
              <a:effectLst/>
              <a:latin typeface="微软雅黑 Light" panose="020B0502040204020203" pitchFamily="34" charset="-122"/>
              <a:cs typeface="宋体" panose="02010600030101010101" pitchFamily="2" charset="-122"/>
            </a:endParaRPr>
          </a:p>
          <a:p>
            <a:pPr algn="just">
              <a:lnSpc>
                <a:spcPct val="125000"/>
              </a:lnSpc>
            </a:pPr>
            <a:r>
              <a:rPr lang="zh-CN" altLang="zh-CN" sz="2000" spc="-445"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表演总是要由演员直接去演</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演员终究是电影表演的主体</a:t>
            </a:r>
            <a:r>
              <a:rPr lang="zh-CN" altLang="zh-CN" sz="2000" spc="105"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电影导演要</a:t>
            </a:r>
            <a:r>
              <a:rPr lang="zh-CN" altLang="zh-CN" sz="2000" spc="75" dirty="0">
                <a:effectLst/>
                <a:latin typeface="微软雅黑 Light" panose="020B0502040204020203" pitchFamily="34" charset="-122"/>
                <a:cs typeface="宋体" panose="02010600030101010101" pitchFamily="2" charset="-122"/>
              </a:rPr>
              <a:t>认识这一点</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并在实践中采用切实有效的方法尊重演员</a:t>
            </a:r>
            <a:r>
              <a:rPr lang="zh-CN" altLang="zh-CN" sz="2000" spc="-43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帮助演员</a:t>
            </a:r>
            <a:r>
              <a:rPr lang="zh-CN" altLang="zh-CN" sz="2000" spc="-43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给予演员发挥其创作主体作用的条件</a:t>
            </a:r>
            <a:r>
              <a:rPr lang="zh-CN" altLang="zh-CN" sz="2000" spc="-415"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在电影中重要的是演员</a:t>
            </a:r>
            <a:r>
              <a:rPr lang="zh-CN" altLang="zh-CN" sz="2000" spc="105"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不能把演员当工具</a:t>
            </a:r>
            <a:r>
              <a:rPr lang="zh-CN" altLang="zh-CN" sz="2000" spc="-400" dirty="0">
                <a:effectLst/>
                <a:latin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cs typeface="宋体" panose="02010600030101010101" pitchFamily="2" charset="-122"/>
              </a:rPr>
              <a:t>尊</a:t>
            </a:r>
            <a:r>
              <a:rPr lang="zh-CN" altLang="zh-CN" sz="2000" spc="75" dirty="0">
                <a:effectLst/>
                <a:latin typeface="微软雅黑 Light" panose="020B0502040204020203" pitchFamily="34" charset="-122"/>
                <a:cs typeface="宋体" panose="02010600030101010101" pitchFamily="2" charset="-122"/>
              </a:rPr>
              <a:t>重演员就是尊重你自己</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戏中演员是最直接的体现者</a:t>
            </a:r>
            <a:r>
              <a:rPr lang="zh-CN" altLang="zh-CN" sz="2000" spc="-43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只有他彻底地发挥了</a:t>
            </a:r>
            <a:r>
              <a:rPr lang="zh-CN" altLang="zh-CN" sz="2000" spc="-420" dirty="0">
                <a:effectLst/>
                <a:latin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cs typeface="宋体" panose="02010600030101010101" pitchFamily="2" charset="-122"/>
              </a:rPr>
              <a:t>这</a:t>
            </a:r>
            <a:r>
              <a:rPr lang="zh-CN" altLang="zh-CN" sz="2000" spc="70" dirty="0">
                <a:effectLst/>
                <a:latin typeface="微软雅黑 Light" panose="020B0502040204020203" pitchFamily="34" charset="-122"/>
                <a:cs typeface="宋体" panose="02010600030101010101" pitchFamily="2" charset="-122"/>
              </a:rPr>
              <a:t>才是作品成功的关键</a:t>
            </a:r>
            <a:r>
              <a:rPr lang="zh-CN" altLang="zh-CN" sz="2000" spc="-215" dirty="0">
                <a:effectLst/>
                <a:latin typeface="微软雅黑 Light" panose="020B0502040204020203" pitchFamily="34" charset="-122"/>
                <a:cs typeface="宋体" panose="02010600030101010101" pitchFamily="2" charset="-122"/>
              </a:rPr>
              <a:t>”。</a:t>
            </a:r>
            <a:endParaRPr lang="en-US" altLang="zh-CN" sz="2000" spc="-215" dirty="0">
              <a:effectLst/>
              <a:latin typeface="微软雅黑 Light" panose="020B0502040204020203" pitchFamily="34" charset="-122"/>
              <a:cs typeface="宋体" panose="02010600030101010101" pitchFamily="2" charset="-122"/>
            </a:endParaRPr>
          </a:p>
          <a:p>
            <a:pPr algn="just">
              <a:lnSpc>
                <a:spcPct val="125000"/>
              </a:lnSpc>
            </a:pPr>
            <a:r>
              <a:rPr lang="zh-CN" altLang="zh-CN" sz="2000" spc="110" dirty="0">
                <a:effectLst/>
                <a:latin typeface="微软雅黑 Light" panose="020B0502040204020203" pitchFamily="34" charset="-122"/>
                <a:cs typeface="宋体" panose="02010600030101010101" pitchFamily="2" charset="-122"/>
              </a:rPr>
              <a:t>重新认识现实主义典型化的创作原则</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在表演上</a:t>
            </a:r>
            <a:r>
              <a:rPr lang="zh-CN" altLang="zh-CN" sz="2000" spc="-400" dirty="0">
                <a:effectLst/>
                <a:latin typeface="微软雅黑 Light" panose="020B0502040204020203" pitchFamily="34" charset="-122"/>
                <a:cs typeface="宋体" panose="02010600030101010101" pitchFamily="2" charset="-122"/>
              </a:rPr>
              <a:t>，</a:t>
            </a:r>
            <a:r>
              <a:rPr lang="zh-CN" altLang="zh-CN" sz="2000" spc="55" dirty="0">
                <a:effectLst/>
                <a:latin typeface="微软雅黑 Light" panose="020B0502040204020203" pitchFamily="34" charset="-122"/>
                <a:cs typeface="宋体" panose="02010600030101010101" pitchFamily="2" charset="-122"/>
              </a:rPr>
              <a:t>既不</a:t>
            </a:r>
            <a:r>
              <a:rPr lang="zh-CN" altLang="zh-CN" sz="2000" spc="75" dirty="0">
                <a:effectLst/>
                <a:latin typeface="微软雅黑 Light" panose="020B0502040204020203" pitchFamily="34" charset="-122"/>
                <a:cs typeface="宋体" panose="02010600030101010101" pitchFamily="2" charset="-122"/>
              </a:rPr>
              <a:t>是理想主义</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脱离生活实际</a:t>
            </a:r>
            <a:r>
              <a:rPr lang="zh-CN" altLang="zh-CN" sz="2000" spc="-40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拔高人物形成单一的人物模式</a:t>
            </a:r>
            <a:r>
              <a:rPr lang="zh-CN" altLang="zh-CN" sz="2000" spc="-40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又不是自然主义</a:t>
            </a:r>
            <a:r>
              <a:rPr lang="zh-CN" altLang="zh-CN" sz="200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模模糊糊</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没有确定性的再创作。演员要以丰富的生活与艺术修养把对作品的独特理解和感受赋予人物形象</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深刻地体现剧作意图且创造性地塑造丰满的</a:t>
            </a:r>
            <a:r>
              <a:rPr lang="zh-CN" altLang="zh-CN" sz="2000" spc="70" dirty="0">
                <a:effectLst/>
                <a:latin typeface="微软雅黑 Light" panose="020B0502040204020203" pitchFamily="34" charset="-122"/>
                <a:cs typeface="宋体" panose="02010600030101010101" pitchFamily="2" charset="-122"/>
              </a:rPr>
              <a:t>具有鲜明特色的</a:t>
            </a:r>
            <a:r>
              <a:rPr lang="zh-CN" altLang="zh-CN" sz="2000" spc="-43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而不是类型化的</a:t>
            </a:r>
            <a:r>
              <a:rPr lang="zh-CN" altLang="zh-CN" sz="2000" spc="-380" dirty="0">
                <a:effectLst/>
                <a:latin typeface="微软雅黑 Light" panose="020B0502040204020203" pitchFamily="34" charset="-122"/>
                <a:cs typeface="宋体" panose="02010600030101010101" pitchFamily="2" charset="-122"/>
              </a:rPr>
              <a:t>）</a:t>
            </a:r>
            <a:r>
              <a:rPr lang="zh-CN" altLang="zh-CN" sz="2000" spc="95" dirty="0">
                <a:effectLst/>
                <a:latin typeface="微软雅黑 Light" panose="020B0502040204020203" pitchFamily="34" charset="-122"/>
                <a:cs typeface="宋体" panose="02010600030101010101" pitchFamily="2" charset="-122"/>
              </a:rPr>
              <a:t>人物</a:t>
            </a:r>
            <a:r>
              <a:rPr lang="zh-CN" altLang="zh-CN" sz="2000" spc="105" dirty="0">
                <a:effectLst/>
                <a:latin typeface="微软雅黑 Light" panose="020B0502040204020203" pitchFamily="34" charset="-122"/>
                <a:cs typeface="宋体" panose="02010600030101010101" pitchFamily="2" charset="-122"/>
              </a:rPr>
              <a:t>。</a:t>
            </a:r>
            <a:endParaRPr lang="zh-CN" altLang="zh-CN" sz="2000" dirty="0">
              <a:effectLst/>
              <a:latin typeface="微软雅黑 Light" panose="020B0502040204020203" pitchFamily="34"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1238329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29801"/>
          </a:xfrm>
        </p:spPr>
        <p:style>
          <a:lnRef idx="3">
            <a:schemeClr val="lt1"/>
          </a:lnRef>
          <a:fillRef idx="1">
            <a:schemeClr val="accent2"/>
          </a:fillRef>
          <a:effectRef idx="1">
            <a:schemeClr val="accent2"/>
          </a:effectRef>
          <a:fontRef idx="minor">
            <a:schemeClr val="lt1"/>
          </a:fontRef>
        </p:style>
        <p:txBody>
          <a:bodyPr vert="horz">
            <a:noAutofit/>
          </a:bodyPr>
          <a:lstStyle/>
          <a:p>
            <a:pPr marL="457200" indent="-457200" algn="just">
              <a:lnSpc>
                <a:spcPct val="100000"/>
              </a:lnSpc>
              <a:buFont typeface="+mj-lt"/>
              <a:buAutoNum type="arabicPeriod" startAt="2"/>
            </a:pPr>
            <a:r>
              <a:rPr lang="zh-CN" altLang="zh-CN" sz="2000" b="1" spc="70" dirty="0">
                <a:effectLst/>
                <a:latin typeface="微软雅黑 Light" panose="020B0502040204020203" pitchFamily="34" charset="-122"/>
                <a:ea typeface="微软雅黑 Light" panose="020B0502040204020203" pitchFamily="34" charset="-122"/>
                <a:cs typeface="宋体" panose="02010600030101010101" pitchFamily="2" charset="-122"/>
              </a:rPr>
              <a:t>新时期现实主义电影表演理论的探索流变</a:t>
            </a:r>
            <a:endParaRPr lang="en-US" altLang="zh-CN" sz="2000" b="1" spc="75" dirty="0">
              <a:latin typeface="微软雅黑 Light" panose="020B0502040204020203" pitchFamily="34" charset="-122"/>
              <a:ea typeface="微软雅黑 Light" panose="020B0502040204020203" pitchFamily="34" charset="-122"/>
              <a:cs typeface="宋体" panose="02010600030101010101" pitchFamily="2" charset="-122"/>
            </a:endParaRPr>
          </a:p>
          <a:p>
            <a:pPr algn="just">
              <a:lnSpc>
                <a:spcPct val="150000"/>
              </a:lnSpc>
            </a:pP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新时期以来</a:t>
            </a:r>
            <a:r>
              <a:rPr lang="zh-CN" altLang="zh-CN" sz="2000" spc="-45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中国电影表演理论与创作实践总是密切结合的</a:t>
            </a:r>
            <a:r>
              <a:rPr lang="zh-CN" altLang="en-US" sz="2000" spc="85" dirty="0">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理论探索与表演创作</a:t>
            </a:r>
            <a:r>
              <a:rPr lang="zh-CN" altLang="en-US" sz="2000" spc="75" dirty="0">
                <a:effectLst/>
                <a:latin typeface="微软雅黑 Light" panose="020B0502040204020203" pitchFamily="34" charset="-122"/>
                <a:ea typeface="微软雅黑 Light" panose="020B0502040204020203" pitchFamily="34" charset="-122"/>
                <a:cs typeface="宋体" panose="02010600030101010101" pitchFamily="2" charset="-122"/>
              </a:rPr>
              <a:t>是</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密切相关的</a:t>
            </a:r>
            <a:r>
              <a:rPr lang="zh-CN"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rPr>
              <a:t>。</a:t>
            </a:r>
            <a:endParaRPr lang="en-US"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endParaRPr>
          </a:p>
          <a:p>
            <a:pPr algn="just">
              <a:lnSpc>
                <a:spcPct val="150000"/>
              </a:lnSpc>
            </a:pPr>
            <a:r>
              <a:rPr lang="zh-CN" altLang="zh-CN" sz="2000" spc="80" dirty="0">
                <a:effectLst/>
                <a:latin typeface="微软雅黑 Light" panose="020B0502040204020203" pitchFamily="34" charset="-122"/>
                <a:ea typeface="微软雅黑 Light" panose="020B0502040204020203" pitchFamily="34" charset="-122"/>
                <a:cs typeface="宋体" panose="02010600030101010101" pitchFamily="2" charset="-122"/>
              </a:rPr>
              <a:t>理论的成就反映</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到创作上</a:t>
            </a:r>
            <a:r>
              <a:rPr lang="zh-CN" altLang="zh-CN" sz="2000" spc="-45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就有了丰富的人物形象的出现</a:t>
            </a:r>
            <a:r>
              <a:rPr lang="zh-CN" altLang="zh-CN" sz="2000" spc="-43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rPr>
              <a:t>反之</a:t>
            </a:r>
            <a:r>
              <a:rPr lang="zh-CN" altLang="zh-CN" sz="2000" spc="-43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ea typeface="微软雅黑 Light" panose="020B0502040204020203" pitchFamily="34" charset="-122"/>
                <a:cs typeface="宋体" panose="02010600030101010101" pitchFamily="2" charset="-122"/>
              </a:rPr>
              <a:t>形象创作上出现的不足</a:t>
            </a:r>
            <a:r>
              <a:rPr lang="zh-CN" altLang="zh-CN" sz="2000" spc="-42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ea typeface="微软雅黑 Light" panose="020B0502040204020203" pitchFamily="34" charset="-122"/>
                <a:cs typeface="宋体" panose="02010600030101010101" pitchFamily="2" charset="-122"/>
              </a:rPr>
              <a:t>次品</a:t>
            </a:r>
            <a:r>
              <a:rPr lang="zh-CN" altLang="zh-CN" sz="200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也反映出我们的理论有时走入误区或变得极端化</a:t>
            </a:r>
            <a:r>
              <a:rPr lang="zh-CN" altLang="zh-CN" sz="2000" spc="105" dirty="0">
                <a:effectLst/>
                <a:latin typeface="微软雅黑 Light" panose="020B0502040204020203" pitchFamily="34" charset="-122"/>
                <a:ea typeface="微软雅黑 Light" panose="020B0502040204020203" pitchFamily="34" charset="-122"/>
                <a:cs typeface="宋体" panose="02010600030101010101" pitchFamily="2" charset="-122"/>
              </a:rPr>
              <a:t>。</a:t>
            </a:r>
            <a:endParaRPr lang="en-US" altLang="zh-CN" sz="2000" spc="105" dirty="0">
              <a:effectLst/>
              <a:latin typeface="微软雅黑 Light" panose="020B0502040204020203" pitchFamily="34" charset="-122"/>
              <a:ea typeface="微软雅黑 Light" panose="020B0502040204020203" pitchFamily="34" charset="-122"/>
              <a:cs typeface="宋体" panose="02010600030101010101" pitchFamily="2" charset="-122"/>
            </a:endParaRPr>
          </a:p>
          <a:p>
            <a:pPr algn="just">
              <a:lnSpc>
                <a:spcPct val="150000"/>
              </a:lnSpc>
            </a:pPr>
            <a:r>
              <a:rPr lang="zh-CN" altLang="zh-CN" sz="2000" spc="105" dirty="0">
                <a:effectLst/>
                <a:latin typeface="微软雅黑 Light" panose="020B0502040204020203" pitchFamily="34" charset="-122"/>
                <a:ea typeface="微软雅黑 Light" panose="020B0502040204020203" pitchFamily="34" charset="-122"/>
                <a:cs typeface="宋体" panose="02010600030101010101" pitchFamily="2" charset="-122"/>
              </a:rPr>
              <a:t>在这一时期</a:t>
            </a:r>
            <a:r>
              <a:rPr lang="zh-CN" altLang="zh-CN" sz="2000" spc="-40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ea typeface="微软雅黑 Light" panose="020B0502040204020203" pitchFamily="34" charset="-122"/>
                <a:cs typeface="宋体" panose="02010600030101010101" pitchFamily="2" charset="-122"/>
              </a:rPr>
              <a:t>恢复传统</a:t>
            </a:r>
            <a:r>
              <a:rPr lang="zh-CN" altLang="zh-CN" sz="2000" spc="-40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ea typeface="微软雅黑 Light" panose="020B0502040204020203" pitchFamily="34" charset="-122"/>
                <a:cs typeface="宋体" panose="02010600030101010101" pitchFamily="2" charset="-122"/>
              </a:rPr>
              <a:t>探</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索创新</a:t>
            </a:r>
            <a:r>
              <a:rPr lang="zh-CN" altLang="zh-CN" sz="2000" spc="-45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回归再认识的理论流变</a:t>
            </a:r>
            <a:r>
              <a:rPr lang="zh-CN" altLang="zh-CN" sz="2000" spc="-40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ea typeface="微软雅黑 Light" panose="020B0502040204020203" pitchFamily="34" charset="-122"/>
                <a:cs typeface="宋体" panose="02010600030101010101" pitchFamily="2" charset="-122"/>
              </a:rPr>
              <a:t>有时几乎是同步进行</a:t>
            </a:r>
            <a:r>
              <a:rPr lang="zh-CN" altLang="zh-CN" sz="2000" spc="-40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ea typeface="微软雅黑 Light" panose="020B0502040204020203" pitchFamily="34" charset="-122"/>
                <a:cs typeface="宋体" panose="02010600030101010101" pitchFamily="2" charset="-122"/>
              </a:rPr>
              <a:t>有时又是交错发展着</a:t>
            </a:r>
            <a:r>
              <a:rPr lang="zh-CN" altLang="zh-CN" sz="200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总体上呈现出一种螺旋式上升的轨迹</a:t>
            </a:r>
            <a:r>
              <a:rPr lang="zh-CN"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rPr>
              <a:t>。</a:t>
            </a:r>
            <a:endParaRPr lang="en-US"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endParaRPr>
          </a:p>
          <a:p>
            <a:pPr algn="just">
              <a:lnSpc>
                <a:spcPct val="150000"/>
              </a:lnSpc>
            </a:pPr>
            <a:r>
              <a:rPr lang="zh-CN" altLang="zh-CN" sz="2000" spc="90" dirty="0">
                <a:effectLst/>
                <a:latin typeface="微软雅黑 Light" panose="020B0502040204020203" pitchFamily="34" charset="-122"/>
                <a:ea typeface="微软雅黑 Light" panose="020B0502040204020203" pitchFamily="34" charset="-122"/>
                <a:cs typeface="宋体" panose="02010600030101010101" pitchFamily="2" charset="-122"/>
              </a:rPr>
              <a:t>从理论到实践</a:t>
            </a:r>
            <a:r>
              <a:rPr lang="zh-CN" altLang="zh-CN" sz="2000" spc="-43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rPr>
              <a:t>对新时期的电影表演进</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行一次全方位的回顾</a:t>
            </a:r>
            <a:r>
              <a:rPr lang="zh-CN" altLang="zh-CN" sz="2000" spc="-45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回顾其得与失</a:t>
            </a:r>
            <a:r>
              <a:rPr lang="zh-CN" altLang="zh-CN" sz="2000" spc="-45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85" dirty="0">
                <a:effectLst/>
                <a:latin typeface="微软雅黑 Light" panose="020B0502040204020203" pitchFamily="34" charset="-122"/>
                <a:ea typeface="微软雅黑 Light" panose="020B0502040204020203" pitchFamily="34" charset="-122"/>
                <a:cs typeface="宋体" panose="02010600030101010101" pitchFamily="2" charset="-122"/>
              </a:rPr>
              <a:t>从美学</a:t>
            </a:r>
            <a:r>
              <a:rPr lang="zh-CN" altLang="zh-CN" sz="2000" spc="-43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ea typeface="微软雅黑 Light" panose="020B0502040204020203" pitchFamily="34" charset="-122"/>
                <a:cs typeface="宋体" panose="02010600030101010101" pitchFamily="2" charset="-122"/>
              </a:rPr>
              <a:t>哲学含义上去衡量</a:t>
            </a:r>
            <a:r>
              <a:rPr lang="zh-CN" altLang="zh-CN" sz="2000" spc="-43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ea typeface="微软雅黑 Light" panose="020B0502040204020203" pitchFamily="34" charset="-122"/>
                <a:cs typeface="宋体" panose="02010600030101010101" pitchFamily="2" charset="-122"/>
              </a:rPr>
              <a:t>做出定论</a:t>
            </a:r>
            <a:r>
              <a:rPr lang="zh-CN" altLang="zh-CN" sz="2000" spc="-42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ea typeface="微软雅黑 Light" panose="020B0502040204020203" pitchFamily="34" charset="-122"/>
                <a:cs typeface="宋体" panose="02010600030101010101" pitchFamily="2" charset="-122"/>
              </a:rPr>
              <a:t>还</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需要采取科学方法</a:t>
            </a:r>
            <a:r>
              <a:rPr lang="zh-CN" altLang="zh-CN" sz="2000" spc="-450" dirty="0">
                <a:effectLst/>
                <a:latin typeface="微软雅黑 Light" panose="020B0502040204020203" pitchFamily="34" charset="-122"/>
                <a:ea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ea typeface="微软雅黑 Light" panose="020B0502040204020203" pitchFamily="34" charset="-122"/>
                <a:cs typeface="宋体" panose="02010600030101010101" pitchFamily="2" charset="-122"/>
              </a:rPr>
              <a:t>占有丰富的资料和进行详细的论证</a:t>
            </a:r>
            <a:r>
              <a:rPr lang="zh-CN" altLang="zh-CN" sz="2000" dirty="0">
                <a:effectLst/>
                <a:latin typeface="微软雅黑 Light" panose="020B0502040204020203" pitchFamily="34" charset="-122"/>
                <a:ea typeface="微软雅黑 Light" panose="020B0502040204020203" pitchFamily="34" charset="-122"/>
                <a:cs typeface="宋体" panose="02010600030101010101" pitchFamily="2" charset="-122"/>
              </a:rPr>
              <a:t>。</a:t>
            </a:r>
          </a:p>
          <a:p>
            <a:pPr marL="0" indent="0" algn="just">
              <a:lnSpc>
                <a:spcPct val="150000"/>
              </a:lnSpc>
              <a:buNone/>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6297947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29801"/>
          </a:xfrm>
        </p:spPr>
        <p:txBody>
          <a:bodyPr vert="horz">
            <a:noAutofit/>
          </a:bodyPr>
          <a:lstStyle/>
          <a:p>
            <a:pPr marL="457200" indent="-457200" algn="just">
              <a:lnSpc>
                <a:spcPct val="100000"/>
              </a:lnSpc>
              <a:buFont typeface="+mj-lt"/>
              <a:buAutoNum type="arabicPeriod" startAt="3"/>
            </a:pPr>
            <a:r>
              <a:rPr lang="zh-CN" altLang="zh-CN" sz="2000" b="1" spc="65" dirty="0">
                <a:effectLst/>
                <a:latin typeface="微软雅黑 Light" panose="020B0502040204020203" pitchFamily="34" charset="-122"/>
                <a:cs typeface="宋体" panose="02010600030101010101" pitchFamily="2" charset="-122"/>
              </a:rPr>
              <a:t>当前电影表演面临的严峻考验</a:t>
            </a:r>
            <a:endParaRPr lang="zh-CN" altLang="zh-CN" sz="2000" b="1" dirty="0">
              <a:effectLst/>
              <a:latin typeface="微软雅黑 Light" panose="020B0502040204020203" pitchFamily="34" charset="-122"/>
              <a:cs typeface="宋体" panose="02010600030101010101" pitchFamily="2" charset="-122"/>
            </a:endParaRPr>
          </a:p>
          <a:p>
            <a:pPr marL="0" indent="0" algn="just">
              <a:lnSpc>
                <a:spcPct val="125000"/>
              </a:lnSpc>
              <a:buNone/>
            </a:pPr>
            <a:r>
              <a:rPr lang="zh-CN" altLang="zh-CN" sz="2000" b="1" spc="-690" dirty="0">
                <a:effectLst/>
                <a:latin typeface="微软雅黑 Light" panose="020B0502040204020203" pitchFamily="34" charset="-122"/>
                <a:cs typeface="宋体" panose="02010600030101010101" pitchFamily="2" charset="-122"/>
              </a:rPr>
              <a:t>（</a:t>
            </a:r>
            <a:r>
              <a:rPr lang="zh-CN" altLang="zh-CN" sz="2000" b="1" spc="-205" dirty="0">
                <a:effectLst/>
                <a:latin typeface="微软雅黑 Light" panose="020B0502040204020203" pitchFamily="34" charset="-122"/>
                <a:cs typeface="宋体" panose="02010600030101010101" pitchFamily="2" charset="-122"/>
              </a:rPr>
              <a:t>１</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65" dirty="0">
                <a:effectLst/>
                <a:latin typeface="微软雅黑 Light" panose="020B0502040204020203" pitchFamily="34" charset="-122"/>
                <a:cs typeface="宋体" panose="02010600030101010101" pitchFamily="2" charset="-122"/>
              </a:rPr>
              <a:t>重新认识典型人物的丰富性</a:t>
            </a:r>
            <a:endParaRPr lang="en-US" altLang="zh-CN" sz="2000" b="1" spc="65" dirty="0">
              <a:effectLst/>
              <a:latin typeface="微软雅黑 Light" panose="020B0502040204020203" pitchFamily="34" charset="-122"/>
              <a:cs typeface="宋体" panose="02010600030101010101" pitchFamily="2" charset="-122"/>
            </a:endParaRPr>
          </a:p>
          <a:p>
            <a:pPr algn="just">
              <a:lnSpc>
                <a:spcPct val="125000"/>
              </a:lnSpc>
            </a:pPr>
            <a:r>
              <a:rPr lang="zh-CN" altLang="en-US" sz="2000" dirty="0">
                <a:effectLst/>
                <a:latin typeface="微软雅黑 Light" panose="020B0502040204020203" pitchFamily="34" charset="-122"/>
                <a:cs typeface="宋体" panose="02010600030101010101" pitchFamily="2" charset="-122"/>
              </a:rPr>
              <a:t>新时期的表演创作的最大收获，是在认识典型人物的丰富性上有了明显的提高和表演观念的演进。（例：</a:t>
            </a:r>
            <a:r>
              <a:rPr lang="en-US" altLang="zh-CN" sz="2000" dirty="0">
                <a:effectLst/>
                <a:latin typeface="微软雅黑 Light" panose="020B0502040204020203" pitchFamily="34" charset="-122"/>
                <a:cs typeface="宋体" panose="02010600030101010101" pitchFamily="2" charset="-122"/>
              </a:rPr>
              <a:t>《</a:t>
            </a:r>
            <a:r>
              <a:rPr lang="zh-CN" altLang="en-US" sz="2000" dirty="0">
                <a:effectLst/>
                <a:latin typeface="微软雅黑 Light" panose="020B0502040204020203" pitchFamily="34" charset="-122"/>
                <a:cs typeface="宋体" panose="02010600030101010101" pitchFamily="2" charset="-122"/>
              </a:rPr>
              <a:t>巴山夜雨</a:t>
            </a:r>
            <a:r>
              <a:rPr lang="en-US" altLang="zh-CN" sz="2000" dirty="0">
                <a:effectLst/>
                <a:latin typeface="微软雅黑 Light" panose="020B0502040204020203" pitchFamily="34" charset="-122"/>
                <a:cs typeface="宋体" panose="02010600030101010101" pitchFamily="2" charset="-122"/>
              </a:rPr>
              <a:t>》</a:t>
            </a:r>
            <a:r>
              <a:rPr lang="zh-CN" altLang="en-US" sz="2000" dirty="0">
                <a:effectLst/>
                <a:latin typeface="微软雅黑 Light" panose="020B0502040204020203" pitchFamily="34" charset="-122"/>
                <a:cs typeface="宋体" panose="02010600030101010101" pitchFamily="2" charset="-122"/>
              </a:rPr>
              <a:t>中，人民群众的典型组合，表现了在那浩劫年代关心国家命运的正气凛然的群体风貌，并因此共同获得了“金鸡奖”最佳配角奖；</a:t>
            </a:r>
            <a:r>
              <a:rPr lang="en-US" altLang="zh-CN" sz="2000" dirty="0">
                <a:effectLst/>
                <a:latin typeface="微软雅黑 Light" panose="020B0502040204020203" pitchFamily="34" charset="-122"/>
                <a:cs typeface="宋体" panose="02010600030101010101" pitchFamily="2" charset="-122"/>
              </a:rPr>
              <a:t>《</a:t>
            </a:r>
            <a:r>
              <a:rPr lang="zh-CN" altLang="en-US" sz="2000" dirty="0">
                <a:effectLst/>
                <a:latin typeface="微软雅黑 Light" panose="020B0502040204020203" pitchFamily="34" charset="-122"/>
                <a:cs typeface="宋体" panose="02010600030101010101" pitchFamily="2" charset="-122"/>
              </a:rPr>
              <a:t>过年</a:t>
            </a:r>
            <a:r>
              <a:rPr lang="en-US" altLang="zh-CN" sz="2000" dirty="0">
                <a:effectLst/>
                <a:latin typeface="微软雅黑 Light" panose="020B0502040204020203" pitchFamily="34" charset="-122"/>
                <a:cs typeface="宋体" panose="02010600030101010101" pitchFamily="2" charset="-122"/>
              </a:rPr>
              <a:t>》</a:t>
            </a:r>
            <a:r>
              <a:rPr lang="zh-CN" altLang="en-US" sz="2000" dirty="0">
                <a:effectLst/>
                <a:latin typeface="微软雅黑 Light" panose="020B0502040204020203" pitchFamily="34" charset="-122"/>
                <a:cs typeface="宋体" panose="02010600030101010101" pitchFamily="2" charset="-122"/>
              </a:rPr>
              <a:t>中，一家</a:t>
            </a:r>
            <a:r>
              <a:rPr lang="en-US" altLang="zh-CN" sz="2000" dirty="0">
                <a:effectLst/>
                <a:latin typeface="微软雅黑 Light" panose="020B0502040204020203" pitchFamily="34" charset="-122"/>
                <a:cs typeface="宋体" panose="02010600030101010101" pitchFamily="2" charset="-122"/>
              </a:rPr>
              <a:t>12</a:t>
            </a:r>
            <a:r>
              <a:rPr lang="zh-CN" altLang="en-US" sz="2000" dirty="0">
                <a:effectLst/>
                <a:latin typeface="微软雅黑 Light" panose="020B0502040204020203" pitchFamily="34" charset="-122"/>
                <a:cs typeface="宋体" panose="02010600030101010101" pitchFamily="2" charset="-122"/>
              </a:rPr>
              <a:t>口人的典型组合，表现了传统家庭中，由于社会的急遽变异，家人之间产生的貌合神离，个个形象生动的状态，都很贴近社会实际。）</a:t>
            </a:r>
            <a:endParaRPr lang="en-US" altLang="zh-CN" sz="2000" dirty="0">
              <a:effectLst/>
              <a:latin typeface="微软雅黑 Light" panose="020B0502040204020203" pitchFamily="34" charset="-122"/>
              <a:cs typeface="宋体" panose="02010600030101010101" pitchFamily="2" charset="-122"/>
            </a:endParaRPr>
          </a:p>
          <a:p>
            <a:pPr algn="just">
              <a:lnSpc>
                <a:spcPct val="125000"/>
              </a:lnSpc>
            </a:pPr>
            <a:r>
              <a:rPr lang="zh-CN" altLang="en-US" sz="2000" dirty="0">
                <a:effectLst/>
                <a:latin typeface="微软雅黑 Light" panose="020B0502040204020203" pitchFamily="34" charset="-122"/>
                <a:cs typeface="宋体" panose="02010600030101010101" pitchFamily="2" charset="-122"/>
              </a:rPr>
              <a:t>目前在对艺术典型形象的丰富性的认识上，有一种看不见的模式化倾向影响着很多创作者的表演观</a:t>
            </a:r>
            <a:r>
              <a:rPr lang="en-US" altLang="zh-CN" sz="2000" dirty="0">
                <a:effectLst/>
                <a:latin typeface="微软雅黑 Light" panose="020B0502040204020203" pitchFamily="34" charset="-122"/>
                <a:cs typeface="宋体" panose="02010600030101010101" pitchFamily="2" charset="-122"/>
              </a:rPr>
              <a:t>——</a:t>
            </a:r>
            <a:r>
              <a:rPr lang="zh-CN" altLang="en-US" sz="2000" dirty="0">
                <a:effectLst/>
                <a:latin typeface="微软雅黑 Light" panose="020B0502040204020203" pitchFamily="34" charset="-122"/>
                <a:cs typeface="宋体" panose="02010600030101010101" pitchFamily="2" charset="-122"/>
              </a:rPr>
              <a:t>新人物形象应脱离神话般光环，脱离概念的模式化，返璞归真，走向真实的人，这本是应该提倡的。但无限度地强调自然、真实、纪实、写实，认为以此为据就可以展示真实的人性，就是艺术的本身，这样的认识就不确切了。更有仅凭自己狭窄的、个人化的、片段式的、支离破碎的生活感受，不要形象素材的积累，仅凭一事一地的生活体验，只见树木、不见森林的“纪实”地表现生活，并且认为这就是艺术真实和艺术典型，这种认识则更为不妥。</a:t>
            </a:r>
            <a:endParaRPr lang="zh-CN" altLang="zh-CN" sz="2000" dirty="0">
              <a:effectLst/>
              <a:latin typeface="微软雅黑 Light" panose="020B0502040204020203" pitchFamily="34"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195043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12478" y="1461944"/>
            <a:ext cx="8813723" cy="5229801"/>
          </a:xfrm>
        </p:spPr>
        <p:txBody>
          <a:bodyPr vert="horz">
            <a:noAutofit/>
          </a:bodyPr>
          <a:lstStyle/>
          <a:p>
            <a:pPr marL="457200" indent="-457200" algn="just">
              <a:lnSpc>
                <a:spcPct val="100000"/>
              </a:lnSpc>
              <a:buFont typeface="+mj-lt"/>
              <a:buAutoNum type="arabicPeriod" startAt="3"/>
            </a:pPr>
            <a:r>
              <a:rPr lang="zh-CN" altLang="zh-CN" sz="2000" b="1" spc="65" dirty="0">
                <a:effectLst/>
                <a:latin typeface="微软雅黑 Light" panose="020B0502040204020203" pitchFamily="34" charset="-122"/>
                <a:cs typeface="宋体" panose="02010600030101010101" pitchFamily="2" charset="-122"/>
              </a:rPr>
              <a:t>当前电影表演面临的严峻考验</a:t>
            </a:r>
            <a:endParaRPr lang="zh-CN" altLang="zh-CN" sz="2000" b="1" dirty="0">
              <a:effectLst/>
              <a:latin typeface="微软雅黑 Light" panose="020B0502040204020203" pitchFamily="34" charset="-122"/>
              <a:cs typeface="宋体" panose="02010600030101010101" pitchFamily="2" charset="-122"/>
            </a:endParaRPr>
          </a:p>
          <a:p>
            <a:pPr marL="0" indent="0" algn="just">
              <a:lnSpc>
                <a:spcPct val="125000"/>
              </a:lnSpc>
              <a:buNone/>
            </a:pPr>
            <a:r>
              <a:rPr lang="zh-CN" altLang="zh-CN" sz="2000" b="1" spc="-690" dirty="0">
                <a:effectLst/>
                <a:latin typeface="微软雅黑 Light" panose="020B0502040204020203" pitchFamily="34" charset="-122"/>
                <a:cs typeface="宋体" panose="02010600030101010101" pitchFamily="2" charset="-122"/>
              </a:rPr>
              <a:t>（</a:t>
            </a:r>
            <a:r>
              <a:rPr lang="zh-CN" altLang="zh-CN" sz="2000" b="1" spc="-205" dirty="0">
                <a:effectLst/>
                <a:latin typeface="微软雅黑 Light" panose="020B0502040204020203" pitchFamily="34" charset="-122"/>
                <a:cs typeface="宋体" panose="02010600030101010101" pitchFamily="2" charset="-122"/>
              </a:rPr>
              <a:t>１</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65" dirty="0">
                <a:effectLst/>
                <a:latin typeface="微软雅黑 Light" panose="020B0502040204020203" pitchFamily="34" charset="-122"/>
                <a:cs typeface="宋体" panose="02010600030101010101" pitchFamily="2" charset="-122"/>
              </a:rPr>
              <a:t>重新认识典型人物的丰富性</a:t>
            </a:r>
            <a:endParaRPr lang="en-US" altLang="zh-CN" sz="2000" b="1" spc="65" dirty="0">
              <a:effectLst/>
              <a:latin typeface="微软雅黑 Light" panose="020B0502040204020203" pitchFamily="34" charset="-122"/>
              <a:cs typeface="宋体" panose="02010600030101010101" pitchFamily="2" charset="-122"/>
            </a:endParaRPr>
          </a:p>
          <a:p>
            <a:pPr marL="93345" marR="144145" indent="267970" algn="just">
              <a:lnSpc>
                <a:spcPct val="125000"/>
              </a:lnSpc>
              <a:spcBef>
                <a:spcPts val="55"/>
              </a:spcBef>
              <a:spcAft>
                <a:spcPts val="0"/>
              </a:spcAft>
            </a:pPr>
            <a:r>
              <a:rPr lang="zh-CN" altLang="zh-CN" sz="2000" spc="135" dirty="0">
                <a:effectLst/>
                <a:latin typeface="微软雅黑 Light" panose="020B0502040204020203" pitchFamily="34" charset="-122"/>
                <a:cs typeface="宋体" panose="02010600030101010101" pitchFamily="2" charset="-122"/>
              </a:rPr>
              <a:t>我们提倡要善于发现生活中的</a:t>
            </a:r>
            <a:r>
              <a:rPr lang="zh-CN" altLang="zh-CN" sz="2000" spc="-43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亮色</a:t>
            </a:r>
            <a:r>
              <a:rPr lang="zh-CN" altLang="zh-CN" sz="2000" spc="-315" dirty="0">
                <a:effectLst/>
                <a:latin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cs typeface="宋体" panose="02010600030101010101" pitchFamily="2" charset="-122"/>
              </a:rPr>
              <a:t>使</a:t>
            </a:r>
            <a:r>
              <a:rPr lang="zh-CN" altLang="zh-CN" sz="2000" spc="165" dirty="0">
                <a:effectLst/>
                <a:latin typeface="微软雅黑 Light" panose="020B0502040204020203" pitchFamily="34" charset="-122"/>
                <a:cs typeface="宋体" panose="02010600030101010101" pitchFamily="2" charset="-122"/>
              </a:rPr>
              <a:t>人的思想境界得到升</a:t>
            </a:r>
            <a:r>
              <a:rPr lang="zh-CN" altLang="zh-CN" sz="2000" spc="75" dirty="0">
                <a:effectLst/>
                <a:latin typeface="微软雅黑 Light" panose="020B0502040204020203" pitchFamily="34" charset="-122"/>
                <a:cs typeface="宋体" panose="02010600030101010101" pitchFamily="2" charset="-122"/>
              </a:rPr>
              <a:t>华</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振奋人的精神斗志的亮色</a:t>
            </a:r>
            <a:r>
              <a:rPr lang="zh-CN" altLang="zh-CN" sz="2000" dirty="0">
                <a:effectLst/>
                <a:latin typeface="微软雅黑 Light" panose="020B0502040204020203" pitchFamily="34" charset="-122"/>
                <a:cs typeface="宋体" panose="02010600030101010101" pitchFamily="2" charset="-122"/>
              </a:rPr>
              <a:t>。</a:t>
            </a:r>
          </a:p>
          <a:p>
            <a:pPr marL="95885" marR="78105" indent="266065">
              <a:lnSpc>
                <a:spcPct val="125000"/>
              </a:lnSpc>
              <a:spcBef>
                <a:spcPts val="5"/>
              </a:spcBef>
              <a:spcAft>
                <a:spcPts val="0"/>
              </a:spcAft>
            </a:pPr>
            <a:r>
              <a:rPr lang="zh-CN" altLang="zh-CN" sz="2000" spc="105" dirty="0">
                <a:effectLst/>
                <a:latin typeface="微软雅黑 Light" panose="020B0502040204020203" pitchFamily="34" charset="-122"/>
                <a:cs typeface="宋体" panose="02010600030101010101" pitchFamily="2" charset="-122"/>
              </a:rPr>
              <a:t>我们无需粉饰现实</a:t>
            </a:r>
            <a:r>
              <a:rPr lang="zh-CN" altLang="zh-CN" sz="2000" spc="-38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掩盖生活中</a:t>
            </a:r>
            <a:r>
              <a:rPr lang="zh-CN" altLang="zh-CN" sz="2000" spc="80" dirty="0">
                <a:effectLst/>
                <a:latin typeface="微软雅黑 Light" panose="020B0502040204020203" pitchFamily="34" charset="-122"/>
                <a:cs typeface="宋体" panose="02010600030101010101" pitchFamily="2" charset="-122"/>
              </a:rPr>
              <a:t>的种种矛盾</a:t>
            </a:r>
            <a:r>
              <a:rPr lang="zh-CN" altLang="zh-CN" sz="2000" spc="-39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但对于现实生活中的阴</a:t>
            </a:r>
            <a:r>
              <a:rPr lang="zh-CN" altLang="zh-CN" sz="2000" spc="90" dirty="0">
                <a:effectLst/>
                <a:latin typeface="微软雅黑 Light" panose="020B0502040204020203" pitchFamily="34" charset="-122"/>
                <a:cs typeface="宋体" panose="02010600030101010101" pitchFamily="2" charset="-122"/>
              </a:rPr>
              <a:t>暗面的批判和假恶丑的抨击</a:t>
            </a:r>
            <a:r>
              <a:rPr lang="zh-CN" altLang="zh-CN" sz="2000" spc="-38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也有一</a:t>
            </a:r>
            <a:r>
              <a:rPr lang="zh-CN" altLang="zh-CN" sz="2000" spc="75" dirty="0">
                <a:effectLst/>
                <a:latin typeface="微软雅黑 Light" panose="020B0502040204020203" pitchFamily="34" charset="-122"/>
                <a:cs typeface="宋体" panose="02010600030101010101" pitchFamily="2" charset="-122"/>
              </a:rPr>
              <a:t>个角度和立足点的问题。</a:t>
            </a:r>
            <a:endParaRPr lang="en-US" altLang="zh-CN" sz="2000" spc="75" dirty="0">
              <a:effectLst/>
              <a:latin typeface="微软雅黑 Light" panose="020B0502040204020203" pitchFamily="34" charset="-122"/>
              <a:cs typeface="宋体" panose="02010600030101010101" pitchFamily="2" charset="-122"/>
            </a:endParaRPr>
          </a:p>
          <a:p>
            <a:pPr marL="95885" marR="78105" indent="266065">
              <a:lnSpc>
                <a:spcPct val="125000"/>
              </a:lnSpc>
              <a:spcBef>
                <a:spcPts val="5"/>
              </a:spcBef>
              <a:spcAft>
                <a:spcPts val="0"/>
              </a:spcAft>
            </a:pPr>
            <a:r>
              <a:rPr lang="zh-CN" altLang="en-US" sz="2000" spc="75" dirty="0">
                <a:latin typeface="微软雅黑 Light" panose="020B0502040204020203" pitchFamily="34" charset="-122"/>
                <a:cs typeface="宋体" panose="02010600030101010101" pitchFamily="2" charset="-122"/>
              </a:rPr>
              <a:t>案例：</a:t>
            </a:r>
            <a:r>
              <a:rPr lang="zh-CN" altLang="zh-CN" sz="2000" spc="85" dirty="0">
                <a:effectLst/>
                <a:latin typeface="微软雅黑 Light" panose="020B0502040204020203" pitchFamily="34" charset="-122"/>
                <a:cs typeface="宋体" panose="02010600030101010101" pitchFamily="2" charset="-122"/>
              </a:rPr>
              <a:t>乔安山</a:t>
            </a:r>
            <a:r>
              <a:rPr lang="zh-CN" altLang="zh-CN" sz="2000" spc="-450" dirty="0">
                <a:effectLst/>
                <a:latin typeface="微软雅黑 Light" panose="020B0502040204020203" pitchFamily="34" charset="-122"/>
                <a:cs typeface="宋体" panose="02010600030101010101" pitchFamily="2" charset="-122"/>
              </a:rPr>
              <a:t>（</a:t>
            </a:r>
            <a:r>
              <a:rPr lang="zh-CN" altLang="zh-CN" sz="2000" spc="-410" dirty="0">
                <a:effectLst/>
                <a:latin typeface="微软雅黑 Light" panose="020B0502040204020203" pitchFamily="34" charset="-122"/>
                <a:cs typeface="宋体" panose="02010600030101010101" pitchFamily="2" charset="-122"/>
              </a:rPr>
              <a:t>《</a:t>
            </a:r>
            <a:r>
              <a:rPr lang="zh-CN" altLang="zh-CN" sz="2000" dirty="0">
                <a:effectLst/>
                <a:latin typeface="微软雅黑 Light" panose="020B0502040204020203" pitchFamily="34" charset="-122"/>
                <a:cs typeface="宋体" panose="02010600030101010101" pitchFamily="2" charset="-122"/>
              </a:rPr>
              <a:t>离</a:t>
            </a:r>
            <a:r>
              <a:rPr lang="zh-CN" altLang="zh-CN" sz="2000" spc="90" dirty="0">
                <a:effectLst/>
                <a:latin typeface="微软雅黑 Light" panose="020B0502040204020203" pitchFamily="34" charset="-122"/>
                <a:cs typeface="宋体" panose="02010600030101010101" pitchFamily="2" charset="-122"/>
              </a:rPr>
              <a:t>开雷锋的日子</a:t>
            </a:r>
            <a:r>
              <a:rPr lang="zh-CN" altLang="zh-CN" sz="2000" spc="-450" dirty="0">
                <a:effectLst/>
                <a:latin typeface="微软雅黑 Light" panose="020B0502040204020203" pitchFamily="34" charset="-122"/>
                <a:cs typeface="宋体" panose="02010600030101010101" pitchFamily="2" charset="-122"/>
              </a:rPr>
              <a:t>》</a:t>
            </a:r>
            <a:r>
              <a:rPr lang="zh-CN" altLang="zh-CN" sz="2000" spc="-370" dirty="0">
                <a:effectLst/>
                <a:latin typeface="微软雅黑 Light" panose="020B0502040204020203" pitchFamily="34" charset="-122"/>
                <a:cs typeface="宋体" panose="02010600030101010101" pitchFamily="2" charset="-122"/>
              </a:rPr>
              <a:t>）</a:t>
            </a:r>
            <a:r>
              <a:rPr lang="zh-CN" altLang="zh-CN" sz="2000" spc="120" dirty="0">
                <a:effectLst/>
                <a:latin typeface="微软雅黑 Light" panose="020B0502040204020203" pitchFamily="34" charset="-122"/>
                <a:cs typeface="宋体" panose="02010600030101010101" pitchFamily="2" charset="-122"/>
              </a:rPr>
              <a:t>就是以雷锋的角度</a:t>
            </a:r>
            <a:r>
              <a:rPr lang="zh-CN" altLang="zh-CN" sz="2000" spc="-60"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眼光去认识和对待现实生活中的阴暗</a:t>
            </a:r>
            <a:r>
              <a:rPr lang="zh-CN" altLang="zh-CN" sz="2000" spc="75" dirty="0">
                <a:effectLst/>
                <a:latin typeface="微软雅黑 Light" panose="020B0502040204020203" pitchFamily="34" charset="-122"/>
                <a:cs typeface="宋体" panose="02010600030101010101" pitchFamily="2" charset="-122"/>
              </a:rPr>
              <a:t>面的</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这一形象使人的精神获得陶冶</a:t>
            </a:r>
            <a:r>
              <a:rPr lang="zh-CN" altLang="zh-CN" sz="200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升华</a:t>
            </a:r>
            <a:r>
              <a:rPr lang="zh-CN" altLang="zh-CN" sz="2000" spc="-450" dirty="0">
                <a:effectLst/>
                <a:latin typeface="微软雅黑 Light" panose="020B0502040204020203" pitchFamily="34" charset="-122"/>
                <a:cs typeface="宋体" panose="02010600030101010101" pitchFamily="2" charset="-122"/>
              </a:rPr>
              <a:t>，</a:t>
            </a:r>
            <a:r>
              <a:rPr lang="zh-CN" altLang="zh-CN" sz="2000" spc="100" dirty="0">
                <a:effectLst/>
                <a:latin typeface="微软雅黑 Light" panose="020B0502040204020203" pitchFamily="34" charset="-122"/>
                <a:cs typeface="宋体" panose="02010600030101010101" pitchFamily="2" charset="-122"/>
              </a:rPr>
              <a:t>而不是灰暗地只让人看到时代</a:t>
            </a:r>
            <a:r>
              <a:rPr lang="zh-CN" altLang="zh-CN" sz="2000" spc="75" dirty="0">
                <a:effectLst/>
                <a:latin typeface="微软雅黑 Light" panose="020B0502040204020203" pitchFamily="34" charset="-122"/>
                <a:cs typeface="宋体" panose="02010600030101010101" pitchFamily="2" charset="-122"/>
              </a:rPr>
              <a:t>生活中有着血腥</a:t>
            </a:r>
            <a:r>
              <a:rPr lang="zh-CN" altLang="zh-CN" sz="2000" spc="-45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诈骗</a:t>
            </a:r>
            <a:r>
              <a:rPr lang="zh-CN" altLang="zh-CN" sz="2000" spc="-450"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道德沦丧从而感到彷徨</a:t>
            </a:r>
            <a:r>
              <a:rPr lang="zh-CN" altLang="zh-CN" sz="2000" spc="-38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消沉</a:t>
            </a:r>
            <a:r>
              <a:rPr lang="zh-CN" altLang="zh-CN" sz="2000" spc="-380" dirty="0">
                <a:effectLst/>
                <a:latin typeface="微软雅黑 Light" panose="020B0502040204020203" pitchFamily="34" charset="-122"/>
                <a:cs typeface="宋体" panose="02010600030101010101" pitchFamily="2" charset="-122"/>
              </a:rPr>
              <a:t>、</a:t>
            </a:r>
            <a:r>
              <a:rPr lang="zh-CN" altLang="zh-CN" sz="2000" spc="105" dirty="0">
                <a:effectLst/>
                <a:latin typeface="微软雅黑 Light" panose="020B0502040204020203" pitchFamily="34" charset="-122"/>
                <a:cs typeface="宋体" panose="02010600030101010101" pitchFamily="2" charset="-122"/>
              </a:rPr>
              <a:t>迷茫</a:t>
            </a:r>
            <a:r>
              <a:rPr lang="zh-CN" altLang="zh-CN" sz="2000" spc="-380" dirty="0">
                <a:effectLst/>
                <a:latin typeface="微软雅黑 Light" panose="020B0502040204020203" pitchFamily="34" charset="-122"/>
                <a:cs typeface="宋体" panose="02010600030101010101" pitchFamily="2" charset="-122"/>
              </a:rPr>
              <a:t>，</a:t>
            </a:r>
            <a:r>
              <a:rPr lang="zh-CN" altLang="zh-CN" sz="2000" spc="110" dirty="0">
                <a:effectLst/>
                <a:latin typeface="微软雅黑 Light" panose="020B0502040204020203" pitchFamily="34" charset="-122"/>
                <a:cs typeface="宋体" panose="02010600030101010101" pitchFamily="2" charset="-122"/>
              </a:rPr>
              <a:t>失去推动时代</a:t>
            </a:r>
            <a:r>
              <a:rPr lang="zh-CN" altLang="zh-CN" sz="2000" spc="115" dirty="0">
                <a:effectLst/>
                <a:latin typeface="微软雅黑 Light" panose="020B0502040204020203" pitchFamily="34" charset="-122"/>
                <a:cs typeface="宋体" panose="02010600030101010101" pitchFamily="2" charset="-122"/>
              </a:rPr>
              <a:t>前进的力量</a:t>
            </a:r>
            <a:r>
              <a:rPr lang="zh-CN" altLang="zh-CN" sz="2000" spc="-135" dirty="0">
                <a:effectLst/>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a:p>
            <a:pPr marL="95885" marR="78105" indent="266065">
              <a:lnSpc>
                <a:spcPct val="125000"/>
              </a:lnSpc>
              <a:spcBef>
                <a:spcPts val="5"/>
              </a:spcBef>
              <a:spcAft>
                <a:spcPts val="0"/>
              </a:spcAft>
            </a:pPr>
            <a:r>
              <a:rPr lang="zh-CN" altLang="zh-CN" sz="2000" spc="95" dirty="0">
                <a:effectLst/>
                <a:latin typeface="微软雅黑 Light" panose="020B0502040204020203" pitchFamily="34" charset="-122"/>
                <a:cs typeface="宋体" panose="02010600030101010101" pitchFamily="2" charset="-122"/>
              </a:rPr>
              <a:t>在社会大变革</a:t>
            </a:r>
            <a:r>
              <a:rPr lang="zh-CN" altLang="zh-CN" sz="2000" spc="-42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经济转型期</a:t>
            </a:r>
            <a:r>
              <a:rPr lang="zh-CN" altLang="zh-CN" sz="2000" spc="-420" dirty="0">
                <a:effectLst/>
                <a:latin typeface="微软雅黑 Light" panose="020B0502040204020203" pitchFamily="34" charset="-122"/>
                <a:cs typeface="宋体" panose="02010600030101010101" pitchFamily="2" charset="-122"/>
              </a:rPr>
              <a:t>，</a:t>
            </a:r>
            <a:r>
              <a:rPr lang="zh-CN" altLang="zh-CN" sz="2000" spc="90" dirty="0">
                <a:effectLst/>
                <a:latin typeface="微软雅黑 Light" panose="020B0502040204020203" pitchFamily="34" charset="-122"/>
                <a:cs typeface="宋体" panose="02010600030101010101" pitchFamily="2" charset="-122"/>
              </a:rPr>
              <a:t>人们的价值观在进行调</a:t>
            </a:r>
            <a:r>
              <a:rPr lang="zh-CN" altLang="zh-CN" sz="2000" spc="45" dirty="0">
                <a:effectLst/>
                <a:latin typeface="微软雅黑 Light" panose="020B0502040204020203" pitchFamily="34" charset="-122"/>
                <a:cs typeface="宋体" panose="02010600030101010101" pitchFamily="2" charset="-122"/>
              </a:rPr>
              <a:t>整</a:t>
            </a:r>
            <a:r>
              <a:rPr lang="zh-CN" altLang="zh-CN" sz="2000" spc="-485" dirty="0">
                <a:effectLst/>
                <a:latin typeface="微软雅黑 Light" panose="020B0502040204020203" pitchFamily="34" charset="-122"/>
                <a:cs typeface="宋体" panose="02010600030101010101" pitchFamily="2" charset="-122"/>
              </a:rPr>
              <a:t>，</a:t>
            </a:r>
            <a:r>
              <a:rPr lang="zh-CN" altLang="zh-CN" sz="2000" spc="45" dirty="0">
                <a:effectLst/>
                <a:latin typeface="微软雅黑 Light" panose="020B0502040204020203" pitchFamily="34" charset="-122"/>
                <a:cs typeface="宋体" panose="02010600030101010101" pitchFamily="2" charset="-122"/>
              </a:rPr>
              <a:t>怎样以健康的</a:t>
            </a:r>
            <a:r>
              <a:rPr lang="zh-CN" altLang="zh-CN" sz="2000" spc="-475" dirty="0">
                <a:effectLst/>
                <a:latin typeface="微软雅黑 Light" panose="020B0502040204020203" pitchFamily="34" charset="-122"/>
                <a:cs typeface="宋体" panose="02010600030101010101" pitchFamily="2" charset="-122"/>
              </a:rPr>
              <a:t>、</a:t>
            </a:r>
            <a:r>
              <a:rPr lang="zh-CN" altLang="zh-CN" sz="2000" spc="45" dirty="0">
                <a:effectLst/>
                <a:latin typeface="微软雅黑 Light" panose="020B0502040204020203" pitchFamily="34" charset="-122"/>
                <a:cs typeface="宋体" panose="02010600030101010101" pitchFamily="2" charset="-122"/>
              </a:rPr>
              <a:t>丰富的</a:t>
            </a:r>
            <a:r>
              <a:rPr lang="zh-CN" altLang="zh-CN" sz="2000" spc="-440" dirty="0">
                <a:effectLst/>
                <a:latin typeface="微软雅黑 Light" panose="020B0502040204020203" pitchFamily="34" charset="-122"/>
                <a:cs typeface="宋体" panose="02010600030101010101" pitchFamily="2" charset="-122"/>
              </a:rPr>
              <a:t>、</a:t>
            </a:r>
            <a:r>
              <a:rPr lang="zh-CN" altLang="zh-CN" sz="2000" spc="80" dirty="0">
                <a:effectLst/>
                <a:latin typeface="微软雅黑 Light" panose="020B0502040204020203" pitchFamily="34" charset="-122"/>
                <a:cs typeface="宋体" panose="02010600030101010101" pitchFamily="2" charset="-122"/>
              </a:rPr>
              <a:t>真实的艺术典型去唤起人们对于生活的热爱</a:t>
            </a:r>
            <a:r>
              <a:rPr lang="zh-CN" altLang="zh-CN" sz="2000" spc="-440" dirty="0">
                <a:effectLst/>
                <a:latin typeface="微软雅黑 Light" panose="020B0502040204020203" pitchFamily="34" charset="-122"/>
                <a:cs typeface="宋体" panose="02010600030101010101" pitchFamily="2" charset="-122"/>
              </a:rPr>
              <a:t>，</a:t>
            </a:r>
            <a:r>
              <a:rPr lang="zh-CN" altLang="zh-CN" sz="2000" spc="55" dirty="0">
                <a:effectLst/>
                <a:latin typeface="微软雅黑 Light" panose="020B0502040204020203" pitchFamily="34" charset="-122"/>
                <a:cs typeface="宋体" panose="02010600030101010101" pitchFamily="2" charset="-122"/>
              </a:rPr>
              <a:t>是一</a:t>
            </a:r>
            <a:r>
              <a:rPr lang="zh-CN" altLang="zh-CN" sz="2000" spc="45" dirty="0">
                <a:effectLst/>
                <a:latin typeface="微软雅黑 Light" panose="020B0502040204020203" pitchFamily="34" charset="-122"/>
                <a:cs typeface="宋体" panose="02010600030101010101" pitchFamily="2" charset="-122"/>
              </a:rPr>
              <a:t>个亟待深入研究的课题。</a:t>
            </a:r>
            <a:r>
              <a:rPr lang="zh-CN" altLang="zh-CN" sz="2000" spc="80" dirty="0">
                <a:effectLst/>
                <a:latin typeface="微软雅黑 Light" panose="020B0502040204020203" pitchFamily="34" charset="-122"/>
                <a:cs typeface="宋体" panose="02010600030101010101" pitchFamily="2" charset="-122"/>
              </a:rPr>
              <a:t>艺术家要不违背良心</a:t>
            </a:r>
            <a:r>
              <a:rPr lang="zh-CN" altLang="zh-CN" sz="2000" spc="-440" dirty="0">
                <a:effectLst/>
                <a:latin typeface="微软雅黑 Light" panose="020B0502040204020203" pitchFamily="34" charset="-122"/>
                <a:cs typeface="宋体" panose="02010600030101010101" pitchFamily="2" charset="-122"/>
              </a:rPr>
              <a:t>，</a:t>
            </a:r>
            <a:r>
              <a:rPr lang="zh-CN" altLang="zh-CN" sz="2000" spc="75" dirty="0">
                <a:effectLst/>
                <a:latin typeface="微软雅黑 Light" panose="020B0502040204020203" pitchFamily="34" charset="-122"/>
                <a:cs typeface="宋体" panose="02010600030101010101" pitchFamily="2" charset="-122"/>
              </a:rPr>
              <a:t>讲述真实的感受</a:t>
            </a:r>
            <a:r>
              <a:rPr lang="zh-CN" altLang="zh-CN" sz="2000" spc="-440" dirty="0">
                <a:effectLst/>
                <a:latin typeface="微软雅黑 Light" panose="020B0502040204020203" pitchFamily="34" charset="-122"/>
                <a:cs typeface="宋体" panose="02010600030101010101" pitchFamily="2" charset="-122"/>
              </a:rPr>
              <a:t>，</a:t>
            </a:r>
            <a:r>
              <a:rPr lang="zh-CN" altLang="zh-CN" sz="2000" spc="70" dirty="0">
                <a:effectLst/>
                <a:latin typeface="微软雅黑 Light" panose="020B0502040204020203" pitchFamily="34" charset="-122"/>
                <a:cs typeface="宋体" panose="02010600030101010101" pitchFamily="2" charset="-122"/>
              </a:rPr>
              <a:t>更为重要的</a:t>
            </a:r>
            <a:r>
              <a:rPr lang="zh-CN" altLang="zh-CN" sz="2000" spc="45" dirty="0">
                <a:effectLst/>
                <a:latin typeface="微软雅黑 Light" panose="020B0502040204020203" pitchFamily="34" charset="-122"/>
                <a:cs typeface="宋体" panose="02010600030101010101" pitchFamily="2" charset="-122"/>
              </a:rPr>
              <a:t>是</a:t>
            </a:r>
            <a:r>
              <a:rPr lang="zh-CN" altLang="zh-CN" sz="2000" spc="-475" dirty="0">
                <a:effectLst/>
                <a:latin typeface="微软雅黑 Light" panose="020B0502040204020203" pitchFamily="34" charset="-122"/>
                <a:cs typeface="宋体" panose="02010600030101010101" pitchFamily="2" charset="-122"/>
              </a:rPr>
              <a:t>，</a:t>
            </a:r>
            <a:r>
              <a:rPr lang="zh-CN" altLang="zh-CN" sz="2000" spc="45" dirty="0">
                <a:effectLst/>
                <a:latin typeface="微软雅黑 Light" panose="020B0502040204020203" pitchFamily="34" charset="-122"/>
                <a:cs typeface="宋体" panose="02010600030101010101" pitchFamily="2" charset="-122"/>
              </a:rPr>
              <a:t>要有对生活亮色的发现与歌颂</a:t>
            </a:r>
            <a:r>
              <a:rPr lang="zh-CN" altLang="zh-CN" sz="2000" dirty="0">
                <a:effectLst/>
                <a:latin typeface="微软雅黑 Light" panose="020B0502040204020203" pitchFamily="34" charset="-122"/>
                <a:cs typeface="宋体" panose="02010600030101010101" pitchFamily="2"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a:extLst>
              <a:ext uri="{FF2B5EF4-FFF2-40B4-BE49-F238E27FC236}">
                <a16:creationId xmlns:a16="http://schemas.microsoft.com/office/drawing/2014/main" id="{179BA481-65D7-490B-972C-19B1562F80F7}"/>
              </a:ext>
            </a:extLst>
          </p:cNvPr>
          <p:cNvPicPr>
            <a:picLocks noChangeAspect="1"/>
          </p:cNvPicPr>
          <p:nvPr/>
        </p:nvPicPr>
        <p:blipFill>
          <a:blip r:embed="rId3"/>
          <a:stretch>
            <a:fillRect/>
          </a:stretch>
        </p:blipFill>
        <p:spPr>
          <a:xfrm>
            <a:off x="9426202" y="4238047"/>
            <a:ext cx="2779493" cy="1863435"/>
          </a:xfrm>
          <a:prstGeom prst="rect">
            <a:avLst/>
          </a:prstGeom>
        </p:spPr>
      </p:pic>
      <p:pic>
        <p:nvPicPr>
          <p:cNvPr id="5" name="图片 4">
            <a:extLst>
              <a:ext uri="{FF2B5EF4-FFF2-40B4-BE49-F238E27FC236}">
                <a16:creationId xmlns:a16="http://schemas.microsoft.com/office/drawing/2014/main" id="{D55315D9-2174-4592-893C-9B921579D65E}"/>
              </a:ext>
            </a:extLst>
          </p:cNvPr>
          <p:cNvPicPr>
            <a:picLocks noChangeAspect="1"/>
          </p:cNvPicPr>
          <p:nvPr/>
        </p:nvPicPr>
        <p:blipFill>
          <a:blip r:embed="rId4"/>
          <a:stretch>
            <a:fillRect/>
          </a:stretch>
        </p:blipFill>
        <p:spPr>
          <a:xfrm>
            <a:off x="9426202" y="994520"/>
            <a:ext cx="2754075" cy="3225687"/>
          </a:xfrm>
          <a:prstGeom prst="rect">
            <a:avLst/>
          </a:prstGeom>
        </p:spPr>
      </p:pic>
    </p:spTree>
    <p:extLst>
      <p:ext uri="{BB962C8B-B14F-4D97-AF65-F5344CB8AC3E}">
        <p14:creationId xmlns:p14="http://schemas.microsoft.com/office/powerpoint/2010/main" val="14712513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29801"/>
          </a:xfrm>
        </p:spPr>
        <p:txBody>
          <a:bodyPr vert="horz">
            <a:noAutofit/>
          </a:bodyPr>
          <a:lstStyle/>
          <a:p>
            <a:pPr marL="457200" indent="-457200" algn="just">
              <a:lnSpc>
                <a:spcPct val="100000"/>
              </a:lnSpc>
              <a:buFont typeface="+mj-lt"/>
              <a:buAutoNum type="arabicPeriod" startAt="3"/>
            </a:pPr>
            <a:r>
              <a:rPr lang="zh-CN" altLang="zh-CN" sz="2000" b="1" spc="65" dirty="0">
                <a:effectLst/>
                <a:latin typeface="微软雅黑 Light" panose="020B0502040204020203" pitchFamily="34" charset="-122"/>
                <a:cs typeface="宋体" panose="02010600030101010101" pitchFamily="2" charset="-122"/>
              </a:rPr>
              <a:t>当前电影表演面临的严峻考验</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4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2</a:t>
            </a:r>
            <a:r>
              <a:rPr lang="zh-CN" altLang="en-US" sz="2000" b="1" spc="135" dirty="0">
                <a:effectLst/>
                <a:latin typeface="微软雅黑 Light" panose="020B0502040204020203" pitchFamily="34" charset="-122"/>
                <a:cs typeface="宋体" panose="02010600030101010101" pitchFamily="2" charset="-122"/>
              </a:rPr>
              <a:t>）遵循塑造艺术典型的规律</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267970" algn="just">
              <a:lnSpc>
                <a:spcPct val="140000"/>
              </a:lnSpc>
              <a:spcBef>
                <a:spcPts val="55"/>
              </a:spcBef>
              <a:spcAft>
                <a:spcPts val="0"/>
              </a:spcAft>
            </a:pPr>
            <a:r>
              <a:rPr lang="zh-CN" altLang="en-US" sz="2000" b="1" dirty="0">
                <a:solidFill>
                  <a:srgbClr val="FF0000"/>
                </a:solidFill>
                <a:effectLst/>
                <a:latin typeface="微软雅黑 Light" panose="020B0502040204020203" pitchFamily="34" charset="-122"/>
                <a:cs typeface="宋体" panose="02010600030101010101" pitchFamily="2" charset="-122"/>
              </a:rPr>
              <a:t>塑造鲜明典型的艺术形象要有功力。</a:t>
            </a:r>
            <a:r>
              <a:rPr lang="zh-CN" altLang="en-US" sz="2000" dirty="0">
                <a:effectLst/>
                <a:latin typeface="微软雅黑 Light" panose="020B0502040204020203" pitchFamily="34" charset="-122"/>
                <a:cs typeface="宋体" panose="02010600030101010101" pitchFamily="2" charset="-122"/>
              </a:rPr>
              <a:t>要遵循艺术规律，深入生活，观察体验，保证必需的创作周期和科学的创作方法。</a:t>
            </a:r>
            <a:endParaRPr lang="en-US" altLang="zh-CN" sz="2000" dirty="0">
              <a:effectLst/>
              <a:latin typeface="微软雅黑 Light" panose="020B0502040204020203" pitchFamily="34" charset="-122"/>
              <a:cs typeface="宋体" panose="02010600030101010101" pitchFamily="2" charset="-122"/>
            </a:endParaRPr>
          </a:p>
          <a:p>
            <a:pPr marL="93345" marR="144145" indent="267970" algn="just">
              <a:lnSpc>
                <a:spcPct val="140000"/>
              </a:lnSpc>
              <a:spcBef>
                <a:spcPts val="55"/>
              </a:spcBef>
              <a:spcAft>
                <a:spcPts val="0"/>
              </a:spcAft>
            </a:pPr>
            <a:r>
              <a:rPr lang="zh-CN" altLang="en-US" sz="2000" b="1" dirty="0">
                <a:solidFill>
                  <a:srgbClr val="FF0000"/>
                </a:solidFill>
                <a:effectLst/>
                <a:latin typeface="微软雅黑 Light" panose="020B0502040204020203" pitchFamily="34" charset="-122"/>
                <a:cs typeface="宋体" panose="02010600030101010101" pitchFamily="2" charset="-122"/>
              </a:rPr>
              <a:t>艺术源于生活，但必须高于生活。</a:t>
            </a:r>
            <a:r>
              <a:rPr lang="zh-CN" altLang="en-US" sz="2000" dirty="0">
                <a:effectLst/>
                <a:latin typeface="微软雅黑 Light" panose="020B0502040204020203" pitchFamily="34" charset="-122"/>
                <a:cs typeface="宋体" panose="02010600030101010101" pitchFamily="2" charset="-122"/>
              </a:rPr>
              <a:t>高，是说典型的概括性和典型的丰富性存在于生活之中，靠我们以正确的观点、敏锐的观察、科学的方法去提炼加工。表演的二度创作，必须通过有见地的眼光和准确的艺术感觉，对剧本中的人物再体验之后，进行丰富加工与调整补充，变文学形象为视听形象。在二度创作中，既不能使人物行为概念化、一般化，又要对文学剧本中的人物的某些不足与偏差进行必要的调整补充。最后银幕形象的完成，人物的独特光彩常常是演员将剧作文学形象转化为直观、生动可视的人物形象；人物的缺陷与不足也都会落在表演的平淡乏味中和不合情理逻辑之上。这是演员靠自身的高深修养和丰富的生活底蕴才能把握体现的。</a:t>
            </a:r>
            <a:endParaRPr lang="en-US" altLang="zh-CN" sz="2000"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503170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明确表演艺术的实质——动作</a:t>
            </a:r>
          </a:p>
        </p:txBody>
      </p:sp>
      <p:sp>
        <p:nvSpPr>
          <p:cNvPr id="3" name="文本占位符 2"/>
          <p:cNvSpPr>
            <a:spLocks noGrp="1"/>
          </p:cNvSpPr>
          <p:nvPr>
            <p:ph type="body" orient="vert" idx="1"/>
          </p:nvPr>
        </p:nvSpPr>
        <p:spPr>
          <a:xfrm>
            <a:off x="772160" y="1337945"/>
            <a:ext cx="11202035" cy="5402580"/>
          </a:xfrm>
        </p:spPr>
        <p:txBody>
          <a:bodyPr vert="horz">
            <a:normAutofit fontScale="82500" lnSpcReduction="20000"/>
          </a:bodyPr>
          <a:lstStyle/>
          <a:p>
            <a:pPr marL="0" indent="0">
              <a:lnSpc>
                <a:spcPct val="130000"/>
              </a:lnSpc>
              <a:buNone/>
            </a:pPr>
            <a:r>
              <a:rPr lang="zh-CN" altLang="en-US" sz="3400" dirty="0"/>
              <a:t>三、解放自我肌体，达到控制自如</a:t>
            </a:r>
          </a:p>
          <a:p>
            <a:pPr>
              <a:lnSpc>
                <a:spcPct val="110000"/>
              </a:lnSpc>
            </a:pPr>
            <a:r>
              <a:rPr sz="2600" dirty="0">
                <a:latin typeface="微软雅黑 Light" panose="020B0502040204020203" pitchFamily="34" charset="-122"/>
                <a:cs typeface="微软雅黑 Light" panose="020B0502040204020203" pitchFamily="34" charset="-122"/>
                <a:sym typeface="+mn-ea"/>
              </a:rPr>
              <a:t>“</a:t>
            </a:r>
            <a:r>
              <a:rPr sz="2600" dirty="0" err="1">
                <a:latin typeface="微软雅黑 Light" panose="020B0502040204020203" pitchFamily="34" charset="-122"/>
                <a:cs typeface="微软雅黑 Light" panose="020B0502040204020203" pitchFamily="34" charset="-122"/>
                <a:sym typeface="+mn-ea"/>
              </a:rPr>
              <a:t>解放天性</a:t>
            </a:r>
            <a:r>
              <a:rPr sz="2600" dirty="0">
                <a:latin typeface="微软雅黑 Light" panose="020B0502040204020203" pitchFamily="34" charset="-122"/>
                <a:cs typeface="微软雅黑 Light" panose="020B0502040204020203" pitchFamily="34" charset="-122"/>
                <a:sym typeface="+mn-ea"/>
              </a:rPr>
              <a:t>”</a:t>
            </a:r>
            <a:r>
              <a:rPr lang="en-US" sz="2600" dirty="0">
                <a:latin typeface="微软雅黑 Light" panose="020B0502040204020203" pitchFamily="34" charset="-122"/>
                <a:cs typeface="微软雅黑 Light" panose="020B0502040204020203" pitchFamily="34" charset="-122"/>
                <a:sym typeface="+mn-ea"/>
              </a:rPr>
              <a:t>——</a:t>
            </a:r>
            <a:r>
              <a:rPr sz="2600" dirty="0" err="1">
                <a:latin typeface="微软雅黑 Light" panose="020B0502040204020203" pitchFamily="34" charset="-122"/>
                <a:cs typeface="微软雅黑 Light" panose="020B0502040204020203" pitchFamily="34" charset="-122"/>
              </a:rPr>
              <a:t>在表演中，还需解放演员的创作天性</a:t>
            </a:r>
            <a:r>
              <a:rPr lang="zh-CN" sz="2600" dirty="0">
                <a:latin typeface="微软雅黑 Light" panose="020B0502040204020203" pitchFamily="34" charset="-122"/>
                <a:cs typeface="微软雅黑 Light" panose="020B0502040204020203" pitchFamily="34" charset="-122"/>
              </a:rPr>
              <a:t>；</a:t>
            </a:r>
            <a:endParaRPr sz="2600" dirty="0">
              <a:latin typeface="微软雅黑 Light" panose="020B0502040204020203" pitchFamily="34" charset="-122"/>
              <a:cs typeface="微软雅黑 Light" panose="020B0502040204020203" pitchFamily="34" charset="-122"/>
            </a:endParaRPr>
          </a:p>
          <a:p>
            <a:pPr>
              <a:lnSpc>
                <a:spcPct val="110000"/>
              </a:lnSpc>
            </a:pPr>
            <a:r>
              <a:rPr sz="2600" dirty="0">
                <a:latin typeface="微软雅黑 Light" panose="020B0502040204020203" pitchFamily="34" charset="-122"/>
                <a:cs typeface="微软雅黑 Light" panose="020B0502040204020203" pitchFamily="34" charset="-122"/>
              </a:rPr>
              <a:t>“</a:t>
            </a:r>
            <a:r>
              <a:rPr sz="2600" dirty="0" err="1">
                <a:latin typeface="微软雅黑 Light" panose="020B0502040204020203" pitchFamily="34" charset="-122"/>
                <a:cs typeface="微软雅黑 Light" panose="020B0502040204020203" pitchFamily="34" charset="-122"/>
              </a:rPr>
              <a:t>天性”说，可能是源于斯坦尼斯拉夫斯基体系著作中常提到的“有机天性</a:t>
            </a:r>
            <a:r>
              <a:rPr sz="2600" dirty="0">
                <a:latin typeface="微软雅黑 Light" panose="020B0502040204020203" pitchFamily="34" charset="-122"/>
                <a:cs typeface="微软雅黑 Light" panose="020B0502040204020203" pitchFamily="34" charset="-122"/>
              </a:rPr>
              <a:t>”</a:t>
            </a:r>
            <a:r>
              <a:rPr lang="zh-CN" sz="2600" dirty="0">
                <a:latin typeface="微软雅黑 Light" panose="020B0502040204020203" pitchFamily="34" charset="-122"/>
                <a:cs typeface="微软雅黑 Light" panose="020B0502040204020203" pitchFamily="34" charset="-122"/>
              </a:rPr>
              <a:t>；</a:t>
            </a:r>
            <a:endParaRPr sz="2600" dirty="0">
              <a:latin typeface="微软雅黑 Light" panose="020B0502040204020203" pitchFamily="34" charset="-122"/>
              <a:cs typeface="微软雅黑 Light" panose="020B0502040204020203" pitchFamily="34" charset="-122"/>
            </a:endParaRPr>
          </a:p>
          <a:p>
            <a:pPr>
              <a:lnSpc>
                <a:spcPct val="110000"/>
              </a:lnSpc>
            </a:pPr>
            <a:r>
              <a:rPr sz="2600" dirty="0">
                <a:latin typeface="微软雅黑 Light" panose="020B0502040204020203" pitchFamily="34" charset="-122"/>
                <a:cs typeface="微软雅黑 Light" panose="020B0502040204020203" pitchFamily="34" charset="-122"/>
              </a:rPr>
              <a:t>“</a:t>
            </a:r>
            <a:r>
              <a:rPr sz="2600" dirty="0" err="1">
                <a:latin typeface="微软雅黑 Light" panose="020B0502040204020203" pitchFamily="34" charset="-122"/>
                <a:cs typeface="微软雅黑 Light" panose="020B0502040204020203" pitchFamily="34" charset="-122"/>
              </a:rPr>
              <a:t>通过演员的有意识的心理技术达到有机天性的下意识的创作</a:t>
            </a:r>
            <a:r>
              <a:rPr sz="2600" dirty="0">
                <a:latin typeface="微软雅黑 Light" panose="020B0502040204020203" pitchFamily="34" charset="-122"/>
                <a:cs typeface="微软雅黑 Light" panose="020B0502040204020203" pitchFamily="34" charset="-122"/>
              </a:rPr>
              <a:t>。”</a:t>
            </a:r>
          </a:p>
          <a:p>
            <a:pPr>
              <a:lnSpc>
                <a:spcPct val="110000"/>
              </a:lnSpc>
            </a:pPr>
            <a:r>
              <a:rPr sz="2600" dirty="0" err="1">
                <a:latin typeface="微软雅黑 Light" panose="020B0502040204020203" pitchFamily="34" charset="-122"/>
                <a:cs typeface="微软雅黑 Light" panose="020B0502040204020203" pitchFamily="34" charset="-122"/>
              </a:rPr>
              <a:t>从表演学的角度来看</a:t>
            </a:r>
            <a:r>
              <a:rPr sz="2600" dirty="0">
                <a:latin typeface="微软雅黑 Light" panose="020B0502040204020203" pitchFamily="34" charset="-122"/>
                <a:cs typeface="微软雅黑 Light" panose="020B0502040204020203" pitchFamily="34" charset="-122"/>
              </a:rPr>
              <a:t>，‘</a:t>
            </a:r>
            <a:r>
              <a:rPr sz="2600" dirty="0" err="1">
                <a:latin typeface="微软雅黑 Light" panose="020B0502040204020203" pitchFamily="34" charset="-122"/>
                <a:cs typeface="微软雅黑 Light" panose="020B0502040204020203" pitchFamily="34" charset="-122"/>
              </a:rPr>
              <a:t>人的有机天性</a:t>
            </a:r>
            <a:r>
              <a:rPr sz="2600" dirty="0">
                <a:latin typeface="微软雅黑 Light" panose="020B0502040204020203" pitchFamily="34" charset="-122"/>
                <a:cs typeface="微软雅黑 Light" panose="020B0502040204020203" pitchFamily="34" charset="-122"/>
              </a:rPr>
              <a:t>’，</a:t>
            </a:r>
            <a:r>
              <a:rPr sz="2600" dirty="0" err="1">
                <a:latin typeface="微软雅黑 Light" panose="020B0502040204020203" pitchFamily="34" charset="-122"/>
                <a:cs typeface="微软雅黑 Light" panose="020B0502040204020203" pitchFamily="34" charset="-122"/>
              </a:rPr>
              <a:t>也有‘人的有机体’或‘人的有机的性能’的意思</a:t>
            </a:r>
            <a:r>
              <a:rPr lang="zh-CN" sz="2600" dirty="0">
                <a:latin typeface="微软雅黑 Light" panose="020B0502040204020203" pitchFamily="34" charset="-122"/>
                <a:cs typeface="微软雅黑 Light" panose="020B0502040204020203" pitchFamily="34" charset="-122"/>
              </a:rPr>
              <a:t>，</a:t>
            </a:r>
            <a:r>
              <a:rPr sz="2600" dirty="0" err="1">
                <a:latin typeface="微软雅黑 Light" panose="020B0502040204020203" pitchFamily="34" charset="-122"/>
                <a:cs typeface="微软雅黑 Light" panose="020B0502040204020203" pitchFamily="34" charset="-122"/>
              </a:rPr>
              <a:t>指人的有机体内部和外部机能的</a:t>
            </a:r>
            <a:r>
              <a:rPr sz="2600" dirty="0">
                <a:latin typeface="微软雅黑 Light" panose="020B0502040204020203" pitchFamily="34" charset="-122"/>
                <a:cs typeface="微软雅黑 Light" panose="020B0502040204020203" pitchFamily="34" charset="-122"/>
              </a:rPr>
              <a:t>。”</a:t>
            </a:r>
          </a:p>
          <a:p>
            <a:pPr>
              <a:lnSpc>
                <a:spcPct val="110000"/>
              </a:lnSpc>
            </a:pPr>
            <a:r>
              <a:rPr sz="2600" dirty="0">
                <a:latin typeface="微软雅黑 Light" panose="020B0502040204020203" pitchFamily="34" charset="-122"/>
                <a:cs typeface="微软雅黑 Light" panose="020B0502040204020203" pitchFamily="34" charset="-122"/>
              </a:rPr>
              <a:t>“天性”，即人的先天的本性，也即通常所说的人性。有一种看法是：人在社会生活中，会受到各种规矩、纪律、道德、理智甚至性格的约束，而对人的先天本性“食、色、性”有所约束</a:t>
            </a:r>
            <a:r>
              <a:rPr lang="zh-CN" sz="2600" dirty="0">
                <a:latin typeface="微软雅黑 Light" panose="020B0502040204020203" pitchFamily="34" charset="-122"/>
                <a:cs typeface="微软雅黑 Light" panose="020B0502040204020203" pitchFamily="34" charset="-122"/>
              </a:rPr>
              <a:t>；</a:t>
            </a:r>
          </a:p>
          <a:p>
            <a:pPr>
              <a:lnSpc>
                <a:spcPct val="110000"/>
              </a:lnSpc>
            </a:pPr>
            <a:r>
              <a:rPr lang="zh-CN" sz="2600" dirty="0">
                <a:latin typeface="微软雅黑 Light" panose="020B0502040204020203" pitchFamily="34" charset="-122"/>
                <a:cs typeface="微软雅黑 Light" panose="020B0502040204020203" pitchFamily="34" charset="-122"/>
              </a:rPr>
              <a:t>表演初学者首先要“解放”自己，敢于在课堂上、舞台上表演出在生活里不被一般人所观察到的人的“天性”；</a:t>
            </a:r>
          </a:p>
          <a:p>
            <a:pPr>
              <a:lnSpc>
                <a:spcPct val="110000"/>
              </a:lnSpc>
            </a:pPr>
            <a:r>
              <a:rPr lang="zh-CN" sz="2600" dirty="0">
                <a:latin typeface="微软雅黑 Light" panose="020B0502040204020203" pitchFamily="34" charset="-122"/>
                <a:cs typeface="微软雅黑 Light" panose="020B0502040204020203" pitchFamily="34" charset="-122"/>
              </a:rPr>
              <a:t>在艺术表演中，若坚持用“天性”一词，那前面至少必须加上“创作”二字，为“创作天性”才确切。“天性”若是包含了人的一切自然本性，那“创作天性”则是在艺术的范畴里，通过艺术的想象对人类本性具有审美标准的再创作与美的展现的能力，给观众带来美的享受，而排除在人的自然天性中不利于生活美的展现、不利于表演创作的东西。</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9"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684431" y="1461944"/>
            <a:ext cx="11438213" cy="5229801"/>
          </a:xfrm>
        </p:spPr>
        <p:txBody>
          <a:bodyPr vert="horz">
            <a:noAutofit/>
          </a:bodyPr>
          <a:lstStyle/>
          <a:p>
            <a:pPr marL="457200" indent="-457200" algn="just">
              <a:lnSpc>
                <a:spcPct val="100000"/>
              </a:lnSpc>
              <a:buFont typeface="+mj-lt"/>
              <a:buAutoNum type="arabicPeriod" startAt="3"/>
            </a:pPr>
            <a:r>
              <a:rPr lang="zh-CN" altLang="zh-CN" sz="2000" b="1" spc="65" dirty="0">
                <a:effectLst/>
                <a:latin typeface="微软雅黑 Light" panose="020B0502040204020203" pitchFamily="34" charset="-122"/>
                <a:cs typeface="宋体" panose="02010600030101010101" pitchFamily="2" charset="-122"/>
              </a:rPr>
              <a:t>当前电影表演面临的严峻考验</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4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2</a:t>
            </a:r>
            <a:r>
              <a:rPr lang="zh-CN" altLang="en-US" sz="2000" b="1" spc="135" dirty="0">
                <a:effectLst/>
                <a:latin typeface="微软雅黑 Light" panose="020B0502040204020203" pitchFamily="34" charset="-122"/>
                <a:cs typeface="宋体" panose="02010600030101010101" pitchFamily="2" charset="-122"/>
              </a:rPr>
              <a:t>）遵循塑造艺术典型的规律</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267970" algn="just">
              <a:lnSpc>
                <a:spcPct val="150000"/>
              </a:lnSpc>
              <a:spcBef>
                <a:spcPts val="55"/>
              </a:spcBef>
              <a:spcAft>
                <a:spcPts val="0"/>
              </a:spcAft>
            </a:pPr>
            <a:r>
              <a:rPr lang="zh-CN" altLang="en-US" sz="2000" b="1" dirty="0">
                <a:solidFill>
                  <a:srgbClr val="FF0000"/>
                </a:solidFill>
                <a:effectLst/>
                <a:latin typeface="微软雅黑 Light" panose="020B0502040204020203" pitchFamily="34" charset="-122"/>
                <a:cs typeface="宋体" panose="02010600030101010101" pitchFamily="2" charset="-122"/>
              </a:rPr>
              <a:t>艺术典型应该是美的</a:t>
            </a:r>
            <a:r>
              <a:rPr lang="zh-CN" altLang="en-US" sz="2000" dirty="0">
                <a:effectLst/>
                <a:latin typeface="微软雅黑 Light" panose="020B0502040204020203" pitchFamily="34" charset="-122"/>
                <a:cs typeface="宋体" panose="02010600030101010101" pitchFamily="2" charset="-122"/>
              </a:rPr>
              <a:t>。艺术的美是从自然生活的美中汲取和提炼出的能使人赏心悦目的美，欣赏后给人以内心激荡。即便是复杂生活中多种类型人物坎坷命运的写照，欣赏后也应该使人得到思想上的、情感上的升华。即使在最易于以生活形态检验的逼真的电影表演中，也一定要有所取舍和提炼，不能以“生活原本就是这样”的观点来摄取照搬生活，让人观赏难以过目的恶心场面。哪怕是一个血腥的历史记录，也要蕴含深刻的艺术美。应当净化银幕，变影院为宣传精神文明的场所。</a:t>
            </a:r>
            <a:endParaRPr lang="en-US" altLang="zh-CN" sz="2000" dirty="0">
              <a:effectLst/>
              <a:latin typeface="微软雅黑 Light" panose="020B0502040204020203" pitchFamily="34" charset="-122"/>
              <a:cs typeface="宋体" panose="02010600030101010101" pitchFamily="2" charset="-122"/>
            </a:endParaRPr>
          </a:p>
          <a:p>
            <a:pPr marL="93345" marR="144145" indent="267970" algn="just">
              <a:lnSpc>
                <a:spcPct val="150000"/>
              </a:lnSpc>
              <a:spcBef>
                <a:spcPts val="55"/>
              </a:spcBef>
              <a:spcAft>
                <a:spcPts val="0"/>
              </a:spcAft>
            </a:pPr>
            <a:r>
              <a:rPr lang="zh-CN" altLang="en-US" sz="2000" b="1" dirty="0">
                <a:solidFill>
                  <a:srgbClr val="FF0000"/>
                </a:solidFill>
                <a:effectLst/>
                <a:latin typeface="微软雅黑 Light" panose="020B0502040204020203" pitchFamily="34" charset="-122"/>
                <a:cs typeface="宋体" panose="02010600030101010101" pitchFamily="2" charset="-122"/>
              </a:rPr>
              <a:t>对“美”的标准的理解产生偏差</a:t>
            </a:r>
            <a:r>
              <a:rPr lang="zh-CN" altLang="en-US" sz="2000" dirty="0">
                <a:effectLst/>
                <a:latin typeface="微软雅黑 Light" panose="020B0502040204020203" pitchFamily="34" charset="-122"/>
                <a:cs typeface="宋体" panose="02010600030101010101" pitchFamily="2" charset="-122"/>
              </a:rPr>
              <a:t>：表演学科在对真实人性、美好心灵的探索追求与表现形式上，不宜以解放表演创作天性为幌子，去展览色情、宣扬淫秽、欣赏暴力，更不能误认为这是在“追求”艺术。</a:t>
            </a:r>
            <a:endParaRPr lang="zh-CN" altLang="zh-CN" sz="2000" dirty="0">
              <a:effectLst/>
              <a:latin typeface="微软雅黑 Light" panose="020B0502040204020203" pitchFamily="34" charset="-122"/>
              <a:cs typeface="宋体" panose="02010600030101010101" pitchFamily="2" charset="-122"/>
            </a:endParaRPr>
          </a:p>
          <a:p>
            <a:pPr algn="just">
              <a:lnSpc>
                <a:spcPct val="15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683768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478" y="332834"/>
            <a:ext cx="11567798" cy="974725"/>
          </a:xfrm>
        </p:spPr>
        <p:txBody>
          <a:bodyPr>
            <a:normAutofit/>
          </a:bodyPr>
          <a:lstStyle/>
          <a:p>
            <a:pPr algn="just"/>
            <a:r>
              <a:rPr lang="zh-CN" altLang="en-US" sz="3000" dirty="0">
                <a:sym typeface="+mn-ea"/>
              </a:rPr>
              <a:t>三、广阔的现实主义创作道路——新时期电影表演美学的发展与变迁</a:t>
            </a:r>
          </a:p>
        </p:txBody>
      </p:sp>
      <p:sp>
        <p:nvSpPr>
          <p:cNvPr id="3" name="文本占位符 2"/>
          <p:cNvSpPr>
            <a:spLocks noGrp="1"/>
          </p:cNvSpPr>
          <p:nvPr>
            <p:ph type="body" orient="vert" idx="1"/>
          </p:nvPr>
        </p:nvSpPr>
        <p:spPr>
          <a:xfrm>
            <a:off x="533147" y="1108364"/>
            <a:ext cx="11567798" cy="5701145"/>
          </a:xfrm>
        </p:spPr>
        <p:txBody>
          <a:bodyPr vert="horz">
            <a:noAutofit/>
          </a:bodyPr>
          <a:lstStyle/>
          <a:p>
            <a:pPr marL="457200" indent="-457200" algn="just">
              <a:lnSpc>
                <a:spcPct val="100000"/>
              </a:lnSpc>
              <a:buFont typeface="+mj-lt"/>
              <a:buAutoNum type="arabicPeriod" startAt="3"/>
            </a:pPr>
            <a:r>
              <a:rPr lang="zh-CN" altLang="zh-CN" sz="2000" b="1" spc="65" dirty="0">
                <a:effectLst/>
                <a:latin typeface="微软雅黑 Light" panose="020B0502040204020203" pitchFamily="34" charset="-122"/>
                <a:cs typeface="宋体" panose="02010600030101010101" pitchFamily="2" charset="-122"/>
              </a:rPr>
              <a:t>当前电影表演面临的严峻考验</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（３）正确对待电影表演的非独立性</a:t>
            </a:r>
            <a:endParaRPr lang="en-US" altLang="zh-CN" sz="2000" b="1" spc="135" dirty="0">
              <a:effectLst/>
              <a:latin typeface="微软雅黑 Light" panose="020B0502040204020203" pitchFamily="34" charset="-122"/>
              <a:cs typeface="宋体" panose="02010600030101010101" pitchFamily="2" charset="-122"/>
            </a:endParaRPr>
          </a:p>
          <a:p>
            <a:pPr algn="just">
              <a:lnSpc>
                <a:spcPct val="125000"/>
              </a:lnSpc>
            </a:pPr>
            <a:r>
              <a:rPr lang="zh-CN" altLang="en-US" sz="2000" dirty="0">
                <a:latin typeface="微软雅黑 Light" panose="020B0502040204020203" pitchFamily="34" charset="-122"/>
              </a:rPr>
              <a:t>电影表演创作及表演的完成，是统一在导演的创作意图之下的。电影艺术的表演观常常把握在导演手里。离开电影导演对影片的整体构思，离开导演对影片风格样式的总体把握来单独说电影表演的特色及表演的观念是难以讲清的。</a:t>
            </a:r>
          </a:p>
          <a:p>
            <a:pPr algn="just">
              <a:lnSpc>
                <a:spcPct val="125000"/>
              </a:lnSpc>
            </a:pPr>
            <a:r>
              <a:rPr lang="zh-CN" altLang="en-US" sz="2000" dirty="0">
                <a:latin typeface="微软雅黑 Light" panose="020B0502040204020203" pitchFamily="34" charset="-122"/>
              </a:rPr>
              <a:t>演员不断地丰富自身的文化积累，是新时期电影表演成功地接受挑战的一个具体要求。全面的文化素质、高雅的艺术品位、精湛的创作技巧是演员识别、判断与塑造新的艺术典型形象的重要保证。银幕形象是演员把表演技巧与角色融合为一地塑造而成的。以自身为创作者，融创作工具、材料和技艺于一体的表演艺术家，要有持之以恒的毅力和对电影表演艺术的敬业精神，坚持不懈地训练灵活的肌体，锻炼敏锐的头脑，丰富情感的表达手段。</a:t>
            </a:r>
            <a:endParaRPr lang="en-US" altLang="zh-CN" sz="2000" dirty="0">
              <a:latin typeface="微软雅黑 Light" panose="020B0502040204020203" pitchFamily="34" charset="-122"/>
            </a:endParaRPr>
          </a:p>
          <a:p>
            <a:pPr algn="just">
              <a:lnSpc>
                <a:spcPct val="125000"/>
              </a:lnSpc>
            </a:pPr>
            <a:r>
              <a:rPr lang="zh-CN" altLang="en-US" sz="2000" b="1" dirty="0">
                <a:solidFill>
                  <a:srgbClr val="FF0000"/>
                </a:solidFill>
                <a:latin typeface="微软雅黑 Light" panose="020B0502040204020203" pitchFamily="34" charset="-122"/>
              </a:rPr>
              <a:t>考验</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“中国电影目前还未形成一个明星的格局，对西方而言，中国的知名演员还屈指可数。”</a:t>
            </a:r>
            <a:endParaRPr lang="en-US" altLang="zh-CN" sz="2000" dirty="0">
              <a:latin typeface="微软雅黑 Light" panose="020B0502040204020203" pitchFamily="34" charset="-122"/>
            </a:endParaRPr>
          </a:p>
          <a:p>
            <a:pPr algn="just">
              <a:lnSpc>
                <a:spcPct val="125000"/>
              </a:lnSpc>
            </a:pPr>
            <a:r>
              <a:rPr lang="zh-CN" altLang="en-US" sz="2000" dirty="0">
                <a:latin typeface="微软雅黑 Light" panose="020B0502040204020203" pitchFamily="34" charset="-122"/>
              </a:rPr>
              <a:t>只有当艺术家与明星融为一体时，只有当我们塑造出人民群众喜闻乐见的、民族的且被全世界都能接受的典型形象时，我们的电影才算真正走出低谷，迎接市场滑坡趋势的挑战，才能在和外国影片的抗衡中赢得观众，迎来新的辉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7846352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38121" y="264867"/>
            <a:ext cx="10804497"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407190"/>
            <a:ext cx="11345333" cy="5402319"/>
          </a:xfrm>
        </p:spPr>
        <p:txBody>
          <a:bodyPr vert="horz">
            <a:noAutofit/>
          </a:bodyPr>
          <a:lstStyle/>
          <a:p>
            <a:pPr marL="436245" marR="144145" indent="-342900" algn="just">
              <a:lnSpc>
                <a:spcPct val="100000"/>
              </a:lnSpc>
              <a:spcBef>
                <a:spcPts val="55"/>
              </a:spcBef>
            </a:pPr>
            <a:r>
              <a:rPr lang="zh-CN" altLang="en-US" sz="2000" b="1" spc="135" dirty="0">
                <a:effectLst/>
                <a:latin typeface="微软雅黑 Light" panose="020B0502040204020203" pitchFamily="34" charset="-122"/>
                <a:cs typeface="宋体" panose="02010600030101010101" pitchFamily="2" charset="-122"/>
              </a:rPr>
              <a:t>中国电影百年</a:t>
            </a:r>
            <a:r>
              <a:rPr lang="en-US" altLang="zh-CN" sz="2000" b="1" spc="135" dirty="0">
                <a:effectLst/>
                <a:latin typeface="微软雅黑 Light" panose="020B0502040204020203" pitchFamily="34" charset="-122"/>
                <a:cs typeface="宋体" panose="02010600030101010101" pitchFamily="2" charset="-122"/>
              </a:rPr>
              <a:t>——</a:t>
            </a:r>
            <a:r>
              <a:rPr lang="zh-CN" altLang="en-US" sz="2000" b="1" spc="135" dirty="0">
                <a:effectLst/>
                <a:latin typeface="微软雅黑 Light" panose="020B0502040204020203" pitchFamily="34" charset="-122"/>
                <a:cs typeface="宋体" panose="02010600030101010101" pitchFamily="2" charset="-122"/>
              </a:rPr>
              <a:t>表演民族化、现实主义表演派别</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我国电影创作发展经历的三个阶段</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1905</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1949</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1949</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1976</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1977</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2004</a:t>
            </a:r>
            <a:r>
              <a:rPr lang="zh-CN" altLang="en-US" sz="2000" spc="135" dirty="0">
                <a:effectLst/>
                <a:latin typeface="微软雅黑 Light" panose="020B0502040204020203" pitchFamily="34" charset="-122"/>
                <a:cs typeface="宋体" panose="02010600030101010101" pitchFamily="2" charset="-122"/>
              </a:rPr>
              <a:t>）既有精品代表作的出现，又有着各自的理论探索与讨论。</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回眸百年，我国电影表演的现实主义流派，作为一棵茁壮成长大树的主干，在第一阶段已经坚实形成，并在后两个阶段枝繁叶茂。</a:t>
            </a: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graphicFrame>
        <p:nvGraphicFramePr>
          <p:cNvPr id="4" name="图示 3">
            <a:extLst>
              <a:ext uri="{FF2B5EF4-FFF2-40B4-BE49-F238E27FC236}">
                <a16:creationId xmlns:a16="http://schemas.microsoft.com/office/drawing/2014/main" id="{BC41ADD3-8A77-405E-AFC5-0E8D2238AC58}"/>
              </a:ext>
            </a:extLst>
          </p:cNvPr>
          <p:cNvGraphicFramePr/>
          <p:nvPr/>
        </p:nvGraphicFramePr>
        <p:xfrm>
          <a:off x="755611" y="2995070"/>
          <a:ext cx="11345333" cy="35300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15072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1" y="264868"/>
            <a:ext cx="10913544"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239593"/>
            <a:ext cx="11345333" cy="556991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1</a:t>
            </a:r>
            <a:r>
              <a:rPr lang="zh-CN" altLang="en-US" sz="2000" b="1" spc="135" dirty="0">
                <a:effectLst/>
                <a:latin typeface="微软雅黑 Light" panose="020B0502040204020203" pitchFamily="34" charset="-122"/>
                <a:cs typeface="宋体" panose="02010600030101010101" pitchFamily="2" charset="-122"/>
              </a:rPr>
              <a:t>）电影诞生初期的功能</a:t>
            </a:r>
            <a:r>
              <a:rPr lang="en-US" altLang="zh-CN" sz="2000" b="1" spc="135" dirty="0">
                <a:effectLst/>
                <a:latin typeface="微软雅黑 Light" panose="020B0502040204020203" pitchFamily="34" charset="-122"/>
                <a:cs typeface="宋体" panose="02010600030101010101" pitchFamily="2" charset="-122"/>
              </a:rPr>
              <a:t>———</a:t>
            </a:r>
            <a:r>
              <a:rPr lang="zh-CN" altLang="en-US" sz="2000" b="1" spc="135" dirty="0">
                <a:effectLst/>
                <a:latin typeface="微软雅黑 Light" panose="020B0502040204020203" pitchFamily="34" charset="-122"/>
                <a:cs typeface="宋体" panose="02010600030101010101" pitchFamily="2" charset="-122"/>
              </a:rPr>
              <a:t>文明戏的影像纪录</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1800" spc="135" dirty="0">
                <a:effectLst/>
                <a:latin typeface="微软雅黑 Light" panose="020B0502040204020203" pitchFamily="34" charset="-122"/>
                <a:cs typeface="宋体" panose="02010600030101010101" pitchFamily="2" charset="-122"/>
              </a:rPr>
              <a:t>1905</a:t>
            </a:r>
            <a:r>
              <a:rPr lang="zh-CN" altLang="en-US" sz="1800" spc="135" dirty="0">
                <a:effectLst/>
                <a:latin typeface="微软雅黑 Light" panose="020B0502040204020203" pitchFamily="34" charset="-122"/>
                <a:cs typeface="宋体" panose="02010600030101010101" pitchFamily="2" charset="-122"/>
              </a:rPr>
              <a:t>年</a:t>
            </a:r>
            <a:r>
              <a:rPr lang="zh-CN" altLang="en-US" sz="1800" spc="135" dirty="0">
                <a:latin typeface="微软雅黑 Light" panose="020B0502040204020203" pitchFamily="34" charset="-122"/>
                <a:cs typeface="宋体" panose="02010600030101010101" pitchFamily="2" charset="-122"/>
              </a:rPr>
              <a:t>，中国最初</a:t>
            </a:r>
            <a:r>
              <a:rPr lang="zh-CN" altLang="en-US" sz="1800" spc="135" dirty="0">
                <a:effectLst/>
                <a:latin typeface="微软雅黑 Light" panose="020B0502040204020203" pitchFamily="34" charset="-122"/>
                <a:cs typeface="宋体" panose="02010600030101010101" pitchFamily="2" charset="-122"/>
              </a:rPr>
              <a:t>的电影</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定军山</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只是民族戏曲表演的纪录。随后，是文明戏的影像纪录。</a:t>
            </a:r>
            <a:endParaRPr lang="en-US" altLang="zh-CN" sz="18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1800" spc="135" dirty="0">
                <a:effectLst/>
                <a:latin typeface="微软雅黑 Light" panose="020B0502040204020203" pitchFamily="34" charset="-122"/>
                <a:cs typeface="宋体" panose="02010600030101010101" pitchFamily="2" charset="-122"/>
              </a:rPr>
              <a:t>表演深受中国戏曲与文明戏表演影响，电影表演还未形成相对独立的分支学科。</a:t>
            </a:r>
            <a:endParaRPr lang="en-US" altLang="zh-CN" sz="18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2</a:t>
            </a:r>
            <a:r>
              <a:rPr lang="zh-CN" altLang="en-US" sz="2000" b="1" spc="135" dirty="0">
                <a:effectLst/>
                <a:latin typeface="微软雅黑 Light" panose="020B0502040204020203" pitchFamily="34" charset="-122"/>
                <a:cs typeface="宋体" panose="02010600030101010101" pitchFamily="2" charset="-122"/>
              </a:rPr>
              <a:t>）上世纪</a:t>
            </a:r>
            <a:r>
              <a:rPr lang="en-US" altLang="zh-CN" sz="2000" b="1" spc="135" dirty="0">
                <a:effectLst/>
                <a:latin typeface="微软雅黑 Light" panose="020B0502040204020203" pitchFamily="34" charset="-122"/>
                <a:cs typeface="宋体" panose="02010600030101010101" pitchFamily="2" charset="-122"/>
              </a:rPr>
              <a:t>20</a:t>
            </a:r>
            <a:r>
              <a:rPr lang="zh-CN" altLang="en-US" sz="2000" b="1" spc="135" dirty="0">
                <a:effectLst/>
                <a:latin typeface="微软雅黑 Light" panose="020B0502040204020203" pitchFamily="34" charset="-122"/>
                <a:cs typeface="宋体" panose="02010600030101010101" pitchFamily="2" charset="-122"/>
              </a:rPr>
              <a:t>年代，郑正秋、洪深等电影先辈对电影表演特性的探索，推动着我国电影表演的发展与演进</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1800" spc="135" dirty="0">
                <a:effectLst/>
                <a:latin typeface="微软雅黑 Light" panose="020B0502040204020203" pitchFamily="34" charset="-122"/>
                <a:cs typeface="宋体" panose="02010600030101010101" pitchFamily="2" charset="-122"/>
              </a:rPr>
              <a:t>1922</a:t>
            </a:r>
            <a:r>
              <a:rPr lang="zh-CN" altLang="en-US" sz="1800" spc="135" dirty="0">
                <a:effectLst/>
                <a:latin typeface="微软雅黑 Light" panose="020B0502040204020203" pitchFamily="34" charset="-122"/>
                <a:cs typeface="宋体" panose="02010600030101010101" pitchFamily="2" charset="-122"/>
              </a:rPr>
              <a:t>年，郑正秋、张石川编导的</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孤儿救祖记</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中，王汉伦的表演已经摆脱了带有装腔作势程式化的文明戏的影响，追求一种自然真实的生活化形态的开始，正如当时导演对她说：“你要假戏真做，化身为戏中人，忘记自己。” 王汉伦也因此成为中国第一位悲剧明星。</a:t>
            </a:r>
            <a:endParaRPr lang="en-US" altLang="zh-CN" sz="18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1800" spc="135" dirty="0">
                <a:effectLst/>
                <a:latin typeface="微软雅黑 Light" panose="020B0502040204020203" pitchFamily="34" charset="-122"/>
                <a:cs typeface="宋体" panose="02010600030101010101" pitchFamily="2" charset="-122"/>
              </a:rPr>
              <a:t>影片的编、导、演的成就，标志中国早期影人对电影这门新兴艺术形式的掌握已基本到位，萌生出自觉的电影创作意识。</a:t>
            </a:r>
            <a:endParaRPr lang="en-US" altLang="zh-CN" sz="18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1800" spc="135" dirty="0">
                <a:effectLst/>
                <a:latin typeface="微软雅黑 Light" panose="020B0502040204020203" pitchFamily="34" charset="-122"/>
                <a:cs typeface="宋体" panose="02010600030101010101" pitchFamily="2" charset="-122"/>
              </a:rPr>
              <a:t>1925</a:t>
            </a:r>
            <a:r>
              <a:rPr lang="zh-CN" altLang="en-US" sz="1800" spc="135" dirty="0">
                <a:effectLst/>
                <a:latin typeface="微软雅黑 Light" panose="020B0502040204020203" pitchFamily="34" charset="-122"/>
                <a:cs typeface="宋体" panose="02010600030101010101" pitchFamily="2" charset="-122"/>
              </a:rPr>
              <a:t>年前后，电影界关于表演观念的论争</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一方认为，文明戏演员的表演有着较重的舞台痕迹，在银幕上显得“做作”、“加倍用力”，与电影不适应；另一方认为，“新人”演员，缺少丰富的表演经验与技巧，在银幕上“呆若木鸡”，少有光彩。文明戏演员坚持电影创作要有表演技巧的运用，“新人”演员坚持表演要分寸自然、适应镜头。</a:t>
            </a:r>
            <a:endParaRPr lang="en-US" altLang="zh-CN" sz="18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1800" spc="135" dirty="0">
                <a:effectLst/>
                <a:latin typeface="微软雅黑 Light" panose="020B0502040204020203" pitchFamily="34" charset="-122"/>
                <a:cs typeface="宋体" panose="02010600030101010101" pitchFamily="2" charset="-122"/>
              </a:rPr>
              <a:t>郑正秋在</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新剧家不能演电影剧吗</a:t>
            </a:r>
            <a:r>
              <a:rPr lang="en-US" altLang="zh-CN" sz="1800" spc="135" dirty="0">
                <a:effectLst/>
                <a:latin typeface="微软雅黑 Light" panose="020B0502040204020203" pitchFamily="34" charset="-122"/>
                <a:cs typeface="宋体" panose="02010600030101010101" pitchFamily="2" charset="-122"/>
              </a:rPr>
              <a:t>》</a:t>
            </a:r>
            <a:r>
              <a:rPr lang="zh-CN" altLang="en-US" sz="1800" spc="135" dirty="0">
                <a:effectLst/>
                <a:latin typeface="微软雅黑 Light" panose="020B0502040204020203" pitchFamily="34" charset="-122"/>
                <a:cs typeface="宋体" panose="02010600030101010101" pitchFamily="2" charset="-122"/>
              </a:rPr>
              <a:t>一文中以公正的态度剖析了这两种表演状况，并明确指出新剧（文明戏）家从影，在表演上要有所改变以适应电影。</a:t>
            </a:r>
            <a:endParaRPr lang="en-US" altLang="zh-CN" sz="18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1800" spc="135" dirty="0">
                <a:effectLst/>
                <a:latin typeface="微软雅黑 Light" panose="020B0502040204020203" pitchFamily="34" charset="-122"/>
                <a:cs typeface="宋体" panose="02010600030101010101" pitchFamily="2" charset="-122"/>
              </a:rPr>
              <a:t>这场争论表明，以文明戏演技为主体的中国电影初期表演模式逐渐受到冲击，电影表演观念在实践中逐步调整变化。</a:t>
            </a:r>
            <a:endParaRPr lang="en-US" altLang="zh-CN" sz="18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zh-CN" altLang="en-US" sz="20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4651438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1" y="264868"/>
            <a:ext cx="10583422"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239593"/>
            <a:ext cx="11345333" cy="556991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2</a:t>
            </a:r>
            <a:r>
              <a:rPr lang="zh-CN" altLang="en-US" sz="2000" b="1" spc="135" dirty="0">
                <a:effectLst/>
                <a:latin typeface="微软雅黑 Light" panose="020B0502040204020203" pitchFamily="34" charset="-122"/>
                <a:cs typeface="宋体" panose="02010600030101010101" pitchFamily="2" charset="-122"/>
              </a:rPr>
              <a:t>）上世纪</a:t>
            </a:r>
            <a:r>
              <a:rPr lang="en-US" altLang="zh-CN" sz="2000" b="1" spc="135" dirty="0">
                <a:effectLst/>
                <a:latin typeface="微软雅黑 Light" panose="020B0502040204020203" pitchFamily="34" charset="-122"/>
                <a:cs typeface="宋体" panose="02010600030101010101" pitchFamily="2" charset="-122"/>
              </a:rPr>
              <a:t>20</a:t>
            </a:r>
            <a:r>
              <a:rPr lang="zh-CN" altLang="en-US" sz="2000" b="1" spc="135" dirty="0">
                <a:effectLst/>
                <a:latin typeface="微软雅黑 Light" panose="020B0502040204020203" pitchFamily="34" charset="-122"/>
                <a:cs typeface="宋体" panose="02010600030101010101" pitchFamily="2" charset="-122"/>
              </a:rPr>
              <a:t>年代，郑正秋、洪深等电影先辈对电影表演特性的探索，推动着我国电影表演的发展与演进</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戏剧和电影导演、理论家、教育家洪深，</a:t>
            </a:r>
            <a:r>
              <a:rPr lang="en-US" altLang="zh-CN" sz="2000" spc="135" dirty="0">
                <a:effectLst/>
                <a:latin typeface="微软雅黑 Light" panose="020B0502040204020203" pitchFamily="34" charset="-122"/>
                <a:cs typeface="宋体" panose="02010600030101010101" pitchFamily="2" charset="-122"/>
              </a:rPr>
              <a:t>1923</a:t>
            </a:r>
            <a:r>
              <a:rPr lang="zh-CN" altLang="en-US" sz="2000" spc="135" dirty="0">
                <a:effectLst/>
                <a:latin typeface="微软雅黑 Light" panose="020B0502040204020203" pitchFamily="34" charset="-122"/>
                <a:cs typeface="宋体" panose="02010600030101010101" pitchFamily="2" charset="-122"/>
              </a:rPr>
              <a:t>年连续为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明星</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特刊发表</a:t>
            </a:r>
            <a:r>
              <a:rPr lang="en-US" altLang="zh-CN" sz="2000" spc="135" dirty="0">
                <a:effectLst/>
                <a:latin typeface="微软雅黑 Light" panose="020B0502040204020203" pitchFamily="34" charset="-122"/>
                <a:cs typeface="宋体" panose="02010600030101010101" pitchFamily="2" charset="-122"/>
              </a:rPr>
              <a:t>6</a:t>
            </a:r>
            <a:r>
              <a:rPr lang="zh-CN" altLang="en-US" sz="2000" spc="135" dirty="0">
                <a:effectLst/>
                <a:latin typeface="微软雅黑 Light" panose="020B0502040204020203" pitchFamily="34" charset="-122"/>
                <a:cs typeface="宋体" panose="02010600030101010101" pitchFamily="2" charset="-122"/>
              </a:rPr>
              <a:t>篇论表演技巧的文章：</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艺术需有天才，极自然即不自然</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选择，艺术同具之要点</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演剧要点</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演剧要点（续）</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动作之研究</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表演</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1928</a:t>
            </a:r>
            <a:r>
              <a:rPr lang="zh-CN" altLang="en-US" sz="2000" spc="135" dirty="0">
                <a:effectLst/>
                <a:latin typeface="微软雅黑 Light" panose="020B0502040204020203" pitchFamily="34" charset="-122"/>
                <a:cs typeface="宋体" panose="02010600030101010101" pitchFamily="2" charset="-122"/>
              </a:rPr>
              <a:t>年在</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电影月报</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上连续发表</a:t>
            </a:r>
            <a:r>
              <a:rPr lang="en-US" altLang="zh-CN" sz="2000" spc="135" dirty="0">
                <a:effectLst/>
                <a:latin typeface="微软雅黑 Light" panose="020B0502040204020203" pitchFamily="34" charset="-122"/>
                <a:cs typeface="宋体" panose="02010600030101010101" pitchFamily="2" charset="-122"/>
              </a:rPr>
              <a:t>3</a:t>
            </a:r>
            <a:r>
              <a:rPr lang="zh-CN" altLang="en-US" sz="2000" spc="135" dirty="0">
                <a:effectLst/>
                <a:latin typeface="微软雅黑 Light" panose="020B0502040204020203" pitchFamily="34" charset="-122"/>
                <a:cs typeface="宋体" panose="02010600030101010101" pitchFamily="2" charset="-122"/>
              </a:rPr>
              <a:t>篇论述表演文章：</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什么才是做戏？</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动作表现心理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你的身体服从命令否</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洪深：“用‘行为心理学’来解释戏剧表演的技术，是我斗胆首创的。”</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田汉在为洪深的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电影戏剧表演术</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1935</a:t>
            </a:r>
            <a:r>
              <a:rPr lang="zh-CN" altLang="en-US" sz="2000" spc="135" dirty="0">
                <a:effectLst/>
                <a:latin typeface="微软雅黑 Light" panose="020B0502040204020203" pitchFamily="34" charset="-122"/>
                <a:cs typeface="宋体" panose="02010600030101010101" pitchFamily="2" charset="-122"/>
              </a:rPr>
              <a:t>）一书所写的序言中说：“洪深先生是新剧家中，学理地实际地最懂表演术的。这是‘天下的公言’。”</a:t>
            </a: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郑正秋、洪深等电影先辈以丰富的电影实践经验及对电影表演特性的探索，发表论述表演的文章，是中国电影表演理论最初的建树，推动着我国电影表演的发展与演进。</a:t>
            </a:r>
          </a:p>
          <a:p>
            <a:pPr marL="93345" marR="144145" indent="0" algn="just">
              <a:lnSpc>
                <a:spcPct val="100000"/>
              </a:lnSpc>
              <a:spcBef>
                <a:spcPts val="55"/>
              </a:spcBef>
              <a:spcAft>
                <a:spcPts val="0"/>
              </a:spcAft>
              <a:buNone/>
            </a:pPr>
            <a:endParaRPr lang="zh-CN" altLang="en-US" sz="20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2497698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594505"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239593"/>
            <a:ext cx="11345333" cy="556991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（３）左翼电影推动电影表演现实主义流派的形成</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effectLst/>
                <a:latin typeface="微软雅黑 Light" panose="020B0502040204020203" pitchFamily="34" charset="-122"/>
                <a:cs typeface="宋体" panose="02010600030101010101" pitchFamily="2" charset="-122"/>
              </a:rPr>
              <a:t>20</a:t>
            </a:r>
            <a:r>
              <a:rPr lang="zh-CN" altLang="en-US" sz="2000" spc="135" dirty="0">
                <a:effectLst/>
                <a:latin typeface="微软雅黑 Light" panose="020B0502040204020203" pitchFamily="34" charset="-122"/>
                <a:cs typeface="宋体" panose="02010600030101010101" pitchFamily="2" charset="-122"/>
              </a:rPr>
              <a:t>世纪</a:t>
            </a:r>
            <a:r>
              <a:rPr lang="en-US" altLang="zh-CN" sz="2000" spc="135" dirty="0">
                <a:effectLst/>
                <a:latin typeface="微软雅黑 Light" panose="020B0502040204020203" pitchFamily="34" charset="-122"/>
                <a:cs typeface="宋体" panose="02010600030101010101" pitchFamily="2" charset="-122"/>
              </a:rPr>
              <a:t>30</a:t>
            </a:r>
            <a:r>
              <a:rPr lang="zh-CN" altLang="en-US" sz="2000" spc="135" dirty="0">
                <a:effectLst/>
                <a:latin typeface="微软雅黑 Light" panose="020B0502040204020203" pitchFamily="34" charset="-122"/>
                <a:cs typeface="宋体" panose="02010600030101010101" pitchFamily="2" charset="-122"/>
              </a:rPr>
              <a:t>年代的左翼电影是推动电影划时代变革的现实主义电影学派，袁牧之、章泯、郑君里、金山、赵丹等优秀导演、演员对电影表演理论的研究和在电影创作实践中的运用，逐渐形成现实主义的流派。</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左翼电影的表演从舞台化靠向生活，向社会写实主义转化的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春蚕</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大路</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渔光曲</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姊妹花</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神女</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作品题材的时代性，要求创作者直面生活与社会现实贴近，要求演员表演去掉文明戏的“戏味”，更接近生活的记录与写实，以一种写实主义的表演创作方法进行创作，达到人物行为的真实可信，感情的真挚感人。</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这一代演员在特定的时代背景下，把艺术的创作与追求民族的生存结合起来，表演探索与唤起民众的社会责任的一致性，对优秀剧本所描写的人物有深刻的理解和感受。</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左翼电影的纪实表演是在影剧双栖表演的联姻状态中逐渐形成的，如果说中国戏曲与文明戏的影响，形成我国早期电影“影戏”表演的模式化特点，那么</a:t>
            </a:r>
            <a:r>
              <a:rPr lang="en-US" altLang="zh-CN" sz="2000" spc="135" dirty="0">
                <a:effectLst/>
                <a:latin typeface="微软雅黑 Light" panose="020B0502040204020203" pitchFamily="34" charset="-122"/>
                <a:cs typeface="宋体" panose="02010600030101010101" pitchFamily="2" charset="-122"/>
              </a:rPr>
              <a:t>30</a:t>
            </a:r>
            <a:r>
              <a:rPr lang="zh-CN" altLang="en-US" sz="2000" spc="135" dirty="0">
                <a:effectLst/>
                <a:latin typeface="微软雅黑 Light" panose="020B0502040204020203" pitchFamily="34" charset="-122"/>
                <a:cs typeface="宋体" panose="02010600030101010101" pitchFamily="2" charset="-122"/>
              </a:rPr>
              <a:t>年代左翼进步戏剧从内容到技巧手段都直接影响了左翼电影纪实表演的最后形成。</a:t>
            </a: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4038595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7003407"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239593"/>
            <a:ext cx="11345333" cy="556991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（３）左翼电影推动电影表演现实主义流派的形成</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buFont typeface="Wingdings" panose="05000000000000000000" pitchFamily="2" charset="2"/>
              <a:buChar char="u"/>
            </a:pPr>
            <a:r>
              <a:rPr lang="zh-CN" altLang="en-US" sz="2000" b="1" spc="135" dirty="0">
                <a:effectLst/>
                <a:latin typeface="微软雅黑 Light" panose="020B0502040204020203" pitchFamily="34" charset="-122"/>
                <a:cs typeface="宋体" panose="02010600030101010101" pitchFamily="2" charset="-122"/>
              </a:rPr>
              <a:t>案例：</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latin typeface="微软雅黑 Light" panose="020B0502040204020203" pitchFamily="34" charset="-122"/>
                <a:cs typeface="宋体" panose="02010600030101010101" pitchFamily="2" charset="-122"/>
              </a:rPr>
              <a:t>编导采用严格的现实主义创作方法，使影片创作出一种“纪实美学”的价值</a:t>
            </a:r>
            <a:r>
              <a:rPr lang="en-US" altLang="zh-CN" sz="2000" spc="135" dirty="0">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春蚕</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latin typeface="微软雅黑 Light" panose="020B0502040204020203" pitchFamily="34" charset="-122"/>
                <a:cs typeface="宋体" panose="02010600030101010101" pitchFamily="2" charset="-122"/>
              </a:rPr>
              <a:t>探索纪实风格，追求表演的逼真，已成为一种新的表演的追求</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母性之光</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桃李劫</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船家女</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大路</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壮志凌云</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表演从程序化走向生活写实</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胡蝶的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姊妹花</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、阮玲玉的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神女</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26590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6698607"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239593"/>
            <a:ext cx="11345333" cy="556991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（３）左翼电影推动电影表演现实主义流派的形成</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effectLst/>
                <a:latin typeface="微软雅黑 Light" panose="020B0502040204020203" pitchFamily="34" charset="-122"/>
                <a:cs typeface="宋体" panose="02010600030101010101" pitchFamily="2" charset="-122"/>
              </a:rPr>
              <a:t>20</a:t>
            </a:r>
            <a:r>
              <a:rPr lang="zh-CN" altLang="en-US" sz="2000" spc="135" dirty="0">
                <a:effectLst/>
                <a:latin typeface="微软雅黑 Light" panose="020B0502040204020203" pitchFamily="34" charset="-122"/>
                <a:cs typeface="宋体" panose="02010600030101010101" pitchFamily="2" charset="-122"/>
              </a:rPr>
              <a:t>世纪</a:t>
            </a:r>
            <a:r>
              <a:rPr lang="en-US" altLang="zh-CN" sz="2000" spc="135" dirty="0">
                <a:effectLst/>
                <a:latin typeface="微软雅黑 Light" panose="020B0502040204020203" pitchFamily="34" charset="-122"/>
                <a:cs typeface="宋体" panose="02010600030101010101" pitchFamily="2" charset="-122"/>
              </a:rPr>
              <a:t>30</a:t>
            </a:r>
            <a:r>
              <a:rPr lang="zh-CN" altLang="en-US" sz="2000" spc="135" dirty="0">
                <a:effectLst/>
                <a:latin typeface="微软雅黑 Light" panose="020B0502040204020203" pitchFamily="34" charset="-122"/>
                <a:cs typeface="宋体" panose="02010600030101010101" pitchFamily="2" charset="-122"/>
              </a:rPr>
              <a:t>年代左翼戏剧运动的兴起，影剧界在积累丰富的创作实践的同时，重视对表演理论的研究，并引进了科学系统的表演方法，从而推动了表演艺术向现实主义美学方向发展。</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郑君里：“在</a:t>
            </a:r>
            <a:r>
              <a:rPr lang="en-US" altLang="zh-CN" sz="2000" spc="135" dirty="0">
                <a:effectLst/>
                <a:latin typeface="微软雅黑 Light" panose="020B0502040204020203" pitchFamily="34" charset="-122"/>
                <a:cs typeface="宋体" panose="02010600030101010101" pitchFamily="2" charset="-122"/>
              </a:rPr>
              <a:t>30</a:t>
            </a:r>
            <a:r>
              <a:rPr lang="zh-CN" altLang="en-US" sz="2000" spc="135" dirty="0">
                <a:effectLst/>
                <a:latin typeface="微软雅黑 Light" panose="020B0502040204020203" pitchFamily="34" charset="-122"/>
                <a:cs typeface="宋体" panose="02010600030101010101" pitchFamily="2" charset="-122"/>
              </a:rPr>
              <a:t>年代初，中国一些有抱负的演员们迫切希望能够掌握一套比较完善的、科学的表演理论和方法。但当时中国还没有这一套，于是许多人开始向国外求援。”（</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角色的诞生</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因为“写实演技在我国并无传统”（陈鲤庭</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演技试论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），所以演员们一方面以欧美、苏联电影为借鉴，学习一些创造角色的方法和技术，同时，表演理论的研究也逐渐开展起来，袁牧之写了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演技漫谈</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1933</a:t>
            </a:r>
            <a:r>
              <a:rPr lang="zh-CN" altLang="en-US" sz="2000" spc="135" dirty="0">
                <a:effectLst/>
                <a:latin typeface="微软雅黑 Light" panose="020B0502040204020203" pitchFamily="34" charset="-122"/>
                <a:cs typeface="宋体" panose="02010600030101010101" pitchFamily="2" charset="-122"/>
              </a:rPr>
              <a:t>），陈鲤庭翻译了普多夫金的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电影演员论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1934</a:t>
            </a:r>
            <a:r>
              <a:rPr lang="zh-CN" altLang="en-US" sz="2000" spc="135" dirty="0">
                <a:effectLst/>
                <a:latin typeface="微软雅黑 Light" panose="020B0502040204020203" pitchFamily="34" charset="-122"/>
                <a:cs typeface="宋体" panose="02010600030101010101" pitchFamily="2" charset="-122"/>
              </a:rPr>
              <a:t>），洪深发表了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洪深戏剧论文集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1934</a:t>
            </a:r>
            <a:r>
              <a:rPr lang="zh-CN" altLang="en-US" sz="2000" spc="135" dirty="0">
                <a:effectLst/>
                <a:latin typeface="微软雅黑 Light" panose="020B0502040204020203" pitchFamily="34" charset="-122"/>
                <a:cs typeface="宋体" panose="02010600030101010101" pitchFamily="2" charset="-122"/>
              </a:rPr>
              <a:t>），编译了法国却尔斯</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阿巴脱的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话剧电影表演图解</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，章泯、万赖天合作编译了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电影表演基础</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1935</a:t>
            </a:r>
            <a:r>
              <a:rPr lang="zh-CN" altLang="en-US" sz="2000" spc="135" dirty="0">
                <a:effectLst/>
                <a:latin typeface="微软雅黑 Light" panose="020B0502040204020203" pitchFamily="34" charset="-122"/>
                <a:cs typeface="宋体" panose="02010600030101010101" pitchFamily="2" charset="-122"/>
              </a:rPr>
              <a:t>），郑君里在</a:t>
            </a:r>
            <a:r>
              <a:rPr lang="en-US" altLang="zh-CN" sz="2000" spc="135" dirty="0">
                <a:effectLst/>
                <a:latin typeface="微软雅黑 Light" panose="020B0502040204020203" pitchFamily="34" charset="-122"/>
                <a:cs typeface="宋体" panose="02010600030101010101" pitchFamily="2" charset="-122"/>
              </a:rPr>
              <a:t>1935</a:t>
            </a:r>
            <a:r>
              <a:rPr lang="zh-CN" altLang="en-US" sz="2000" spc="135" dirty="0">
                <a:effectLst/>
                <a:latin typeface="微软雅黑 Light" panose="020B0502040204020203" pitchFamily="34" charset="-122"/>
                <a:cs typeface="宋体" panose="02010600030101010101" pitchFamily="2" charset="-122"/>
              </a:rPr>
              <a:t>年翻译了波列斯拉夫斯基的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演技六讲</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约从</a:t>
            </a:r>
            <a:r>
              <a:rPr lang="en-US" altLang="zh-CN" sz="2000" spc="135" dirty="0">
                <a:effectLst/>
                <a:latin typeface="微软雅黑 Light" panose="020B0502040204020203" pitchFamily="34" charset="-122"/>
                <a:cs typeface="宋体" panose="02010600030101010101" pitchFamily="2" charset="-122"/>
              </a:rPr>
              <a:t>1935</a:t>
            </a:r>
            <a:r>
              <a:rPr lang="zh-CN" altLang="en-US" sz="2000" spc="135" dirty="0">
                <a:effectLst/>
                <a:latin typeface="微软雅黑 Light" panose="020B0502040204020203" pitchFamily="34" charset="-122"/>
                <a:cs typeface="宋体" panose="02010600030101010101" pitchFamily="2" charset="-122"/>
              </a:rPr>
              <a:t>年开始，中国演员在表演艺术的探索上接触了一种新的学说</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斯坦尼斯拉夫斯基表演体系。</a:t>
            </a: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62.png">
            <a:extLst>
              <a:ext uri="{FF2B5EF4-FFF2-40B4-BE49-F238E27FC236}">
                <a16:creationId xmlns:a16="http://schemas.microsoft.com/office/drawing/2014/main" id="{3875608C-75B1-4701-BDEA-608F258BE641}"/>
              </a:ext>
            </a:extLst>
          </p:cNvPr>
          <p:cNvPicPr/>
          <p:nvPr/>
        </p:nvPicPr>
        <p:blipFill>
          <a:blip r:embed="rId3" cstate="print"/>
          <a:stretch>
            <a:fillRect/>
          </a:stretch>
        </p:blipFill>
        <p:spPr>
          <a:xfrm>
            <a:off x="8844742" y="-3909"/>
            <a:ext cx="1701338" cy="1932461"/>
          </a:xfrm>
          <a:prstGeom prst="rect">
            <a:avLst/>
          </a:prstGeom>
        </p:spPr>
      </p:pic>
      <p:pic>
        <p:nvPicPr>
          <p:cNvPr id="6" name="image163.png">
            <a:extLst>
              <a:ext uri="{FF2B5EF4-FFF2-40B4-BE49-F238E27FC236}">
                <a16:creationId xmlns:a16="http://schemas.microsoft.com/office/drawing/2014/main" id="{FB7AC61C-EDE0-4DBD-9245-94E0F184D2AC}"/>
              </a:ext>
            </a:extLst>
          </p:cNvPr>
          <p:cNvPicPr/>
          <p:nvPr/>
        </p:nvPicPr>
        <p:blipFill>
          <a:blip r:embed="rId4" cstate="print"/>
          <a:stretch>
            <a:fillRect/>
          </a:stretch>
        </p:blipFill>
        <p:spPr>
          <a:xfrm>
            <a:off x="10546081" y="11083"/>
            <a:ext cx="1645920" cy="1917469"/>
          </a:xfrm>
          <a:prstGeom prst="rect">
            <a:avLst/>
          </a:prstGeom>
        </p:spPr>
      </p:pic>
    </p:spTree>
    <p:extLst>
      <p:ext uri="{BB962C8B-B14F-4D97-AF65-F5344CB8AC3E}">
        <p14:creationId xmlns:p14="http://schemas.microsoft.com/office/powerpoint/2010/main" val="3348804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86051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239593"/>
            <a:ext cx="11345333" cy="556991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（３）左翼电影推动电影表演现实主义流派的形成</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章泯在这一时期成功地导演了大量的现实主义话剧，并在报刊上不断发表和翻译戏剧、表演理论文章：</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梅耶荷德的剧场观</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表演基本技巧</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电影表演基础</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论演员</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导演人与演员</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表演艺术论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论苏联演剧</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演员的责任</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演员的创作基础</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演员的信念与真实感</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表演的音乐性</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latin typeface="微软雅黑 Light" panose="020B0502040204020203" pitchFamily="34" charset="-122"/>
                <a:cs typeface="宋体" panose="02010600030101010101" pitchFamily="2" charset="-122"/>
              </a:rPr>
              <a:t>1943</a:t>
            </a:r>
            <a:r>
              <a:rPr lang="zh-CN" altLang="en-US" sz="2000" spc="135" dirty="0">
                <a:latin typeface="微软雅黑 Light" panose="020B0502040204020203" pitchFamily="34" charset="-122"/>
                <a:cs typeface="宋体" panose="02010600030101010101" pitchFamily="2" charset="-122"/>
              </a:rPr>
              <a:t>年章泯与郑君里合译的斯坦尼斯拉夫斯基</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演员自我修养</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全书第一卷出版</a:t>
            </a:r>
            <a:r>
              <a:rPr lang="zh-CN" altLang="en-US" sz="2000" spc="135" dirty="0">
                <a:effectLst/>
                <a:latin typeface="微软雅黑 Light" panose="020B0502040204020203" pitchFamily="34" charset="-122"/>
                <a:cs typeface="宋体" panose="02010600030101010101" pitchFamily="2" charset="-122"/>
              </a:rPr>
              <a:t>，这对于斯坦尼斯拉夫斯基演剧体系在中国的发展起到重大作用。</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赵丹曾说，就是在这时“立下了一个宏愿，终身为建立中国的表演体系而奋斗” 。</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233435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67444"/>
            <a:ext cx="11353262" cy="5354781"/>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4</a:t>
            </a:r>
            <a:r>
              <a:rPr lang="zh-CN" altLang="en-US" sz="2000" b="1" spc="135" dirty="0">
                <a:effectLst/>
                <a:latin typeface="微软雅黑 Light" panose="020B0502040204020203" pitchFamily="34" charset="-122"/>
                <a:cs typeface="宋体" panose="02010600030101010101" pitchFamily="2" charset="-122"/>
              </a:rPr>
              <a:t>）上世纪</a:t>
            </a:r>
            <a:r>
              <a:rPr lang="en-US" altLang="zh-CN" sz="2000" b="1" spc="135" dirty="0">
                <a:effectLst/>
                <a:latin typeface="微软雅黑 Light" panose="020B0502040204020203" pitchFamily="34" charset="-122"/>
                <a:cs typeface="宋体" panose="02010600030101010101" pitchFamily="2" charset="-122"/>
              </a:rPr>
              <a:t>40</a:t>
            </a:r>
            <a:r>
              <a:rPr lang="zh-CN" altLang="en-US" sz="2000" b="1" spc="135" dirty="0">
                <a:effectLst/>
                <a:latin typeface="微软雅黑 Light" panose="020B0502040204020203" pitchFamily="34" charset="-122"/>
                <a:cs typeface="宋体" panose="02010600030101010101" pitchFamily="2" charset="-122"/>
              </a:rPr>
              <a:t>年代进步影剧创作继承和发展了</a:t>
            </a:r>
            <a:r>
              <a:rPr lang="en-US" altLang="zh-CN" sz="2000" b="1" spc="135" dirty="0">
                <a:effectLst/>
                <a:latin typeface="微软雅黑 Light" panose="020B0502040204020203" pitchFamily="34" charset="-122"/>
                <a:cs typeface="宋体" panose="02010600030101010101" pitchFamily="2" charset="-122"/>
              </a:rPr>
              <a:t>30</a:t>
            </a:r>
            <a:r>
              <a:rPr lang="zh-CN" altLang="en-US" sz="2000" b="1" spc="135" dirty="0">
                <a:effectLst/>
                <a:latin typeface="微软雅黑 Light" panose="020B0502040204020203" pitchFamily="34" charset="-122"/>
                <a:cs typeface="宋体" panose="02010600030101010101" pitchFamily="2" charset="-122"/>
              </a:rPr>
              <a:t>年代的现实主义表演传统</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b="1" spc="135" dirty="0">
                <a:effectLst/>
                <a:latin typeface="微软雅黑 Light" panose="020B0502040204020203" pitchFamily="34" charset="-122"/>
                <a:cs typeface="宋体" panose="02010600030101010101" pitchFamily="2" charset="-122"/>
              </a:rPr>
              <a:t>“雾季公演” </a:t>
            </a:r>
            <a:r>
              <a:rPr lang="en-US" altLang="zh-CN" sz="2000" b="1" spc="135" dirty="0">
                <a:effectLst/>
                <a:latin typeface="微软雅黑 Light" panose="020B0502040204020203" pitchFamily="34" charset="-122"/>
                <a:cs typeface="宋体" panose="02010600030101010101" pitchFamily="2" charset="-122"/>
              </a:rPr>
              <a:t>——</a:t>
            </a:r>
            <a:r>
              <a:rPr lang="zh-CN" altLang="en-US" sz="2000" b="1" spc="135" dirty="0">
                <a:effectLst/>
                <a:latin typeface="微软雅黑 Light" panose="020B0502040204020203" pitchFamily="34" charset="-122"/>
                <a:cs typeface="宋体" panose="02010600030101010101" pitchFamily="2" charset="-122"/>
              </a:rPr>
              <a:t>重庆</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effectLst/>
                <a:latin typeface="微软雅黑 Light" panose="020B0502040204020203" pitchFamily="34" charset="-122"/>
                <a:cs typeface="宋体" panose="02010600030101010101" pitchFamily="2" charset="-122"/>
              </a:rPr>
              <a:t>1941</a:t>
            </a:r>
            <a:r>
              <a:rPr lang="zh-CN" altLang="en-US" sz="2000" spc="135" dirty="0">
                <a:effectLst/>
                <a:latin typeface="微软雅黑 Light" panose="020B0502040204020203" pitchFamily="34" charset="-122"/>
                <a:cs typeface="宋体" panose="02010600030101010101" pitchFamily="2" charset="-122"/>
              </a:rPr>
              <a:t>～</a:t>
            </a:r>
            <a:r>
              <a:rPr lang="en-US" altLang="zh-CN" sz="2000" spc="135" dirty="0">
                <a:effectLst/>
                <a:latin typeface="微软雅黑 Light" panose="020B0502040204020203" pitchFamily="34" charset="-122"/>
                <a:cs typeface="宋体" panose="02010600030101010101" pitchFamily="2" charset="-122"/>
              </a:rPr>
              <a:t>1945</a:t>
            </a:r>
            <a:r>
              <a:rPr lang="zh-CN" altLang="en-US" sz="2000" spc="135" dirty="0">
                <a:effectLst/>
                <a:latin typeface="微软雅黑 Light" panose="020B0502040204020203" pitchFamily="34" charset="-122"/>
                <a:cs typeface="宋体" panose="02010600030101010101" pitchFamily="2" charset="-122"/>
              </a:rPr>
              <a:t>年的重庆舞台上，举办了</a:t>
            </a:r>
            <a:r>
              <a:rPr lang="en-US" altLang="zh-CN" sz="2000" spc="135" dirty="0">
                <a:effectLst/>
                <a:latin typeface="微软雅黑 Light" panose="020B0502040204020203" pitchFamily="34" charset="-122"/>
                <a:cs typeface="宋体" panose="02010600030101010101" pitchFamily="2" charset="-122"/>
              </a:rPr>
              <a:t>4</a:t>
            </a:r>
            <a:r>
              <a:rPr lang="zh-CN" altLang="en-US" sz="2000" spc="135" dirty="0">
                <a:effectLst/>
                <a:latin typeface="微软雅黑 Light" panose="020B0502040204020203" pitchFamily="34" charset="-122"/>
                <a:cs typeface="宋体" panose="02010600030101010101" pitchFamily="2" charset="-122"/>
              </a:rPr>
              <a:t>届具有历史意义的“雾季公演”，创作出</a:t>
            </a:r>
            <a:r>
              <a:rPr lang="en-US" altLang="zh-CN" sz="2000" spc="135" dirty="0">
                <a:effectLst/>
                <a:latin typeface="微软雅黑 Light" panose="020B0502040204020203" pitchFamily="34" charset="-122"/>
                <a:cs typeface="宋体" panose="02010600030101010101" pitchFamily="2" charset="-122"/>
              </a:rPr>
              <a:t>104</a:t>
            </a:r>
            <a:r>
              <a:rPr lang="zh-CN" altLang="en-US" sz="2000" spc="135" dirty="0">
                <a:effectLst/>
                <a:latin typeface="微软雅黑 Light" panose="020B0502040204020203" pitchFamily="34" charset="-122"/>
                <a:cs typeface="宋体" panose="02010600030101010101" pitchFamily="2" charset="-122"/>
              </a:rPr>
              <a:t>部话剧，产生了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棠棣之花</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屈原</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法西斯细菌</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风雪夜归人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家</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北京人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等大批话剧精品。长期的戏剧与电影表演创作的交融，是中国影剧表演界的特点。</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“雾季公演”中，“电影戏剧工作者联合作战创作了中国话剧史上的黄金时代，也为战后电影的思想和艺术水平的提高奠定了坚实的基础”。“当时讨论了戏剧民族形式的问题</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建立新现实主义体系问题，都推动了戏剧工作的开展。” </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这一时期，话剧表演有了质的飞跃，“电影工作者参加到话剧队伍里去联合作战，取得了话剧艺术的空前繁荣。同时也为抗战胜利后电影艺术的繁荣发展，培养了人才，积累了经验。</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b="1" spc="135" dirty="0">
                <a:effectLst/>
                <a:latin typeface="微软雅黑 Light" panose="020B0502040204020203" pitchFamily="34" charset="-122"/>
                <a:cs typeface="宋体" panose="02010600030101010101" pitchFamily="2" charset="-122"/>
              </a:rPr>
              <a:t>“苦干剧团”</a:t>
            </a:r>
            <a:r>
              <a:rPr lang="en-US" altLang="zh-CN" sz="2000" b="1" spc="135" dirty="0">
                <a:effectLst/>
                <a:latin typeface="微软雅黑 Light" panose="020B0502040204020203" pitchFamily="34" charset="-122"/>
                <a:cs typeface="宋体" panose="02010600030101010101" pitchFamily="2" charset="-122"/>
              </a:rPr>
              <a:t>——</a:t>
            </a:r>
            <a:r>
              <a:rPr lang="zh-CN" altLang="en-US" sz="2000" b="1" spc="135" dirty="0">
                <a:effectLst/>
                <a:latin typeface="微软雅黑 Light" panose="020B0502040204020203" pitchFamily="34" charset="-122"/>
                <a:cs typeface="宋体" panose="02010600030101010101" pitchFamily="2" charset="-122"/>
              </a:rPr>
              <a:t>上海“孤岛”沦陷区</a:t>
            </a: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进步的爱国文化戏剧工作者黄佐临、柯灵等人组织成立“苦干剧团”等进步剧社，演出了大量有意义的舞台剧，如</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荒岛英雄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大马戏团</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秋海棠</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林冲</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等。优秀的影剧演员石挥、张伐、黄宗江等都曾在“苦干剧团”中得到了锻炼，逐渐形成话剧表演创作的成熟期。当时被报纸舆论和广大观众认可的“话剧皇帝”石挥，进入了电影表演创作。</a:t>
            </a: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683732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38200" y="182880"/>
            <a:ext cx="10515600" cy="1325563"/>
          </a:xfrm>
        </p:spPr>
        <p:txBody>
          <a:bodyPr/>
          <a:lstStyle/>
          <a:p>
            <a:r>
              <a:rPr lang="zh-CN" altLang="en-US" sz="4000"/>
              <a:t>思考与练习题</a:t>
            </a:r>
          </a:p>
        </p:txBody>
      </p:sp>
      <p:sp>
        <p:nvSpPr>
          <p:cNvPr id="4" name="文本占位符 3"/>
          <p:cNvSpPr>
            <a:spLocks noGrp="1"/>
          </p:cNvSpPr>
          <p:nvPr>
            <p:ph type="body" orient="vert" idx="1"/>
          </p:nvPr>
        </p:nvSpPr>
        <p:spPr>
          <a:xfrm>
            <a:off x="701675" y="1567180"/>
            <a:ext cx="11405235" cy="4610100"/>
          </a:xfrm>
        </p:spPr>
        <p:txBody>
          <a:bodyPr vert="horz"/>
          <a:lstStyle/>
          <a:p>
            <a:pPr marL="514350" indent="-514350">
              <a:lnSpc>
                <a:spcPct val="110000"/>
              </a:lnSpc>
              <a:buAutoNum type="arabicPeriod"/>
            </a:pPr>
            <a:r>
              <a:rPr lang="zh-CN" altLang="en-US" dirty="0"/>
              <a:t>练习</a:t>
            </a:r>
            <a:r>
              <a:rPr lang="en-US" altLang="zh-CN" dirty="0">
                <a:latin typeface="微软雅黑 Light" panose="020B0502040204020203" pitchFamily="34" charset="-122"/>
              </a:rPr>
              <a:t>24</a:t>
            </a:r>
            <a:r>
              <a:rPr lang="zh-CN" altLang="en-US" dirty="0"/>
              <a:t>式陈氏太极拳。</a:t>
            </a:r>
          </a:p>
          <a:p>
            <a:pPr marL="514350" indent="-514350">
              <a:lnSpc>
                <a:spcPct val="110000"/>
              </a:lnSpc>
              <a:buAutoNum type="arabicPeriod"/>
            </a:pPr>
            <a:r>
              <a:rPr lang="zh-CN" altLang="en-US" dirty="0"/>
              <a:t>“提线木偶”练习。</a:t>
            </a:r>
          </a:p>
          <a:p>
            <a:pPr marL="514350" indent="-514350">
              <a:lnSpc>
                <a:spcPct val="110000"/>
              </a:lnSpc>
              <a:buAutoNum type="arabicPeriod"/>
            </a:pPr>
            <a:r>
              <a:rPr lang="zh-CN" altLang="en-US" dirty="0"/>
              <a:t>自编一套活动四肢行之有效的动作组合，进行每天的演员自我“梳洗”。</a:t>
            </a:r>
          </a:p>
          <a:p>
            <a:pPr marL="514350" indent="-514350">
              <a:lnSpc>
                <a:spcPct val="110000"/>
              </a:lnSpc>
              <a:buAutoNum type="arabicPeriod"/>
            </a:pPr>
            <a:r>
              <a:rPr lang="zh-CN" altLang="en-US" dirty="0"/>
              <a:t>回忆“童年游戏”若干并重新来做，寻找童年时的游戏感觉。</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4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4</a:t>
            </a:r>
            <a:r>
              <a:rPr lang="zh-CN" altLang="en-US" sz="2000" b="1" spc="135" dirty="0">
                <a:effectLst/>
                <a:latin typeface="微软雅黑 Light" panose="020B0502040204020203" pitchFamily="34" charset="-122"/>
                <a:cs typeface="宋体" panose="02010600030101010101" pitchFamily="2" charset="-122"/>
              </a:rPr>
              <a:t>）上世纪</a:t>
            </a:r>
            <a:r>
              <a:rPr lang="en-US" altLang="zh-CN" sz="2000" b="1" spc="135" dirty="0">
                <a:effectLst/>
                <a:latin typeface="微软雅黑 Light" panose="020B0502040204020203" pitchFamily="34" charset="-122"/>
                <a:cs typeface="宋体" panose="02010600030101010101" pitchFamily="2" charset="-122"/>
              </a:rPr>
              <a:t>40</a:t>
            </a:r>
            <a:r>
              <a:rPr lang="zh-CN" altLang="en-US" sz="2000" b="1" spc="135" dirty="0">
                <a:effectLst/>
                <a:latin typeface="微软雅黑 Light" panose="020B0502040204020203" pitchFamily="34" charset="-122"/>
                <a:cs typeface="宋体" panose="02010600030101010101" pitchFamily="2" charset="-122"/>
              </a:rPr>
              <a:t>年代进步影剧创作继承和发展了</a:t>
            </a:r>
            <a:r>
              <a:rPr lang="en-US" altLang="zh-CN" sz="2000" b="1" spc="135" dirty="0">
                <a:effectLst/>
                <a:latin typeface="微软雅黑 Light" panose="020B0502040204020203" pitchFamily="34" charset="-122"/>
                <a:cs typeface="宋体" panose="02010600030101010101" pitchFamily="2" charset="-122"/>
              </a:rPr>
              <a:t>30</a:t>
            </a:r>
            <a:r>
              <a:rPr lang="zh-CN" altLang="en-US" sz="2000" b="1" spc="135" dirty="0">
                <a:effectLst/>
                <a:latin typeface="微软雅黑 Light" panose="020B0502040204020203" pitchFamily="34" charset="-122"/>
                <a:cs typeface="宋体" panose="02010600030101010101" pitchFamily="2" charset="-122"/>
              </a:rPr>
              <a:t>年代的现实主义表演传统</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抗战胜利后，在短短几年出现的电影作品中，也显露出民族电影表演体系的成熟。</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进步电影紧密配合时代的变革，揭露黑暗的现实，反映人民群众的呼声，出现了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一江春水向东流</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八千里路云和月</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万家灯火</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等佳作；</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假凤虚凰</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太太万岁</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艳阳天</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等则显示出话剧皇帝石挥进入电影创作的成熟技巧。</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2658589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777385"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（５）新中国的建立，电影艺术迎来了反映新时代生活的新局面</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演员队伍重组，并摸索新的创作规律，出现了以反映工农兵生活为主体的革命现实主义的创作追求。</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effectLst/>
                <a:latin typeface="微软雅黑 Light" panose="020B0502040204020203" pitchFamily="34" charset="-122"/>
                <a:cs typeface="宋体" panose="02010600030101010101" pitchFamily="2" charset="-122"/>
              </a:rPr>
              <a:t>20</a:t>
            </a:r>
            <a:r>
              <a:rPr lang="zh-CN" altLang="en-US" sz="2000" spc="135" dirty="0">
                <a:effectLst/>
                <a:latin typeface="微软雅黑 Light" panose="020B0502040204020203" pitchFamily="34" charset="-122"/>
                <a:cs typeface="宋体" panose="02010600030101010101" pitchFamily="2" charset="-122"/>
              </a:rPr>
              <a:t>世纪</a:t>
            </a:r>
            <a:r>
              <a:rPr lang="en-US" altLang="zh-CN" sz="2000" spc="135" dirty="0">
                <a:effectLst/>
                <a:latin typeface="微软雅黑 Light" panose="020B0502040204020203" pitchFamily="34" charset="-122"/>
                <a:cs typeface="宋体" panose="02010600030101010101" pitchFamily="2" charset="-122"/>
              </a:rPr>
              <a:t>50</a:t>
            </a:r>
            <a:r>
              <a:rPr lang="zh-CN" altLang="en-US" sz="2000" spc="135" dirty="0">
                <a:effectLst/>
                <a:latin typeface="微软雅黑 Light" panose="020B0502040204020203" pitchFamily="34" charset="-122"/>
                <a:cs typeface="宋体" panose="02010600030101010101" pitchFamily="2" charset="-122"/>
              </a:rPr>
              <a:t>年代，斯坦尼斯拉夫斯基表演体系在全国各艺术院校逐渐推广普及，并在影剧创作中得到应用，与中国民族传统表演相结合，共同探索</a:t>
            </a:r>
            <a:r>
              <a:rPr lang="zh-CN" altLang="en-US" sz="2000" spc="135" dirty="0">
                <a:latin typeface="微软雅黑 Light" panose="020B0502040204020203" pitchFamily="34" charset="-122"/>
                <a:cs typeface="宋体" panose="02010600030101010101" pitchFamily="2" charset="-122"/>
              </a:rPr>
              <a:t>。</a:t>
            </a:r>
            <a:endParaRPr lang="en-US" altLang="zh-CN" sz="2000" spc="135" dirty="0">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latin typeface="微软雅黑 Light" panose="020B0502040204020203" pitchFamily="34" charset="-122"/>
                <a:cs typeface="宋体" panose="02010600030101010101" pitchFamily="2" charset="-122"/>
              </a:rPr>
              <a:t>焦菊隐提出“心象”学说，</a:t>
            </a:r>
            <a:r>
              <a:rPr lang="zh-CN" altLang="en-US" sz="2000" spc="135" dirty="0">
                <a:effectLst/>
                <a:latin typeface="微软雅黑 Light" panose="020B0502040204020203" pitchFamily="34" charset="-122"/>
                <a:cs typeface="宋体" panose="02010600030101010101" pitchFamily="2" charset="-122"/>
              </a:rPr>
              <a:t>奠定了北京人艺在中国话剧界的地位。</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这一时期的表演创作，特别强调以工农气质表现新人物。张平、田华、于蓝、崔嵬等，以他们的质朴气质、深厚的生活底蕴、饱满创作激情和朴实无华的演技，塑造了如张志坚、喜儿、向五儿、战长河等形象；而石挥、张瑞芳、孙道临、上官云珠等则通过迅速熟悉新生活，扩展了自己的创作气质，成功地塑造出老巡警、赵毓敏、李连长、符若华等人物形象，积累了一定的表演创作经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476337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1" y="264868"/>
            <a:ext cx="9469516"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（５）新中国的建立，电影艺术迎来了反映新时代生活的新局面</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老舍推崇崔嵬“独具风格的演技” ：“不管他演什么戏，他总是他，而他又恰好是他所扮演的人物。很少看出他做戏的痕迹。他是那么从容不迫，亲切可爱，把他放在一个故事里，他就自自然然地成为可爱的剧中人。”</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赵丹评价崔嵬：“他演技的特色是浑然一体，似乎全不靠技巧，甚至有人说他就是那个块头，随便怎么演都行。其实他是有很高的技巧的。”</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latin typeface="微软雅黑 Light" panose="020B0502040204020203" pitchFamily="34" charset="-122"/>
                <a:cs typeface="宋体" panose="02010600030101010101" pitchFamily="2" charset="-122"/>
              </a:rPr>
              <a:t>赵丹曾这样评价金山（代表作</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松花江上</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风暴</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：“电影</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风暴</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显示了他的风格已达到了浑厚成熟的程度。他在表、导演方面追求鲜明的节奏和强烈的效果，同时又揉进不少我国民族戏曲特点的技法，两者结合得十分奇妙。他的表现手法有许多独到、新颖的地方</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金山堪称为体现派的艺术家。”</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其他代表人物：郭振清（李向阳）、张良（董存瑞）、高保成（张忠发）、李亚林（高占武）、谢添</a:t>
            </a:r>
            <a:r>
              <a:rPr lang="zh-CN" altLang="en-US" sz="2000" spc="135" dirty="0">
                <a:latin typeface="微软雅黑 Light" panose="020B0502040204020203" pitchFamily="34" charset="-122"/>
                <a:cs typeface="宋体" panose="02010600030101010101" pitchFamily="2" charset="-122"/>
              </a:rPr>
              <a:t>（</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林家铺子</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、赵丹（</a:t>
            </a:r>
            <a:r>
              <a:rPr lang="en-US" altLang="zh-CN" sz="2000" spc="135" dirty="0">
                <a:latin typeface="微软雅黑 Light" panose="020B0502040204020203" pitchFamily="34" charset="-122"/>
                <a:cs typeface="宋体" panose="02010600030101010101" pitchFamily="2" charset="-122"/>
              </a:rPr>
              <a:t>《</a:t>
            </a:r>
            <a:r>
              <a:rPr lang="zh-CN" altLang="en-US" sz="2000" spc="135" dirty="0">
                <a:latin typeface="微软雅黑 Light" panose="020B0502040204020203" pitchFamily="34" charset="-122"/>
                <a:cs typeface="宋体" panose="02010600030101010101" pitchFamily="2" charset="-122"/>
              </a:rPr>
              <a:t>林则徐</a:t>
            </a:r>
            <a:r>
              <a:rPr lang="en-US" altLang="zh-CN" sz="2000" spc="135" dirty="0">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64.png">
            <a:extLst>
              <a:ext uri="{FF2B5EF4-FFF2-40B4-BE49-F238E27FC236}">
                <a16:creationId xmlns:a16="http://schemas.microsoft.com/office/drawing/2014/main" id="{7F66DC70-AFB2-4D5D-8FD1-0EFB8EDA4C0D}"/>
              </a:ext>
            </a:extLst>
          </p:cNvPr>
          <p:cNvPicPr/>
          <p:nvPr/>
        </p:nvPicPr>
        <p:blipFill>
          <a:blip r:embed="rId3" cstate="print"/>
          <a:stretch>
            <a:fillRect/>
          </a:stretch>
        </p:blipFill>
        <p:spPr>
          <a:xfrm>
            <a:off x="10728960" y="0"/>
            <a:ext cx="1463040" cy="1918854"/>
          </a:xfrm>
          <a:prstGeom prst="rect">
            <a:avLst/>
          </a:prstGeom>
        </p:spPr>
      </p:pic>
    </p:spTree>
    <p:extLst>
      <p:ext uri="{BB962C8B-B14F-4D97-AF65-F5344CB8AC3E}">
        <p14:creationId xmlns:p14="http://schemas.microsoft.com/office/powerpoint/2010/main" val="2887097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866055"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6</a:t>
            </a:r>
            <a:r>
              <a:rPr lang="zh-CN" altLang="en-US" sz="2000" b="1" spc="135" dirty="0">
                <a:effectLst/>
                <a:latin typeface="微软雅黑 Light" panose="020B0502040204020203" pitchFamily="34" charset="-122"/>
                <a:cs typeface="宋体" panose="02010600030101010101" pitchFamily="2" charset="-122"/>
              </a:rPr>
              <a:t>）上世纪</a:t>
            </a:r>
            <a:r>
              <a:rPr lang="en-US" altLang="zh-CN" sz="2000" b="1" spc="135" dirty="0">
                <a:effectLst/>
                <a:latin typeface="微软雅黑 Light" panose="020B0502040204020203" pitchFamily="34" charset="-122"/>
                <a:cs typeface="宋体" panose="02010600030101010101" pitchFamily="2" charset="-122"/>
              </a:rPr>
              <a:t>60</a:t>
            </a:r>
            <a:r>
              <a:rPr lang="zh-CN" altLang="en-US" sz="2000" b="1" spc="135" dirty="0">
                <a:effectLst/>
                <a:latin typeface="微软雅黑 Light" panose="020B0502040204020203" pitchFamily="34" charset="-122"/>
                <a:cs typeface="宋体" panose="02010600030101010101" pitchFamily="2" charset="-122"/>
              </a:rPr>
              <a:t>年代初期是表演理论探索的活跃期</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solidFill>
                  <a:srgbClr val="FF0000"/>
                </a:solidFill>
                <a:effectLst/>
                <a:latin typeface="微软雅黑 Light" panose="020B0502040204020203" pitchFamily="34" charset="-122"/>
                <a:cs typeface="宋体" panose="02010600030101010101" pitchFamily="2" charset="-122"/>
              </a:rPr>
              <a:t>“论演员的矛盾”讨论</a:t>
            </a:r>
            <a:endParaRPr lang="en-US" altLang="zh-CN" sz="2000" b="1" spc="135" dirty="0">
              <a:solidFill>
                <a:srgbClr val="FF0000"/>
              </a:solidFill>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开始：</a:t>
            </a:r>
            <a:r>
              <a:rPr lang="en-US" altLang="zh-CN" sz="2000" spc="135" dirty="0">
                <a:effectLst/>
                <a:latin typeface="微软雅黑 Light" panose="020B0502040204020203" pitchFamily="34" charset="-122"/>
                <a:cs typeface="宋体" panose="02010600030101010101" pitchFamily="2" charset="-122"/>
              </a:rPr>
              <a:t>1961</a:t>
            </a:r>
            <a:r>
              <a:rPr lang="zh-CN" altLang="en-US" sz="2000" spc="135" dirty="0">
                <a:effectLst/>
                <a:latin typeface="微软雅黑 Light" panose="020B0502040204020203" pitchFamily="34" charset="-122"/>
                <a:cs typeface="宋体" panose="02010600030101010101" pitchFamily="2" charset="-122"/>
              </a:rPr>
              <a:t>年，</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人民日报</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分别在</a:t>
            </a:r>
            <a:r>
              <a:rPr lang="en-US" altLang="zh-CN" sz="2000" spc="135" dirty="0">
                <a:effectLst/>
                <a:latin typeface="微软雅黑 Light" panose="020B0502040204020203" pitchFamily="34" charset="-122"/>
                <a:cs typeface="宋体" panose="02010600030101010101" pitchFamily="2" charset="-122"/>
              </a:rPr>
              <a:t>2</a:t>
            </a:r>
            <a:r>
              <a:rPr lang="zh-CN" altLang="en-US" sz="2000" spc="135" dirty="0">
                <a:effectLst/>
                <a:latin typeface="微软雅黑 Light" panose="020B0502040204020203" pitchFamily="34" charset="-122"/>
                <a:cs typeface="宋体" panose="02010600030101010101" pitchFamily="2" charset="-122"/>
              </a:rPr>
              <a:t>月</a:t>
            </a:r>
            <a:r>
              <a:rPr lang="en-US" altLang="zh-CN" sz="2000" spc="135" dirty="0">
                <a:effectLst/>
                <a:latin typeface="微软雅黑 Light" panose="020B0502040204020203" pitchFamily="34" charset="-122"/>
                <a:cs typeface="宋体" panose="02010600030101010101" pitchFamily="2" charset="-122"/>
              </a:rPr>
              <a:t>2</a:t>
            </a:r>
            <a:r>
              <a:rPr lang="zh-CN" altLang="en-US" sz="2000" spc="135" dirty="0">
                <a:effectLst/>
                <a:latin typeface="微软雅黑 Light" panose="020B0502040204020203" pitchFamily="34" charset="-122"/>
                <a:cs typeface="宋体" panose="02010600030101010101" pitchFamily="2" charset="-122"/>
              </a:rPr>
              <a:t>日和</a:t>
            </a:r>
            <a:r>
              <a:rPr lang="en-US" altLang="zh-CN" sz="2000" spc="135" dirty="0">
                <a:effectLst/>
                <a:latin typeface="微软雅黑 Light" panose="020B0502040204020203" pitchFamily="34" charset="-122"/>
                <a:cs typeface="宋体" panose="02010600030101010101" pitchFamily="2" charset="-122"/>
              </a:rPr>
              <a:t>3</a:t>
            </a:r>
            <a:r>
              <a:rPr lang="zh-CN" altLang="en-US" sz="2000" spc="135" dirty="0">
                <a:effectLst/>
                <a:latin typeface="微软雅黑 Light" panose="020B0502040204020203" pitchFamily="34" charset="-122"/>
                <a:cs typeface="宋体" panose="02010600030101010101" pitchFamily="2" charset="-122"/>
              </a:rPr>
              <a:t>月</a:t>
            </a:r>
            <a:r>
              <a:rPr lang="en-US" altLang="zh-CN" sz="2000" spc="135" dirty="0">
                <a:effectLst/>
                <a:latin typeface="微软雅黑 Light" panose="020B0502040204020203" pitchFamily="34" charset="-122"/>
                <a:cs typeface="宋体" panose="02010600030101010101" pitchFamily="2" charset="-122"/>
              </a:rPr>
              <a:t>8</a:t>
            </a:r>
            <a:r>
              <a:rPr lang="zh-CN" altLang="en-US" sz="2000" spc="135" dirty="0">
                <a:effectLst/>
                <a:latin typeface="微软雅黑 Light" panose="020B0502040204020203" pitchFamily="34" charset="-122"/>
                <a:cs typeface="宋体" panose="02010600030101010101" pitchFamily="2" charset="-122"/>
              </a:rPr>
              <a:t>日发表了朱光潜的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狄德罗的“谈演员的矛盾”</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和司徒冰的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论演员的矛盾</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的文章；</a:t>
            </a:r>
            <a:endParaRPr lang="en-US" altLang="zh-CN" sz="2000"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latin typeface="微软雅黑 Light" panose="020B0502040204020203" pitchFamily="34" charset="-122"/>
                <a:cs typeface="宋体" panose="02010600030101010101" pitchFamily="2" charset="-122"/>
              </a:rPr>
              <a:t>发展：</a:t>
            </a:r>
            <a:r>
              <a:rPr lang="zh-CN" altLang="en-US" sz="2000" spc="135" dirty="0">
                <a:latin typeface="微软雅黑 Light" panose="020B0502040204020203" pitchFamily="34" charset="-122"/>
                <a:cs typeface="宋体" panose="02010600030101010101" pitchFamily="2" charset="-122"/>
              </a:rPr>
              <a:t>北京、上海组织了“论演员的矛盾”的大型讨论，在北京，讨论由剧协主席田汉主持。田汉强调：“关于演员的矛盾的讨论是有着意义的”，“将有助于演员表演艺术的提高和促进中国表演艺术理论的研究发展”。在上海，讨论由上海人民艺术剧院院长黄佐临主持。黄佐临说：“这个争论不是自狄德罗才开始的，而是两千多年前就争论了，亦即是体现和体验派的争论。”</a:t>
            </a:r>
            <a:endParaRPr lang="en-US" altLang="zh-CN" sz="2000" spc="135" dirty="0">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buNone/>
            </a:pPr>
            <a:r>
              <a:rPr lang="zh-CN" altLang="en-US" sz="2000" b="1" spc="135" dirty="0">
                <a:latin typeface="微软雅黑 Light" panose="020B0502040204020203" pitchFamily="34" charset="-122"/>
                <a:cs typeface="宋体" panose="02010600030101010101" pitchFamily="2" charset="-122"/>
              </a:rPr>
              <a:t>影响：</a:t>
            </a:r>
            <a:r>
              <a:rPr lang="zh-CN" altLang="en-US" sz="2000" spc="135" dirty="0">
                <a:latin typeface="微软雅黑 Light" panose="020B0502040204020203" pitchFamily="34" charset="-122"/>
                <a:cs typeface="宋体" panose="02010600030101010101" pitchFamily="2" charset="-122"/>
              </a:rPr>
              <a:t>这次大型讨论吸引了众多人参加，说明表演艺术一直存有体验和表现的派别之争。理论争论到极致就容易出现偏颇。各种创作方法，各种艺术风格，各种表演流派，尽管他们的宣言有时千差万别，但最后的完美表现却只是毫厘之差。（例：石挥 称“我是中国的哥格兰”，胡导则说石挥“实际上只能算是半个哥格兰”）</a:t>
            </a:r>
            <a:endParaRPr lang="en-US" altLang="zh-CN" sz="2000" spc="135" dirty="0">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8171245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6</a:t>
            </a:r>
            <a:r>
              <a:rPr lang="zh-CN" altLang="en-US" sz="2000" b="1" spc="135" dirty="0">
                <a:effectLst/>
                <a:latin typeface="微软雅黑 Light" panose="020B0502040204020203" pitchFamily="34" charset="-122"/>
                <a:cs typeface="宋体" panose="02010600030101010101" pitchFamily="2" charset="-122"/>
              </a:rPr>
              <a:t>）上世纪</a:t>
            </a:r>
            <a:r>
              <a:rPr lang="en-US" altLang="zh-CN" sz="2000" b="1" spc="135" dirty="0">
                <a:effectLst/>
                <a:latin typeface="微软雅黑 Light" panose="020B0502040204020203" pitchFamily="34" charset="-122"/>
                <a:cs typeface="宋体" panose="02010600030101010101" pitchFamily="2" charset="-122"/>
              </a:rPr>
              <a:t>60</a:t>
            </a:r>
            <a:r>
              <a:rPr lang="zh-CN" altLang="en-US" sz="2000" b="1" spc="135" dirty="0">
                <a:effectLst/>
                <a:latin typeface="微软雅黑 Light" panose="020B0502040204020203" pitchFamily="34" charset="-122"/>
                <a:cs typeface="宋体" panose="02010600030101010101" pitchFamily="2" charset="-122"/>
              </a:rPr>
              <a:t>年代初期是表演理论探索的活跃期</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solidFill>
                  <a:srgbClr val="FF0000"/>
                </a:solidFill>
                <a:effectLst/>
                <a:latin typeface="微软雅黑 Light" panose="020B0502040204020203" pitchFamily="34" charset="-122"/>
                <a:cs typeface="宋体" panose="02010600030101010101" pitchFamily="2" charset="-122"/>
              </a:rPr>
              <a:t>“新侨”创作会议</a:t>
            </a:r>
            <a:endParaRPr lang="en-US" altLang="zh-CN" sz="2000" b="1" spc="135" dirty="0">
              <a:solidFill>
                <a:srgbClr val="FF0000"/>
              </a:solidFill>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en-US" altLang="zh-CN" sz="2000" spc="135" dirty="0">
                <a:effectLst/>
                <a:latin typeface="微软雅黑 Light" panose="020B0502040204020203" pitchFamily="34" charset="-122"/>
                <a:cs typeface="宋体" panose="02010600030101010101" pitchFamily="2" charset="-122"/>
              </a:rPr>
              <a:t>1961</a:t>
            </a:r>
            <a:r>
              <a:rPr lang="zh-CN" altLang="en-US" sz="2000" spc="135" dirty="0">
                <a:effectLst/>
                <a:latin typeface="微软雅黑 Light" panose="020B0502040204020203" pitchFamily="34" charset="-122"/>
                <a:cs typeface="宋体" panose="02010600030101010101" pitchFamily="2" charset="-122"/>
              </a:rPr>
              <a:t>年</a:t>
            </a:r>
            <a:r>
              <a:rPr lang="en-US" altLang="zh-CN" sz="2000" spc="135" dirty="0">
                <a:effectLst/>
                <a:latin typeface="微软雅黑 Light" panose="020B0502040204020203" pitchFamily="34" charset="-122"/>
                <a:cs typeface="宋体" panose="02010600030101010101" pitchFamily="2" charset="-122"/>
              </a:rPr>
              <a:t>6</a:t>
            </a:r>
            <a:r>
              <a:rPr lang="zh-CN" altLang="en-US" sz="2000" spc="135" dirty="0">
                <a:effectLst/>
                <a:latin typeface="微软雅黑 Light" panose="020B0502040204020203" pitchFamily="34" charset="-122"/>
                <a:cs typeface="宋体" panose="02010600030101010101" pitchFamily="2" charset="-122"/>
              </a:rPr>
              <a:t>月，“新侨”创作会议活跃了学术气氛，“金山、赵丹、崔嵬三人谈（表演）”文章发表，此外，赵丹、崔嵬、成荫、焦菊隐等演员、导演也先后到北京电影学院讲授创作经验。</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赵丹提出表演体系的三段论，即：“从自我出发，进入角色；再生活于角色，体验角色的思想感情；而后寻找体现角色性格特征的技法和手段，完成角色形象创造的任务” 。</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焦菊隐则在多年成功的话剧创作探索之后，大讲表演艺术民族化问题，使人们产生对建立中国民族的表演体系的关注。这一时期也出现了</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红旗谱</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红色娘子军</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李双双</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早春二月</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等精品影片。</a:t>
            </a:r>
          </a:p>
          <a:p>
            <a:pPr marL="93345" marR="144145" indent="0" algn="just">
              <a:lnSpc>
                <a:spcPct val="100000"/>
              </a:lnSpc>
              <a:spcBef>
                <a:spcPts val="55"/>
              </a:spcBef>
              <a:spcAft>
                <a:spcPts val="0"/>
              </a:spcAft>
              <a:buNone/>
            </a:pP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3796337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7</a:t>
            </a:r>
            <a:r>
              <a:rPr lang="zh-CN" altLang="en-US" sz="2000" b="1" spc="135" dirty="0">
                <a:effectLst/>
                <a:latin typeface="微软雅黑 Light" panose="020B0502040204020203" pitchFamily="34" charset="-122"/>
                <a:cs typeface="宋体" panose="02010600030101010101" pitchFamily="2" charset="-122"/>
              </a:rPr>
              <a:t>）“文革”期间，极“左”思潮对表演理论的扭曲</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spc="135" dirty="0">
                <a:effectLst/>
                <a:latin typeface="微软雅黑 Light" panose="020B0502040204020203" pitchFamily="34" charset="-122"/>
                <a:cs typeface="宋体" panose="02010600030101010101" pitchFamily="2" charset="-122"/>
              </a:rPr>
              <a:t>“文革”期间，极“左”思潮对表演理论的扭曲和对斯坦尼斯拉夫斯基体系的批判是“四人帮”等政治阴谋的需要，借以制造“空白论”，而推出他们的一套“三突出”理论。绝大多数的电影导演、演员受到残酷的政治迫害的同时，艺术创作遭到践踏。“文革”后期能得到电影创作机会的导演、演员们，艺术探索颇为小心翼翼。</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火红的年代</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创业</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对英雄人物的塑造，</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海霞</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抒情散文化的追求，也均有时代特征。</a:t>
            </a:r>
            <a:endParaRPr lang="en-US" altLang="zh-CN" sz="2000" spc="135"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422315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a:t>
            </a:r>
            <a:r>
              <a:rPr lang="en-US" altLang="zh-CN" sz="2000" b="1" spc="135" dirty="0">
                <a:effectLst/>
                <a:latin typeface="微软雅黑 Light" panose="020B0502040204020203" pitchFamily="34" charset="-122"/>
                <a:cs typeface="宋体" panose="02010600030101010101" pitchFamily="2" charset="-122"/>
              </a:rPr>
              <a:t>8</a:t>
            </a:r>
            <a:r>
              <a:rPr lang="zh-CN" altLang="en-US" sz="2000" b="1" spc="135" dirty="0">
                <a:effectLst/>
                <a:latin typeface="微软雅黑 Light" panose="020B0502040204020203" pitchFamily="34" charset="-122"/>
                <a:cs typeface="宋体" panose="02010600030101010101" pitchFamily="2" charset="-122"/>
              </a:rPr>
              <a:t>）新时期电影表演理论的发展</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zh-CN" altLang="en-US"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spc="135" dirty="0">
                <a:effectLst/>
                <a:latin typeface="微软雅黑 Light" panose="020B0502040204020203" pitchFamily="34" charset="-122"/>
                <a:cs typeface="宋体" panose="02010600030101010101" pitchFamily="2" charset="-122"/>
              </a:rPr>
              <a:t>随着电影表演艺术的重新恢复和拓展，关于表演理论的研究探讨也随之活跃：</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spcAft>
                <a:spcPts val="0"/>
              </a:spcAft>
              <a:buFont typeface="Wingdings" panose="05000000000000000000" pitchFamily="2" charset="2"/>
              <a:buChar char="ü"/>
            </a:pPr>
            <a:r>
              <a:rPr lang="en-US" altLang="zh-CN" sz="2000" spc="135" dirty="0">
                <a:effectLst/>
                <a:latin typeface="微软雅黑 Light" panose="020B0502040204020203" pitchFamily="34" charset="-122"/>
                <a:cs typeface="宋体" panose="02010600030101010101" pitchFamily="2" charset="-122"/>
              </a:rPr>
              <a:t>1979</a:t>
            </a:r>
            <a:r>
              <a:rPr lang="zh-CN" altLang="en-US" sz="2000" spc="135" dirty="0">
                <a:effectLst/>
                <a:latin typeface="微软雅黑 Light" panose="020B0502040204020203" pitchFamily="34" charset="-122"/>
                <a:cs typeface="宋体" panose="02010600030101010101" pitchFamily="2" charset="-122"/>
              </a:rPr>
              <a:t>年北京电影学院表演系关于电影表演特性展开讨论；</a:t>
            </a:r>
            <a:endParaRPr lang="en-US" altLang="zh-CN" sz="2000" spc="135" dirty="0">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spcAft>
                <a:spcPts val="0"/>
              </a:spcAft>
              <a:buFont typeface="Wingdings" panose="05000000000000000000" pitchFamily="2" charset="2"/>
              <a:buChar char="ü"/>
            </a:pPr>
            <a:r>
              <a:rPr lang="en-US" altLang="zh-CN" sz="2000" spc="135" dirty="0">
                <a:effectLst/>
                <a:latin typeface="微软雅黑 Light" panose="020B0502040204020203" pitchFamily="34" charset="-122"/>
                <a:cs typeface="宋体" panose="02010600030101010101" pitchFamily="2" charset="-122"/>
              </a:rPr>
              <a:t>1980</a:t>
            </a:r>
            <a:r>
              <a:rPr lang="zh-CN" altLang="en-US" sz="2000" spc="135" dirty="0">
                <a:effectLst/>
                <a:latin typeface="微软雅黑 Light" panose="020B0502040204020203" pitchFamily="34" charset="-122"/>
                <a:cs typeface="宋体" panose="02010600030101010101" pitchFamily="2" charset="-122"/>
              </a:rPr>
              <a:t>年赵丹的</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银幕形象创造</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地狱之门</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两部表演理论著作出版，以及随后</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石挥谈艺录</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问世；</a:t>
            </a:r>
            <a:endParaRPr lang="en-US" altLang="zh-CN" sz="2000" spc="135" dirty="0">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spcAft>
                <a:spcPts val="0"/>
              </a:spcAft>
              <a:buFont typeface="Wingdings" panose="05000000000000000000" pitchFamily="2" charset="2"/>
              <a:buChar char="ü"/>
            </a:pPr>
            <a:r>
              <a:rPr lang="en-US" altLang="zh-CN" sz="2000" spc="135" dirty="0">
                <a:effectLst/>
                <a:latin typeface="微软雅黑 Light" panose="020B0502040204020203" pitchFamily="34" charset="-122"/>
                <a:cs typeface="宋体" panose="02010600030101010101" pitchFamily="2" charset="-122"/>
              </a:rPr>
              <a:t>1981</a:t>
            </a:r>
            <a:r>
              <a:rPr lang="zh-CN" altLang="en-US" sz="2000" spc="135" dirty="0">
                <a:effectLst/>
                <a:latin typeface="微软雅黑 Light" panose="020B0502040204020203" pitchFamily="34" charset="-122"/>
                <a:cs typeface="宋体" panose="02010600030101010101" pitchFamily="2" charset="-122"/>
              </a:rPr>
              <a:t>年北京几个单位联合召开电影表演讨论会；</a:t>
            </a:r>
            <a:endParaRPr lang="en-US" altLang="zh-CN" sz="2000" spc="135" dirty="0">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spcAft>
                <a:spcPts val="0"/>
              </a:spcAft>
              <a:buFont typeface="Wingdings" panose="05000000000000000000" pitchFamily="2" charset="2"/>
              <a:buChar char="ü"/>
            </a:pPr>
            <a:r>
              <a:rPr lang="en-US" altLang="zh-CN" sz="2000" spc="135" dirty="0">
                <a:effectLst/>
                <a:latin typeface="微软雅黑 Light" panose="020B0502040204020203" pitchFamily="34" charset="-122"/>
                <a:cs typeface="宋体" panose="02010600030101010101" pitchFamily="2" charset="-122"/>
              </a:rPr>
              <a:t>1985</a:t>
            </a:r>
            <a:r>
              <a:rPr lang="zh-CN" altLang="en-US" sz="2000" spc="135" dirty="0">
                <a:effectLst/>
                <a:latin typeface="微软雅黑 Light" panose="020B0502040204020203" pitchFamily="34" charset="-122"/>
                <a:cs typeface="宋体" panose="02010600030101010101" pitchFamily="2" charset="-122"/>
              </a:rPr>
              <a:t>年广州电影表演讨论会是规模最大的全国性电影表演艺术研讨。</a:t>
            </a:r>
            <a:endParaRPr lang="en-US" altLang="zh-CN" sz="2000" spc="135" dirty="0">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spcAft>
                <a:spcPts val="0"/>
              </a:spcAft>
              <a:buFont typeface="Wingdings" panose="05000000000000000000" pitchFamily="2" charset="2"/>
              <a:buChar char="ü"/>
            </a:pPr>
            <a:r>
              <a:rPr lang="zh-CN" altLang="en-US" sz="2000" spc="135" dirty="0">
                <a:effectLst/>
                <a:latin typeface="微软雅黑 Light" panose="020B0502040204020203" pitchFamily="34" charset="-122"/>
                <a:cs typeface="宋体" panose="02010600030101010101" pitchFamily="2" charset="-122"/>
              </a:rPr>
              <a:t>夏衍同志在祝贺中国电影表演学会成立时，提出了建立我国电影表演理论体系的任务。</a:t>
            </a:r>
            <a:endParaRPr lang="en-US" altLang="zh-CN" sz="2000" spc="135" dirty="0">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spcAft>
                <a:spcPts val="0"/>
              </a:spcAft>
              <a:buFont typeface="Wingdings" panose="05000000000000000000" pitchFamily="2" charset="2"/>
              <a:buChar char="ü"/>
            </a:pPr>
            <a:r>
              <a:rPr lang="zh-CN" altLang="en-US" sz="2000" spc="135" dirty="0">
                <a:effectLst/>
                <a:latin typeface="微软雅黑 Light" panose="020B0502040204020203" pitchFamily="34" charset="-122"/>
                <a:cs typeface="宋体" panose="02010600030101010101" pitchFamily="2" charset="-122"/>
              </a:rPr>
              <a:t>期间，“电影表演要电影化”，“本色第一”，“模糊表演”等观念的提出，北京人艺演剧学派</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心象学”的学术认定，以及对一些优秀演员表演的研讨和有关优秀导演处理演员技巧的经验交流会，这一系列的活动形成了新时期电影表演在现实主义创作中的多样化扩展，发展了现实主义的表演美学原则。</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534616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sp>
        <p:nvSpPr>
          <p:cNvPr id="3" name="文本占位符 2"/>
          <p:cNvSpPr>
            <a:spLocks noGrp="1"/>
          </p:cNvSpPr>
          <p:nvPr>
            <p:ph type="body" orient="vert" idx="1"/>
          </p:nvPr>
        </p:nvSpPr>
        <p:spPr>
          <a:xfrm>
            <a:off x="755611" y="1318953"/>
            <a:ext cx="11353262" cy="5490556"/>
          </a:xfrm>
        </p:spPr>
        <p:txBody>
          <a:bodyPr vert="horz">
            <a:noAutofit/>
          </a:bodyPr>
          <a:lstStyle/>
          <a:p>
            <a:pPr marL="436245" marR="144145" indent="-342900" algn="just">
              <a:lnSpc>
                <a:spcPct val="100000"/>
              </a:lnSpc>
              <a:spcBef>
                <a:spcPts val="55"/>
              </a:spcBef>
              <a:buFont typeface="+mj-lt"/>
              <a:buAutoNum type="arabicPeriod"/>
            </a:pPr>
            <a:r>
              <a:rPr lang="zh-CN" altLang="zh-CN" sz="2000" b="1" spc="65" dirty="0">
                <a:effectLst/>
                <a:latin typeface="微软雅黑 Light" panose="020B0502040204020203" pitchFamily="34" charset="-122"/>
                <a:cs typeface="宋体" panose="02010600030101010101" pitchFamily="2" charset="-122"/>
              </a:rPr>
              <a:t>现实主义表演派别的形成与发展</a:t>
            </a:r>
            <a:endParaRPr lang="zh-CN" altLang="zh-CN" sz="2000" b="1"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r>
              <a:rPr lang="zh-CN" altLang="en-US" sz="2000" b="1" spc="135" dirty="0">
                <a:effectLst/>
                <a:latin typeface="微软雅黑 Light" panose="020B0502040204020203" pitchFamily="34" charset="-122"/>
                <a:cs typeface="宋体" panose="02010600030101010101" pitchFamily="2" charset="-122"/>
              </a:rPr>
              <a:t>（９）中国电影导演对民族电影表演体系的形成作出的贡献</a:t>
            </a:r>
            <a:endParaRPr lang="en-US" altLang="zh-CN" sz="2000" b="1" spc="135" dirty="0">
              <a:effectLst/>
              <a:latin typeface="微软雅黑 Light" panose="020B0502040204020203" pitchFamily="34" charset="-122"/>
              <a:cs typeface="宋体" panose="02010600030101010101" pitchFamily="2" charset="-122"/>
            </a:endParaRPr>
          </a:p>
          <a:p>
            <a:pPr marL="93345" marR="144145" indent="0" algn="just">
              <a:lnSpc>
                <a:spcPct val="100000"/>
              </a:lnSpc>
              <a:spcBef>
                <a:spcPts val="55"/>
              </a:spcBef>
              <a:spcAft>
                <a:spcPts val="0"/>
              </a:spcAft>
              <a:buNone/>
            </a:pPr>
            <a:endParaRPr lang="zh-CN" altLang="en-US" sz="2000" b="1"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世界各国的民族电影表演取得辉煌成就、形成流派，都与导演的创作分不开。中国电影百年来几代导演在处理表演上对民族电影表演体系的形成也作出了重要的贡献。</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以</a:t>
            </a:r>
            <a:r>
              <a:rPr lang="en-US" altLang="zh-CN" sz="2000" spc="135" dirty="0">
                <a:effectLst/>
                <a:latin typeface="微软雅黑 Light" panose="020B0502040204020203" pitchFamily="34" charset="-122"/>
                <a:cs typeface="宋体" panose="02010600030101010101" pitchFamily="2" charset="-122"/>
              </a:rPr>
              <a:t>2005</a:t>
            </a:r>
            <a:r>
              <a:rPr lang="zh-CN" altLang="en-US" sz="2000" spc="135" dirty="0">
                <a:effectLst/>
                <a:latin typeface="微软雅黑 Light" panose="020B0502040204020203" pitchFamily="34" charset="-122"/>
                <a:cs typeface="宋体" panose="02010600030101010101" pitchFamily="2" charset="-122"/>
              </a:rPr>
              <a:t>年金鸡百花电影节上获得终身成就奖的、承上启下的谢晋导演为例。作为中国电影史上的标志性人物，他导演的系列影片曾经取得了辉煌成绩，他处理“镜头写人”</a:t>
            </a:r>
            <a:r>
              <a:rPr lang="en-US" altLang="zh-CN" sz="2000" spc="135" dirty="0">
                <a:effectLst/>
                <a:latin typeface="微软雅黑 Light" panose="020B0502040204020203" pitchFamily="34" charset="-122"/>
                <a:cs typeface="宋体" panose="02010600030101010101" pitchFamily="2" charset="-122"/>
              </a:rPr>
              <a:t>——</a:t>
            </a:r>
            <a:r>
              <a:rPr lang="zh-CN" altLang="en-US" sz="2000" spc="135" dirty="0">
                <a:effectLst/>
                <a:latin typeface="微软雅黑 Light" panose="020B0502040204020203" pitchFamily="34" charset="-122"/>
                <a:cs typeface="宋体" panose="02010600030101010101" pitchFamily="2" charset="-122"/>
              </a:rPr>
              <a:t>以镜头完成导演的人物“心象”的一系列自成体系的导演技法，也已成为独具风格的、完整的现实主义美学。</a:t>
            </a:r>
            <a:endParaRPr lang="en-US" altLang="zh-CN" sz="2000" spc="135" dirty="0">
              <a:effectLst/>
              <a:latin typeface="微软雅黑 Light" panose="020B0502040204020203" pitchFamily="34" charset="-122"/>
              <a:cs typeface="宋体" panose="02010600030101010101" pitchFamily="2" charset="-122"/>
            </a:endParaRPr>
          </a:p>
          <a:p>
            <a:pPr marL="436245" marR="144145" indent="-342900" algn="just">
              <a:lnSpc>
                <a:spcPct val="100000"/>
              </a:lnSpc>
              <a:spcBef>
                <a:spcPts val="55"/>
              </a:spcBef>
            </a:pPr>
            <a:r>
              <a:rPr lang="zh-CN" altLang="en-US" sz="2000" spc="135" dirty="0">
                <a:effectLst/>
                <a:latin typeface="微软雅黑 Light" panose="020B0502040204020203" pitchFamily="34" charset="-122"/>
                <a:cs typeface="宋体" panose="02010600030101010101" pitchFamily="2" charset="-122"/>
              </a:rPr>
              <a:t>当我们从电影表演美学角度对他的作品进行审视就会发现，在中国电影银幕上，有多少演员在与他的密切融洽合作中取得了自己表演创作的出色成绩；他在选择演员的一系列做法中，将理性分析形象转换为实践创作银幕形象，形成了一套被实践印证的、塑造电影人物性格技巧的表演理论和行之有效的科学方法。他以数十年与演员合作的经验提出的重案头分析、重生活体验、重行动排练、重现场启发、重表演方法、重镜头体现的精辟而系统的见解，在我国已形成了一套电影表演的美学理论。</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203881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graphicFrame>
        <p:nvGraphicFramePr>
          <p:cNvPr id="4" name="图示 3">
            <a:extLst>
              <a:ext uri="{FF2B5EF4-FFF2-40B4-BE49-F238E27FC236}">
                <a16:creationId xmlns:a16="http://schemas.microsoft.com/office/drawing/2014/main" id="{05AB9220-70E2-4A50-89A5-AC9E1E24E7C5}"/>
              </a:ext>
            </a:extLst>
          </p:cNvPr>
          <p:cNvGraphicFramePr/>
          <p:nvPr/>
        </p:nvGraphicFramePr>
        <p:xfrm>
          <a:off x="11722" y="2386371"/>
          <a:ext cx="12180277" cy="4423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文本框 6">
            <a:extLst>
              <a:ext uri="{FF2B5EF4-FFF2-40B4-BE49-F238E27FC236}">
                <a16:creationId xmlns:a16="http://schemas.microsoft.com/office/drawing/2014/main" id="{F8D27F16-8D35-4F16-BD77-423EC7A335C7}"/>
              </a:ext>
            </a:extLst>
          </p:cNvPr>
          <p:cNvSpPr txBox="1"/>
          <p:nvPr/>
        </p:nvSpPr>
        <p:spPr>
          <a:xfrm>
            <a:off x="689109" y="1463041"/>
            <a:ext cx="11515898" cy="954107"/>
          </a:xfrm>
          <a:prstGeom prst="rect">
            <a:avLst/>
          </a:prstGeom>
          <a:noFill/>
        </p:spPr>
        <p:txBody>
          <a:bodyPr wrap="square">
            <a:spAutoFit/>
          </a:bodyPr>
          <a:lstStyle/>
          <a:p>
            <a:pPr marL="342900" indent="-342900">
              <a:buFont typeface="+mj-lt"/>
              <a:buAutoNum type="arabicPeriod" startAt="2"/>
            </a:pPr>
            <a:r>
              <a:rPr lang="zh-CN" altLang="en-US" sz="2000" b="1" dirty="0">
                <a:latin typeface="微软雅黑 Light" panose="020B0502040204020203" pitchFamily="34" charset="-122"/>
                <a:ea typeface="微软雅黑 Light" panose="020B0502040204020203" pitchFamily="34" charset="-122"/>
              </a:rPr>
              <a:t>中华民族电影表演体系的雄厚根基</a:t>
            </a:r>
          </a:p>
          <a:p>
            <a:r>
              <a:rPr lang="zh-CN" altLang="en-US" dirty="0">
                <a:latin typeface="微软雅黑 Light" panose="020B0502040204020203" pitchFamily="34" charset="-122"/>
                <a:ea typeface="微软雅黑 Light" panose="020B0502040204020203" pitchFamily="34" charset="-122"/>
              </a:rPr>
              <a:t>中华民族的电影表演体系的雄厚根基，早已暗藏和孕育在我国电影表演的历史长河中，需要我们挖掘、整理、确立、继承、发展。</a:t>
            </a:r>
          </a:p>
        </p:txBody>
      </p:sp>
    </p:spTree>
    <p:extLst>
      <p:ext uri="{BB962C8B-B14F-4D97-AF65-F5344CB8AC3E}">
        <p14:creationId xmlns:p14="http://schemas.microsoft.com/office/powerpoint/2010/main" val="3010728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400" y="264868"/>
            <a:ext cx="10921473" cy="974725"/>
          </a:xfrm>
        </p:spPr>
        <p:txBody>
          <a:bodyPr>
            <a:normAutofit/>
          </a:bodyPr>
          <a:lstStyle/>
          <a:p>
            <a:pPr algn="just"/>
            <a:r>
              <a:rPr lang="zh-CN" altLang="en-US" sz="3000" dirty="0">
                <a:sym typeface="+mn-ea"/>
              </a:rPr>
              <a:t>四、中国电影的现实主义表演体系初探</a:t>
            </a:r>
          </a:p>
        </p:txBody>
      </p:sp>
      <p:graphicFrame>
        <p:nvGraphicFramePr>
          <p:cNvPr id="4" name="图示 3">
            <a:extLst>
              <a:ext uri="{FF2B5EF4-FFF2-40B4-BE49-F238E27FC236}">
                <a16:creationId xmlns:a16="http://schemas.microsoft.com/office/drawing/2014/main" id="{F96063D7-843A-44C8-8EC4-26CCCE8A6447}"/>
              </a:ext>
            </a:extLst>
          </p:cNvPr>
          <p:cNvGraphicFramePr/>
          <p:nvPr/>
        </p:nvGraphicFramePr>
        <p:xfrm>
          <a:off x="11722" y="2166851"/>
          <a:ext cx="12180277" cy="4642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文本框 6">
            <a:extLst>
              <a:ext uri="{FF2B5EF4-FFF2-40B4-BE49-F238E27FC236}">
                <a16:creationId xmlns:a16="http://schemas.microsoft.com/office/drawing/2014/main" id="{7BF1A162-BA03-4AA4-B4A4-65FF75DB76FB}"/>
              </a:ext>
            </a:extLst>
          </p:cNvPr>
          <p:cNvSpPr txBox="1"/>
          <p:nvPr/>
        </p:nvSpPr>
        <p:spPr>
          <a:xfrm>
            <a:off x="232756" y="1706881"/>
            <a:ext cx="11876117" cy="369332"/>
          </a:xfrm>
          <a:prstGeom prst="rect">
            <a:avLst/>
          </a:prstGeom>
          <a:noFill/>
        </p:spPr>
        <p:txBody>
          <a:bodyPr wrap="square">
            <a:spAutoFit/>
          </a:bodyPr>
          <a:lstStyle/>
          <a:p>
            <a:r>
              <a:rPr lang="zh-CN" altLang="en-US" dirty="0">
                <a:latin typeface="微软雅黑 Light" panose="020B0502040204020203" pitchFamily="34" charset="-122"/>
                <a:ea typeface="微软雅黑 Light" panose="020B0502040204020203" pitchFamily="34" charset="-122"/>
              </a:rPr>
              <a:t>中华民族的电影表演体系形成表演教学训练方法的过程</a:t>
            </a:r>
          </a:p>
        </p:txBody>
      </p:sp>
    </p:spTree>
    <p:extLst>
      <p:ext uri="{BB962C8B-B14F-4D97-AF65-F5344CB8AC3E}">
        <p14:creationId xmlns:p14="http://schemas.microsoft.com/office/powerpoint/2010/main" val="1988985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66445" y="1337945"/>
            <a:ext cx="11207750" cy="5402580"/>
          </a:xfrm>
        </p:spPr>
        <p:txBody>
          <a:bodyPr vert="horz">
            <a:normAutofit fontScale="90000" lnSpcReduction="10000"/>
          </a:bodyPr>
          <a:lstStyle/>
          <a:p>
            <a:pPr marL="0" indent="0">
              <a:lnSpc>
                <a:spcPct val="130000"/>
              </a:lnSpc>
              <a:buNone/>
            </a:pPr>
            <a:r>
              <a:rPr lang="zh-CN" altLang="en-US" sz="3100" dirty="0"/>
              <a:t>一、动作，亦称“行动”</a:t>
            </a:r>
          </a:p>
          <a:p>
            <a:pPr>
              <a:lnSpc>
                <a:spcPct val="130000"/>
              </a:lnSpc>
            </a:pPr>
            <a:r>
              <a:rPr sz="2000" dirty="0" err="1">
                <a:latin typeface="微软雅黑 Light" panose="020B0502040204020203" pitchFamily="34" charset="-122"/>
                <a:cs typeface="微软雅黑 Light" panose="020B0502040204020203" pitchFamily="34" charset="-122"/>
              </a:rPr>
              <a:t>表演艺术把人们在生活中为实现自己理想、愿望、要求的所作所为，包括感官、思维和肌体活动等，统称为动作</a:t>
            </a:r>
            <a:r>
              <a:rPr lang="zh-CN" sz="2000" dirty="0">
                <a:latin typeface="微软雅黑 Light" panose="020B0502040204020203" pitchFamily="34" charset="-122"/>
                <a:cs typeface="微软雅黑 Light" panose="020B0502040204020203" pitchFamily="34" charset="-122"/>
              </a:rPr>
              <a:t>；</a:t>
            </a:r>
          </a:p>
          <a:p>
            <a:pPr>
              <a:lnSpc>
                <a:spcPct val="130000"/>
              </a:lnSpc>
            </a:pPr>
            <a:r>
              <a:rPr lang="zh-CN" sz="2000" dirty="0">
                <a:latin typeface="微软雅黑 Light" panose="020B0502040204020203" pitchFamily="34" charset="-122"/>
                <a:cs typeface="微软雅黑 Light" panose="020B0502040204020203" pitchFamily="34" charset="-122"/>
              </a:rPr>
              <a:t>斯坦尼斯拉夫斯基在《演员自我修养》一书中说：“在舞台上需要行动。行动，动作</a:t>
            </a:r>
            <a:r>
              <a:rPr lang="en-US" altLang="zh-CN" sz="2000" dirty="0">
                <a:latin typeface="微软雅黑 Light" panose="020B0502040204020203" pitchFamily="34" charset="-122"/>
                <a:cs typeface="微软雅黑 Light" panose="020B0502040204020203" pitchFamily="34" charset="-122"/>
              </a:rPr>
              <a:t>——</a:t>
            </a:r>
            <a:r>
              <a:rPr lang="zh-CN" sz="2000" dirty="0">
                <a:latin typeface="微软雅黑 Light" panose="020B0502040204020203" pitchFamily="34" charset="-122"/>
                <a:cs typeface="微软雅黑 Light" panose="020B0502040204020203" pitchFamily="34" charset="-122"/>
              </a:rPr>
              <a:t>这就是戏剧艺术、演员艺术的基础。‘戏剧’一词在古希腊文里的意思是‘完成着的行动’。所以，舞台上的戏剧便是在我们眼前完成着的行动，走上了舞台的演员</a:t>
            </a:r>
            <a:r>
              <a:rPr lang="zh-CN" sz="2200" dirty="0">
                <a:latin typeface="微软雅黑 Light" panose="020B0502040204020203" pitchFamily="34" charset="-122"/>
                <a:cs typeface="微软雅黑 Light" panose="020B0502040204020203" pitchFamily="34" charset="-122"/>
              </a:rPr>
              <a:t>便是</a:t>
            </a:r>
            <a:r>
              <a:rPr lang="zh-CN" sz="2000" dirty="0">
                <a:latin typeface="微软雅黑 Light" panose="020B0502040204020203" pitchFamily="34" charset="-122"/>
                <a:cs typeface="微软雅黑 Light" panose="020B0502040204020203" pitchFamily="34" charset="-122"/>
              </a:rPr>
              <a:t>行动着的人。”</a:t>
            </a:r>
          </a:p>
          <a:p>
            <a:pPr>
              <a:lnSpc>
                <a:spcPct val="130000"/>
              </a:lnSpc>
            </a:pPr>
            <a:r>
              <a:rPr lang="zh-CN" sz="2000" dirty="0">
                <a:latin typeface="微软雅黑 Light" panose="020B0502040204020203" pitchFamily="34" charset="-122"/>
                <a:cs typeface="微软雅黑 Light" panose="020B0502040204020203" pitchFamily="34" charset="-122"/>
              </a:rPr>
              <a:t>表演艺术是演员在舞台上和影视作品中创作人物行动过程的艺术，动作是表演的实质和基础；</a:t>
            </a:r>
          </a:p>
          <a:p>
            <a:pPr>
              <a:lnSpc>
                <a:spcPct val="130000"/>
              </a:lnSpc>
            </a:pPr>
            <a:r>
              <a:rPr lang="zh-CN" sz="2000" dirty="0">
                <a:latin typeface="微软雅黑 Light" panose="020B0502040204020203" pitchFamily="34" charset="-122"/>
                <a:cs typeface="微软雅黑 Light" panose="020B0502040204020203" pitchFamily="34" charset="-122"/>
              </a:rPr>
              <a:t>“动作”是指看得见的五官及肢体的活动；</a:t>
            </a:r>
          </a:p>
          <a:p>
            <a:pPr>
              <a:lnSpc>
                <a:spcPct val="130000"/>
              </a:lnSpc>
            </a:pPr>
            <a:r>
              <a:rPr lang="zh-CN" sz="2000" dirty="0">
                <a:latin typeface="微软雅黑 Light" panose="020B0502040204020203" pitchFamily="34" charset="-122"/>
                <a:cs typeface="微软雅黑 Light" panose="020B0502040204020203" pitchFamily="34" charset="-122"/>
              </a:rPr>
              <a:t>“行动”是指有目的的由一系列动作和语言组合完成一个活动的过程；</a:t>
            </a:r>
          </a:p>
          <a:p>
            <a:pPr>
              <a:lnSpc>
                <a:spcPct val="130000"/>
              </a:lnSpc>
            </a:pPr>
            <a:r>
              <a:rPr lang="zh-CN" sz="2000" dirty="0">
                <a:latin typeface="微软雅黑 Light" panose="020B0502040204020203" pitchFamily="34" charset="-122"/>
                <a:cs typeface="微软雅黑 Light" panose="020B0502040204020203" pitchFamily="34" charset="-122"/>
              </a:rPr>
              <a:t>“行为”则是对行动的抽象概括。例如，对一个人给予政治和思想上的评价时，称其行为高尚或卑劣等；</a:t>
            </a:r>
          </a:p>
          <a:p>
            <a:pPr>
              <a:lnSpc>
                <a:spcPct val="130000"/>
              </a:lnSpc>
            </a:pPr>
            <a:r>
              <a:rPr lang="zh-CN" sz="2000" dirty="0">
                <a:latin typeface="微软雅黑 Light" panose="020B0502040204020203" pitchFamily="34" charset="-122"/>
                <a:cs typeface="微软雅黑 Light" panose="020B0502040204020203" pitchFamily="34" charset="-122"/>
              </a:rPr>
              <a:t>“动作”一词，没有“行动”一词能体现出人的情绪力度和性格色彩。在专业的表演术语中，“动作”、“行动”则常有心理、形体的多重含义，有时又通称为“行为动作”。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70774" y="387269"/>
            <a:ext cx="10927015" cy="659476"/>
          </a:xfrm>
        </p:spPr>
        <p:txBody>
          <a:bodyPr>
            <a:normAutofit/>
          </a:bodyPr>
          <a:lstStyle/>
          <a:p>
            <a:pPr algn="just"/>
            <a:r>
              <a:rPr lang="zh-CN" altLang="en-US" sz="3000" dirty="0">
                <a:sym typeface="+mn-ea"/>
              </a:rPr>
              <a:t>四、中国电影的现实主义表演体系初探</a:t>
            </a:r>
          </a:p>
        </p:txBody>
      </p:sp>
      <p:graphicFrame>
        <p:nvGraphicFramePr>
          <p:cNvPr id="5" name="图示 4">
            <a:extLst>
              <a:ext uri="{FF2B5EF4-FFF2-40B4-BE49-F238E27FC236}">
                <a16:creationId xmlns:a16="http://schemas.microsoft.com/office/drawing/2014/main" id="{63FAB9F3-D177-485D-9889-DA5CCBBAF24B}"/>
              </a:ext>
            </a:extLst>
          </p:cNvPr>
          <p:cNvGraphicFramePr/>
          <p:nvPr/>
        </p:nvGraphicFramePr>
        <p:xfrm>
          <a:off x="121920" y="2056350"/>
          <a:ext cx="12058356" cy="47379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8" name="文本框 7">
            <a:extLst>
              <a:ext uri="{FF2B5EF4-FFF2-40B4-BE49-F238E27FC236}">
                <a16:creationId xmlns:a16="http://schemas.microsoft.com/office/drawing/2014/main" id="{585D515A-1AFA-4A4E-A4F4-2C9BCB51518C}"/>
              </a:ext>
            </a:extLst>
          </p:cNvPr>
          <p:cNvSpPr txBox="1"/>
          <p:nvPr/>
        </p:nvSpPr>
        <p:spPr>
          <a:xfrm>
            <a:off x="1170774" y="1031315"/>
            <a:ext cx="10998887" cy="954107"/>
          </a:xfrm>
          <a:prstGeom prst="rect">
            <a:avLst/>
          </a:prstGeom>
          <a:noFill/>
        </p:spPr>
        <p:txBody>
          <a:bodyPr wrap="square">
            <a:spAutoFit/>
          </a:bodyPr>
          <a:lstStyle/>
          <a:p>
            <a:pPr marL="342900" indent="-342900">
              <a:buFont typeface="+mj-lt"/>
              <a:buAutoNum type="arabicPeriod" startAt="2"/>
            </a:pPr>
            <a:r>
              <a:rPr lang="zh-CN" altLang="en-US" sz="2000" b="1" dirty="0">
                <a:latin typeface="微软雅黑 Light" panose="020B0502040204020203" pitchFamily="34" charset="-122"/>
                <a:ea typeface="微软雅黑 Light" panose="020B0502040204020203" pitchFamily="34" charset="-122"/>
              </a:rPr>
              <a:t>中华民族电影表演体系的雄厚根基</a:t>
            </a:r>
            <a:endParaRPr lang="en-US" altLang="zh-CN" sz="2000" b="1" dirty="0">
              <a:latin typeface="微软雅黑 Light" panose="020B0502040204020203" pitchFamily="34" charset="-122"/>
              <a:ea typeface="微软雅黑 Light" panose="020B0502040204020203" pitchFamily="34" charset="-122"/>
            </a:endParaRPr>
          </a:p>
          <a:p>
            <a:r>
              <a:rPr lang="zh-CN" altLang="en-US" dirty="0">
                <a:latin typeface="微软雅黑 Light" panose="020B0502040204020203" pitchFamily="34" charset="-122"/>
                <a:ea typeface="微软雅黑 Light" panose="020B0502040204020203" pitchFamily="34" charset="-122"/>
              </a:rPr>
              <a:t>归纳、确立民族电影的现实主义表演体系，应在总结百年电影优秀演员的表演经验和理论建树上，博采众长，兼收并蓄。具体明确以下几方面问题：</a:t>
            </a:r>
          </a:p>
        </p:txBody>
      </p:sp>
    </p:spTree>
    <p:extLst>
      <p:ext uri="{BB962C8B-B14F-4D97-AF65-F5344CB8AC3E}">
        <p14:creationId xmlns:p14="http://schemas.microsoft.com/office/powerpoint/2010/main" val="32348228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620385" y="3018790"/>
            <a:ext cx="6500495" cy="829945"/>
          </a:xfrm>
          <a:prstGeom prst="rect">
            <a:avLst/>
          </a:prstGeom>
          <a:noFill/>
        </p:spPr>
        <p:txBody>
          <a:bodyPr wrap="square" rtlCol="0">
            <a:spAutoFit/>
          </a:bodyPr>
          <a:lstStyle/>
          <a:p>
            <a:pPr algn="just"/>
            <a:r>
              <a:rPr lang="zh-CN" altLang="en-US" sz="4800" dirty="0">
                <a:solidFill>
                  <a:srgbClr val="413B39"/>
                </a:solidFill>
                <a:latin typeface="微软雅黑 Light" panose="020B0502040204020203" pitchFamily="34" charset="-122"/>
                <a:ea typeface="微软雅黑 Light" panose="020B0502040204020203" pitchFamily="34" charset="-122"/>
                <a:sym typeface="+mn-ea"/>
              </a:rPr>
              <a:t>关于导演的电影表演观</a:t>
            </a: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第八章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4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46990" y="1352205"/>
            <a:ext cx="12063095" cy="5446106"/>
          </a:xfrm>
        </p:spPr>
        <p:txBody>
          <a:bodyPr vert="horz">
            <a:noAutofit/>
          </a:bodyPr>
          <a:lstStyle/>
          <a:p>
            <a:pPr marL="0" indent="0" algn="ctr">
              <a:lnSpc>
                <a:spcPct val="140000"/>
              </a:lnSpc>
              <a:buNone/>
            </a:pPr>
            <a:r>
              <a:rPr lang="zh-CN" altLang="en-US" sz="2000" b="1" dirty="0">
                <a:latin typeface="微软雅黑 Light" panose="020B0502040204020203" pitchFamily="34" charset="-122"/>
              </a:rPr>
              <a:t>谢晋电影</a:t>
            </a:r>
            <a:r>
              <a:rPr lang="en-US" altLang="zh-CN" sz="2000" b="1" dirty="0">
                <a:latin typeface="微软雅黑 Light" panose="020B0502040204020203" pitchFamily="34" charset="-122"/>
              </a:rPr>
              <a:t>50</a:t>
            </a:r>
            <a:r>
              <a:rPr lang="zh-CN" altLang="en-US" sz="2000" b="1" dirty="0">
                <a:latin typeface="微软雅黑 Light" panose="020B0502040204020203" pitchFamily="34" charset="-122"/>
              </a:rPr>
              <a:t>年，是与新中国电影同步的</a:t>
            </a:r>
            <a:r>
              <a:rPr lang="en-US" altLang="zh-CN" sz="2000" b="1" dirty="0">
                <a:latin typeface="微软雅黑 Light" panose="020B0502040204020203" pitchFamily="34" charset="-122"/>
              </a:rPr>
              <a:t>50</a:t>
            </a:r>
            <a:r>
              <a:rPr lang="zh-CN" altLang="en-US" sz="2000" b="1" dirty="0">
                <a:latin typeface="微软雅黑 Light" panose="020B0502040204020203" pitchFamily="34" charset="-122"/>
              </a:rPr>
              <a:t>年。</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谢晋电影是在对中国</a:t>
            </a: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世纪</a:t>
            </a:r>
            <a:r>
              <a:rPr lang="en-US" altLang="zh-CN" sz="2000" dirty="0">
                <a:latin typeface="微软雅黑 Light" panose="020B0502040204020203" pitchFamily="34" charset="-122"/>
              </a:rPr>
              <a:t>40</a:t>
            </a:r>
            <a:r>
              <a:rPr lang="zh-CN" altLang="en-US" sz="2000" dirty="0">
                <a:latin typeface="微软雅黑 Light" panose="020B0502040204020203" pitchFamily="34" charset="-122"/>
              </a:rPr>
              <a:t>年代电影的现实主义创作方法成熟的技巧手段继承的基础上，对社会主义新人物创作的逐步探索中，形成的具有第三代导演特色的以现实主义创作为主体的电影表演美学观，并直接影响着第四代和逐渐影响着第五代的创作。在不断的实践过程中，谢晋电影表演美学自身也得到发展和完善。</a:t>
            </a:r>
          </a:p>
          <a:p>
            <a:pPr algn="just">
              <a:lnSpc>
                <a:spcPct val="100000"/>
              </a:lnSpc>
            </a:pPr>
            <a:r>
              <a:rPr lang="zh-CN" altLang="en-US" sz="2000" b="1" dirty="0">
                <a:latin typeface="微软雅黑 Light" panose="020B0502040204020203" pitchFamily="34" charset="-122"/>
              </a:rPr>
              <a:t>谢晋电影继承了中国电影的现实主义创作传统。</a:t>
            </a:r>
            <a:r>
              <a:rPr lang="zh-CN" altLang="en-US" sz="2000" dirty="0">
                <a:latin typeface="微软雅黑 Light" panose="020B0502040204020203" pitchFamily="34" charset="-122"/>
              </a:rPr>
              <a:t>中国电影的发展本身具有影剧叙事特点。</a:t>
            </a: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世纪</a:t>
            </a:r>
            <a:r>
              <a:rPr lang="en-US" altLang="zh-CN" sz="2000" dirty="0">
                <a:latin typeface="微软雅黑 Light" panose="020B0502040204020203" pitchFamily="34" charset="-122"/>
              </a:rPr>
              <a:t>30</a:t>
            </a:r>
            <a:r>
              <a:rPr lang="zh-CN" altLang="en-US" sz="2000" dirty="0">
                <a:latin typeface="微软雅黑 Light" panose="020B0502040204020203" pitchFamily="34" charset="-122"/>
              </a:rPr>
              <a:t>年代受左翼文艺的影响，使得中国的电影创作接触社会现状，接近工农大众，优秀的、具有进步倾向的电影人自觉地肩负起时代的责任和历史赋予的使命，以“唤起民众”，达到“民族的觉醒”。在抨击假恶丑、颂扬真善美的艺术表象中，电影必然和社会现象、社会制度相联系，紧紧地和社会现实与时代政治联结在一起，这就是中国电影发展的历史。</a:t>
            </a:r>
            <a:endParaRPr lang="en-US" altLang="zh-CN" sz="2000" dirty="0">
              <a:latin typeface="微软雅黑 Light" panose="020B0502040204020203" pitchFamily="34" charset="-122"/>
            </a:endParaRPr>
          </a:p>
          <a:p>
            <a:pPr algn="just">
              <a:lnSpc>
                <a:spcPct val="100000"/>
              </a:lnSpc>
            </a:pPr>
            <a:r>
              <a:rPr lang="zh-CN" altLang="en-US" sz="2000" b="1" dirty="0">
                <a:latin typeface="微软雅黑 Light" panose="020B0502040204020203" pitchFamily="34" charset="-122"/>
              </a:rPr>
              <a:t>艺术与时代紧密结合：</a:t>
            </a:r>
            <a:r>
              <a:rPr lang="zh-CN" altLang="en-US" sz="2000" dirty="0">
                <a:latin typeface="微软雅黑 Light" panose="020B0502040204020203" pitchFamily="34" charset="-122"/>
              </a:rPr>
              <a:t>始于</a:t>
            </a: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世纪</a:t>
            </a:r>
            <a:r>
              <a:rPr lang="en-US" altLang="zh-CN" sz="2000" dirty="0">
                <a:latin typeface="微软雅黑 Light" panose="020B0502040204020203" pitchFamily="34" charset="-122"/>
              </a:rPr>
              <a:t>30</a:t>
            </a:r>
            <a:r>
              <a:rPr lang="zh-CN" altLang="en-US" sz="2000" dirty="0">
                <a:latin typeface="微软雅黑 Light" panose="020B0502040204020203" pitchFamily="34" charset="-122"/>
              </a:rPr>
              <a:t>年代的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神女</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大路</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姊妹花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桃李劫</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马路天使</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，到</a:t>
            </a:r>
            <a:r>
              <a:rPr lang="en-US" altLang="zh-CN" sz="2000" dirty="0">
                <a:latin typeface="微软雅黑 Light" panose="020B0502040204020203" pitchFamily="34" charset="-122"/>
              </a:rPr>
              <a:t>40</a:t>
            </a:r>
            <a:r>
              <a:rPr lang="zh-CN" altLang="en-US" sz="2000" dirty="0">
                <a:latin typeface="微软雅黑 Light" panose="020B0502040204020203" pitchFamily="34" charset="-122"/>
              </a:rPr>
              <a:t>年代的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万家灯火</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希望在人间</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一江春水向东流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小城之春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进步电影思想含量的丰富，艺术技巧的成熟，表现在它们的人物刻画细腻生动，真实地反映了时代的人，反映了时代大背景中人的心态，而给观众以强烈的艺术感染。新中国成立后，他开始拍摄有代表性的电影作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女篮</a:t>
            </a:r>
            <a:r>
              <a:rPr lang="en-US" altLang="zh-CN" sz="2000" dirty="0">
                <a:latin typeface="微软雅黑 Light" panose="020B0502040204020203" pitchFamily="34" charset="-122"/>
              </a:rPr>
              <a:t>5</a:t>
            </a:r>
            <a:r>
              <a:rPr lang="zh-CN" altLang="en-US" sz="2000" dirty="0">
                <a:latin typeface="微软雅黑 Light" panose="020B0502040204020203" pitchFamily="34" charset="-122"/>
              </a:rPr>
              <a:t>号</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红色娘子军</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天云山传奇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芙蓉镇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鸦片战争</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等，也始终坚持的是这条传统的现实主义道路。</a:t>
            </a:r>
          </a:p>
          <a:p>
            <a:pPr marL="0" indent="0" algn="just">
              <a:lnSpc>
                <a:spcPct val="14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753687" y="1352205"/>
            <a:ext cx="11356398" cy="5446106"/>
          </a:xfrm>
        </p:spPr>
        <p:txBody>
          <a:bodyPr vert="horz">
            <a:noAutofit/>
          </a:bodyPr>
          <a:lstStyle/>
          <a:p>
            <a:pPr marL="0" indent="0" algn="just">
              <a:lnSpc>
                <a:spcPct val="140000"/>
              </a:lnSpc>
              <a:buNone/>
            </a:pPr>
            <a:r>
              <a:rPr lang="zh-CN" altLang="en-US" sz="2000" dirty="0">
                <a:latin typeface="微软雅黑 Light" panose="020B0502040204020203" pitchFamily="34" charset="-122"/>
              </a:rPr>
              <a:t>谢晋的电影美学观在继承传统的现实主义方法上，在对电影风格样式的探索中，从影片故事的叙事结构，画面结构的光色处理，情景、声画、虚实艺术构思，人物（演员形象）的选择，表演分寸度的准确把握等，都达到了传统观念与现代手法结合的完美境地，得到了广大观众的审美认同。随着时代的发展，谢晋电影无论是主题立意还是表现手法也都实现了多样性探索。</a:t>
            </a:r>
            <a:endParaRPr lang="en-US" altLang="zh-CN" sz="2000" dirty="0">
              <a:latin typeface="微软雅黑 Light" panose="020B0502040204020203" pitchFamily="34" charset="-122"/>
            </a:endParaRPr>
          </a:p>
          <a:p>
            <a:pPr marL="0" indent="0" algn="just">
              <a:lnSpc>
                <a:spcPct val="140000"/>
              </a:lnSpc>
              <a:buNone/>
            </a:pPr>
            <a:r>
              <a:rPr lang="zh-CN" altLang="en-US" sz="2000" b="1" dirty="0">
                <a:latin typeface="微软雅黑 Light" panose="020B0502040204020203" pitchFamily="34" charset="-122"/>
              </a:rPr>
              <a:t>评价：</a:t>
            </a:r>
            <a:endParaRPr lang="en-US" altLang="zh-CN" sz="2000" b="1" dirty="0">
              <a:latin typeface="微软雅黑 Light" panose="020B0502040204020203" pitchFamily="34" charset="-122"/>
            </a:endParaRPr>
          </a:p>
          <a:p>
            <a:pPr marL="0" indent="0" algn="just">
              <a:lnSpc>
                <a:spcPct val="140000"/>
              </a:lnSpc>
              <a:buNone/>
            </a:pPr>
            <a:r>
              <a:rPr lang="zh-CN" altLang="en-US" sz="2000" dirty="0">
                <a:latin typeface="楷体" panose="02010609060101010101" pitchFamily="49" charset="-122"/>
                <a:ea typeface="楷体" panose="02010609060101010101" pitchFamily="49" charset="-122"/>
              </a:rPr>
              <a:t>“谢晋始终以其对祖国的社会、历史、政治及人生的深切关注与表达作为他艺术创作的基本特征，并因此而为广大人民所悉心热爱。”</a:t>
            </a:r>
            <a:endParaRPr lang="en-US" altLang="zh-CN" sz="2000" dirty="0">
              <a:latin typeface="楷体" panose="02010609060101010101" pitchFamily="49" charset="-122"/>
              <a:ea typeface="楷体" panose="02010609060101010101" pitchFamily="49" charset="-122"/>
            </a:endParaRPr>
          </a:p>
          <a:p>
            <a:pPr marL="0" indent="0" algn="just">
              <a:lnSpc>
                <a:spcPct val="140000"/>
              </a:lnSpc>
              <a:buNone/>
            </a:pPr>
            <a:r>
              <a:rPr lang="zh-CN" altLang="en-US" sz="2000" dirty="0">
                <a:latin typeface="楷体" panose="02010609060101010101" pitchFamily="49" charset="-122"/>
                <a:ea typeface="楷体" panose="02010609060101010101" pitchFamily="49" charset="-122"/>
              </a:rPr>
              <a:t>“谢晋电影无论在思想教育或者情感宣泄方面，带给中国观众的欢乐都是无与伦比的。”</a:t>
            </a:r>
            <a:endParaRPr lang="en-US" altLang="zh-CN" sz="20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211547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742604" y="1418705"/>
            <a:ext cx="11367481" cy="5379606"/>
          </a:xfrm>
        </p:spPr>
        <p:txBody>
          <a:bodyPr vert="horz">
            <a:noAutofit/>
          </a:bodyPr>
          <a:lstStyle/>
          <a:p>
            <a:pPr algn="just">
              <a:lnSpc>
                <a:spcPct val="140000"/>
              </a:lnSpc>
            </a:pPr>
            <a:r>
              <a:rPr lang="zh-CN" altLang="en-US" sz="2000" dirty="0">
                <a:latin typeface="微软雅黑 Light" panose="020B0502040204020203" pitchFamily="34" charset="-122"/>
              </a:rPr>
              <a:t>谢晋电影的美学特征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始终把塑造具有鲜明个性的人、时代典型性格的人，展现中华民族在特定历史时代拥有美好心灵的人放在第一位。</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谢晋是在对祖国和民族怀有一种博大而深沉的爱，肩负强烈的时代责任感与历史使命感进行电影创作的。</a:t>
            </a:r>
            <a:endParaRPr lang="en-US" altLang="zh-CN" sz="2000" dirty="0">
              <a:latin typeface="微软雅黑 Light" panose="020B0502040204020203" pitchFamily="34" charset="-122"/>
            </a:endParaRPr>
          </a:p>
          <a:p>
            <a:pPr algn="just">
              <a:lnSpc>
                <a:spcPct val="140000"/>
              </a:lnSpc>
            </a:pPr>
            <a:r>
              <a:rPr lang="zh-CN" altLang="en-US" sz="2000" dirty="0">
                <a:latin typeface="楷体" panose="02010609060101010101" pitchFamily="49" charset="-122"/>
                <a:ea typeface="楷体" panose="02010609060101010101" pitchFamily="49" charset="-122"/>
              </a:rPr>
              <a:t>“每导演一部影片，是一次生命的燃烧。”“回顾一下谢晋的优秀影片：</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女篮</a:t>
            </a: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号</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舞台姐妹</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红色娘子军</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天云山传奇</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牧马人</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高山下的花环</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芙蓉镇</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，哪一部影片不是从伤痕累累的心灵中提炼出美的元素？”谢晋曾经说，“中华民族不可战胜。我从</a:t>
            </a:r>
            <a:r>
              <a:rPr lang="en-US" altLang="zh-CN" sz="2000" dirty="0">
                <a:latin typeface="楷体" panose="02010609060101010101" pitchFamily="49" charset="-122"/>
                <a:ea typeface="楷体" panose="02010609060101010101" pitchFamily="49" charset="-122"/>
              </a:rPr>
              <a:t>50</a:t>
            </a:r>
            <a:r>
              <a:rPr lang="zh-CN" altLang="en-US" sz="2000" dirty="0">
                <a:latin typeface="楷体" panose="02010609060101010101" pitchFamily="49" charset="-122"/>
                <a:ea typeface="楷体" panose="02010609060101010101" pitchFamily="49" charset="-122"/>
              </a:rPr>
              <a:t>年代的</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女篮</a:t>
            </a:r>
            <a:r>
              <a:rPr lang="en-US" altLang="zh-CN" sz="2000" dirty="0">
                <a:latin typeface="楷体" panose="02010609060101010101" pitchFamily="49" charset="-122"/>
                <a:ea typeface="楷体" panose="02010609060101010101" pitchFamily="49" charset="-122"/>
              </a:rPr>
              <a:t>5</a:t>
            </a:r>
            <a:r>
              <a:rPr lang="zh-CN" altLang="en-US" sz="2000" dirty="0">
                <a:latin typeface="楷体" panose="02010609060101010101" pitchFamily="49" charset="-122"/>
                <a:ea typeface="楷体" panose="02010609060101010101" pitchFamily="49" charset="-122"/>
              </a:rPr>
              <a:t>号</a:t>
            </a:r>
            <a:r>
              <a:rPr lang="en-US" altLang="zh-CN" sz="2000" dirty="0">
                <a:latin typeface="楷体" panose="02010609060101010101" pitchFamily="49" charset="-122"/>
                <a:ea typeface="楷体" panose="02010609060101010101" pitchFamily="49" charset="-122"/>
              </a:rPr>
              <a:t>》</a:t>
            </a:r>
            <a:r>
              <a:rPr lang="zh-CN" altLang="en-US" sz="2000" dirty="0">
                <a:latin typeface="楷体" panose="02010609060101010101" pitchFamily="49" charset="-122"/>
                <a:ea typeface="楷体" panose="02010609060101010101" pitchFamily="49" charset="-122"/>
              </a:rPr>
              <a:t>开始，就一直强调歌颂民族自豪感。”</a:t>
            </a:r>
          </a:p>
          <a:p>
            <a:pPr algn="just">
              <a:lnSpc>
                <a:spcPct val="140000"/>
              </a:lnSpc>
            </a:pPr>
            <a:r>
              <a:rPr lang="zh-CN" altLang="en-US" sz="2000" dirty="0">
                <a:latin typeface="微软雅黑 Light" panose="020B0502040204020203" pitchFamily="34" charset="-122"/>
              </a:rPr>
              <a:t>任何国家、任何时代都要呼唤自己的英雄，都要为自己的民族塑造形象。</a:t>
            </a:r>
            <a:endParaRPr lang="en-US" altLang="zh-CN" sz="2000" dirty="0">
              <a:latin typeface="微软雅黑 Light" panose="020B0502040204020203" pitchFamily="34" charset="-122"/>
            </a:endParaRPr>
          </a:p>
          <a:p>
            <a:pPr algn="just">
              <a:lnSpc>
                <a:spcPct val="140000"/>
              </a:lnSpc>
            </a:pPr>
            <a:r>
              <a:rPr lang="zh-CN" altLang="en-US" sz="2000" dirty="0">
                <a:latin typeface="楷体" panose="02010609060101010101" pitchFamily="49" charset="-122"/>
                <a:ea typeface="楷体" panose="02010609060101010101" pitchFamily="49" charset="-122"/>
              </a:rPr>
              <a:t>“如果</a:t>
            </a:r>
            <a:r>
              <a:rPr lang="en-US" altLang="zh-CN" sz="2000" dirty="0">
                <a:latin typeface="楷体" panose="02010609060101010101" pitchFamily="49" charset="-122"/>
                <a:ea typeface="楷体" panose="02010609060101010101" pitchFamily="49" charset="-122"/>
              </a:rPr>
              <a:t>20</a:t>
            </a:r>
            <a:r>
              <a:rPr lang="zh-CN" altLang="en-US" sz="2000" dirty="0">
                <a:latin typeface="楷体" panose="02010609060101010101" pitchFamily="49" charset="-122"/>
                <a:ea typeface="楷体" panose="02010609060101010101" pitchFamily="49" charset="-122"/>
              </a:rPr>
              <a:t>世纪中国电影还没有美好的形象留下来，并且被全世界都能接受的话，那我们这一代和下一代电影人就没有尽到责任。”</a:t>
            </a:r>
            <a:endParaRPr sz="20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2502306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781396" y="1418705"/>
            <a:ext cx="11328689" cy="5379606"/>
          </a:xfrm>
        </p:spPr>
        <p:txBody>
          <a:bodyPr vert="horz">
            <a:noAutofit/>
          </a:bodyPr>
          <a:lstStyle/>
          <a:p>
            <a:pPr algn="just">
              <a:lnSpc>
                <a:spcPct val="140000"/>
              </a:lnSpc>
            </a:pPr>
            <a:r>
              <a:rPr lang="zh-CN" altLang="en-US" sz="2000" dirty="0">
                <a:latin typeface="微软雅黑 Light" panose="020B0502040204020203" pitchFamily="34" charset="-122"/>
              </a:rPr>
              <a:t>用什么手段和方法达到谢晋电影美学观念的形成？</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谢晋：</a:t>
            </a:r>
            <a:endParaRPr lang="en-US" altLang="zh-CN" sz="2000" dirty="0">
              <a:latin typeface="微软雅黑 Light" panose="020B0502040204020203" pitchFamily="34" charset="-122"/>
            </a:endParaRPr>
          </a:p>
          <a:p>
            <a:pPr algn="just">
              <a:lnSpc>
                <a:spcPct val="140000"/>
              </a:lnSpc>
            </a:pPr>
            <a:r>
              <a:rPr lang="zh-CN" altLang="en-US" sz="2000" dirty="0">
                <a:latin typeface="楷体" panose="02010609060101010101" pitchFamily="49" charset="-122"/>
                <a:ea typeface="楷体" panose="02010609060101010101" pitchFamily="49" charset="-122"/>
              </a:rPr>
              <a:t>“电影导演是用镜头来写戏、写人、写人的灵魂的。”</a:t>
            </a:r>
            <a:endParaRPr lang="en-US" altLang="zh-CN" sz="2000" dirty="0">
              <a:latin typeface="楷体" panose="02010609060101010101" pitchFamily="49" charset="-122"/>
              <a:ea typeface="楷体" panose="02010609060101010101" pitchFamily="49" charset="-122"/>
            </a:endParaRPr>
          </a:p>
          <a:p>
            <a:pPr algn="just">
              <a:lnSpc>
                <a:spcPct val="140000"/>
              </a:lnSpc>
            </a:pPr>
            <a:r>
              <a:rPr lang="zh-CN" altLang="en-US" sz="2000" dirty="0">
                <a:latin typeface="楷体" panose="02010609060101010101" pitchFamily="49" charset="-122"/>
                <a:ea typeface="楷体" panose="02010609060101010101" pitchFamily="49" charset="-122"/>
              </a:rPr>
              <a:t>“导演是用镜头写作的作家”</a:t>
            </a:r>
            <a:endParaRPr lang="en-US" altLang="zh-CN" sz="2000" dirty="0">
              <a:latin typeface="楷体" panose="02010609060101010101" pitchFamily="49" charset="-122"/>
              <a:ea typeface="楷体" panose="02010609060101010101" pitchFamily="49" charset="-122"/>
            </a:endParaRPr>
          </a:p>
          <a:p>
            <a:pPr algn="just">
              <a:lnSpc>
                <a:spcPct val="140000"/>
              </a:lnSpc>
            </a:pPr>
            <a:r>
              <a:rPr lang="zh-CN" altLang="en-US" sz="2000" dirty="0">
                <a:latin typeface="楷体" panose="02010609060101010101" pitchFamily="49" charset="-122"/>
                <a:ea typeface="楷体" panose="02010609060101010101" pitchFamily="49" charset="-122"/>
              </a:rPr>
              <a:t>“导演最大的基本功是用电影手段揭示角色的灵魂，揭示人物内心世界”。</a:t>
            </a:r>
            <a:endParaRPr lang="en-US" altLang="zh-CN" sz="2000" dirty="0">
              <a:latin typeface="楷体" panose="02010609060101010101" pitchFamily="49" charset="-122"/>
              <a:ea typeface="楷体" panose="02010609060101010101" pitchFamily="49" charset="-122"/>
            </a:endParaRPr>
          </a:p>
          <a:p>
            <a:pPr algn="just">
              <a:lnSpc>
                <a:spcPct val="140000"/>
              </a:lnSpc>
            </a:pPr>
            <a:r>
              <a:rPr lang="zh-CN" altLang="en-US" sz="2000" dirty="0">
                <a:latin typeface="微软雅黑 Light" panose="020B0502040204020203" pitchFamily="34" charset="-122"/>
              </a:rPr>
              <a:t>导演应在众多的电影造型元素中，紧紧把握用镜头写人，用变化多端的镜头技法写丰富多彩的</a:t>
            </a:r>
            <a:r>
              <a:rPr lang="zh-CN" altLang="en-US" sz="2000" dirty="0">
                <a:latin typeface="楷体" panose="02010609060101010101" pitchFamily="49" charset="-122"/>
                <a:ea typeface="楷体" panose="02010609060101010101" pitchFamily="49" charset="-122"/>
              </a:rPr>
              <a:t>“在行动中的人”。</a:t>
            </a:r>
            <a:endParaRPr lang="en-US" altLang="zh-CN" sz="2000" dirty="0">
              <a:latin typeface="楷体" panose="02010609060101010101" pitchFamily="49" charset="-122"/>
              <a:ea typeface="楷体" panose="02010609060101010101" pitchFamily="49" charset="-122"/>
            </a:endParaRPr>
          </a:p>
          <a:p>
            <a:pPr algn="just">
              <a:lnSpc>
                <a:spcPct val="140000"/>
              </a:lnSpc>
            </a:pPr>
            <a:r>
              <a:rPr lang="zh-CN" altLang="en-US" sz="2000" dirty="0">
                <a:latin typeface="微软雅黑 Light" panose="020B0502040204020203" pitchFamily="34" charset="-122"/>
              </a:rPr>
              <a:t>以此为核心和基本点，谢晋在自身的实践创作中，完成了自成系统的电影表演美学观，并以它多次在中国影坛上创造出辉煌业绩（仅是注意“人</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演员”还不够，而同时要注意镜头处理下的人，才可能称其为电影表演美学观）。</a:t>
            </a:r>
            <a:endParaRPr sz="20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65.png">
            <a:extLst>
              <a:ext uri="{FF2B5EF4-FFF2-40B4-BE49-F238E27FC236}">
                <a16:creationId xmlns:a16="http://schemas.microsoft.com/office/drawing/2014/main" id="{4F5027DD-6578-44E8-B3A7-56939603140B}"/>
              </a:ext>
            </a:extLst>
          </p:cNvPr>
          <p:cNvPicPr/>
          <p:nvPr/>
        </p:nvPicPr>
        <p:blipFill>
          <a:blip r:embed="rId3" cstate="print"/>
          <a:stretch>
            <a:fillRect/>
          </a:stretch>
        </p:blipFill>
        <p:spPr>
          <a:xfrm>
            <a:off x="9404225" y="0"/>
            <a:ext cx="2776052" cy="3633508"/>
          </a:xfrm>
          <a:prstGeom prst="rect">
            <a:avLst/>
          </a:prstGeom>
        </p:spPr>
      </p:pic>
    </p:spTree>
    <p:extLst>
      <p:ext uri="{BB962C8B-B14F-4D97-AF65-F5344CB8AC3E}">
        <p14:creationId xmlns:p14="http://schemas.microsoft.com/office/powerpoint/2010/main" val="39970545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781396" y="1418705"/>
            <a:ext cx="11328689" cy="5379606"/>
          </a:xfrm>
        </p:spPr>
        <p:txBody>
          <a:bodyPr vert="horz">
            <a:noAutofit/>
          </a:bodyPr>
          <a:lstStyle/>
          <a:p>
            <a:pPr marL="342900" indent="-342900" algn="just">
              <a:lnSpc>
                <a:spcPct val="140000"/>
              </a:lnSpc>
              <a:buFont typeface="+mj-lt"/>
              <a:buAutoNum type="arabicPeriod"/>
            </a:pPr>
            <a:r>
              <a:rPr lang="zh-CN" altLang="zh-CN" sz="2000" b="1" spc="55"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镜头写人</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的终极目标与电影表演的美感标准</a:t>
            </a:r>
            <a:endParaRPr lang="en-US" altLang="zh-CN" sz="2000" b="1" spc="70" dirty="0">
              <a:latin typeface="微软雅黑 Light" panose="020B0502040204020203" pitchFamily="34" charset="-122"/>
              <a:cs typeface="宋体" panose="02010600030101010101" pitchFamily="2" charset="-122"/>
            </a:endParaRPr>
          </a:p>
          <a:p>
            <a:pPr algn="just">
              <a:lnSpc>
                <a:spcPct val="140000"/>
              </a:lnSpc>
            </a:pPr>
            <a:r>
              <a:rPr lang="zh-CN" altLang="en-US" sz="1800" b="1" dirty="0">
                <a:effectLst/>
                <a:latin typeface="微软雅黑 Light" panose="020B0502040204020203" pitchFamily="34" charset="-122"/>
                <a:cs typeface="宋体" panose="02010600030101010101" pitchFamily="2" charset="-122"/>
              </a:rPr>
              <a:t>文学是人学。电影是用镜头写人，写什么样的人？为什么目的写人？</a:t>
            </a:r>
            <a:r>
              <a:rPr lang="zh-CN" altLang="en-US" sz="1800" dirty="0">
                <a:effectLst/>
                <a:latin typeface="微软雅黑 Light" panose="020B0502040204020203" pitchFamily="34" charset="-122"/>
                <a:cs typeface="宋体" panose="02010600030101010101" pitchFamily="2" charset="-122"/>
              </a:rPr>
              <a:t>不同的艺术家会有不同的想法。</a:t>
            </a:r>
            <a:endParaRPr lang="en-US" altLang="zh-CN" sz="1800" dirty="0">
              <a:effectLst/>
              <a:latin typeface="微软雅黑 Light" panose="020B0502040204020203" pitchFamily="34" charset="-122"/>
              <a:cs typeface="宋体" panose="02010600030101010101" pitchFamily="2" charset="-122"/>
            </a:endParaRPr>
          </a:p>
          <a:p>
            <a:pPr marL="0" indent="0" algn="just">
              <a:lnSpc>
                <a:spcPct val="140000"/>
              </a:lnSpc>
              <a:buNone/>
            </a:pPr>
            <a:r>
              <a:rPr lang="zh-CN" altLang="en-US" sz="1800" dirty="0">
                <a:effectLst/>
                <a:latin typeface="楷体" panose="02010609060101010101" pitchFamily="49" charset="-122"/>
                <a:ea typeface="楷体" panose="02010609060101010101" pitchFamily="49" charset="-122"/>
                <a:cs typeface="宋体" panose="02010600030101010101" pitchFamily="2" charset="-122"/>
              </a:rPr>
              <a:t>谢晋表示要“以优秀的作品陶冶人”，“艺术家要有赤子之心，要有历史的忧患感”，“我选择的每部影片的题材，决不是一时的心血来潮，信手拈来的题材。我的作品是力图在刻画民族的悲剧性格中，给人以反思警世的作用”。</a:t>
            </a:r>
            <a:endParaRPr lang="en-US" altLang="zh-CN" sz="1800" dirty="0">
              <a:effectLst/>
              <a:latin typeface="楷体" panose="02010609060101010101" pitchFamily="49" charset="-122"/>
              <a:ea typeface="楷体" panose="02010609060101010101" pitchFamily="49" charset="-122"/>
              <a:cs typeface="宋体" panose="02010600030101010101" pitchFamily="2" charset="-122"/>
            </a:endParaRPr>
          </a:p>
          <a:p>
            <a:pPr algn="just">
              <a:lnSpc>
                <a:spcPct val="140000"/>
              </a:lnSpc>
            </a:pPr>
            <a:r>
              <a:rPr lang="zh-CN" altLang="en-US" sz="1800" b="1" dirty="0">
                <a:effectLst/>
                <a:latin typeface="微软雅黑 Light" panose="020B0502040204020203" pitchFamily="34" charset="-122"/>
                <a:cs typeface="宋体" panose="02010600030101010101" pitchFamily="2" charset="-122"/>
              </a:rPr>
              <a:t>写什么样的人？</a:t>
            </a:r>
            <a:endParaRPr lang="en-US" altLang="zh-CN" sz="1800" b="1" dirty="0">
              <a:effectLst/>
              <a:latin typeface="微软雅黑 Light" panose="020B0502040204020203" pitchFamily="34" charset="-122"/>
              <a:cs typeface="宋体" panose="02010600030101010101" pitchFamily="2" charset="-122"/>
            </a:endParaRPr>
          </a:p>
          <a:p>
            <a:pPr marL="0" indent="0" algn="just">
              <a:lnSpc>
                <a:spcPct val="140000"/>
              </a:lnSpc>
              <a:buNone/>
            </a:pPr>
            <a:r>
              <a:rPr lang="zh-CN" altLang="en-US" sz="1800" dirty="0">
                <a:effectLst/>
                <a:latin typeface="微软雅黑 Light" panose="020B0502040204020203" pitchFamily="34" charset="-122"/>
                <a:cs typeface="宋体" panose="02010600030101010101" pitchFamily="2" charset="-122"/>
              </a:rPr>
              <a:t>他用镜头写人，写的都是具体的没有脱离特定历史时代的社会的人。从</a:t>
            </a:r>
            <a:r>
              <a:rPr lang="en-US" altLang="zh-CN" sz="1800" dirty="0">
                <a:effectLst/>
                <a:latin typeface="微软雅黑 Light" panose="020B0502040204020203" pitchFamily="34" charset="-122"/>
                <a:cs typeface="宋体" panose="02010600030101010101" pitchFamily="2" charset="-122"/>
              </a:rPr>
              <a:t>20</a:t>
            </a:r>
            <a:r>
              <a:rPr lang="zh-CN" altLang="en-US" sz="1800" dirty="0">
                <a:effectLst/>
                <a:latin typeface="微软雅黑 Light" panose="020B0502040204020203" pitchFamily="34" charset="-122"/>
                <a:cs typeface="宋体" panose="02010600030101010101" pitchFamily="2" charset="-122"/>
              </a:rPr>
              <a:t>世纪</a:t>
            </a:r>
            <a:r>
              <a:rPr lang="en-US" altLang="zh-CN" sz="1800" dirty="0">
                <a:effectLst/>
                <a:latin typeface="微软雅黑 Light" panose="020B0502040204020203" pitchFamily="34" charset="-122"/>
                <a:cs typeface="宋体" panose="02010600030101010101" pitchFamily="2" charset="-122"/>
              </a:rPr>
              <a:t>50</a:t>
            </a:r>
            <a:r>
              <a:rPr lang="zh-CN" altLang="en-US" sz="1800" dirty="0">
                <a:effectLst/>
                <a:latin typeface="微软雅黑 Light" panose="020B0502040204020203" pitchFamily="34" charset="-122"/>
                <a:cs typeface="宋体" panose="02010600030101010101" pitchFamily="2" charset="-122"/>
              </a:rPr>
              <a:t>年代到</a:t>
            </a:r>
            <a:r>
              <a:rPr lang="en-US" altLang="zh-CN" sz="1800" dirty="0">
                <a:effectLst/>
                <a:latin typeface="微软雅黑 Light" panose="020B0502040204020203" pitchFamily="34" charset="-122"/>
                <a:cs typeface="宋体" panose="02010600030101010101" pitchFamily="2" charset="-122"/>
              </a:rPr>
              <a:t>90</a:t>
            </a:r>
            <a:r>
              <a:rPr lang="zh-CN" altLang="en-US" sz="1800" dirty="0">
                <a:effectLst/>
                <a:latin typeface="微软雅黑 Light" panose="020B0502040204020203" pitchFamily="34" charset="-122"/>
                <a:cs typeface="宋体" panose="02010600030101010101" pitchFamily="2" charset="-122"/>
              </a:rPr>
              <a:t>年代，虽然谢晋影片的主人公所处时代的社会氛围不尽相同，谢晋在解释人物时侧重面也有所变化，但他所写的人都强调了人的社会本质属性，在社会性中又渗透着鲜活的人性。</a:t>
            </a:r>
            <a:endParaRPr lang="zh-CN" altLang="zh-CN" sz="1800" dirty="0">
              <a:effectLst/>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91129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615614"/>
          </a:xfrm>
        </p:spPr>
        <p:txBody>
          <a:bodyPr vert="horz">
            <a:noAutofit/>
          </a:bodyPr>
          <a:lstStyle/>
          <a:p>
            <a:pPr marL="342900" indent="-342900" algn="just">
              <a:lnSpc>
                <a:spcPct val="140000"/>
              </a:lnSpc>
              <a:buFont typeface="+mj-lt"/>
              <a:buAutoNum type="arabicPeriod"/>
            </a:pPr>
            <a:r>
              <a:rPr lang="zh-CN" altLang="zh-CN" sz="2000" b="1" spc="55"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镜头写人</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的终极目标与电影表演的美感标准</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600" dirty="0">
                <a:latin typeface="微软雅黑 Light" panose="020B0502040204020203" pitchFamily="34" charset="-122"/>
              </a:rPr>
              <a:t>谢晋在导演阐述或总结中常用一句话为影片的主人公定位。</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谢晋以人物强烈的情感，褒扬了他们的种种美德与品格，让观众认识到中华民族主体性格中蕴含着的一种人性美、人情美，而使人振奋、使人前进。谢晋电影用镜头写人的终极目标是为民族塑造美的形象。</a:t>
            </a:r>
            <a:endParaRPr lang="en-US" altLang="zh-CN" sz="1600" dirty="0">
              <a:latin typeface="微软雅黑 Light" panose="020B0502040204020203" pitchFamily="34" charset="-122"/>
            </a:endParaRPr>
          </a:p>
          <a:p>
            <a:pPr algn="just">
              <a:lnSpc>
                <a:spcPct val="100000"/>
              </a:lnSpc>
              <a:buFont typeface="Wingdings" panose="05000000000000000000" pitchFamily="2" charset="2"/>
              <a:buChar char="u"/>
            </a:pPr>
            <a:r>
              <a:rPr lang="zh-CN" altLang="en-US" sz="2000" dirty="0">
                <a:latin typeface="微软雅黑 Light" panose="020B0502040204020203" pitchFamily="34" charset="-122"/>
              </a:rPr>
              <a:t>案例：</a:t>
            </a:r>
            <a:endParaRPr lang="en-US" altLang="zh-CN" sz="200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女篮５号</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中的田振华，是“通过他一生的经历和他在爱情上悲欢离合的遭遇反映体育事业在新旧社会的对比”；</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红色娘子军</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中的吴琼花，是“从一个图报私仇的女奴到一个勇敢的红军，最后成长为一个无产阶级的先锋战士”；</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舞台姐妹</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中的竺春花，“她一步步地认识社会，灵魂上逐步苏醒，感情上逐步变化，（具有）不断摆脱旧思想束缚的斗争精神”；</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啊！摇篮</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中的李楠，“从家庭到战争中都有苦难的身世，有为革命牺牲的决心”；</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天云山传奇</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中的罗群，是“一个朝气蓬勃的青年，被贬到了生活的最底层，他遭受的不是一般的压力”；</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牧马人</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中“透过对许灵均内心的揭示，透过对李秀芝以及郭子等牧民的心灵美、性格美和境界美的揭示，给人以积极向上的感受”；</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高山下的花环</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中“梁三喜这一家的精神，是我们民族的精神，民族的灵魂，民族的伦理”；</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芙蓉镇</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中的胡玉音，“是一个外柔内刚的劳动妇女。她一生的命运，是一部多么辛酸地展示灵魂的心灵史、性格史”；</a:t>
            </a:r>
            <a:endParaRPr lang="en-US" altLang="zh-CN" sz="1600" spc="-15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最后的贵族</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中的李彤，“是离开中国母体的‘白华’，就好像过去流亡到全世界的‘白俄’。</a:t>
            </a:r>
            <a:r>
              <a:rPr lang="en-US" altLang="zh-CN" sz="1600" spc="-150" dirty="0">
                <a:latin typeface="微软雅黑 Light" panose="020B0502040204020203" pitchFamily="34" charset="-122"/>
              </a:rPr>
              <a:t>……</a:t>
            </a:r>
            <a:r>
              <a:rPr lang="zh-CN" altLang="en-US" sz="1600" spc="-150" dirty="0">
                <a:latin typeface="微软雅黑 Light" panose="020B0502040204020203" pitchFamily="34" charset="-122"/>
              </a:rPr>
              <a:t>她不是经济财产的失落，也不是爱情的失落，而是灵魂的失落”。</a:t>
            </a:r>
            <a:endParaRPr sz="1600" spc="-15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8079511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503367"/>
          </a:xfrm>
        </p:spPr>
        <p:txBody>
          <a:bodyPr vert="horz">
            <a:noAutofit/>
          </a:bodyPr>
          <a:lstStyle/>
          <a:p>
            <a:pPr marL="342900" indent="-342900" algn="just">
              <a:lnSpc>
                <a:spcPct val="140000"/>
              </a:lnSpc>
              <a:buFont typeface="+mj-lt"/>
              <a:buAutoNum type="arabicPeriod"/>
            </a:pPr>
            <a:r>
              <a:rPr lang="zh-CN" altLang="zh-CN" sz="2000" b="1" spc="55"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镜头写人</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的终极目标与电影表演的美感标准</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600" dirty="0">
                <a:latin typeface="微软雅黑 Light" panose="020B0502040204020203" pitchFamily="34" charset="-122"/>
              </a:rPr>
              <a:t>宣扬民族的自豪感与人性美是谢晋电影的</a:t>
            </a:r>
            <a:r>
              <a:rPr lang="zh-CN" altLang="en-US" sz="1600" b="1" dirty="0">
                <a:latin typeface="微软雅黑 Light" panose="020B0502040204020203" pitchFamily="34" charset="-122"/>
              </a:rPr>
              <a:t>总基调</a:t>
            </a:r>
            <a:r>
              <a:rPr lang="zh-CN" altLang="en-US" sz="1600" dirty="0">
                <a:latin typeface="微软雅黑 Light" panose="020B0502040204020203" pitchFamily="34" charset="-122"/>
              </a:rPr>
              <a:t>。</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当有人称谢晋是“具有‘以政治为天职’的素质的艺术家”，有人称他是“专门拍摄政治电影的导演”时，谢晋则讲：“我不反感别人称我为‘拍政治电影的导演’，也喜欢通过大的历史或政治背景来表现人物”，“电影说到底是一个大众化的娱乐品，而且要跟时代能够结合”，“艺术家应该有历史责任感和历史使命感”。</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艺术家力求自己的作品能够以情感人，且具有美感。电影表演审美的多样性与复杂性和其他艺术相同，都是处理</a:t>
            </a:r>
            <a:r>
              <a:rPr lang="zh-CN" altLang="en-US" sz="1600" b="1" dirty="0">
                <a:latin typeface="微软雅黑 Light" panose="020B0502040204020203" pitchFamily="34" charset="-122"/>
              </a:rPr>
              <a:t>生活自然美和人工艺术美的关系</a:t>
            </a:r>
            <a:r>
              <a:rPr lang="zh-CN" altLang="en-US" sz="1600" dirty="0">
                <a:latin typeface="微软雅黑 Light" panose="020B0502040204020203" pitchFamily="34" charset="-122"/>
              </a:rPr>
              <a:t>，以及如何将两种美和谐地统一在作品里。</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关于这一点，不仅几代导演之间存在着差异，有的要求情感宣泄，有的要求表演平实，有的则要求淡化、模糊。这除了影片总体风格与表演观念的差异外，还有一个对于艺术应当怎样“源于生活，高于生活”的把握问题。谢晋电影在一贯强调生活、自然、真实、细腻的表演基础上，崇尚表演激情与诗情意境结合的艺术美感。</a:t>
            </a:r>
            <a:endParaRPr lang="en-US" altLang="zh-CN" sz="16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266817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86941"/>
          </a:xfrm>
        </p:spPr>
        <p:txBody>
          <a:bodyPr vert="horz">
            <a:noAutofit/>
          </a:bodyPr>
          <a:lstStyle/>
          <a:p>
            <a:pPr marL="342900" indent="-342900" algn="just">
              <a:lnSpc>
                <a:spcPct val="140000"/>
              </a:lnSpc>
              <a:buFont typeface="+mj-lt"/>
              <a:buAutoNum type="arabicPeriod"/>
            </a:pPr>
            <a:r>
              <a:rPr lang="zh-CN" altLang="zh-CN" sz="2000" b="1" spc="55"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镜头写人</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的终极目标与电影表演的美感标准</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600" dirty="0">
                <a:latin typeface="楷体" panose="02010609060101010101" pitchFamily="49" charset="-122"/>
                <a:ea typeface="楷体" panose="02010609060101010101" pitchFamily="49" charset="-122"/>
              </a:rPr>
              <a:t>谢晋：“我是搞戏剧出身的，我的（电影）创作戏剧性比较强。”</a:t>
            </a:r>
            <a:endParaRPr lang="en-US" altLang="zh-CN" sz="1600" dirty="0">
              <a:latin typeface="楷体" panose="02010609060101010101" pitchFamily="49" charset="-122"/>
              <a:ea typeface="楷体" panose="02010609060101010101" pitchFamily="49" charset="-122"/>
            </a:endParaRPr>
          </a:p>
          <a:p>
            <a:pPr algn="just">
              <a:lnSpc>
                <a:spcPct val="100000"/>
              </a:lnSpc>
            </a:pPr>
            <a:r>
              <a:rPr lang="zh-CN" altLang="en-US" sz="1600" dirty="0">
                <a:latin typeface="微软雅黑 Light" panose="020B0502040204020203" pitchFamily="34" charset="-122"/>
              </a:rPr>
              <a:t>首先，谢晋电影往往是在剧作焦点上，在强烈的戏剧性冲突中去刻画人物。几乎所有作品都把人物推逼到生离死别、妻离子散、家破人亡这样尖锐的规定情境中去展示命运，揭示人物心灵。强烈的戏剧冲突必然表现为人物丰富强烈的外部动作和心理冲突（这也正是电影一方面要丢掉戏剧化的美学表现方式，另一方面又不能丢掉戏剧性冲突去展现典型环境中人物的关键）。剧本中激烈的戏剧冲突可以强化演员的表演，给演员的表演以广阔的情感宣泄空间；</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同时，谢晋又一贯强调电影表现形态的美，既通过强烈的戏剧性冲突展现人物，揭示心灵，把每一场戏中的每个人物的鲜明个性表现到极致，又通过生活化的场景，将人物的情感渐次展开。</a:t>
            </a:r>
            <a:endParaRPr lang="en-US" altLang="zh-CN" sz="1600" dirty="0">
              <a:latin typeface="微软雅黑 Light" panose="020B0502040204020203" pitchFamily="34" charset="-122"/>
            </a:endParaRPr>
          </a:p>
          <a:p>
            <a:pPr algn="just">
              <a:lnSpc>
                <a:spcPct val="100000"/>
              </a:lnSpc>
            </a:pPr>
            <a:r>
              <a:rPr lang="zh-CN" altLang="en-US" sz="1600" dirty="0">
                <a:latin typeface="楷体" panose="02010609060101010101" pitchFamily="49" charset="-122"/>
                <a:ea typeface="楷体" panose="02010609060101010101" pitchFamily="49" charset="-122"/>
              </a:rPr>
              <a:t>“我们的演员来自各地方，有电影演员、话剧演员，有时也有戏曲演员、舞蹈演员参加拍摄故事片，表演方法都不一样。我首先抓表演上的统一，要求他们统一在‘生活、自然、真实’上”；“表演要生活化，要善于通过日常生活动作表达人物特定的思想感情”；“电影表演一定要生活、自然、不做作，同时要有鲜明个性”；“对演员来讲，灵魂的窗户就是眼睛，演员要善于运用细腻的眼神变化传情达意，展现灵魂”。</a:t>
            </a:r>
            <a:endParaRPr lang="en-US" altLang="zh-CN" sz="1600" dirty="0">
              <a:latin typeface="楷体" panose="02010609060101010101" pitchFamily="49" charset="-122"/>
              <a:ea typeface="楷体" panose="02010609060101010101" pitchFamily="49" charset="-122"/>
            </a:endParaRPr>
          </a:p>
          <a:p>
            <a:pPr algn="just">
              <a:lnSpc>
                <a:spcPct val="100000"/>
              </a:lnSpc>
            </a:pPr>
            <a:r>
              <a:rPr lang="zh-CN" altLang="en-US" sz="1600" dirty="0">
                <a:latin typeface="微软雅黑 Light" panose="020B0502040204020203" pitchFamily="34" charset="-122"/>
              </a:rPr>
              <a:t>可见，谢晋奉行的电影表演的</a:t>
            </a:r>
            <a:r>
              <a:rPr lang="zh-CN" altLang="en-US" sz="1600" b="1" dirty="0">
                <a:latin typeface="微软雅黑 Light" panose="020B0502040204020203" pitchFamily="34" charset="-122"/>
              </a:rPr>
              <a:t>美感标准</a:t>
            </a:r>
            <a:r>
              <a:rPr lang="zh-CN" altLang="en-US" sz="1600" dirty="0">
                <a:latin typeface="微软雅黑 Light" panose="020B0502040204020203" pitchFamily="34" charset="-122"/>
              </a:rPr>
              <a:t>是，人物在尖锐复杂的规定情境中，情感在大起大落的跌宕起伏中，表演要生活、自然、真实、细腻、有个性。</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210753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80415" y="1508760"/>
            <a:ext cx="11193780" cy="5231765"/>
          </a:xfrm>
        </p:spPr>
        <p:txBody>
          <a:bodyPr vert="horz">
            <a:normAutofit/>
          </a:bodyPr>
          <a:lstStyle/>
          <a:p>
            <a:pPr marL="0" indent="0">
              <a:lnSpc>
                <a:spcPct val="130000"/>
              </a:lnSpc>
              <a:buNone/>
            </a:pPr>
            <a:r>
              <a:rPr lang="zh-CN" altLang="en-US" dirty="0"/>
              <a:t>一、动作，亦称“行动”</a:t>
            </a:r>
          </a:p>
          <a:p>
            <a:pPr>
              <a:lnSpc>
                <a:spcPct val="130000"/>
              </a:lnSpc>
            </a:pPr>
            <a:r>
              <a:rPr lang="zh-CN" altLang="en-US" sz="2000" b="1" dirty="0"/>
              <a:t>行为动作具有其自身的规律性：</a:t>
            </a:r>
          </a:p>
          <a:p>
            <a:pPr marL="0" indent="0">
              <a:lnSpc>
                <a:spcPct val="130000"/>
              </a:lnSpc>
              <a:buNone/>
            </a:pPr>
            <a:r>
              <a:rPr lang="zh-CN" altLang="en-US" sz="2000" dirty="0"/>
              <a:t>（１）任何动作都是有目的性的，受思想意识的支配。一个动作过程的产生，是由五官、四肢经受客观的刺激，大脑进行思考判断后的行动而组成的。</a:t>
            </a:r>
          </a:p>
          <a:p>
            <a:pPr marL="0" indent="0">
              <a:lnSpc>
                <a:spcPct val="130000"/>
              </a:lnSpc>
              <a:buNone/>
            </a:pPr>
            <a:r>
              <a:rPr lang="zh-CN" altLang="en-US" sz="2000" dirty="0"/>
              <a:t>（２）任何动作都不可能离开产生动作的客观环境——规定情境。</a:t>
            </a:r>
          </a:p>
          <a:p>
            <a:pPr marL="0" indent="0">
              <a:lnSpc>
                <a:spcPct val="130000"/>
              </a:lnSpc>
              <a:buNone/>
            </a:pPr>
            <a:r>
              <a:rPr lang="zh-CN" altLang="en-US" sz="2000" dirty="0"/>
              <a:t>（３）任何动作的发生过程都要符合一定的生活逻辑顺序，符合客观环境的要求。</a:t>
            </a:r>
          </a:p>
          <a:p>
            <a:pPr>
              <a:lnSpc>
                <a:spcPct val="130000"/>
              </a:lnSpc>
            </a:pPr>
            <a:r>
              <a:rPr lang="zh-CN" altLang="en-US" sz="2000" dirty="0"/>
              <a:t>行为动作的规律性，是在人的意识活动中自然形成的，是不需要经过训练的，生活实践的本身就是训练。</a:t>
            </a:r>
          </a:p>
          <a:p>
            <a:pPr>
              <a:lnSpc>
                <a:spcPct val="130000"/>
              </a:lnSpc>
            </a:pPr>
            <a:r>
              <a:rPr lang="zh-CN" altLang="en-US" sz="2000" dirty="0"/>
              <a:t>表演动作要在假定情境中掌握动作的规律，它不是生活真实的主观需求，也不存在真实的客观环境对动作的制约，因此，演员</a:t>
            </a:r>
            <a:r>
              <a:rPr lang="zh-CN" altLang="en-US" sz="2000" dirty="0">
                <a:sym typeface="+mn-ea"/>
              </a:rPr>
              <a:t>需要</a:t>
            </a:r>
            <a:r>
              <a:rPr lang="zh-CN" altLang="en-US" sz="2000" dirty="0"/>
              <a:t>做一番认真的训练。</a:t>
            </a:r>
            <a:endParaRPr lang="zh-CN" altLang="en-US" sz="2000" dirty="0">
              <a:latin typeface="微软雅黑 Light" panose="020B0502040204020203" pitchFamily="34" charset="-122"/>
              <a:cs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503367"/>
          </a:xfrm>
        </p:spPr>
        <p:txBody>
          <a:bodyPr vert="horz">
            <a:noAutofit/>
          </a:bodyPr>
          <a:lstStyle/>
          <a:p>
            <a:pPr marL="342900" indent="-342900" algn="just">
              <a:lnSpc>
                <a:spcPct val="140000"/>
              </a:lnSpc>
              <a:buFont typeface="+mj-lt"/>
              <a:buAutoNum type="arabicPeriod"/>
            </a:pPr>
            <a:r>
              <a:rPr lang="zh-CN" altLang="zh-CN" sz="2000" b="1" spc="55"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镜头写人</a:t>
            </a:r>
            <a:r>
              <a:rPr lang="zh-CN" altLang="zh-CN" sz="2000" b="1" spc="-430" dirty="0">
                <a:effectLst/>
                <a:latin typeface="微软雅黑 Light" panose="020B0502040204020203" pitchFamily="34" charset="-122"/>
                <a:cs typeface="宋体" panose="02010600030101010101" pitchFamily="2" charset="-122"/>
              </a:rPr>
              <a:t>”</a:t>
            </a:r>
            <a:r>
              <a:rPr lang="zh-CN" altLang="zh-CN" sz="2000" b="1" spc="70" dirty="0">
                <a:effectLst/>
                <a:latin typeface="微软雅黑 Light" panose="020B0502040204020203" pitchFamily="34" charset="-122"/>
                <a:cs typeface="宋体" panose="02010600030101010101" pitchFamily="2" charset="-122"/>
              </a:rPr>
              <a:t>的终极目标与电影表演的美感标准</a:t>
            </a:r>
            <a:endParaRPr lang="en-US" altLang="zh-CN" sz="2000" b="1" spc="70" dirty="0">
              <a:effectLst/>
              <a:latin typeface="微软雅黑 Light" panose="020B0502040204020203" pitchFamily="34" charset="-122"/>
              <a:cs typeface="宋体" panose="02010600030101010101" pitchFamily="2" charset="-122"/>
            </a:endParaRPr>
          </a:p>
          <a:p>
            <a:pPr algn="just">
              <a:lnSpc>
                <a:spcPct val="140000"/>
              </a:lnSpc>
            </a:pPr>
            <a:r>
              <a:rPr lang="zh-CN" altLang="en-US" sz="1600" spc="70" dirty="0">
                <a:latin typeface="微软雅黑 Light" panose="020B0502040204020203" pitchFamily="34" charset="-122"/>
                <a:cs typeface="宋体" panose="02010600030101010101" pitchFamily="2" charset="-122"/>
              </a:rPr>
              <a:t>表演是表现“在行动中的人”的艺术，应当具有一种人体的动态的美。按照亚里士多德“艺术模仿自然”的美学原则，本已有“艺术有选择地表现生活”之说。</a:t>
            </a:r>
            <a:endParaRPr lang="en-US" altLang="zh-CN" sz="1600" spc="70" dirty="0">
              <a:latin typeface="微软雅黑 Light" panose="020B0502040204020203" pitchFamily="34" charset="-122"/>
              <a:cs typeface="宋体" panose="02010600030101010101" pitchFamily="2" charset="-122"/>
            </a:endParaRPr>
          </a:p>
          <a:p>
            <a:pPr algn="just">
              <a:lnSpc>
                <a:spcPct val="140000"/>
              </a:lnSpc>
            </a:pPr>
            <a:r>
              <a:rPr lang="zh-CN" altLang="en-US" sz="1600" spc="70" dirty="0">
                <a:latin typeface="微软雅黑 Light" panose="020B0502040204020203" pitchFamily="34" charset="-122"/>
                <a:cs typeface="宋体" panose="02010600030101010101" pitchFamily="2" charset="-122"/>
              </a:rPr>
              <a:t>电影艺术具有逼真性、微相性以及表演本身的具象性，导演怎样在镜头前表现人的七情六欲是对其艺术功力的检验。</a:t>
            </a:r>
            <a:endParaRPr lang="en-US" altLang="zh-CN" sz="1600" spc="70" dirty="0">
              <a:latin typeface="微软雅黑 Light" panose="020B0502040204020203" pitchFamily="34" charset="-122"/>
              <a:cs typeface="宋体" panose="02010600030101010101" pitchFamily="2" charset="-122"/>
            </a:endParaRPr>
          </a:p>
          <a:p>
            <a:pPr algn="just">
              <a:lnSpc>
                <a:spcPct val="140000"/>
              </a:lnSpc>
            </a:pPr>
            <a:r>
              <a:rPr lang="zh-CN" altLang="en-US" sz="1600" spc="70" dirty="0">
                <a:latin typeface="微软雅黑 Light" panose="020B0502040204020203" pitchFamily="34" charset="-122"/>
                <a:cs typeface="宋体" panose="02010600030101010101" pitchFamily="2" charset="-122"/>
              </a:rPr>
              <a:t>在这一点上，谢晋有其明确的美感分寸，即有所选择、提炼、净化、含蓄。谢晋电影轻易不会出现骂人的脏话与情感交流的非分动作，没有那种在公共场合欣赏艺术美时，让公众观看难以入目的人情性欲淋漓尽致的显露。他不会把生活中有的虽然是合情合理但是不宜表现的场景摄入镜头，更不会把那些肮脏丑陋、容易引起人心理刺激的东西放进镜头里，他有自己的审美情趣和风格。</a:t>
            </a:r>
            <a:endParaRPr lang="en-US" altLang="zh-CN" sz="1600" spc="70" dirty="0">
              <a:latin typeface="微软雅黑 Light" panose="020B0502040204020203" pitchFamily="34" charset="-122"/>
              <a:cs typeface="宋体" panose="02010600030101010101" pitchFamily="2" charset="-122"/>
            </a:endParaRPr>
          </a:p>
          <a:p>
            <a:pPr algn="just">
              <a:lnSpc>
                <a:spcPct val="140000"/>
              </a:lnSpc>
            </a:pPr>
            <a:r>
              <a:rPr lang="zh-CN" altLang="en-US" sz="1600" spc="70" dirty="0">
                <a:latin typeface="微软雅黑 Light" panose="020B0502040204020203" pitchFamily="34" charset="-122"/>
                <a:cs typeface="宋体" panose="02010600030101010101" pitchFamily="2" charset="-122"/>
              </a:rPr>
              <a:t>“对于正在崛起的新一代导演的有些作品，如</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黑炮事件</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野山</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等我也很喜欢，但是这并不等于我得改变自己的风格去拍这样的影片。像灰灰蹲在猪圈里大便这样的镜头，我就不会去拍，尽管在‘金鸡奖’评选中，我也投了</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野山</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的票。”</a:t>
            </a:r>
            <a:endParaRPr lang="en-US" altLang="zh-CN" sz="1600" spc="70" dirty="0">
              <a:latin typeface="微软雅黑 Light" panose="020B0502040204020203" pitchFamily="34" charset="-122"/>
              <a:cs typeface="宋体" panose="02010600030101010101" pitchFamily="2" charset="-122"/>
            </a:endParaRPr>
          </a:p>
          <a:p>
            <a:pPr algn="just">
              <a:lnSpc>
                <a:spcPct val="140000"/>
              </a:lnSpc>
            </a:pPr>
            <a:r>
              <a:rPr lang="zh-CN" altLang="en-US" sz="1600" spc="70" dirty="0">
                <a:latin typeface="微软雅黑 Light" panose="020B0502040204020203" pitchFamily="34" charset="-122"/>
                <a:cs typeface="宋体" panose="02010600030101010101" pitchFamily="2" charset="-122"/>
              </a:rPr>
              <a:t>在谢晋的电影中，既有在强化的戏剧冲突中情感的激情奔放，又有对展示人物七情六欲的情境的含蓄细腻的处理，是激情抒发与具象美感的含蓄叙事的完美结合。</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7118563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6465"/>
          </a:xfrm>
        </p:spPr>
        <p:txBody>
          <a:bodyPr vert="horz">
            <a:noAutofit/>
          </a:bodyPr>
          <a:lstStyle/>
          <a:p>
            <a:pPr marL="457200" indent="-457200" algn="just">
              <a:lnSpc>
                <a:spcPct val="140000"/>
              </a:lnSpc>
              <a:buFont typeface="+mj-lt"/>
              <a:buAutoNum type="arabicPeriod" startAt="2"/>
            </a:pPr>
            <a:r>
              <a:rPr lang="zh-CN" altLang="en-US" sz="2000" b="1" spc="70" dirty="0">
                <a:latin typeface="微软雅黑 Light" panose="020B0502040204020203" pitchFamily="34" charset="-122"/>
                <a:cs typeface="宋体" panose="02010600030101010101" pitchFamily="2" charset="-122"/>
              </a:rPr>
              <a:t>表演元素在综合造型中的位置与演员在创作中的作用</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电影的综合特性是所有导演必须把握的。百年电影史正是在导演们对各种造型元素的不同配置的综合中形成了众多的风格流派。谢晋电影是以强调故事中的人物主要由演员去塑造而继承了传统现实主义的流派。</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谢晋电影在综合各种造型元素时是极强调表演的，同时又极重视演员在整个创作中的作用。</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“艺术上追求的目标是什么？我用一句话概括，就是把人物灵魂的探索提到我们各部门创作的中心位置。演员当然是最主要的。他们的语言应能听出潜台词，内心独白非常深刻，非常独特，体现出来非常鲜明。”</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演员自己应该理一理，排一下队，在哪些地方我是可以揭示人物的内心世界，用什么手段揭示，用什么眼神揭示，用什么准确的内心独白揭示，这是我们处理的重点。所以希望各部门，摄影也好，录音也好，制片部门也好，能够帮助演员，给演员创造一些条件。”</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“一个成功的电影形象最终还是决定于演员所扮演的形象能否在银幕上真实可信地体现出来。”</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“角色和演员的关系，是个值得探讨的复杂的艺术课题。小说中的人物，是作家通过文字刻画出来并传达给读者的。电影则不同。剧作家在剧本中描写的人物传达给观众，是通过演员来实现的。”</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“戏要好看，关键在人，要处理好人的情感”。</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627626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546341"/>
          </a:xfrm>
        </p:spPr>
        <p:txBody>
          <a:bodyPr vert="horz">
            <a:noAutofit/>
          </a:bodyPr>
          <a:lstStyle/>
          <a:p>
            <a:pPr marL="457200" indent="-457200" algn="just">
              <a:lnSpc>
                <a:spcPct val="140000"/>
              </a:lnSpc>
              <a:buFont typeface="+mj-lt"/>
              <a:buAutoNum type="arabicPeriod" startAt="2"/>
            </a:pPr>
            <a:r>
              <a:rPr lang="zh-CN" altLang="en-US" sz="2000" b="1" spc="70" dirty="0">
                <a:latin typeface="微软雅黑 Light" panose="020B0502040204020203" pitchFamily="34" charset="-122"/>
                <a:cs typeface="宋体" panose="02010600030101010101" pitchFamily="2" charset="-122"/>
              </a:rPr>
              <a:t>表演元素在综合造型中的位置与演员在创作中的作用</a:t>
            </a:r>
            <a:endParaRPr lang="en-US" altLang="zh-CN" sz="2000" b="1" spc="70" dirty="0">
              <a:latin typeface="微软雅黑 Light" panose="020B0502040204020203" pitchFamily="34" charset="-122"/>
              <a:cs typeface="宋体" panose="02010600030101010101" pitchFamily="2" charset="-122"/>
            </a:endParaRPr>
          </a:p>
          <a:p>
            <a:pPr algn="just">
              <a:lnSpc>
                <a:spcPct val="140000"/>
              </a:lnSpc>
            </a:pPr>
            <a:r>
              <a:rPr lang="zh-CN" altLang="en-US" sz="2000" spc="70" dirty="0">
                <a:latin typeface="微软雅黑 Light" panose="020B0502040204020203" pitchFamily="34" charset="-122"/>
                <a:cs typeface="宋体" panose="02010600030101010101" pitchFamily="2" charset="-122"/>
              </a:rPr>
              <a:t>演员是舞台表演的主人，电影则常称为“导演的艺术”。</a:t>
            </a:r>
            <a:endParaRPr lang="en-US" altLang="zh-CN" sz="2000" spc="70" dirty="0">
              <a:latin typeface="微软雅黑 Light" panose="020B0502040204020203" pitchFamily="34" charset="-122"/>
              <a:cs typeface="宋体" panose="02010600030101010101" pitchFamily="2" charset="-122"/>
            </a:endParaRPr>
          </a:p>
          <a:p>
            <a:pPr algn="just">
              <a:lnSpc>
                <a:spcPct val="140000"/>
              </a:lnSpc>
            </a:pPr>
            <a:r>
              <a:rPr lang="zh-CN" altLang="en-US" sz="2000" b="1" spc="70" dirty="0">
                <a:latin typeface="微软雅黑 Light" panose="020B0502040204020203" pitchFamily="34" charset="-122"/>
                <a:cs typeface="宋体" panose="02010600030101010101" pitchFamily="2" charset="-122"/>
              </a:rPr>
              <a:t>“导演中心” “活道具”</a:t>
            </a:r>
            <a:r>
              <a:rPr lang="en-US" altLang="zh-CN" sz="2000" b="1" spc="70" dirty="0">
                <a:latin typeface="微软雅黑 Light" panose="020B0502040204020203" pitchFamily="34" charset="-122"/>
                <a:cs typeface="宋体" panose="02010600030101010101" pitchFamily="2" charset="-122"/>
              </a:rPr>
              <a:t>vs.</a:t>
            </a:r>
            <a:r>
              <a:rPr lang="zh-CN" altLang="en-US" sz="2000" b="1" spc="70" dirty="0">
                <a:latin typeface="微软雅黑 Light" panose="020B0502040204020203" pitchFamily="34" charset="-122"/>
                <a:cs typeface="宋体" panose="02010600030101010101" pitchFamily="2" charset="-122"/>
              </a:rPr>
              <a:t> “导演与演员是亲密的合作者” </a:t>
            </a:r>
            <a:r>
              <a:rPr lang="zh-CN" altLang="en-US" sz="2000" spc="70" dirty="0">
                <a:latin typeface="微软雅黑 Light" panose="020B0502040204020203" pitchFamily="34" charset="-122"/>
                <a:cs typeface="宋体" panose="02010600030101010101" pitchFamily="2" charset="-122"/>
              </a:rPr>
              <a:t>“在拍一个很重点的戏时，找不到最好的表现方法，是我最苦闷的时候。在很多时候，我都会征询演员的意见，问他们有没有什么想法。当我对某一场戏有把握时，我会说服有不同意见的演员。” （谢晋）</a:t>
            </a:r>
            <a:endParaRPr lang="en-US" altLang="zh-CN" sz="2000" spc="70" dirty="0">
              <a:latin typeface="微软雅黑 Light" panose="020B0502040204020203" pitchFamily="34" charset="-122"/>
              <a:cs typeface="宋体" panose="02010600030101010101" pitchFamily="2" charset="-122"/>
            </a:endParaRPr>
          </a:p>
          <a:p>
            <a:pPr algn="just">
              <a:lnSpc>
                <a:spcPct val="140000"/>
              </a:lnSpc>
            </a:pPr>
            <a:r>
              <a:rPr lang="zh-CN" altLang="en-US" sz="2000" spc="70" dirty="0">
                <a:latin typeface="微软雅黑 Light" panose="020B0502040204020203" pitchFamily="34" charset="-122"/>
                <a:cs typeface="宋体" panose="02010600030101010101" pitchFamily="2" charset="-122"/>
              </a:rPr>
              <a:t>谢晋在导演总体把握创作中，注意到演员创作主动性的发挥，在处理演员表演时严格要求，调动其积极性，开掘他们创作的潜力，因此，他的每部影片中的人物形象都能生动、丰满、有深度。</a:t>
            </a:r>
            <a:endParaRPr lang="en-US" altLang="zh-CN" sz="2000" spc="70" dirty="0">
              <a:latin typeface="微软雅黑 Light" panose="020B0502040204020203" pitchFamily="34" charset="-122"/>
              <a:cs typeface="宋体" panose="02010600030101010101" pitchFamily="2" charset="-122"/>
            </a:endParaRPr>
          </a:p>
          <a:p>
            <a:pPr algn="just">
              <a:lnSpc>
                <a:spcPct val="140000"/>
              </a:lnSpc>
            </a:pPr>
            <a:r>
              <a:rPr lang="zh-CN" altLang="en-US" sz="2000" spc="70" dirty="0">
                <a:latin typeface="楷体" panose="02010609060101010101" pitchFamily="49" charset="-122"/>
                <a:ea typeface="楷体" panose="02010609060101010101" pitchFamily="49" charset="-122"/>
                <a:cs typeface="宋体" panose="02010600030101010101" pitchFamily="2" charset="-122"/>
              </a:rPr>
              <a:t>谢晋：“我这个导演最怕的是电影拍完了以后，人家说：‘啊呀，这个画面真棒。’第二次问他，他又说：‘啊呀，音乐不错。’但最重要的是人物怎么样，没有印象，我说这部影片拍糟了。”“现场摄影借地位、借日光，与演员的调度发生矛盾时，要保证演员的戏，不能使演员的戏受损失。”</a:t>
            </a:r>
            <a:endParaRPr lang="en-US" altLang="zh-CN" sz="2000" spc="70" dirty="0">
              <a:latin typeface="楷体" panose="02010609060101010101" pitchFamily="49" charset="-122"/>
              <a:ea typeface="楷体" panose="02010609060101010101" pitchFamily="49"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0178239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568509"/>
          </a:xfrm>
        </p:spPr>
        <p:txBody>
          <a:bodyPr vert="horz">
            <a:noAutofit/>
          </a:bodyPr>
          <a:lstStyle/>
          <a:p>
            <a:pPr marL="457200" indent="-457200" algn="just">
              <a:lnSpc>
                <a:spcPct val="140000"/>
              </a:lnSpc>
              <a:buFont typeface="+mj-lt"/>
              <a:buAutoNum type="arabicPeriod" startAt="2"/>
            </a:pPr>
            <a:r>
              <a:rPr lang="zh-CN" altLang="en-US" sz="2000" b="1" spc="70" dirty="0">
                <a:latin typeface="微软雅黑 Light" panose="020B0502040204020203" pitchFamily="34" charset="-122"/>
                <a:cs typeface="宋体" panose="02010600030101010101" pitchFamily="2" charset="-122"/>
              </a:rPr>
              <a:t>表演元素在综合造型中的位置与演员在创作中的作用</a:t>
            </a:r>
            <a:endParaRPr lang="en-US" altLang="zh-CN" sz="2000" b="1" spc="70" dirty="0">
              <a:latin typeface="微软雅黑 Light" panose="020B0502040204020203" pitchFamily="34" charset="-122"/>
              <a:cs typeface="宋体" panose="02010600030101010101" pitchFamily="2" charset="-122"/>
            </a:endParaRPr>
          </a:p>
          <a:p>
            <a:pPr algn="just">
              <a:lnSpc>
                <a:spcPct val="140000"/>
              </a:lnSpc>
            </a:pPr>
            <a:r>
              <a:rPr lang="zh-CN" altLang="en-US" sz="2000" spc="70" dirty="0">
                <a:latin typeface="微软雅黑 Light" panose="020B0502040204020203" pitchFamily="34" charset="-122"/>
                <a:cs typeface="宋体" panose="02010600030101010101" pitchFamily="2" charset="-122"/>
              </a:rPr>
              <a:t>谢晋电影在继承中国现实主义美学传统中对表演元素、演员作用的强调是一条重要的创作规律，这使得其作品为观众留下了众多鲜明动人的艺术形象。</a:t>
            </a:r>
          </a:p>
          <a:p>
            <a:pPr algn="just">
              <a:lnSpc>
                <a:spcPct val="140000"/>
              </a:lnSpc>
            </a:pPr>
            <a:r>
              <a:rPr lang="zh-CN" altLang="en-US" sz="2000" spc="70" dirty="0">
                <a:latin typeface="微软雅黑 Light" panose="020B0502040204020203" pitchFamily="34" charset="-122"/>
                <a:cs typeface="宋体" panose="02010600030101010101" pitchFamily="2" charset="-122"/>
              </a:rPr>
              <a:t>“第五代”导演经过实践探索后对“第三代”电影观的继承与借鉴：</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en-US" altLang="zh-CN" sz="1600" spc="70" dirty="0">
                <a:latin typeface="微软雅黑 Light" panose="020B0502040204020203" pitchFamily="34" charset="-122"/>
                <a:cs typeface="宋体" panose="02010600030101010101" pitchFamily="2" charset="-122"/>
              </a:rPr>
              <a:t>20</a:t>
            </a:r>
            <a:r>
              <a:rPr lang="zh-CN" altLang="en-US" sz="1600" spc="70" dirty="0">
                <a:latin typeface="微软雅黑 Light" panose="020B0502040204020203" pitchFamily="34" charset="-122"/>
                <a:cs typeface="宋体" panose="02010600030101010101" pitchFamily="2" charset="-122"/>
              </a:rPr>
              <a:t>世纪</a:t>
            </a:r>
            <a:r>
              <a:rPr lang="en-US" altLang="zh-CN" sz="1600" spc="70" dirty="0">
                <a:latin typeface="微软雅黑 Light" panose="020B0502040204020203" pitchFamily="34" charset="-122"/>
                <a:cs typeface="宋体" panose="02010600030101010101" pitchFamily="2" charset="-122"/>
              </a:rPr>
              <a:t>80</a:t>
            </a:r>
            <a:r>
              <a:rPr lang="zh-CN" altLang="en-US" sz="1600" spc="70" dirty="0">
                <a:latin typeface="微软雅黑 Light" panose="020B0502040204020203" pitchFamily="34" charset="-122"/>
                <a:cs typeface="宋体" panose="02010600030101010101" pitchFamily="2" charset="-122"/>
              </a:rPr>
              <a:t>年代初期，“第五代”导演作品在中国问世，它们在电影语言的更新、造型观念的突破方面，把中国电影推向了一个新的层面。但也曾有人指出，“第五代”电影作品在取得创新成果的同时，却削弱了表演元素在综合造型中的重要位置。 </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“第五代”导演中的领军人物张艺谋在总结自己多年拍片体会之后，调整了自己的表演美学观，曾旗帜鲜明地讲，我们要在塑造人物上进行“补课”。</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在电影中最重要的是演员。我最容易犯的错误是过于重视造型，这是我的‘长项’。现在，我恰巧不这样做。所有的电影，真正最后要看的还是关于人的部分。造型的意识，哲学的意念，造型的包装，潮流都会过时，都不新鲜，是从外边借鉴来的，也不会多么现代，最重要的是人的故事。”</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“不能把演员当工具，尊重演员就是尊重你自己，戏中演员就是最直接的体现者，只有他彻底地发挥了，这才是作品成功的关键。”</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“现在我的电影不仅找专业演员，而且还要找好的专业演员。一是因为我拍了几部不同风格的电影之后，感到人物非常重要。二是</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从塑造人物、讲一个好的故事角度说，只有专业演员才能完成。”</a:t>
            </a:r>
          </a:p>
          <a:p>
            <a:pPr marL="0" indent="0" algn="just">
              <a:lnSpc>
                <a:spcPct val="140000"/>
              </a:lnSpc>
              <a:buNone/>
            </a:pPr>
            <a:endParaRPr lang="zh-CN" altLang="en-US"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534270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551883"/>
          </a:xfrm>
        </p:spPr>
        <p:txBody>
          <a:bodyPr vert="horz">
            <a:noAutofit/>
          </a:bodyPr>
          <a:lstStyle/>
          <a:p>
            <a:pPr marL="457200" indent="-457200" algn="just">
              <a:lnSpc>
                <a:spcPct val="140000"/>
              </a:lnSpc>
              <a:buFont typeface="+mj-lt"/>
              <a:buAutoNum type="arabicPeriod" startAt="2"/>
            </a:pPr>
            <a:r>
              <a:rPr lang="zh-CN" altLang="en-US" sz="2000" b="1" spc="70" dirty="0">
                <a:latin typeface="微软雅黑 Light" panose="020B0502040204020203" pitchFamily="34" charset="-122"/>
                <a:cs typeface="宋体" panose="02010600030101010101" pitchFamily="2" charset="-122"/>
              </a:rPr>
              <a:t>表演元素在综合造型中的位置与演员在创作中的作用</a:t>
            </a:r>
            <a:endParaRPr lang="en-US" altLang="zh-CN" sz="2000" b="1" spc="70" dirty="0">
              <a:latin typeface="微软雅黑 Light" panose="020B0502040204020203" pitchFamily="34" charset="-122"/>
              <a:cs typeface="宋体" panose="02010600030101010101" pitchFamily="2" charset="-122"/>
            </a:endParaRPr>
          </a:p>
          <a:p>
            <a:pPr algn="just">
              <a:lnSpc>
                <a:spcPct val="140000"/>
              </a:lnSpc>
            </a:pPr>
            <a:r>
              <a:rPr lang="zh-CN" altLang="en-US" sz="2000" spc="70" dirty="0">
                <a:latin typeface="微软雅黑 Light" panose="020B0502040204020203" pitchFamily="34" charset="-122"/>
                <a:cs typeface="宋体" panose="02010600030101010101" pitchFamily="2" charset="-122"/>
              </a:rPr>
              <a:t>谢晋追求与探索着自己的电影创作道路时，并不反对电影语言的更新，而是在不断更新，不怕别人议论“不三不四”、“非驴非马”。他多次在文章中强调电影风格样式要多样地并存发展。</a:t>
            </a:r>
            <a:endParaRPr lang="en-US" altLang="zh-CN" sz="2000" spc="70" dirty="0">
              <a:latin typeface="微软雅黑 Light" panose="020B0502040204020203" pitchFamily="34" charset="-122"/>
              <a:cs typeface="宋体" panose="02010600030101010101" pitchFamily="2" charset="-122"/>
            </a:endParaRPr>
          </a:p>
          <a:p>
            <a:pPr algn="just">
              <a:lnSpc>
                <a:spcPct val="140000"/>
              </a:lnSpc>
            </a:pPr>
            <a:r>
              <a:rPr lang="zh-CN" altLang="en-US" sz="2000" spc="70" dirty="0">
                <a:latin typeface="楷体" panose="02010609060101010101" pitchFamily="49" charset="-122"/>
                <a:ea typeface="楷体" panose="02010609060101010101" pitchFamily="49" charset="-122"/>
                <a:cs typeface="宋体" panose="02010600030101010101" pitchFamily="2" charset="-122"/>
              </a:rPr>
              <a:t>他讲：“我觉得我们国家的风格、流派、样式不是多了，而是少了，你搞你的老的，我搞我的中的，他搞他的新的，各种各样的手段都拿出来，八仙过海，各显神通。”“在艺术上，我一向主张不同流派、风格、样式的作品可以共存，只有这样，艺术才能有繁荣发展”，“电影表演也应发展各种流派”。</a:t>
            </a:r>
            <a:endParaRPr lang="en-US" altLang="zh-CN" sz="20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40000"/>
              </a:lnSpc>
            </a:pPr>
            <a:r>
              <a:rPr lang="zh-CN" altLang="en-US" sz="2000" spc="70" dirty="0">
                <a:latin typeface="微软雅黑 Light" panose="020B0502040204020203" pitchFamily="34" charset="-122"/>
                <a:cs typeface="宋体" panose="02010600030101010101" pitchFamily="2" charset="-122"/>
              </a:rPr>
              <a:t>不同风格流派的艺术创作的相互借鉴与吸收，是自我不断探索、追求、发展的一条重要途径。谢晋电影本身就是在不断的探索追求中，对各种风格流派的借鉴吸收中，逐渐地自我完善与发展着。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3175037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3"/>
            </a:pPr>
            <a:r>
              <a:rPr lang="zh-CN" altLang="en-US" sz="2000" b="1" spc="70" dirty="0">
                <a:latin typeface="微软雅黑 Light" panose="020B0502040204020203" pitchFamily="34" charset="-122"/>
                <a:cs typeface="宋体" panose="02010600030101010101" pitchFamily="2" charset="-122"/>
              </a:rPr>
              <a:t>导演对演员的选择</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对人物的性格、气质的准确把握</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“演员的选择和使用，应该是导演创作的重要的、必不可少的组成部分”，“演员的选择包含导演对角色的理解、判断和对演员表演潜力的理解、判断”。</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对一部影片的演员的选择，实际上已经是导演创作从案头理解变成人物“心象”与演员的形象、气质（包括演员潜力）重合的过程。一部影片成功与否，演员的选择关系重大。</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从对祝希娟、向梅、陈冲、张瑜、李秀明、施建岚、朱时茂、丛珊、盖克、吕晓禾、何伟、徐松子等人的挖掘（他们中的多数人是在谢晋导演手下拍第一部影片并获得成功的），到与陈强、王心刚、谢芳、王馥荔、王玉梅、斯琴高娃、牛犇、刘晓庆、姜文、于是之、濮存昕、林连昆等演员的合作（他们在与谢晋导演的合作中，展示了新的光彩，达到了新的高度），以上这些演员的选择，既使得谢晋电影中的人物个个生动饱满、富有鲜明个性，又使得这些演员本人在创作过程中获得了一次展示自己独特气质的机会。</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谢晋选择演员强调发挥演员本人的某些特点，对文学剧本人物以具象化的性格补充。</a:t>
            </a:r>
          </a:p>
          <a:p>
            <a:pPr algn="just">
              <a:lnSpc>
                <a:spcPct val="140000"/>
              </a:lnSpc>
            </a:pPr>
            <a:endParaRPr lang="zh-CN" altLang="en-US"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3466429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3"/>
            </a:pPr>
            <a:r>
              <a:rPr lang="zh-CN" altLang="en-US" sz="2000" b="1" spc="70" dirty="0">
                <a:latin typeface="微软雅黑 Light" panose="020B0502040204020203" pitchFamily="34" charset="-122"/>
                <a:cs typeface="宋体" panose="02010600030101010101" pitchFamily="2" charset="-122"/>
              </a:rPr>
              <a:t>导演对演员的选择</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对人物的性格、气质的准确把握</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演员的选择问题“是导演创作中的严肃课题”，“选择演员要注意眼睛的表现力”，“注意开拓演员的戏路”，“离开角色单纯追求外形美未必可取”，“请演员，我不看他是不是明星，而是看中他的演技，我要的是实力”。</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选择演员的奥秘</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“凭感觉，去发现演员的素质。”“首先注重去发现演员本身的素质。这是自我通向角色的一个内在的关键的渠道。”</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案例：祝希娟极具特色的深沉的大眼睛融入了琼花火辣辣的大眼睛中；陈冲的单纯、稚气带给了哑妹；施建岚以憨直、朴实的风格扮演了冯晴岚；盖克的消瘦、苍白、带有悲剧感的苦涩传递给了玉秀；吕晓禾以其忧郁、多情扮演了梁三喜；杨梦昶眼神的不可捉摸正适宜于</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红色娘子军</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里的大管家，等等。他们都是从某一个方面展示了自己通向角色的关键。</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导演怎样才能练就这种发现、挖掘演员独特气质的功力？怎样才有较强的洞察力和敏锐、迅速的心理感应去判断、决策呢？</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 </a:t>
            </a:r>
            <a:r>
              <a:rPr lang="zh-CN" altLang="en-US" sz="2000" b="1" spc="70" dirty="0">
                <a:latin typeface="微软雅黑 Light" panose="020B0502040204020203" pitchFamily="34" charset="-122"/>
                <a:cs typeface="宋体" panose="02010600030101010101" pitchFamily="2" charset="-122"/>
              </a:rPr>
              <a:t>“天才出于勤奋”与总结前人经验</a:t>
            </a:r>
            <a:r>
              <a:rPr lang="zh-CN" altLang="en-US" sz="2000" spc="70" dirty="0">
                <a:latin typeface="微软雅黑 Light" panose="020B0502040204020203" pitchFamily="34" charset="-122"/>
                <a:cs typeface="宋体" panose="02010600030101010101" pitchFamily="2" charset="-122"/>
              </a:rPr>
              <a:t>（阅读</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红楼梦</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做人物笔记，看影片</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罗马</a:t>
            </a:r>
            <a:r>
              <a:rPr lang="en-US" altLang="zh-CN" sz="2000" spc="70" dirty="0">
                <a:latin typeface="微软雅黑 Light" panose="020B0502040204020203" pitchFamily="34" charset="-122"/>
                <a:cs typeface="宋体" panose="02010600030101010101" pitchFamily="2" charset="-122"/>
              </a:rPr>
              <a:t>11</a:t>
            </a:r>
            <a:r>
              <a:rPr lang="zh-CN" altLang="en-US" sz="2000" spc="70" dirty="0">
                <a:latin typeface="微软雅黑 Light" panose="020B0502040204020203" pitchFamily="34" charset="-122"/>
                <a:cs typeface="宋体" panose="02010600030101010101" pitchFamily="2" charset="-122"/>
              </a:rPr>
              <a:t>时</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用数万字写下了学习札记）；</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15581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3"/>
            </a:pPr>
            <a:r>
              <a:rPr lang="zh-CN" altLang="en-US" sz="2000" b="1" spc="70" dirty="0">
                <a:latin typeface="微软雅黑 Light" panose="020B0502040204020203" pitchFamily="34" charset="-122"/>
                <a:cs typeface="宋体" panose="02010600030101010101" pitchFamily="2" charset="-122"/>
              </a:rPr>
              <a:t>导演对演员的选择</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对人物的性格、气质的准确把握</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谢晋认为，由于电影镜头的逼真、“微相”功能，“大演小”（年岁大的演员演年岁小的角色），演技再好也解决不了美学问题。电影演员不仅要从形象、气质上靠近人物，年龄上也要与人物贴近，尤其是具有青春气息的角色。不能仅从演技考虑而启用虽有功力但年岁较大的演员去演年轻角色（祝希娟的琼花、陈冲的哑妹、丛珊的李秀芝、盖克的玉秀、高远的</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鸦片战争</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中的歌妓等）。</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谢晋电影在选择成熟演员、大胆启用和推出新人、选择运用非职业演员等方面取得了成功（例：</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女篮</a:t>
            </a:r>
            <a:r>
              <a:rPr lang="en-US" altLang="zh-CN" sz="2000" spc="70" dirty="0">
                <a:latin typeface="微软雅黑 Light" panose="020B0502040204020203" pitchFamily="34" charset="-122"/>
                <a:cs typeface="宋体" panose="02010600030101010101" pitchFamily="2" charset="-122"/>
              </a:rPr>
              <a:t>5</a:t>
            </a:r>
            <a:r>
              <a:rPr lang="zh-CN" altLang="en-US" sz="2000" spc="70" dirty="0">
                <a:latin typeface="微软雅黑 Light" panose="020B0502040204020203" pitchFamily="34" charset="-122"/>
                <a:cs typeface="宋体" panose="02010600030101010101" pitchFamily="2" charset="-122"/>
              </a:rPr>
              <a:t>号</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黄宝妹</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啊！摇篮</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启明星</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注重扮演者的本色，把以表演技巧为手段塑造人物放在次要位置。</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谢晋在多部影片中，根据影片的不同特点和要求，启用非职业演员获得成功，说明他在电影表演美学观上，对电影表演艺术的真谛有较为透彻的领悟。他既能挖掘非职业演员、儿童演员自身所具有的表演潜质，亦能调动其他手段以补充非职业演员在塑造性格上的不足。而对于那些在主要特征上与人物贴近的职业演员，他更是果敢地录用，用其他手段对他的演技不足加以补充。</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6748619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4"/>
            </a:pPr>
            <a:r>
              <a:rPr lang="zh-CN" altLang="en-US" sz="2000" b="1" spc="70" dirty="0">
                <a:latin typeface="微软雅黑 Light" panose="020B0502040204020203" pitchFamily="34" charset="-122"/>
                <a:cs typeface="宋体" panose="02010600030101010101" pitchFamily="2" charset="-122"/>
              </a:rPr>
              <a:t>导演对演员创作素质的要求</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从难、从严、从生活出发，强调对人物的行动分析</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在案头工作、生活排练、现场拍摄、后期录音等阶段，谢晋导演对演员提出的从难、从严、从人物生活出发的创作素质要求，步骤清楚，程序严密，层层递进。</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每当选定演员进摄制组后，强调“进组就要进戏”。他要求演员认真阅读剧本，阅读有关参考资料与作品，熟悉剧中人物所处的时代背景、生活环境，研究人物所具有的独特个性，关注人物的内心生活。</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他强调演员在拍摄前体验人物、感悟人物，让演员在与角色相类似的职业生活环境中去观察、体验、采访、揣摩人物，真正过一过角色的生活，而且是非常严格的、一丝不苟的，演兵就要扛枪、操练、行军，演牧民就要会放牧、脱土坯、干农活。他还讲：“生活是创作的源泉，但是当有一种生活，我们今天已经无法真实地体验时，演员必须从自我出发，刻苦地去寻找能够帮助自己体现剧中规定情境里人物精神面貌的道路。”</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这是演员孕育角色、靠近角色的重要阶段，也是从个性气质与职业技能上接近角色的开始。这是演员将自己转换为角色过程中的一条重要的艺术创作规律。</a:t>
            </a: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6155007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4"/>
            </a:pPr>
            <a:r>
              <a:rPr lang="zh-CN" altLang="en-US" sz="2000" b="1" spc="70" dirty="0">
                <a:latin typeface="微软雅黑 Light" panose="020B0502040204020203" pitchFamily="34" charset="-122"/>
                <a:cs typeface="宋体" panose="02010600030101010101" pitchFamily="2" charset="-122"/>
              </a:rPr>
              <a:t>导演对演员创作素质的要求</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从难、从严、从生活出发，强调对人物的行动分析</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在生活体验孕育角色阶段，谢晋导演极强调</a:t>
            </a:r>
            <a:r>
              <a:rPr lang="zh-CN" altLang="en-US" sz="2000" b="1" spc="70" dirty="0">
                <a:latin typeface="微软雅黑 Light" panose="020B0502040204020203" pitchFamily="34" charset="-122"/>
                <a:cs typeface="宋体" panose="02010600030101010101" pitchFamily="2" charset="-122"/>
              </a:rPr>
              <a:t>“行动分析”</a:t>
            </a:r>
            <a:r>
              <a:rPr lang="zh-CN" altLang="en-US" sz="2000" spc="70" dirty="0">
                <a:latin typeface="微软雅黑 Light" panose="020B0502040204020203" pitchFamily="34" charset="-122"/>
                <a:cs typeface="宋体" panose="02010600030101010101" pitchFamily="2" charset="-122"/>
              </a:rPr>
              <a:t>的创作方法，演员对人物的认识、理解、把握、体现是在“行动分析”中完成的。</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表演是人体动态中表达情感的艺术，是“在行动中的人”，演员阅读剧本、分析研究、感悟角色是要把这个理性认识和感性的体验都化为自身的行动，都应在角色的生活中去体现，要看到剧本中“这一个”人物的生活背景、人生经历和个性形成。</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以小品、表演练习的形式去挖掘人物，掌握基调，向角色靠拢。（</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牧马人</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以“</a:t>
            </a:r>
            <a:r>
              <a:rPr lang="en-US" altLang="zh-CN" sz="2000" spc="70" dirty="0">
                <a:latin typeface="微软雅黑 Light" panose="020B0502040204020203" pitchFamily="34" charset="-122"/>
                <a:cs typeface="宋体" panose="02010600030101010101" pitchFamily="2" charset="-122"/>
              </a:rPr>
              <a:t>10</a:t>
            </a:r>
            <a:r>
              <a:rPr lang="zh-CN" altLang="en-US" sz="2000" spc="70" dirty="0">
                <a:latin typeface="微软雅黑 Light" panose="020B0502040204020203" pitchFamily="34" charset="-122"/>
                <a:cs typeface="宋体" panose="02010600030101010101" pitchFamily="2" charset="-122"/>
              </a:rPr>
              <a:t>年中难忘的</a:t>
            </a:r>
            <a:r>
              <a:rPr lang="en-US" altLang="zh-CN" sz="2000" spc="70" dirty="0">
                <a:latin typeface="微软雅黑 Light" panose="020B0502040204020203" pitchFamily="34" charset="-122"/>
                <a:cs typeface="宋体" panose="02010600030101010101" pitchFamily="2" charset="-122"/>
              </a:rPr>
              <a:t>10</a:t>
            </a:r>
            <a:r>
              <a:rPr lang="zh-CN" altLang="en-US" sz="2000" spc="70" dirty="0">
                <a:latin typeface="微软雅黑 Light" panose="020B0502040204020203" pitchFamily="34" charset="-122"/>
                <a:cs typeface="宋体" panose="02010600030101010101" pitchFamily="2" charset="-122"/>
              </a:rPr>
              <a:t>天”命名的小品练习）</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67.png">
            <a:extLst>
              <a:ext uri="{FF2B5EF4-FFF2-40B4-BE49-F238E27FC236}">
                <a16:creationId xmlns:a16="http://schemas.microsoft.com/office/drawing/2014/main" id="{76B1339F-57A2-408F-85C2-D60072F0EC25}"/>
              </a:ext>
            </a:extLst>
          </p:cNvPr>
          <p:cNvPicPr/>
          <p:nvPr/>
        </p:nvPicPr>
        <p:blipFill>
          <a:blip r:embed="rId3" cstate="print"/>
          <a:stretch>
            <a:fillRect/>
          </a:stretch>
        </p:blipFill>
        <p:spPr>
          <a:xfrm>
            <a:off x="4893309" y="3962400"/>
            <a:ext cx="3668800" cy="2895600"/>
          </a:xfrm>
          <a:prstGeom prst="rect">
            <a:avLst/>
          </a:prstGeom>
        </p:spPr>
      </p:pic>
    </p:spTree>
    <p:extLst>
      <p:ext uri="{BB962C8B-B14F-4D97-AF65-F5344CB8AC3E}">
        <p14:creationId xmlns:p14="http://schemas.microsoft.com/office/powerpoint/2010/main" val="8228559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66445" y="1337945"/>
            <a:ext cx="11207750" cy="5402580"/>
          </a:xfrm>
        </p:spPr>
        <p:txBody>
          <a:bodyPr vert="horz">
            <a:normAutofit/>
          </a:bodyPr>
          <a:lstStyle/>
          <a:p>
            <a:pPr marL="0" indent="0">
              <a:lnSpc>
                <a:spcPct val="130000"/>
              </a:lnSpc>
              <a:buNone/>
            </a:pPr>
            <a:r>
              <a:rPr lang="zh-CN" altLang="en-US" dirty="0"/>
              <a:t>一、动作，亦称“行动”</a:t>
            </a:r>
          </a:p>
          <a:p>
            <a:pPr>
              <a:lnSpc>
                <a:spcPct val="180000"/>
              </a:lnSpc>
            </a:pPr>
            <a:r>
              <a:rPr lang="zh-CN" altLang="en-US" sz="2000" dirty="0"/>
              <a:t>人的行为动作是心理与形体两方面的结合。两者不可分割，又不能合二为一。</a:t>
            </a:r>
          </a:p>
          <a:p>
            <a:pPr>
              <a:lnSpc>
                <a:spcPct val="180000"/>
              </a:lnSpc>
            </a:pPr>
            <a:r>
              <a:rPr lang="zh-CN" altLang="en-US" sz="2000" dirty="0"/>
              <a:t>形体动作是指看得见的五官四肢形体活动，消耗外部肌肉力量改变客观事物的动作；</a:t>
            </a:r>
          </a:p>
          <a:p>
            <a:pPr>
              <a:lnSpc>
                <a:spcPct val="180000"/>
              </a:lnSpc>
            </a:pPr>
            <a:r>
              <a:rPr lang="zh-CN" altLang="en-US" sz="2000" dirty="0"/>
              <a:t>心理动作是指为达到目的而消耗心理精力的活动，它直接受到规定情境中人的性格因素影响，是可以用语言或无言动作表达的心理活动；</a:t>
            </a:r>
          </a:p>
          <a:p>
            <a:pPr>
              <a:lnSpc>
                <a:spcPct val="180000"/>
              </a:lnSpc>
            </a:pPr>
            <a:r>
              <a:rPr lang="zh-CN" altLang="en-US" sz="2000" dirty="0"/>
              <a:t>动作的心理与形体两方面是相互作用的。心理动作应通过形体活动、形体动作予以外化。</a:t>
            </a:r>
          </a:p>
          <a:p>
            <a:pPr>
              <a:lnSpc>
                <a:spcPct val="180000"/>
              </a:lnSpc>
            </a:pPr>
            <a:r>
              <a:rPr lang="zh-CN" altLang="en-US" sz="2000" dirty="0"/>
              <a:t>表演基础的动作训练也是心理与形体两方面训练的统一。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4"/>
            </a:pPr>
            <a:r>
              <a:rPr lang="zh-CN" altLang="en-US" sz="2000" b="1" spc="70" dirty="0">
                <a:latin typeface="微软雅黑 Light" panose="020B0502040204020203" pitchFamily="34" charset="-122"/>
                <a:cs typeface="宋体" panose="02010600030101010101" pitchFamily="2" charset="-122"/>
              </a:rPr>
              <a:t>导演对演员创作素质的要求</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从难、从严、从生活出发，强调对人物的行动分析</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小品</a:t>
            </a:r>
            <a:r>
              <a:rPr lang="en-US" altLang="zh-CN" sz="2000" spc="70" dirty="0">
                <a:latin typeface="微软雅黑 Light" panose="020B0502040204020203" pitchFamily="34" charset="-122"/>
                <a:cs typeface="宋体" panose="02010600030101010101" pitchFamily="2" charset="-122"/>
              </a:rPr>
              <a:t>——</a:t>
            </a:r>
            <a:r>
              <a:rPr lang="zh-CN" altLang="en-US" sz="2000" spc="70" dirty="0">
                <a:latin typeface="微软雅黑 Light" panose="020B0502040204020203" pitchFamily="34" charset="-122"/>
                <a:cs typeface="宋体" panose="02010600030101010101" pitchFamily="2" charset="-122"/>
              </a:rPr>
              <a:t>行动分析法，是演员逐渐认识角色、探索人物关系、给人物打草稿、画素描的过程，同时也是演员之间共同创作的“磨合”过程；既是演员把握角色程度的过程，导演与演员共同分析角色的过程，也是导演了解演员的创作素质的过程。</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“凡是小品中生活气息浓的地方，好的戏，都要保存下来补充到影片中去。”</a:t>
            </a:r>
          </a:p>
          <a:p>
            <a:pPr algn="just">
              <a:lnSpc>
                <a:spcPct val="100000"/>
              </a:lnSpc>
            </a:pPr>
            <a:r>
              <a:rPr lang="zh-CN" altLang="en-US" sz="2000" spc="70" dirty="0">
                <a:latin typeface="微软雅黑 Light" panose="020B0502040204020203" pitchFamily="34" charset="-122"/>
                <a:cs typeface="宋体" panose="02010600030101010101" pitchFamily="2" charset="-122"/>
              </a:rPr>
              <a:t>在拍摄阶段，实拍前，谢晋主张排戏。这“不仅是检验演员对角色的塑造是否做到心里有数，而且可以启发和丰富导演的构思，为镜头分切提供更好的方案”。</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pPr>
            <a:r>
              <a:rPr lang="zh-CN" altLang="en-US" sz="2000" spc="70" dirty="0">
                <a:latin typeface="微软雅黑 Light" panose="020B0502040204020203" pitchFamily="34" charset="-122"/>
                <a:cs typeface="宋体" panose="02010600030101010101" pitchFamily="2" charset="-122"/>
              </a:rPr>
              <a:t>小品式的行动分析，演员只是把握人物基调、人物关系，在真正把握了人物之后，再选择最佳方案来体现剧中人物。谢晋导演不仅主张排戏，而且常常要求演员有多种方案提供给导演选择。人物情节是剧本提示的，但展示人物具有个性特色的细节，则可以由导演构思和演员发挥想象力创造完成。因此，挖掘细节，提炼细节，丰富人物心理的表现手段，又常常是在行动分析与剧本排练中产生的，是演员表演二度创作，展现自身艺术魅力与风采的重要环节。</a:t>
            </a:r>
          </a:p>
          <a:p>
            <a:pPr algn="just">
              <a:lnSpc>
                <a:spcPct val="100000"/>
              </a:lnSpc>
            </a:pPr>
            <a:endParaRPr lang="zh-CN" altLang="en-US"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3407435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4"/>
            </a:pPr>
            <a:r>
              <a:rPr lang="zh-CN" altLang="en-US" sz="2000" b="1" spc="70" dirty="0">
                <a:latin typeface="微软雅黑 Light" panose="020B0502040204020203" pitchFamily="34" charset="-122"/>
                <a:cs typeface="宋体" panose="02010600030101010101" pitchFamily="2" charset="-122"/>
              </a:rPr>
              <a:t>导演对演员创作素质的要求</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从难、从严、从生活出发，强调对人物的行动分析</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小品</a:t>
            </a:r>
            <a:r>
              <a:rPr lang="en-US" altLang="zh-CN" sz="1800" spc="70" dirty="0">
                <a:latin typeface="微软雅黑 Light" panose="020B0502040204020203" pitchFamily="34" charset="-122"/>
                <a:cs typeface="宋体" panose="02010600030101010101" pitchFamily="2" charset="-122"/>
              </a:rPr>
              <a:t>——</a:t>
            </a:r>
            <a:r>
              <a:rPr lang="zh-CN" altLang="en-US" sz="1800" spc="70" dirty="0">
                <a:latin typeface="微软雅黑 Light" panose="020B0502040204020203" pitchFamily="34" charset="-122"/>
                <a:cs typeface="宋体" panose="02010600030101010101" pitchFamily="2" charset="-122"/>
              </a:rPr>
              <a:t>行动分析法，是演员逐渐认识角色、探索人物关系、给人物打草稿、画素描的过程，同时也是演员之间共同创作的“磨合”过程；既是演员把握角色程度的过程，导演与演员共同分析角色的过程，也是导演了解演员的创作素质的过程。“凡是小品中生活气息浓的地方，好的戏，都要保存下来补充到影片中去。”</a:t>
            </a:r>
            <a:endParaRPr lang="en-US" altLang="zh-CN" sz="1800"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实拍前，谢晋主张排戏。这“不仅是检验演员对角色的塑造是否做到心里有数，而且可以启发和丰富导演的构思，为镜头分切提供更好的方案”。</a:t>
            </a:r>
            <a:endParaRPr lang="en-US" altLang="zh-CN" sz="1800"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小品式的行动分析，演员只是把握人物基调、人物关系，在真正把握了人物之后，再选择最佳方案来体现剧中人物。谢晋导演不仅主张排戏，而且常常要求演员有多种方案提供给导演选择。人物情节是剧本提示的，但展示人物具有个性特色的细节，则可以由导演构思和演员发挥想象力创造完成。因此，挖掘细节，提炼细节，丰富人物心理的表现手段，又常常是在行动分析与剧本排练中产生的，是演员表演二度创作，展现自身艺术魅力与风采的重要环节。</a:t>
            </a:r>
          </a:p>
          <a:p>
            <a:pPr algn="just">
              <a:lnSpc>
                <a:spcPct val="100000"/>
              </a:lnSpc>
            </a:pPr>
            <a:r>
              <a:rPr lang="zh-CN" altLang="en-US" sz="1800" spc="70" dirty="0">
                <a:latin typeface="微软雅黑 Light" panose="020B0502040204020203" pitchFamily="34" charset="-122"/>
                <a:cs typeface="宋体" panose="02010600030101010101" pitchFamily="2" charset="-122"/>
              </a:rPr>
              <a:t>谢晋导演要求演员写创作札记、笔记，养成善于总结创作的职业习惯，且亲自检查、批改，这也是他一贯的特点。</a:t>
            </a:r>
            <a:endParaRPr lang="en-US" altLang="zh-CN" sz="1800"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谢晋在确定主要演员后，都要调看他过去演的影片，分析并和演员进行交流。帮助他们分析，在拍摄中不允许他们重复过去影片中的人物创作，也不允许出现重复的表演设计与漫不经心出现的小动作。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9473388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4"/>
            </a:pPr>
            <a:r>
              <a:rPr lang="zh-CN" altLang="en-US" sz="2000" b="1" spc="70" dirty="0">
                <a:latin typeface="微软雅黑 Light" panose="020B0502040204020203" pitchFamily="34" charset="-122"/>
                <a:cs typeface="宋体" panose="02010600030101010101" pitchFamily="2" charset="-122"/>
              </a:rPr>
              <a:t>导演对演员创作素质的要求</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从难、从严、从生活出发，强调对人物的行动分析</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谢晋在拍摄过程中，不断以各种方式提示演员，要求演员以角色的感觉去感悟生活，调整自己。</a:t>
            </a:r>
            <a:endParaRPr lang="en-US" altLang="zh-CN" sz="1800"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谢晋在谈到电影演员的基本功时，除了往往强调演员在镜头前的放松、进入规定情境要快之外，也常强调电影与戏剧不同的语言表现。</a:t>
            </a:r>
            <a:endParaRPr lang="en-US" altLang="zh-CN" sz="1800"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谢晋：“在戏剧舞台上繁漪、陈白露的台词很精彩，但在特写镜头前怎样念，是要靠脸部丰富的表现力去处理的。”“演员对白，抑扬高低的处理技巧是很重要的”“潜台词、内心独白，有时能找到，但是往往体现不出来。这说明我们很多电影演员脸部表情的表现力差”“演员处理情感的标点，要比语法规范的标点丰富得多。斯坦尼讲过一句名言：我到剧场来，是来听潜台词的，不然我读剧本好了，我干吗要到剧场来。潜台词是文学剧本没有写出来的，而演员念的时候，要打开内心世界的窗户。”</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拍一部影片，好像双手捧着满满的水，每走一步都必须聚精会神，严谨认真。如果一个镜头不理想，凑合一下，漏掉一点；一个演员不合适，将就一下，又漏掉一点，那么影片的质量就会一点一点漏掉了。”（他自己就是在拍片中，双手紧紧捧满了水而不让水从指缝中漏出的捧水人。）</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r>
              <a:rPr lang="zh-CN" altLang="en-US" sz="1800" spc="70" dirty="0">
                <a:latin typeface="楷体" panose="02010609060101010101" pitchFamily="49" charset="-122"/>
                <a:ea typeface="楷体" panose="02010609060101010101" pitchFamily="49" charset="-122"/>
                <a:cs typeface="宋体" panose="02010600030101010101" pitchFamily="2" charset="-122"/>
              </a:rPr>
              <a:t>“我认为演员在接受任务以后，就是要经常沉浸在戏里，不能用别的事情来分散精力，要保持应有的‘竞技状态’。”“演员要主动准备戏，好演员常常是一个镜头要准备几套乃至十几套不同的处理方案的，不应该伸手向导演要，更不应该待在那里等别人来喂。演员不能总等着别人来给自己安排日程，要主动工作。”</a:t>
            </a:r>
          </a:p>
          <a:p>
            <a:pPr algn="just">
              <a:lnSpc>
                <a:spcPct val="100000"/>
              </a:lnSpc>
            </a:pPr>
            <a:endParaRPr lang="zh-CN" altLang="en-US"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endParaRPr lang="zh-CN" altLang="en-US" sz="18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1965430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4"/>
            </a:pPr>
            <a:r>
              <a:rPr lang="zh-CN" altLang="en-US" sz="2000" b="1" spc="70" dirty="0">
                <a:latin typeface="微软雅黑 Light" panose="020B0502040204020203" pitchFamily="34" charset="-122"/>
                <a:cs typeface="宋体" panose="02010600030101010101" pitchFamily="2" charset="-122"/>
              </a:rPr>
              <a:t>导演对演员创作素质的要求</a:t>
            </a:r>
            <a:r>
              <a:rPr lang="en-US" altLang="zh-CN" sz="2000" b="1" spc="70" dirty="0">
                <a:latin typeface="微软雅黑 Light" panose="020B0502040204020203" pitchFamily="34" charset="-122"/>
                <a:cs typeface="宋体" panose="02010600030101010101" pitchFamily="2" charset="-122"/>
              </a:rPr>
              <a:t>——</a:t>
            </a:r>
            <a:r>
              <a:rPr lang="zh-CN" altLang="en-US" sz="2000" b="1" spc="70" dirty="0">
                <a:latin typeface="微软雅黑 Light" panose="020B0502040204020203" pitchFamily="34" charset="-122"/>
                <a:cs typeface="宋体" panose="02010600030101010101" pitchFamily="2" charset="-122"/>
              </a:rPr>
              <a:t>从难、从严、从生活出发，强调对人物的行动分析</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800" spc="70" dirty="0">
                <a:latin typeface="微软雅黑 Light" panose="020B0502040204020203" pitchFamily="34" charset="-122"/>
                <a:cs typeface="宋体" panose="02010600030101010101" pitchFamily="2" charset="-122"/>
              </a:rPr>
              <a:t>从宏观上，谢晋导演根据中国电影演员的现状，多次讲过：“现在演员过的不是演员的生活。演员要有自己的生活方式，很累，要常去体验。演员是用情感、形体、脸部、眼神工作的，演员要有平时的积累，用独特的眼光观察生活，用笔记本记上几十个、上百个活生生的形象，基本功从这里开始。观察基本功是每个演员都要有的。演员如何过日子，这是要重视的基本投资。”</a:t>
            </a:r>
          </a:p>
          <a:p>
            <a:pPr algn="just">
              <a:lnSpc>
                <a:spcPct val="100000"/>
              </a:lnSpc>
            </a:pPr>
            <a:r>
              <a:rPr lang="zh-CN" altLang="en-US" sz="1800" spc="70" dirty="0">
                <a:latin typeface="微软雅黑 Light" panose="020B0502040204020203" pitchFamily="34" charset="-122"/>
                <a:cs typeface="宋体" panose="02010600030101010101" pitchFamily="2" charset="-122"/>
              </a:rPr>
              <a:t>这是对演员创作素质的要求，是一条提高演员表演创作水平的正确途径，也是对演员加强职业观念、专业意识的大声呼吁。</a:t>
            </a:r>
            <a:endParaRPr lang="zh-CN" altLang="en-US" sz="18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pPr>
            <a:endParaRPr lang="zh-CN" altLang="en-US" sz="18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54163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5"/>
            </a:pPr>
            <a:r>
              <a:rPr lang="zh-CN" altLang="en-US" sz="2000" b="1" spc="70" dirty="0">
                <a:latin typeface="微软雅黑 Light" panose="020B0502040204020203" pitchFamily="34" charset="-122"/>
                <a:cs typeface="宋体" panose="02010600030101010101" pitchFamily="2" charset="-122"/>
              </a:rPr>
              <a:t>镜头写人的表演导师：通过指导演员行动完成人物“心象”</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谢晋：“我强调，摄制组既是生产单位，又是学术单位，也是研究单位，又是学校。”“我把摄制组当成一个学校。”在这所研究和学习用镜头写人的学校里，谢晋当之无愧是一位优秀、称职的表演导师。</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谢晋从影前师从于洪深、曹禺、焦菊隐、黄佐临、张骏祥等中国当代的戏剧大家。从影后，他受中国电影传统的熏陶和石挥等导演的影响，开始与舒绣文、上官云珠、于是之、高宝成等优秀表演艺术家合作，并主动向民族表演传统学习借鉴，从京剧、川剧、评剧、滑稽剧等表演中吸收养料、丰富自己。学而不厌的精神，使他博采众家之长，在创作中逐渐形成自己的方法和风格。</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谢晋是“心象说” 的继承者和在电影界的移植与创建者，在对中外导演和表演艺术的深入研究、借鉴和自己长期的电影实践积累中，成功运用了一整套方法指导演员进行电影表演的实践。</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他对表演艺术中“体验”与“表现”两大学派的合一</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体现”，研究得颇为深厚：演员在生活中体验心中孕育起“心象”的基础上对人物的再体现，通过电影镜头手段与舞台不同的人物形象再体现。</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他在创作实践中，对两大表演派别的主张进行了缜密的融合。他既强调生活体验、心理体验在创作中的重要性，“演员表演要注意真情实感，要体验派的表演”；又十分强调演员的外部体现，尤其演员要掌握电影特性所要求的复杂丰富的面部表情、细腻微妙的眼神、极富表现力又口语生活化的语言表达技巧。</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他讲：“要强调外部性格化，没有外在表现的内心是没有的。”</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从</a:t>
            </a:r>
            <a:r>
              <a:rPr lang="en-US" altLang="zh-CN" sz="1600" spc="70" dirty="0">
                <a:latin typeface="微软雅黑 Light" panose="020B0502040204020203" pitchFamily="34" charset="-122"/>
                <a:cs typeface="宋体" panose="02010600030101010101" pitchFamily="2" charset="-122"/>
              </a:rPr>
              <a:t>20</a:t>
            </a:r>
            <a:r>
              <a:rPr lang="zh-CN" altLang="en-US" sz="1600" spc="70" dirty="0">
                <a:latin typeface="微软雅黑 Light" panose="020B0502040204020203" pitchFamily="34" charset="-122"/>
                <a:cs typeface="宋体" panose="02010600030101010101" pitchFamily="2" charset="-122"/>
              </a:rPr>
              <a:t>世纪</a:t>
            </a:r>
            <a:r>
              <a:rPr lang="en-US" altLang="zh-CN" sz="1600" spc="70" dirty="0">
                <a:latin typeface="微软雅黑 Light" panose="020B0502040204020203" pitchFamily="34" charset="-122"/>
                <a:cs typeface="宋体" panose="02010600030101010101" pitchFamily="2" charset="-122"/>
              </a:rPr>
              <a:t>50</a:t>
            </a:r>
            <a:r>
              <a:rPr lang="zh-CN" altLang="en-US" sz="1600" spc="70" dirty="0">
                <a:latin typeface="微软雅黑 Light" panose="020B0502040204020203" pitchFamily="34" charset="-122"/>
                <a:cs typeface="宋体" panose="02010600030101010101" pitchFamily="2" charset="-122"/>
              </a:rPr>
              <a:t>年代起，谢晋在创作中一直研究电影表演的创作特性，电影演员应具备的素质，电影导演与演员的创作关系，以自己丰富的创作实践完成了一部镜头写人的“电影表演学”。</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6663783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457200" indent="-457200" algn="just">
              <a:lnSpc>
                <a:spcPct val="140000"/>
              </a:lnSpc>
              <a:buFont typeface="+mj-lt"/>
              <a:buAutoNum type="arabicPeriod" startAt="5"/>
            </a:pPr>
            <a:r>
              <a:rPr lang="zh-CN" altLang="en-US" sz="2000" b="1" spc="70" dirty="0">
                <a:latin typeface="微软雅黑 Light" panose="020B0502040204020203" pitchFamily="34" charset="-122"/>
                <a:cs typeface="宋体" panose="02010600030101010101" pitchFamily="2" charset="-122"/>
              </a:rPr>
              <a:t>镜头写人的表演导师：通过指导演员行动完成人物“心象”</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谢晋认为：</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1600" spc="70" dirty="0">
                <a:latin typeface="微软雅黑 Light" panose="020B0502040204020203" pitchFamily="34" charset="-122"/>
                <a:cs typeface="宋体" panose="02010600030101010101" pitchFamily="2" charset="-122"/>
              </a:rPr>
              <a:t>电影演员在镜头前的表演体现，与戏剧相比，导演介入的成分更大。他强调，除了要重视与舞台表演同样重要的案头分析、生活体验、“心象”孕育、行动分析外，还要重视镜头前的体现。（案例：祝希娟拍“常青就义” ；施建岚拍冯晴岚；朱时茂、丛珊拍“念日记” ；靳开来“壮别” ）</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1600" spc="70" dirty="0">
                <a:latin typeface="微软雅黑 Light" panose="020B0502040204020203" pitchFamily="34" charset="-122"/>
                <a:cs typeface="宋体" panose="02010600030101010101" pitchFamily="2" charset="-122"/>
              </a:rPr>
              <a:t>把演员放置在一个全封闭的“假定空间”中，让演员沉浸在人物的情感状态中自然流露，出现最好的“竞技状态”。</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1600" spc="70" dirty="0">
                <a:latin typeface="微软雅黑 Light" panose="020B0502040204020203" pitchFamily="34" charset="-122"/>
                <a:cs typeface="宋体" panose="02010600030101010101" pitchFamily="2" charset="-122"/>
              </a:rPr>
              <a:t>电影拍摄较为灵活，在把握人物基调与个性后，演员在良好的竞技状态下，创作中的即兴与随意是能产生情感的“火花”的。谢晋重视灵感的捕捉，不断肯定演员的即兴创作，对一些展示人物情感细微之处的场景，在条件允许的情况下，常采用双机（多机）、长焦拍摄，既使演员的表演情</a:t>
            </a:r>
            <a:r>
              <a:rPr lang="en-US" altLang="zh-CN" sz="1600" spc="70" dirty="0">
                <a:latin typeface="微软雅黑 Light" panose="020B0502040204020203" pitchFamily="34" charset="-122"/>
                <a:cs typeface="宋体" panose="02010600030101010101" pitchFamily="2" charset="-122"/>
              </a:rPr>
              <a:t> </a:t>
            </a:r>
            <a:r>
              <a:rPr lang="zh-CN" altLang="en-US" sz="1600" spc="70" dirty="0">
                <a:latin typeface="微软雅黑 Light" panose="020B0502040204020203" pitchFamily="34" charset="-122"/>
                <a:cs typeface="宋体" panose="02010600030101010101" pitchFamily="2" charset="-122"/>
              </a:rPr>
              <a:t>感连贯，又减少演员创作中受镜头约束的“镜头意识”，使其更加生活、自然而真实</a:t>
            </a:r>
            <a:r>
              <a:rPr lang="en-US" altLang="zh-CN" sz="1600" spc="70" dirty="0">
                <a:latin typeface="微软雅黑 Light" panose="020B0502040204020203" pitchFamily="34" charset="-122"/>
                <a:cs typeface="宋体" panose="02010600030101010101" pitchFamily="2" charset="-122"/>
              </a:rPr>
              <a:t>——</a:t>
            </a:r>
            <a:r>
              <a:rPr lang="zh-CN" altLang="en-US" sz="1600" b="1" spc="70" dirty="0">
                <a:latin typeface="微软雅黑 Light" panose="020B0502040204020203" pitchFamily="34" charset="-122"/>
                <a:cs typeface="宋体" panose="02010600030101010101" pitchFamily="2" charset="-122"/>
              </a:rPr>
              <a:t>在表演上“围剿模式化”，肯定表演的“随意性”</a:t>
            </a:r>
            <a:r>
              <a:rPr lang="zh-CN" altLang="en-US" sz="1600" spc="70" dirty="0">
                <a:latin typeface="微软雅黑 Light" panose="020B0502040204020203" pitchFamily="34" charset="-122"/>
                <a:cs typeface="宋体" panose="02010600030101010101" pitchFamily="2" charset="-122"/>
              </a:rPr>
              <a:t>。</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1600" spc="70" dirty="0">
                <a:latin typeface="微软雅黑 Light" panose="020B0502040204020203" pitchFamily="34" charset="-122"/>
                <a:cs typeface="宋体" panose="02010600030101010101" pitchFamily="2" charset="-122"/>
              </a:rPr>
              <a:t>告诫演员，要懂得镜头，在镜头前不仅要重视性格的塑造力，更要重视脸部、眼神的表现力和生活化的语言表现力。</a:t>
            </a:r>
            <a:endParaRPr lang="en-US" altLang="zh-CN" sz="1600" spc="70" dirty="0">
              <a:latin typeface="微软雅黑 Light" panose="020B0502040204020203" pitchFamily="34" charset="-122"/>
              <a:cs typeface="宋体" panose="02010600030101010101" pitchFamily="2" charset="-122"/>
            </a:endParaRPr>
          </a:p>
          <a:p>
            <a:pPr algn="just">
              <a:lnSpc>
                <a:spcPct val="100000"/>
              </a:lnSpc>
            </a:pPr>
            <a:r>
              <a:rPr lang="zh-CN" altLang="en-US" sz="1600" spc="70" dirty="0">
                <a:latin typeface="微软雅黑 Light" panose="020B0502040204020203" pitchFamily="34" charset="-122"/>
                <a:cs typeface="宋体" panose="02010600030101010101" pitchFamily="2" charset="-122"/>
              </a:rPr>
              <a:t>案例：</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红色娘子军</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中“狭路相逢”的变焦镜头突出了琼花的人物心态；</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舞台姐妹</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仅用７个镜头便交代了商水花从“越剧皇后”沦落到唱“垫戏”的位置，终于忍不住羞辱而悬梁自尽的悲剧命运；</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天云山传奇</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的“板车之歌”和眼镜、泪烛、红色背心对冯晴岚形象刻画的“点睛”之笔；</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牧马人</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的“婚礼”、“纪念日”、“共枕谈心”揭示特定时期、特殊环境下，人物之间的特殊关系；</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高山下的花环</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中周六“夜打扑克”的生动场景，大战之前靳开来营帐里独自饮酒的心境，几组闪回和平生活家庭亲情的诗意镜头；</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芙蓉镇</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中李国香家访胡玉音，胡玉音思念桂桂，秦书田替胡玉音扫街，王秋赦向李国香请罪；</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最后的贵族</a:t>
            </a:r>
            <a:r>
              <a:rPr lang="en-US" altLang="zh-CN" sz="1600" spc="70" dirty="0">
                <a:latin typeface="微软雅黑 Light" panose="020B0502040204020203" pitchFamily="34" charset="-122"/>
                <a:cs typeface="宋体" panose="02010600030101010101" pitchFamily="2" charset="-122"/>
              </a:rPr>
              <a:t>》</a:t>
            </a:r>
            <a:r>
              <a:rPr lang="zh-CN" altLang="en-US" sz="1600" spc="70" dirty="0">
                <a:latin typeface="微软雅黑 Light" panose="020B0502040204020203" pitchFamily="34" charset="-122"/>
                <a:cs typeface="宋体" panose="02010600030101010101" pitchFamily="2" charset="-122"/>
              </a:rPr>
              <a:t>中秋水伊人与俄国琴师的相遇</a:t>
            </a:r>
            <a:endParaRPr lang="zh-CN" altLang="en-US" sz="14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68.png">
            <a:extLst>
              <a:ext uri="{FF2B5EF4-FFF2-40B4-BE49-F238E27FC236}">
                <a16:creationId xmlns:a16="http://schemas.microsoft.com/office/drawing/2014/main" id="{D769C490-7041-4664-B03C-32F2E5F990B2}"/>
              </a:ext>
            </a:extLst>
          </p:cNvPr>
          <p:cNvPicPr/>
          <p:nvPr/>
        </p:nvPicPr>
        <p:blipFill>
          <a:blip r:embed="rId3" cstate="print"/>
          <a:stretch>
            <a:fillRect/>
          </a:stretch>
        </p:blipFill>
        <p:spPr>
          <a:xfrm>
            <a:off x="9492810" y="-3908"/>
            <a:ext cx="2699190" cy="1634433"/>
          </a:xfrm>
          <a:prstGeom prst="rect">
            <a:avLst/>
          </a:prstGeom>
        </p:spPr>
      </p:pic>
    </p:spTree>
    <p:extLst>
      <p:ext uri="{BB962C8B-B14F-4D97-AF65-F5344CB8AC3E}">
        <p14:creationId xmlns:p14="http://schemas.microsoft.com/office/powerpoint/2010/main" val="2398706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一、谢晋电影表演美学对中国电影作出的贡献</a:t>
            </a:r>
          </a:p>
        </p:txBody>
      </p:sp>
      <p:sp>
        <p:nvSpPr>
          <p:cNvPr id="3" name="文本占位符 2"/>
          <p:cNvSpPr>
            <a:spLocks noGrp="1"/>
          </p:cNvSpPr>
          <p:nvPr>
            <p:ph type="body" orient="vert" idx="1"/>
          </p:nvPr>
        </p:nvSpPr>
        <p:spPr>
          <a:xfrm>
            <a:off x="816321" y="1367077"/>
            <a:ext cx="11328689" cy="5490923"/>
          </a:xfrm>
        </p:spPr>
        <p:txBody>
          <a:bodyPr vert="horz">
            <a:noAutofit/>
          </a:bodyPr>
          <a:lstStyle/>
          <a:p>
            <a:pPr marL="0" indent="0" algn="just">
              <a:lnSpc>
                <a:spcPct val="100000"/>
              </a:lnSpc>
              <a:buNone/>
            </a:pPr>
            <a:r>
              <a:rPr lang="zh-CN" altLang="en-US" sz="2000" b="1" spc="70" dirty="0">
                <a:latin typeface="微软雅黑 Light" panose="020B0502040204020203" pitchFamily="34" charset="-122"/>
                <a:cs typeface="宋体" panose="02010600030101010101" pitchFamily="2" charset="-122"/>
              </a:rPr>
              <a:t>评价：</a:t>
            </a:r>
            <a:endParaRPr lang="en-US" altLang="zh-CN" sz="2000" b="1"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微软雅黑 Light" panose="020B0502040204020203" pitchFamily="34" charset="-122"/>
                <a:cs typeface="宋体" panose="02010600030101010101" pitchFamily="2" charset="-122"/>
              </a:rPr>
              <a:t>谢晋电影以众多表演佳作留在中国电影史上。他既是一代代青年演员的朋友，也是其表演导师。</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微软雅黑 Light" panose="020B0502040204020203" pitchFamily="34" charset="-122"/>
                <a:cs typeface="宋体" panose="02010600030101010101" pitchFamily="2" charset="-122"/>
              </a:rPr>
              <a:t>他多次强调电影表演的四个层次和奔向最佳表演的历程：把握人物基调，挖掘人物关系，塑造人物性格，创造艺术魅力。</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楷体" panose="02010609060101010101" pitchFamily="49" charset="-122"/>
                <a:ea typeface="楷体" panose="02010609060101010101" pitchFamily="49" charset="-122"/>
                <a:cs typeface="宋体" panose="02010600030101010101" pitchFamily="2" charset="-122"/>
              </a:rPr>
              <a:t>他说：“导演最大的功力，也就是要把演员灵魂深处的东西揭示出来。”“导演的责任，应是不断发现和培养有前途的演员，并在技巧上对他们进行认真训练。”</a:t>
            </a:r>
            <a:endParaRPr lang="en-US" altLang="zh-CN" sz="20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微软雅黑 Light" panose="020B0502040204020203" pitchFamily="34" charset="-122"/>
                <a:cs typeface="宋体" panose="02010600030101010101" pitchFamily="2" charset="-122"/>
              </a:rPr>
              <a:t>他学而不厌，诲人不倦，博采众长，从不浅尝辄止，不断地从零开始，努力追求新意。</a:t>
            </a:r>
            <a:endParaRPr lang="en-US" altLang="zh-CN" sz="2000" spc="70" dirty="0">
              <a:latin typeface="微软雅黑 Light" panose="020B0502040204020203" pitchFamily="34"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微软雅黑 Light" panose="020B0502040204020203" pitchFamily="34" charset="-122"/>
                <a:cs typeface="宋体" panose="02010600030101010101" pitchFamily="2" charset="-122"/>
              </a:rPr>
              <a:t>他从未满足自己拍出的影片，也不允许演员重复自己的表演。</a:t>
            </a:r>
            <a:r>
              <a:rPr lang="zh-CN" altLang="en-US" sz="2000" spc="70" dirty="0">
                <a:latin typeface="楷体" panose="02010609060101010101" pitchFamily="49" charset="-122"/>
                <a:ea typeface="楷体" panose="02010609060101010101" pitchFamily="49" charset="-122"/>
                <a:cs typeface="宋体" panose="02010600030101010101" pitchFamily="2" charset="-122"/>
              </a:rPr>
              <a:t>他鼓励演员：“演员是用自己的声音、自己的形体创造角色，塑造另一个人，这是最难的，所以也是最值得终生去追求的。”</a:t>
            </a:r>
            <a:endParaRPr lang="en-US" altLang="zh-CN" sz="20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楷体" panose="02010609060101010101" pitchFamily="49" charset="-122"/>
                <a:ea typeface="楷体" panose="02010609060101010101" pitchFamily="49" charset="-122"/>
                <a:cs typeface="宋体" panose="02010600030101010101" pitchFamily="2" charset="-122"/>
              </a:rPr>
              <a:t>他也极为自律：“我认为，不断探索，不断追求，这是一个电影工作者、艺术工作者最可贵的，如果连这种精神都没有，我看就不要搞艺术了。”</a:t>
            </a:r>
            <a:endParaRPr lang="en-US" altLang="zh-CN" sz="2000" spc="70" dirty="0">
              <a:latin typeface="楷体" panose="02010609060101010101" pitchFamily="49" charset="-122"/>
              <a:ea typeface="楷体" panose="02010609060101010101" pitchFamily="49" charset="-122"/>
              <a:cs typeface="宋体" panose="02010600030101010101" pitchFamily="2" charset="-122"/>
            </a:endParaRPr>
          </a:p>
          <a:p>
            <a:pPr algn="just">
              <a:lnSpc>
                <a:spcPct val="100000"/>
              </a:lnSpc>
              <a:buFont typeface="Wingdings" panose="05000000000000000000" pitchFamily="2" charset="2"/>
              <a:buChar char="ü"/>
            </a:pPr>
            <a:r>
              <a:rPr lang="zh-CN" altLang="en-US" sz="2000" spc="70" dirty="0">
                <a:latin typeface="微软雅黑 Light" panose="020B0502040204020203" pitchFamily="34" charset="-122"/>
                <a:cs typeface="宋体" panose="02010600030101010101" pitchFamily="2" charset="-122"/>
              </a:rPr>
              <a:t>他是在关注历史、关注社会、关注人民生活中，在为我们的民族、我们的时代塑造美的形象的历程中，坚持不懈、数十年如一日的探索者与追求者。</a:t>
            </a: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947340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48694" y="1242386"/>
            <a:ext cx="10890669" cy="5490923"/>
          </a:xfrm>
        </p:spPr>
        <p:txBody>
          <a:bodyPr vert="horz">
            <a:noAutofit/>
          </a:bodyPr>
          <a:lstStyle/>
          <a:p>
            <a:pPr marL="0" indent="0" algn="ctr">
              <a:lnSpc>
                <a:spcPct val="140000"/>
              </a:lnSpc>
              <a:buNone/>
            </a:pPr>
            <a:r>
              <a:rPr lang="zh-CN" altLang="en-US" sz="2000" spc="70" dirty="0">
                <a:latin typeface="微软雅黑 Light" panose="020B0502040204020203" pitchFamily="34" charset="-122"/>
                <a:cs typeface="宋体" panose="02010600030101010101" pitchFamily="2" charset="-122"/>
              </a:rPr>
              <a:t>（一）</a:t>
            </a:r>
            <a:endParaRPr lang="en-US" altLang="zh-CN" sz="2000" spc="70" dirty="0">
              <a:latin typeface="微软雅黑 Light" panose="020B0502040204020203" pitchFamily="34" charset="-122"/>
              <a:cs typeface="宋体" panose="02010600030101010101" pitchFamily="2" charset="-122"/>
            </a:endParaRP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刘诗兵（以下简称“刘”）：你是曾和张丰毅、谢园、周里京、张铁林等同班学习的表演系学生。在学了四年电影表演后，改弦易辙，当了导演，现已</a:t>
            </a:r>
            <a:r>
              <a:rPr lang="en-US" altLang="zh-CN" sz="1800" spc="70" dirty="0">
                <a:latin typeface="楷体" panose="02010609060101010101" pitchFamily="49" charset="-122"/>
                <a:ea typeface="楷体" panose="02010609060101010101" pitchFamily="49" charset="-122"/>
                <a:cs typeface="宋体" panose="02010600030101010101" pitchFamily="2" charset="-122"/>
              </a:rPr>
              <a:t>18</a:t>
            </a:r>
            <a:r>
              <a:rPr lang="zh-CN" altLang="en-US" sz="1800" spc="70" dirty="0">
                <a:latin typeface="楷体" panose="02010609060101010101" pitchFamily="49" charset="-122"/>
                <a:ea typeface="楷体" panose="02010609060101010101" pitchFamily="49" charset="-122"/>
                <a:cs typeface="宋体" panose="02010600030101010101" pitchFamily="2" charset="-122"/>
              </a:rPr>
              <a:t>年过去了，你怎样认识自己和电影表演？</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陈国星（以下简称“陈”）：我的星运路途是坎坷艰难的。我的电影情结是从学表演开始的。我出生在知识分子家庭，那个时代，我在读中学、插队、参加工作时都是文艺活动积极分子，喜爱表演。</a:t>
            </a:r>
            <a:r>
              <a:rPr lang="en-US" altLang="zh-CN" sz="1800" spc="70" dirty="0">
                <a:latin typeface="楷体" panose="02010609060101010101" pitchFamily="49" charset="-122"/>
                <a:ea typeface="楷体" panose="02010609060101010101" pitchFamily="49" charset="-122"/>
                <a:cs typeface="宋体" panose="02010600030101010101" pitchFamily="2" charset="-122"/>
              </a:rPr>
              <a:t>1978</a:t>
            </a:r>
            <a:r>
              <a:rPr lang="zh-CN" altLang="en-US" sz="1800" spc="70" dirty="0">
                <a:latin typeface="楷体" panose="02010609060101010101" pitchFamily="49" charset="-122"/>
                <a:ea typeface="楷体" panose="02010609060101010101" pitchFamily="49" charset="-122"/>
                <a:cs typeface="宋体" panose="02010600030101010101" pitchFamily="2" charset="-122"/>
              </a:rPr>
              <a:t>年恢复高考，我通过亲戚认识了导演黄建中，求他指教，但他辅导后，说我外形气质不适合做电影演员，我心里不服气。我虽然经过自己努力考上了（北京）电影学院表演系，在班上学习也很努力、出色，当时有外宾来课堂看课，也常展演我的作业，但逐渐我有这样一种感觉，虽然我的构思想象常是一流的，但表演上则显理性，不像有的同学那样松弛、自如。班上在影视实习阶段，其他同学先后纷纷外借拍片时，我受外形局限，机遇则较少，使我受到挫伤，开始认识电影表演不是仅靠演员自身能力和努力就能成功，它有严格的外形要求。我是个不成功的演员，就决心换一个位置来思考电影。</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8515514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（二）</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刘：从影后的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18</a:t>
            </a:r>
            <a:r>
              <a:rPr lang="zh-CN" altLang="en-US" sz="1800" spc="70" dirty="0">
                <a:latin typeface="楷体" panose="02010609060101010101" pitchFamily="49" charset="-122"/>
                <a:ea typeface="楷体" panose="02010609060101010101" pitchFamily="49" charset="-122"/>
                <a:cs typeface="宋体" panose="02010600030101010101" pitchFamily="2" charset="-122"/>
              </a:rPr>
              <a:t>年，前期你作为场记、导演助理、副导演，师从哪些导演？从他们身上在选择和处理演员中学到了些什么？有什么经验值得总结？</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陈：我曾给水华导演当过助手，也很重视谢晋导演处理演员的经验。一个突出的体会是：他们特别爱护演员。我看见水华导演与王心刚、林盈在</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伤逝</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中的密切合作，与郭凯敏在</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蓝色的花</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中的合作。他特别关爱演员，保护演员的潜意识和脆弱的心灵，不让演员在拍摄现场失去创作的自信。不是把演员的表演当做一个工业化生产环节，而是自己的艺术创作中不可分割的一部分，无以复加地在创作中保护他们的情感。我也从他们那儿学到选择演员的方法</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要看到演员本质的、天然的、不可替代的东西，和演员在一起熟悉他们是十分重要的，我要更多了解他才能拍好他。导演要和演员交朋友，是从水华导演那儿学来的。这些是靠平日的观察、积累、琢磨才领悟到的。</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我也从他们那儿学到处理群众场面及后景，营造出影片真实的生活氛围的功力。这都是我在任副导演阶段长期实践、锤炼的结果。现在看到一些影视片群众场面的虚假，一看就知道后景演员是</a:t>
            </a:r>
            <a:r>
              <a:rPr lang="en-US" altLang="zh-CN" sz="1800" spc="70" dirty="0">
                <a:latin typeface="楷体" panose="02010609060101010101" pitchFamily="49" charset="-122"/>
                <a:ea typeface="楷体" panose="02010609060101010101" pitchFamily="49" charset="-122"/>
                <a:cs typeface="宋体" panose="02010600030101010101" pitchFamily="2" charset="-122"/>
              </a:rPr>
              <a:t>30</a:t>
            </a:r>
            <a:r>
              <a:rPr lang="zh-CN" altLang="en-US" sz="1800" spc="70" dirty="0">
                <a:latin typeface="楷体" panose="02010609060101010101" pitchFamily="49" charset="-122"/>
                <a:ea typeface="楷体" panose="02010609060101010101" pitchFamily="49" charset="-122"/>
                <a:cs typeface="宋体" panose="02010600030101010101" pitchFamily="2" charset="-122"/>
              </a:rPr>
              <a:t>元钱一天租来的，演员不在应有的状态中，都是导演组没有尽到责任。</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导演一定要让观众明白，我为什么选用这个演员。现在当我看某导演选某位演员担纲主演时，就能判断出他会成功或失败。</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4924118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（三）</a:t>
            </a:r>
          </a:p>
          <a:p>
            <a:pPr marL="0" indent="0" algn="just">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刘：你在前前后后导演的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10</a:t>
            </a:r>
            <a:r>
              <a:rPr lang="zh-CN" altLang="en-US" sz="1800" spc="70" dirty="0">
                <a:latin typeface="楷体" panose="02010609060101010101" pitchFamily="49" charset="-122"/>
                <a:ea typeface="楷体" panose="02010609060101010101" pitchFamily="49" charset="-122"/>
                <a:cs typeface="宋体" panose="02010600030101010101" pitchFamily="2" charset="-122"/>
              </a:rPr>
              <a:t>部影片中，有着多种样式的探索。近期的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孔繁森</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黑眼睛</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横空出世</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明显看出你的风格特色与成就，尤其是在选择演员的成功和处理演员方面的成熟，先后把他们的表演推向了新的高度，在</a:t>
            </a:r>
            <a:r>
              <a:rPr lang="en-US" altLang="zh-CN" sz="1800" spc="70" dirty="0">
                <a:latin typeface="楷体" panose="02010609060101010101" pitchFamily="49" charset="-122"/>
                <a:ea typeface="楷体" panose="02010609060101010101" pitchFamily="49" charset="-122"/>
                <a:cs typeface="宋体" panose="02010600030101010101" pitchFamily="2" charset="-122"/>
              </a:rPr>
              <a:t>50</a:t>
            </a:r>
            <a:r>
              <a:rPr lang="zh-CN" altLang="en-US" sz="1800" spc="70" dirty="0">
                <a:latin typeface="楷体" panose="02010609060101010101" pitchFamily="49" charset="-122"/>
                <a:ea typeface="楷体" panose="02010609060101010101" pitchFamily="49" charset="-122"/>
                <a:cs typeface="宋体" panose="02010600030101010101" pitchFamily="2" charset="-122"/>
              </a:rPr>
              <a:t>年代的电影人物画廊中均占有重要的位置。这和你是学表演出身有什么关系？</a:t>
            </a:r>
          </a:p>
          <a:p>
            <a:pPr marL="0" indent="0" algn="just">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我拍的电影特点与表演出身有什么关系，我说不清。但学美术的转导演一定重视色彩造型；学摄影的转导演在用光、构图上有特色；学表演的会更注重戏剧元素，与演员合作。我注重戏，每次在改本时常要重新构架戏剧流程和人物发展脉络，都非常累人，甚至比后期辛苦。</a:t>
            </a:r>
          </a:p>
          <a:p>
            <a:pPr marL="0" indent="0" algn="just">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这三部影片演员表演取得卓越成就，和编导早期对人物性格发展做了艰辛描绘的蓝图，为演员提供了较理想的剧本有关，更是演员本身的才华展示，演得如鱼得水。演员与人物融化在一起出了意境，更深邃地表达了人性。尤其</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横</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片，拍完基地的戏后，北京的戏又做了大量修改，是先拍了结果又重编人物的前史。这是因为我获得了这些演员后才能成功地艺术地再现。如“给将军上课”、“夫妻相见”、“冯将军谈身世”等精彩段落，如果没有实力派的演员，我是不敢这样拍的。选对了演员，戏才有了保证。</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69.png">
            <a:extLst>
              <a:ext uri="{FF2B5EF4-FFF2-40B4-BE49-F238E27FC236}">
                <a16:creationId xmlns:a16="http://schemas.microsoft.com/office/drawing/2014/main" id="{5F0B8485-0536-41C3-ABB7-96DF299AB64E}"/>
              </a:ext>
            </a:extLst>
          </p:cNvPr>
          <p:cNvPicPr/>
          <p:nvPr/>
        </p:nvPicPr>
        <p:blipFill>
          <a:blip r:embed="rId3" cstate="print"/>
          <a:stretch>
            <a:fillRect/>
          </a:stretch>
        </p:blipFill>
        <p:spPr>
          <a:xfrm>
            <a:off x="8840607" y="-6964"/>
            <a:ext cx="3339670" cy="1857666"/>
          </a:xfrm>
          <a:prstGeom prst="rect">
            <a:avLst/>
          </a:prstGeom>
        </p:spPr>
      </p:pic>
    </p:spTree>
    <p:extLst>
      <p:ext uri="{BB962C8B-B14F-4D97-AF65-F5344CB8AC3E}">
        <p14:creationId xmlns:p14="http://schemas.microsoft.com/office/powerpoint/2010/main" val="703135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66445" y="1337945"/>
            <a:ext cx="11207750" cy="5243195"/>
          </a:xfrm>
        </p:spPr>
        <p:txBody>
          <a:bodyPr vert="horz">
            <a:normAutofit/>
          </a:bodyPr>
          <a:lstStyle/>
          <a:p>
            <a:pPr marL="0" indent="0">
              <a:lnSpc>
                <a:spcPct val="130000"/>
              </a:lnSpc>
              <a:buNone/>
            </a:pPr>
            <a:r>
              <a:rPr lang="zh-CN" altLang="en-US" dirty="0"/>
              <a:t>二、生活动作与表演动作</a:t>
            </a:r>
          </a:p>
          <a:p>
            <a:pPr>
              <a:lnSpc>
                <a:spcPct val="130000"/>
              </a:lnSpc>
            </a:pPr>
            <a:endParaRPr lang="zh-CN" altLang="en-US" sz="2000" dirty="0"/>
          </a:p>
          <a:p>
            <a:pPr>
              <a:lnSpc>
                <a:spcPct val="160000"/>
              </a:lnSpc>
            </a:pPr>
            <a:r>
              <a:rPr lang="zh-CN" altLang="en-US" sz="2400" dirty="0"/>
              <a:t>人在生活中总是在不停地动作着，动作构成了各种各样的人以及人与人之间的各式各样的关系；</a:t>
            </a:r>
          </a:p>
          <a:p>
            <a:pPr>
              <a:lnSpc>
                <a:spcPct val="160000"/>
              </a:lnSpc>
            </a:pPr>
            <a:r>
              <a:rPr lang="zh-CN" altLang="en-US" sz="2400" dirty="0"/>
              <a:t>演员在剧本规定情境中的动作也是一时一刻不能停止，动作构成了剧本规定情境中的各种各样的人及人与人之间的各种各样的关系。</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（四）</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刘：你选择演员的标准是什么？你怎样凭直觉去感悟演员本色中所具有的创作潜质？你在选择确定由高明、陶虹、李雪健、李幼斌、陈瑾扮演他们的角色是怎样做的？</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演员的潜质是他偶然流露的真实心灵，是不能替代的。在学院上课时，张昕老师讲：你们一进教室，每个人的性格我都看得很清楚。你是从窗户跳进来的，他是半截抽签早退了，都是真实的，可你念词的感情是假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我就是要看到演员本质的、天然的、不可替代的东西。时下，我们更多的演员在跑摄制组前是描眉画眼，梳妆打扮，让你看不清他的心灵。我对表演系学生讲，“千万别丢掉本色的东西”。虽然每个导演有时对一个演员会有不同的认同，但选演员时会更多地看他的本色。演员最成功的选择是本色的本质被导演发现。我选演员是要看演员的潜质状态，符合我心中人物的面貌，找演员与人物共有的相吻合的东西。高明在其他影片中演过反面人物，也有不尽如人意的表演，但他本色有一种粗犷、刚毅，我坚持孔繁森非他莫属；选丁力华，我选了很多年轻女孩，一直没有底，甚至想女主角不理想就不拍了，当我定下陶虹时，投资方表示反对，认为她当时没名气又不漂亮，可她特别会跑步，并有别人不可替代的个性，这是展示人物性格倔强的重要方面；李雪健有丰富的部队生活经历，擅长演军人，他的正气、威风凛凛，很适合演冯石将军；李幼斌不算是典型的知识分子形象，但他有一种别人少有的“傲骨”，能挺起脊梁，符合陆光达这一典型特征。他在世纪末给我们银幕上留下了一个准确还原那个时代价值观的知识分子典型。</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我选择演员决定于自己直觉对他的感悟，绝不是搞人际关系。一些演员热情表示愿意与我合作，我常表现出躲避、困惑而得罪人，是因为在他们身上，我没有找到感觉，他们可能是很棒的演员，但没有和我片中人物的气质、感觉、年龄、状态重合，那样的合作是没有价值的。</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29485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25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（五）</a:t>
            </a:r>
          </a:p>
          <a:p>
            <a:pPr marL="0" indent="0" algn="just">
              <a:lnSpc>
                <a:spcPct val="125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刘：选择演员的成功是导演创作的正确判断，处理和使用演员则是导演创作重要的实施过程。你在确定演员之后，怎样使他们走向人物？通过什么手段，怎样做调整，使他们逐渐和角色合二为一？</a:t>
            </a:r>
          </a:p>
          <a:p>
            <a:pPr marL="0" indent="0" algn="just">
              <a:lnSpc>
                <a:spcPct val="125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当我认定选择的演员是正确的时候，把对演员的认识拍出来是我全力做的。完成片表明我都达到了原始想法，已经把演员与人物融合在一起了。我与演员的合作，总是从大的感觉走，尊重主要演员的状态，尊重他们的表达方式。好的演员不仅是演谁像谁的概念，而是有能准确分析人物、驾驭人物的能力。每个演员都有自己走向角色的方法。我充分尊重演员的创作习惯，怎样舒服怎样来。我虽然是学表演的出身，但我并不喜欢表演意识极强的风格化表演。我总是和演员一起找一种真实的感觉。准备时，我不让演员念词，只是和他们一起顺词。李雪健判断作品有经验，一天到晚思索词的处理，想得细。我也绝不在局部去处理词的状态，哪点该停顿、哪有气口、哪不够等，而是设计大的调度，帮助他不让他“表演”，不断破他的“表演感”（演员创作周期短，开始进组时，常带有前一个角色的影子，我不是直接和演员说，而是用镜头方式、用光的变化处理帮他调整）。</a:t>
            </a: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5579995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25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（五）</a:t>
            </a:r>
          </a:p>
          <a:p>
            <a:pPr marL="0" indent="0" algn="just">
              <a:lnSpc>
                <a:spcPct val="125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横</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片中“誓师会”一场是唯一的带有“表演型”的段落，这是在以往电影中也常会出现的“经典”场面。我采用了长镜头方式三个机位拿下，尽量把“演”的痕迹削减到最少，又让李雪健一口气把大段台词拿下来。这场戏是靠演员表演来承载主题的，表演的节奏、分寸十分重要，这又是要靠演员的功力的。李幼斌演陆光达开始没自信，认为自己不是角色的第一人选，找不到感觉，我推荐他看邓稼先的书，了解一些鲜为人知的生动的人物细节，要求他演出工农化的知识分子，那个年代，他们也在工地上劳动，推小车、开车、骑马；让他找一个个科学家去访谈，明白“核科学”的概念，抓人物核心，进一步在喝咖啡品味中找从海外回来“洋”的细致感觉。我给演员更多空间去处理表演，李幼斌开始时不适应，我说这是个值得你琢磨的戏，不能像电视剧一样，三天拍一集而形成低劣表演的毛病。陆光达形象的成功，突破了以往知识分子的模式。在确定陈瑾演王茹慧后，就每天派车让她去核工业部体验生活，看资料，找人谈话。陈瑾表演有自己的节奏，我完全尊重她的表达方式，尊重她的习惯，诱导演员自然地进入非常真实的状态。如她说话声小，达不到同期录音技术要求，我宁肯补录，而不强求；“夫妻相见”、“给将军上课”成功地运用调度和不做痕迹性切换，虽然在拍摄现场曾多次出现技术障碍干扰表演，但她仍最好地展现了表演才华，精彩、感人，拍摄现场我激动地掉下眼泪。</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9244066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（六）</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你在与演员合作强调“本色”时，对“本色”与表演的可塑性、塑造力如何认识？一般的演员是不希望只是重复自己的本色，希望每次创作有新的突破，本色和本人的性格特征、气质类型也是不能画等号的，在纪实风格的影片中表演也不能全归为本色，你如何认识？</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我挑选合作的演员，首先看到的是他们本色中、性格中的本质面，符合我对人物的想象，而不是从其演技考虑，有时我对他们跃跃欲试的“演”的状态要加以控制。我影片的风格偏重写实，我不要求演员离开真实的生活氛围，不要求演员完成影片风格之外的东西。当然，应该说这其中还是有很好的创作。只不过是在我认同的范围之内的创作。当然，从不同角度看一个演员会对他的本色有不同的认识，也很难绝对划分一个演员的本色与其创作。我是强调演员一种自然东西的流露，又是我认可的人物的东西。我特别愿意看到演员本色的东西。我特别不能容忍演员在我的镜头前“演”点什么，你非要演，我就在后期用剪刀把它剪掉。我观赏影片也是一样，这是一种观念。我非常喜欢写实的、没痕迹的表演，有些演员希望他这次创作非要区分他以前所演的角色，我认为这不一定提倡。今天观众的审美价值观念，并不强调表演的区分，而是认可不认可你。我不能让演员在我这里试验。同时，我与演员合作中又是在一起探索人物合理的发展，尊重他的创作。</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我是多种原因选择走非常纪实的路，用非职业演员和演员搭戏也让观众看不出来，观众看着明知是虚构，也有着强烈的真实感，不丢份。因此我不需要考虑票房而用大明星，让观众跳出我营造的真实。</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1557344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2430" y="182880"/>
            <a:ext cx="11752580" cy="1325880"/>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1242386"/>
            <a:ext cx="11328689" cy="5490923"/>
          </a:xfrm>
        </p:spPr>
        <p:txBody>
          <a:bodyPr vert="horz">
            <a:noAutofit/>
          </a:bodyPr>
          <a:lstStyle/>
          <a:p>
            <a:pPr marL="0" indent="0" algn="ctr">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（七）</a:t>
            </a:r>
          </a:p>
          <a:p>
            <a:pPr marL="0" indent="0" algn="just">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刘：你怎样对待影片中的群众演员、配角演员的选择与使用？从现在看来，他们不仅是造型的工具、符号与组合元素，而且是和整个影片与主要演员配合得很默契。你是怎样处理群众场面的？</a:t>
            </a:r>
          </a:p>
          <a:p>
            <a:pPr marL="0" indent="0" algn="just">
              <a:lnSpc>
                <a:spcPct val="14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多年副导演的锤炼经历，经验告诉我，要注意整体状态，整体的逼真。人都有灵性，要尊重他的感情规律，对非职业演员也应如此。我敢使用非职业演员与主要演员搭戏。孔繁森为藏民老大妈焐脚的一场戏，是全片最佳段落，那位老大妈就是位现实生活中受过孔繁森关爱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70</a:t>
            </a:r>
            <a:r>
              <a:rPr lang="zh-CN" altLang="en-US" sz="1800" spc="70" dirty="0">
                <a:latin typeface="楷体" panose="02010609060101010101" pitchFamily="49" charset="-122"/>
                <a:ea typeface="楷体" panose="02010609060101010101" pitchFamily="49" charset="-122"/>
                <a:cs typeface="宋体" panose="02010600030101010101" pitchFamily="2" charset="-122"/>
              </a:rPr>
              <a:t>多岁老人，在采访时我就凭直觉感悟到她的灵性，邀她参加拍摄，在激发她入戏后，她的真挚激发了高明的激情；藏族孩子的真实感，也刺激着高明的情感。</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黑眼睛</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的结尾，小孩子小手入画的长镜头，拍得也十分有耐性，有灵气，才产生了意境；</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横</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片要高度还原那个年代，要营造准确的时代气氛，我严格要求整体演员队伍的时代感，后景演员一个个找，在外形、气质、语言特色上一个个挑选、安排，并和主要演员的戏有机搭配，才达到现在完成片“誓师动员”、“过河”等群众场面的整体成功。尤其“看</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上甘岭</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一场的群众场面的处理，演员情感真挚，随着音乐节奏流动质朴，展现了那个年代，人们没有个人得失的考虑和对英雄献身精神的崇敬，银幕上下的年代感合为一体，情景交融，达到了时代真实氛围。</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70.png">
            <a:extLst>
              <a:ext uri="{FF2B5EF4-FFF2-40B4-BE49-F238E27FC236}">
                <a16:creationId xmlns:a16="http://schemas.microsoft.com/office/drawing/2014/main" id="{07EF8587-6184-47F4-B02C-2E121EADEC12}"/>
              </a:ext>
            </a:extLst>
          </p:cNvPr>
          <p:cNvPicPr/>
          <p:nvPr/>
        </p:nvPicPr>
        <p:blipFill>
          <a:blip r:embed="rId3" cstate="print"/>
          <a:stretch>
            <a:fillRect/>
          </a:stretch>
        </p:blipFill>
        <p:spPr>
          <a:xfrm>
            <a:off x="9604609" y="0"/>
            <a:ext cx="2627544" cy="1843659"/>
          </a:xfrm>
          <a:prstGeom prst="rect">
            <a:avLst/>
          </a:prstGeom>
        </p:spPr>
      </p:pic>
    </p:spTree>
    <p:extLst>
      <p:ext uri="{BB962C8B-B14F-4D97-AF65-F5344CB8AC3E}">
        <p14:creationId xmlns:p14="http://schemas.microsoft.com/office/powerpoint/2010/main" val="266265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二、和陈国星导演的表演对话</a:t>
            </a:r>
          </a:p>
        </p:txBody>
      </p:sp>
      <p:sp>
        <p:nvSpPr>
          <p:cNvPr id="3" name="文本占位符 2"/>
          <p:cNvSpPr>
            <a:spLocks noGrp="1"/>
          </p:cNvSpPr>
          <p:nvPr>
            <p:ph type="body" orient="vert" idx="1"/>
          </p:nvPr>
        </p:nvSpPr>
        <p:spPr>
          <a:xfrm>
            <a:off x="816321" y="847898"/>
            <a:ext cx="11328689" cy="5885411"/>
          </a:xfrm>
        </p:spPr>
        <p:txBody>
          <a:bodyPr vert="horz">
            <a:noAutofit/>
          </a:bodyPr>
          <a:lstStyle/>
          <a:p>
            <a:pPr marL="0" indent="0" algn="ctr">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（八）</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你在塑造当代人物上，有着鲜明的特点：重在对人物精神世界的刻画，善于发现生活中的亮点，又不粉饰生活，很注重艺术典型的美学价值（是以往银幕上所没有出现过的形象），更重视形象的社会意义。丁力华生理残缺，但心灵是完整的，散发着青春朝气；孔繁森的“公仆”形象、冯石的献身精神、陆光达的傲骨特征，完全区别于“赵书信性格”，是一种可歌可泣的全新的知识分子形象。他们身上具有一种积极、健康、奋发向上的鼓舞人的正气的美，这些形象折射出的人性的光辉，具有很强的艺术感染力。时代在发展变化。当今，人们不一定按你影片中的人物去行动，但在受到艺术感染后可能会潜移默化地去调整自己人生的坐标，产生新的精神力量。可否说你是在用镜头写人，全力刻画“大写的人”？</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陈：</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孔</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黑</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横</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这三部影片不是剧情片，偏重写实、散文化。一个共同特点是关注特定背景下特定的人。我非常欣赏自然流露的写实主义风格，追求整体状态的逼真。</a:t>
            </a:r>
          </a:p>
          <a:p>
            <a:pPr marL="0" indent="0" algn="just">
              <a:lnSpc>
                <a:spcPct val="100000"/>
              </a:lnSpc>
              <a:buNone/>
            </a:pP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黑眼睛</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的年轻女孩，敢作敢当，追求与健康人的人格平等，在生命层面上的意义是平等的，同时他要为自己在社会中的平等位置付出极大努力，结局是美好、亮丽的；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横空出世</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中特定的历史时期，把信仰看得大于人生，把党看成比母亲更重，对国家忠诚胜过个人小家的特定年代。我的影片力求符合那个年代的价值观念，在今天有些人是不承认、不理解的。我要成功地把它装进人物命运里去，陆光达、王茹慧夫妇俩都为“国”的概念、信仰而牺牲自己，把“家”削弱到最低限度；今天的人是特别珍视“家”的概念。那种献身主题、真挚友情、无怨无悔的追求分外显得被冷落。我在采访时，核专家讲：“你别拍得连我们的儿女都不爱看。”我就注意找准时代的特质，特别注重承载我这个主题的主要演员，注意人物与戏的挖掘，我在既定的圈内拍得很“人性”又见激情，写一个男人忠于自己的信仰，写了那个年代知识分子的爱情。正如有评论家所说：影片“不是写人扛着红旗，而是写扛着红旗的人。”我是用一种真诚与敬佩时代英雄的心态完成了对时代的人的群体塑造。</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71.png">
            <a:extLst>
              <a:ext uri="{FF2B5EF4-FFF2-40B4-BE49-F238E27FC236}">
                <a16:creationId xmlns:a16="http://schemas.microsoft.com/office/drawing/2014/main" id="{6BCE49C7-204A-450E-8B70-4AA44D16E5F2}"/>
              </a:ext>
            </a:extLst>
          </p:cNvPr>
          <p:cNvPicPr/>
          <p:nvPr/>
        </p:nvPicPr>
        <p:blipFill>
          <a:blip r:embed="rId3" cstate="print"/>
          <a:stretch>
            <a:fillRect/>
          </a:stretch>
        </p:blipFill>
        <p:spPr>
          <a:xfrm>
            <a:off x="10401528" y="0"/>
            <a:ext cx="1790472" cy="1318016"/>
          </a:xfrm>
          <a:prstGeom prst="rect">
            <a:avLst/>
          </a:prstGeom>
        </p:spPr>
      </p:pic>
    </p:spTree>
    <p:extLst>
      <p:ext uri="{BB962C8B-B14F-4D97-AF65-F5344CB8AC3E}">
        <p14:creationId xmlns:p14="http://schemas.microsoft.com/office/powerpoint/2010/main" val="4038423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1" y="1133418"/>
            <a:ext cx="11328689" cy="5599892"/>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刘诗兵（以下简称“刘”）：你近年执导拍摄的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赢家</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那山，那人，那狗</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蓝色爱情</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生活秀</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等影片，演员表演都取得了较突出的成绩，这些演员在你的影片中都很有光彩，请你谈谈你是如何选择演员和处理表演的。</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霍建起（以下简称“霍”）：在处理表演上，我有自己的一个处理方式，根据不同题材去对待，表演应该跟你的内容协调。当时拍</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赢家</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的时候，我有一个想法</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我们能不能用俊男靓女的方式组合影片，不管怎么着，我是往这个感觉去走的。电影在你特定的形式之下，要有比较真实的东西，选演员的时候，这个演员的准确特别重要，比如有时是一个特别优秀的话剧演员，我们都特别认同，但他离影片所需要的东西太远也不行。电影特别重要的特质就是直观，不像话剧有假定性，完全靠演技去做，电影给一个特写，一个表情，心理活动，如果不准确，完全去演，难度就特别大，这就是电影的特性。我比较注意外形，是不是像这个人，是不是有这个魅力。宁静在</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赢家</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有女孩子的优越感、灿烂的感觉；</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蓝色爱情</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的袁泉有阳光和忧郁的一面，符合女主人公的生活经历和她心态复杂的变化。选演员我主要注意这样一种感觉。现在看</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赢家</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还比较稚嫩，只是开始起步。拍</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那山，那人，那狗</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时，选老乡邮员的儿子一角，认为这个人要生动，他的形象感染我以后，我在创作上就会有感觉。先想找郭晓冬，他当时正在拍片。当时我在中戏看了好多圈，我觉得刘烨的形象挺不错的，就和他聊天，他的傻傻的学生状态，比较上镜。我还有一个想法，觉得一个演员要经过表演体系的理论训练，但这种训练不能是机械化的，有些演员好像学了一些ＡＢＣ，但是他根本没有融入表演中去，他对一切东西可能很有经验，但这些经验可能是错误的。一个演员先要没有毛病，才能谈好，还不如说他是一张白纸，你在上面画他</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刘烨就是一张白纸，我觉得他比较舒服，就是说，我比较注重他的外形感觉，这种形象的高大，跟滕汝俊演的父亲形成一种反差的对比。当然好演员可能具有一种方式，有些可能更本色，不像另一些演员面很宽，在置换过程中能做到游刃有余，特别理解作品，能很好地处理这个转换，这就是一个好的演员。</a:t>
            </a:r>
          </a:p>
          <a:p>
            <a:pPr marL="0" indent="0" algn="just">
              <a:lnSpc>
                <a:spcPct val="140000"/>
              </a:lnSpc>
              <a:buNone/>
            </a:pPr>
            <a:endParaRPr lang="en-US" altLang="zh-CN" sz="2000" spc="70" dirty="0">
              <a:latin typeface="微软雅黑 Light" panose="020B0502040204020203" pitchFamily="34" charset="-122"/>
              <a:cs typeface="宋体" panose="02010600030101010101" pitchFamily="2"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a:extLst>
              <a:ext uri="{FF2B5EF4-FFF2-40B4-BE49-F238E27FC236}">
                <a16:creationId xmlns:a16="http://schemas.microsoft.com/office/drawing/2014/main" id="{18654CD9-7D3F-4CAD-AE23-5570753561AD}"/>
              </a:ext>
            </a:extLst>
          </p:cNvPr>
          <p:cNvPicPr>
            <a:picLocks noChangeAspect="1"/>
          </p:cNvPicPr>
          <p:nvPr/>
        </p:nvPicPr>
        <p:blipFill>
          <a:blip r:embed="rId3"/>
          <a:stretch>
            <a:fillRect/>
          </a:stretch>
        </p:blipFill>
        <p:spPr>
          <a:xfrm>
            <a:off x="10408756" y="0"/>
            <a:ext cx="1783244" cy="1133418"/>
          </a:xfrm>
          <a:prstGeom prst="rect">
            <a:avLst/>
          </a:prstGeom>
        </p:spPr>
      </p:pic>
    </p:spTree>
    <p:extLst>
      <p:ext uri="{BB962C8B-B14F-4D97-AF65-F5344CB8AC3E}">
        <p14:creationId xmlns:p14="http://schemas.microsoft.com/office/powerpoint/2010/main" val="3641511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1" y="1248222"/>
            <a:ext cx="11328689" cy="5485087"/>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这和我们在招生中间，有两种观点一样。我是比较注重演员的外形，毕竟他是一种美的体现，哪怕有些演员很有特点，但这特点也必须是具备艺术的美，跳不到眼睛里面的这种演员你不能要，你的影片在选择青年演员上都是比较美，首先外形上贴近人物，同时不愿他们有一些程式化的表演。此外，在你的影片中，基本没有重复使用的演员，是不是在形象塑造中更注重演员本色的挖掘？还有在你选择以后他的状态和你的想法还有差距时，你是怎样排除与解决的？演员必须按照导演要求的轨迹去表演，完全自己去演就乱了。在选择你想使用的演员之后，在驾驭他们的过程中间，按你导演的设想，你感觉碰到过什么问题？</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我认为电影真是导演的艺术。你让演员这样就这样了，让他那样他就那样了，你把握他特别重要，包括刘烨、陶红，你要把握他，要告诉他怎么走，因为这些演员，不是他做不到，而是他不知道该做成什么样。往往你不告诉他该怎么办，他就开始按照自己的一套去演，而这往往是程式化的，每个演员都脱不了自己的一套，很多电视剧演员，形成了自己的一套很娴熟的表演，看起来没问题，但没有特点，没有与众不同的东西，这就会使你的东西流于一般，你就会觉得他做得不对，不具有表演的魅力。导演是很关键的，导演就是控制演员，告诉他，什么是对，什么是错。不然就麻烦了，包括好演员。表演需要设计，但过于设计反而显得表演没有意思了，我们很多演员使劲设计，特别可怕。我拍戏凭直觉本能，就是这样来判断。第一步就是演员的准确；第一步不准确，第二步就更难了。谢晋说过，演员选择得准确，影片就成功了一半，后一半是你努力把他塑造好。电影太具象、太具体了，电影特性决定了一切。</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2380067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1" y="1248222"/>
            <a:ext cx="11328689" cy="5485087"/>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演员表演创作，在舞台上一个角色的塑造，经过导演很长时间的排练调整，一旦在舞台上一气呵成演出时，导演就控制不了你了，那时真正体现出演员是舞台的主人。当然，表演出了问题，谁也救不了你。但电影不一样，没有前期对剧情完整的排练，演员断断续续地拍摄之后，电影表演的最后完成确实和不同景别的摄影、导演在剪辑台上的综合因素分不开，这特别体现电影是导演的艺术，是导演处理演员的艺术。一个时期，演员都希望和懂表演的导演合作，希望与谢晋导演合作，认为只要在他手下就能成功。谢晋在演员的选择上也是极有办法的。</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霍：谢晋挺棒的，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牧马人</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中丛珊天然的气质充斥在片子中，打动你。她的形象也不是标准漂亮，但这正是影片所需要的东西，这也就是谢晋特厉害的地方，特别准确，影片的成功和他敏锐的观察分不开。谢晋特别会观察生活，</a:t>
            </a:r>
            <a:r>
              <a:rPr lang="en-US" altLang="zh-CN" sz="1800" spc="70" dirty="0">
                <a:latin typeface="楷体" panose="02010609060101010101" pitchFamily="49" charset="-122"/>
                <a:ea typeface="楷体" panose="02010609060101010101" pitchFamily="49" charset="-122"/>
                <a:cs typeface="宋体" panose="02010600030101010101" pitchFamily="2" charset="-122"/>
              </a:rPr>
              <a:t>1999</a:t>
            </a:r>
            <a:r>
              <a:rPr lang="zh-CN" altLang="en-US" sz="1800" spc="70" dirty="0">
                <a:latin typeface="楷体" panose="02010609060101010101" pitchFamily="49" charset="-122"/>
                <a:ea typeface="楷体" panose="02010609060101010101" pitchFamily="49" charset="-122"/>
                <a:cs typeface="宋体" panose="02010600030101010101" pitchFamily="2" charset="-122"/>
              </a:rPr>
              <a:t>年我们一同去了一趟美国，在纽约有一个餐馆，坐着等人时，看着一个人，他说，你看他就是黑社会，使劲看、感觉。他极注意观察生活，他的观点和认识上是这样的，不会流于一般，他懂得观察生活，观察演员。你要不是一个特别用心的人，好演员你也会用得很一般，你要是用心的人，你会把一般的演员用得很出彩，这跟你的控制有关系，否则，今天来一个最大的演员，你也控制不好。</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5780534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0" y="1508367"/>
            <a:ext cx="8765484" cy="5224942"/>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刘：在选完演员以后，你是怎样要求演员达到人物的状态呢？因为演员本身并不等于人物，比如</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生活秀</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中你怎样去要求陶虹？</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霍：拍</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生活秀</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时，我只要求陶虹：你这次要下一下生活，因为这是一个生活性很强的戏。她上湖北，感觉一下卖鸭脖子的人什么样，这些东西或多或少不会让她感到生疏，表现出来不会感觉完全不对。我也给她提供一些片子看。我对陶虹说：你要改变自己的表演方式，比过去有所突破，就一定要学习。演员要有悟性，把别人的好东西拿过来，有经验的演员有时也做不到放松，这的确是一个理解与演员心理素质的问题；在心理反应上，演员对摄影机不要有反应才能谈表演，不放松，就无从谈表演。</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演员创作基础的第一步就是要放松，最高境界的表演也必是放松的。有些演员塑造人物、塑造非常激情的人物状态时，容易出现不放松。任何演员都会有分寸把握不好、不放松、戏过的问题，但演员创作的心理状态要努力放松，演员对摄影机不要一上来就演，没有经验的演员他不知道应该掌握在哪个尺度上，但是好演员能比较快感悟到什么是表演的准确分寸。学院式的表演教学一般分两大块：一块是训练基础</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声音、语言、形体的基本功，同时包含表演的内外部基本元素技巧，注意力集中、松弛与控制、想象、信念与假定情境的感受等；另一部分是创作基础，就是学习塑造角色综合地运用语言，形体内外部技巧，有机地组织人物行动，塑造性格，这里面当然包括了放松、激情与分寸感问题。</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73.png">
            <a:extLst>
              <a:ext uri="{FF2B5EF4-FFF2-40B4-BE49-F238E27FC236}">
                <a16:creationId xmlns:a16="http://schemas.microsoft.com/office/drawing/2014/main" id="{4C9A9EF3-333B-4CD8-A4F8-A5C263D8B834}"/>
              </a:ext>
            </a:extLst>
          </p:cNvPr>
          <p:cNvPicPr/>
          <p:nvPr/>
        </p:nvPicPr>
        <p:blipFill>
          <a:blip r:embed="rId3" cstate="print"/>
          <a:stretch>
            <a:fillRect/>
          </a:stretch>
        </p:blipFill>
        <p:spPr>
          <a:xfrm>
            <a:off x="9581804" y="0"/>
            <a:ext cx="2598471" cy="2455025"/>
          </a:xfrm>
          <a:prstGeom prst="rect">
            <a:avLst/>
          </a:prstGeom>
        </p:spPr>
      </p:pic>
    </p:spTree>
    <p:extLst>
      <p:ext uri="{BB962C8B-B14F-4D97-AF65-F5344CB8AC3E}">
        <p14:creationId xmlns:p14="http://schemas.microsoft.com/office/powerpoint/2010/main" val="3914778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39495" y="1276985"/>
            <a:ext cx="10057765" cy="5502275"/>
            <a:chOff x="2936534" y="2446007"/>
            <a:chExt cx="6380883" cy="9109888"/>
          </a:xfrm>
        </p:grpSpPr>
        <p:sp>
          <p:nvSpPr>
            <p:cNvPr id="6" name="矩形 5"/>
            <p:cNvSpPr/>
            <p:nvPr/>
          </p:nvSpPr>
          <p:spPr>
            <a:xfrm>
              <a:off x="2936534" y="2446007"/>
              <a:ext cx="2723075" cy="9108837"/>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7" name="矩形 6"/>
            <p:cNvSpPr/>
            <p:nvPr/>
          </p:nvSpPr>
          <p:spPr>
            <a:xfrm>
              <a:off x="6663478" y="2446007"/>
              <a:ext cx="2653939" cy="9109888"/>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8" name="文本框 7"/>
            <p:cNvSpPr txBox="1"/>
            <p:nvPr/>
          </p:nvSpPr>
          <p:spPr>
            <a:xfrm>
              <a:off x="3320083" y="3632330"/>
              <a:ext cx="1404620" cy="762224"/>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rPr>
                <a:t>生活动作</a:t>
              </a:r>
            </a:p>
          </p:txBody>
        </p:sp>
        <p:sp>
          <p:nvSpPr>
            <p:cNvPr id="9" name="矩形 8"/>
            <p:cNvSpPr/>
            <p:nvPr/>
          </p:nvSpPr>
          <p:spPr>
            <a:xfrm>
              <a:off x="2936534" y="4143062"/>
              <a:ext cx="2570355" cy="5247253"/>
            </a:xfrm>
            <a:prstGeom prst="rect">
              <a:avLst/>
            </a:prstGeom>
          </p:spPr>
          <p:txBody>
            <a:bodyPr wrap="square">
              <a:spAutoFit/>
            </a:bodyPr>
            <a:lstStyle/>
            <a:p>
              <a:pPr marL="342900" indent="-342900" algn="just">
                <a:buFont typeface="Wingdings" panose="05000000000000000000" charset="0"/>
                <a:buChar char="ü"/>
              </a:pPr>
              <a:r>
                <a:rPr lang="zh-CN" altLang="en-US" sz="2000" dirty="0">
                  <a:latin typeface="微软雅黑 Light" panose="020B0502040204020203" pitchFamily="34" charset="-122"/>
                  <a:ea typeface="微软雅黑 Light" panose="020B0502040204020203" pitchFamily="34" charset="-122"/>
                  <a:sym typeface="+mn-ea"/>
                </a:rPr>
                <a:t>生活中，人的自然动作是人们生存实际需要的真实的动作，它受到自己的意志支配；</a:t>
              </a:r>
            </a:p>
            <a:p>
              <a:pPr marL="342900" indent="-342900" algn="just">
                <a:buFont typeface="Wingdings" panose="05000000000000000000" charset="0"/>
                <a:buChar char="ü"/>
              </a:pPr>
              <a:r>
                <a:rPr lang="zh-CN" altLang="en-US" sz="2000" dirty="0">
                  <a:latin typeface="微软雅黑 Light" panose="020B0502040204020203" pitchFamily="34" charset="-122"/>
                  <a:ea typeface="微软雅黑 Light" panose="020B0502040204020203" pitchFamily="34" charset="-122"/>
                  <a:sym typeface="+mn-ea"/>
                </a:rPr>
                <a:t>生活动作是此时、此地出于某种需要而自然发生的真实的动作；</a:t>
              </a:r>
            </a:p>
            <a:p>
              <a:pPr marL="342900" indent="-342900" algn="just">
                <a:buFont typeface="Wingdings" panose="05000000000000000000" charset="0"/>
                <a:buChar char="ü"/>
              </a:pPr>
              <a:r>
                <a:rPr lang="zh-CN" altLang="en-US" sz="2000" dirty="0">
                  <a:latin typeface="微软雅黑 Light" panose="020B0502040204020203" pitchFamily="34" charset="-122"/>
                  <a:ea typeface="微软雅黑 Light" panose="020B0502040204020203" pitchFamily="34" charset="-122"/>
                  <a:sym typeface="+mn-ea"/>
                </a:rPr>
                <a:t>生活动作具有真实的目的性，合乎生活逻辑，尽管有时可能极为琐碎，但它是一种自然的状态。</a:t>
              </a:r>
              <a:endParaRPr lang="zh-CN" altLang="en-US" sz="2000" dirty="0">
                <a:solidFill>
                  <a:schemeClr val="tx1">
                    <a:lumMod val="75000"/>
                    <a:lumOff val="25000"/>
                  </a:schemeClr>
                </a:solidFill>
                <a:latin typeface="微软雅黑 Light" panose="020B0502040204020203" pitchFamily="34" charset="-122"/>
                <a:ea typeface="微软雅黑 Light" panose="020B0502040204020203" pitchFamily="34" charset="-122"/>
                <a:sym typeface="+mn-ea"/>
              </a:endParaRPr>
            </a:p>
          </p:txBody>
        </p:sp>
        <p:sp>
          <p:nvSpPr>
            <p:cNvPr id="10" name="文本框 9"/>
            <p:cNvSpPr txBox="1"/>
            <p:nvPr/>
          </p:nvSpPr>
          <p:spPr>
            <a:xfrm>
              <a:off x="7500623" y="3678050"/>
              <a:ext cx="1404620" cy="762224"/>
            </a:xfrm>
            <a:prstGeom prst="rect">
              <a:avLst/>
            </a:prstGeom>
            <a:noFill/>
          </p:spPr>
          <p:txBody>
            <a:bodyPr wrap="square" rtlCol="0">
              <a:spAutoFit/>
            </a:bodyPr>
            <a:lstStyle/>
            <a:p>
              <a:pPr algn="ctr"/>
              <a:r>
                <a:rPr lang="zh-CN" altLang="en-US" sz="2400" b="1" dirty="0">
                  <a:solidFill>
                    <a:schemeClr val="tx1">
                      <a:lumMod val="75000"/>
                      <a:lumOff val="25000"/>
                    </a:schemeClr>
                  </a:solidFill>
                  <a:latin typeface="微软雅黑 Light" panose="020B0502040204020203" pitchFamily="34" charset="-122"/>
                  <a:ea typeface="微软雅黑 Light" panose="020B0502040204020203" pitchFamily="34" charset="-122"/>
                </a:rPr>
                <a:t>表演动作</a:t>
              </a:r>
            </a:p>
          </p:txBody>
        </p:sp>
        <p:sp>
          <p:nvSpPr>
            <p:cNvPr id="11" name="矩形 10"/>
            <p:cNvSpPr/>
            <p:nvPr/>
          </p:nvSpPr>
          <p:spPr>
            <a:xfrm>
              <a:off x="6663607" y="4188729"/>
              <a:ext cx="2625163" cy="7365710"/>
            </a:xfrm>
            <a:prstGeom prst="rect">
              <a:avLst/>
            </a:prstGeom>
          </p:spPr>
          <p:txBody>
            <a:bodyPr wrap="square">
              <a:spAutoFit/>
            </a:bodyPr>
            <a:lstStyle/>
            <a:p>
              <a:pPr marL="342900" indent="-342900" algn="just">
                <a:lnSpc>
                  <a:spcPct val="90000"/>
                </a:lnSpc>
                <a:buFont typeface="Wingdings" panose="05000000000000000000" charset="0"/>
                <a:buChar char="ü"/>
              </a:pPr>
              <a:r>
                <a:rPr lang="zh-CN" altLang="en-US" sz="20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演员的表演动作是表演者按照剧本中规定的假使情境行动，自己的意志要服从于剧本的假定；</a:t>
              </a:r>
            </a:p>
            <a:p>
              <a:pPr marL="342900" indent="-342900" algn="just">
                <a:lnSpc>
                  <a:spcPct val="90000"/>
                </a:lnSpc>
                <a:buFont typeface="Wingdings" panose="05000000000000000000" charset="0"/>
                <a:buChar char="ü"/>
              </a:pPr>
              <a:r>
                <a:rPr lang="zh-CN" altLang="en-US" sz="20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演员的表演动作是在虚构的规定情境中，演员以自己的生活经验为基础，排除种种干扰而变成艺术中的“我”的动作，是没有实际生活意义的；</a:t>
              </a:r>
            </a:p>
            <a:p>
              <a:pPr marL="342900" indent="-342900" algn="just">
                <a:lnSpc>
                  <a:spcPct val="90000"/>
                </a:lnSpc>
                <a:buFont typeface="Wingdings" panose="05000000000000000000" charset="0"/>
                <a:buChar char="ü"/>
              </a:pPr>
              <a:r>
                <a:rPr lang="zh-CN" altLang="en-US" sz="20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演员的表演动作则是根据剧本、小品、练习中人物的要求而完成的一种“假使”动作，既要符合生活逻辑，真实、准确地予以再现，又要有所选择，鲜明生动，不是自然主义的，是经过艺术加工的。</a:t>
              </a:r>
              <a:endParaRPr lang="zh-CN" altLang="en-US" sz="2000">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just">
                <a:lnSpc>
                  <a:spcPct val="130000"/>
                </a:lnSpc>
              </a:pPr>
              <a:endParaRPr lang="zh-CN" altLang="en-US" sz="1200">
                <a:latin typeface="微软雅黑 Light" panose="020B0502040204020203" pitchFamily="34" charset="-122"/>
                <a:ea typeface="微软雅黑 Light" panose="020B0502040204020203" pitchFamily="34" charset="-122"/>
                <a:cs typeface="微软雅黑 Light" panose="020B0502040204020203" pitchFamily="34" charset="-122"/>
              </a:endParaRPr>
            </a:p>
            <a:p>
              <a:pPr algn="just">
                <a:lnSpc>
                  <a:spcPct val="130000"/>
                </a:lnSpc>
              </a:pPr>
              <a:endParaRPr lang="zh-CN" altLang="en-US" sz="12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endParaRPr>
            </a:p>
          </p:txBody>
        </p:sp>
        <p:grpSp>
          <p:nvGrpSpPr>
            <p:cNvPr id="17" name="组合 16"/>
            <p:cNvGrpSpPr/>
            <p:nvPr/>
          </p:nvGrpSpPr>
          <p:grpSpPr>
            <a:xfrm>
              <a:off x="3740364" y="2812064"/>
              <a:ext cx="564040" cy="641218"/>
              <a:chOff x="5446588" y="3261766"/>
              <a:chExt cx="564040" cy="641218"/>
            </a:xfrm>
            <a:solidFill>
              <a:schemeClr val="bg1"/>
            </a:solidFill>
          </p:grpSpPr>
          <p:sp>
            <p:nvSpPr>
              <p:cNvPr id="14" name="Freeform 224"/>
              <p:cNvSpPr/>
              <p:nvPr/>
            </p:nvSpPr>
            <p:spPr bwMode="auto">
              <a:xfrm>
                <a:off x="5673070" y="3261766"/>
                <a:ext cx="261103" cy="595056"/>
              </a:xfrm>
              <a:custGeom>
                <a:avLst/>
                <a:gdLst>
                  <a:gd name="T0" fmla="*/ 76 w 362"/>
                  <a:gd name="T1" fmla="*/ 825 h 825"/>
                  <a:gd name="T2" fmla="*/ 362 w 362"/>
                  <a:gd name="T3" fmla="*/ 825 h 825"/>
                  <a:gd name="T4" fmla="*/ 362 w 362"/>
                  <a:gd name="T5" fmla="*/ 0 h 825"/>
                  <a:gd name="T6" fmla="*/ 0 w 362"/>
                  <a:gd name="T7" fmla="*/ 0 h 825"/>
                  <a:gd name="T8" fmla="*/ 0 w 362"/>
                  <a:gd name="T9" fmla="*/ 352 h 825"/>
                  <a:gd name="T10" fmla="*/ 76 w 362"/>
                  <a:gd name="T11" fmla="*/ 352 h 825"/>
                  <a:gd name="T12" fmla="*/ 76 w 362"/>
                  <a:gd name="T13" fmla="*/ 825 h 825"/>
                </a:gdLst>
                <a:ahLst/>
                <a:cxnLst>
                  <a:cxn ang="0">
                    <a:pos x="T0" y="T1"/>
                  </a:cxn>
                  <a:cxn ang="0">
                    <a:pos x="T2" y="T3"/>
                  </a:cxn>
                  <a:cxn ang="0">
                    <a:pos x="T4" y="T5"/>
                  </a:cxn>
                  <a:cxn ang="0">
                    <a:pos x="T6" y="T7"/>
                  </a:cxn>
                  <a:cxn ang="0">
                    <a:pos x="T8" y="T9"/>
                  </a:cxn>
                  <a:cxn ang="0">
                    <a:pos x="T10" y="T11"/>
                  </a:cxn>
                  <a:cxn ang="0">
                    <a:pos x="T12" y="T13"/>
                  </a:cxn>
                </a:cxnLst>
                <a:rect l="0" t="0" r="r" b="b"/>
                <a:pathLst>
                  <a:path w="362" h="825">
                    <a:moveTo>
                      <a:pt x="76" y="825"/>
                    </a:moveTo>
                    <a:lnTo>
                      <a:pt x="362" y="825"/>
                    </a:lnTo>
                    <a:lnTo>
                      <a:pt x="362" y="0"/>
                    </a:lnTo>
                    <a:lnTo>
                      <a:pt x="0" y="0"/>
                    </a:lnTo>
                    <a:lnTo>
                      <a:pt x="0" y="352"/>
                    </a:lnTo>
                    <a:lnTo>
                      <a:pt x="76" y="352"/>
                    </a:lnTo>
                    <a:lnTo>
                      <a:pt x="76" y="8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15" name="Freeform 225"/>
              <p:cNvSpPr>
                <a:spLocks noEditPoints="1"/>
              </p:cNvSpPr>
              <p:nvPr/>
            </p:nvSpPr>
            <p:spPr bwMode="auto">
              <a:xfrm>
                <a:off x="5529535" y="3515657"/>
                <a:ext cx="143535" cy="341165"/>
              </a:xfrm>
              <a:custGeom>
                <a:avLst/>
                <a:gdLst>
                  <a:gd name="T0" fmla="*/ 84 w 84"/>
                  <a:gd name="T1" fmla="*/ 0 h 200"/>
                  <a:gd name="T2" fmla="*/ 0 w 84"/>
                  <a:gd name="T3" fmla="*/ 0 h 200"/>
                  <a:gd name="T4" fmla="*/ 0 w 84"/>
                  <a:gd name="T5" fmla="*/ 200 h 200"/>
                  <a:gd name="T6" fmla="*/ 84 w 84"/>
                  <a:gd name="T7" fmla="*/ 200 h 200"/>
                  <a:gd name="T8" fmla="*/ 84 w 84"/>
                  <a:gd name="T9" fmla="*/ 0 h 200"/>
                  <a:gd name="T10" fmla="*/ 64 w 84"/>
                  <a:gd name="T11" fmla="*/ 159 h 200"/>
                  <a:gd name="T12" fmla="*/ 23 w 84"/>
                  <a:gd name="T13" fmla="*/ 159 h 200"/>
                  <a:gd name="T14" fmla="*/ 17 w 84"/>
                  <a:gd name="T15" fmla="*/ 153 h 200"/>
                  <a:gd name="T16" fmla="*/ 19 w 84"/>
                  <a:gd name="T17" fmla="*/ 148 h 200"/>
                  <a:gd name="T18" fmla="*/ 23 w 84"/>
                  <a:gd name="T19" fmla="*/ 146 h 200"/>
                  <a:gd name="T20" fmla="*/ 64 w 84"/>
                  <a:gd name="T21" fmla="*/ 146 h 200"/>
                  <a:gd name="T22" fmla="*/ 70 w 84"/>
                  <a:gd name="T23" fmla="*/ 153 h 200"/>
                  <a:gd name="T24" fmla="*/ 64 w 84"/>
                  <a:gd name="T25" fmla="*/ 159 h 200"/>
                  <a:gd name="T26" fmla="*/ 64 w 84"/>
                  <a:gd name="T27" fmla="*/ 122 h 200"/>
                  <a:gd name="T28" fmla="*/ 23 w 84"/>
                  <a:gd name="T29" fmla="*/ 122 h 200"/>
                  <a:gd name="T30" fmla="*/ 17 w 84"/>
                  <a:gd name="T31" fmla="*/ 115 h 200"/>
                  <a:gd name="T32" fmla="*/ 19 w 84"/>
                  <a:gd name="T33" fmla="*/ 110 h 200"/>
                  <a:gd name="T34" fmla="*/ 23 w 84"/>
                  <a:gd name="T35" fmla="*/ 108 h 200"/>
                  <a:gd name="T36" fmla="*/ 64 w 84"/>
                  <a:gd name="T37" fmla="*/ 108 h 200"/>
                  <a:gd name="T38" fmla="*/ 70 w 84"/>
                  <a:gd name="T39" fmla="*/ 115 h 200"/>
                  <a:gd name="T40" fmla="*/ 64 w 84"/>
                  <a:gd name="T41" fmla="*/ 122 h 200"/>
                  <a:gd name="T42" fmla="*/ 64 w 84"/>
                  <a:gd name="T43" fmla="*/ 86 h 200"/>
                  <a:gd name="T44" fmla="*/ 23 w 84"/>
                  <a:gd name="T45" fmla="*/ 86 h 200"/>
                  <a:gd name="T46" fmla="*/ 17 w 84"/>
                  <a:gd name="T47" fmla="*/ 79 h 200"/>
                  <a:gd name="T48" fmla="*/ 19 w 84"/>
                  <a:gd name="T49" fmla="*/ 74 h 200"/>
                  <a:gd name="T50" fmla="*/ 23 w 84"/>
                  <a:gd name="T51" fmla="*/ 72 h 200"/>
                  <a:gd name="T52" fmla="*/ 64 w 84"/>
                  <a:gd name="T53" fmla="*/ 72 h 200"/>
                  <a:gd name="T54" fmla="*/ 70 w 84"/>
                  <a:gd name="T55" fmla="*/ 79 h 200"/>
                  <a:gd name="T56" fmla="*/ 64 w 84"/>
                  <a:gd name="T57" fmla="*/ 86 h 200"/>
                  <a:gd name="T58" fmla="*/ 64 w 84"/>
                  <a:gd name="T59" fmla="*/ 48 h 200"/>
                  <a:gd name="T60" fmla="*/ 23 w 84"/>
                  <a:gd name="T61" fmla="*/ 48 h 200"/>
                  <a:gd name="T62" fmla="*/ 17 w 84"/>
                  <a:gd name="T63" fmla="*/ 41 h 200"/>
                  <a:gd name="T64" fmla="*/ 19 w 84"/>
                  <a:gd name="T65" fmla="*/ 37 h 200"/>
                  <a:gd name="T66" fmla="*/ 23 w 84"/>
                  <a:gd name="T67" fmla="*/ 35 h 200"/>
                  <a:gd name="T68" fmla="*/ 64 w 84"/>
                  <a:gd name="T69" fmla="*/ 35 h 200"/>
                  <a:gd name="T70" fmla="*/ 70 w 84"/>
                  <a:gd name="T71" fmla="*/ 41 h 200"/>
                  <a:gd name="T72" fmla="*/ 64 w 84"/>
                  <a:gd name="T73" fmla="*/ 4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16" name="Freeform 226"/>
              <p:cNvSpPr/>
              <p:nvPr/>
            </p:nvSpPr>
            <p:spPr bwMode="auto">
              <a:xfrm>
                <a:off x="5446588" y="3856822"/>
                <a:ext cx="564040" cy="46162"/>
              </a:xfrm>
              <a:custGeom>
                <a:avLst/>
                <a:gdLst>
                  <a:gd name="T0" fmla="*/ 318 w 331"/>
                  <a:gd name="T1" fmla="*/ 0 h 27"/>
                  <a:gd name="T2" fmla="*/ 286 w 331"/>
                  <a:gd name="T3" fmla="*/ 0 h 27"/>
                  <a:gd name="T4" fmla="*/ 286 w 331"/>
                  <a:gd name="T5" fmla="*/ 14 h 27"/>
                  <a:gd name="T6" fmla="*/ 133 w 331"/>
                  <a:gd name="T7" fmla="*/ 14 h 27"/>
                  <a:gd name="T8" fmla="*/ 133 w 331"/>
                  <a:gd name="T9" fmla="*/ 14 h 27"/>
                  <a:gd name="T10" fmla="*/ 49 w 331"/>
                  <a:gd name="T11" fmla="*/ 14 h 27"/>
                  <a:gd name="T12" fmla="*/ 49 w 331"/>
                  <a:gd name="T13" fmla="*/ 0 h 27"/>
                  <a:gd name="T14" fmla="*/ 14 w 331"/>
                  <a:gd name="T15" fmla="*/ 0 h 27"/>
                  <a:gd name="T16" fmla="*/ 4 w 331"/>
                  <a:gd name="T17" fmla="*/ 4 h 27"/>
                  <a:gd name="T18" fmla="*/ 0 w 331"/>
                  <a:gd name="T19" fmla="*/ 14 h 27"/>
                  <a:gd name="T20" fmla="*/ 14 w 331"/>
                  <a:gd name="T21" fmla="*/ 27 h 27"/>
                  <a:gd name="T22" fmla="*/ 318 w 331"/>
                  <a:gd name="T23" fmla="*/ 27 h 27"/>
                  <a:gd name="T24" fmla="*/ 331 w 331"/>
                  <a:gd name="T25" fmla="*/ 14 h 27"/>
                  <a:gd name="T26" fmla="*/ 318 w 331"/>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grpSp>
        <p:grpSp>
          <p:nvGrpSpPr>
            <p:cNvPr id="24" name="组合 23"/>
            <p:cNvGrpSpPr/>
            <p:nvPr/>
          </p:nvGrpSpPr>
          <p:grpSpPr>
            <a:xfrm>
              <a:off x="7849142" y="2867162"/>
              <a:ext cx="707576" cy="631840"/>
              <a:chOff x="1011996" y="4890692"/>
              <a:chExt cx="707576" cy="631840"/>
            </a:xfrm>
            <a:solidFill>
              <a:schemeClr val="bg1"/>
            </a:solidFill>
          </p:grpSpPr>
          <p:sp>
            <p:nvSpPr>
              <p:cNvPr id="18" name="Freeform 417"/>
              <p:cNvSpPr/>
              <p:nvPr/>
            </p:nvSpPr>
            <p:spPr bwMode="auto">
              <a:xfrm>
                <a:off x="1283198" y="4890692"/>
                <a:ext cx="436374" cy="516436"/>
              </a:xfrm>
              <a:custGeom>
                <a:avLst/>
                <a:gdLst>
                  <a:gd name="T0" fmla="*/ 223 w 256"/>
                  <a:gd name="T1" fmla="*/ 138 h 303"/>
                  <a:gd name="T2" fmla="*/ 256 w 256"/>
                  <a:gd name="T3" fmla="*/ 120 h 303"/>
                  <a:gd name="T4" fmla="*/ 246 w 256"/>
                  <a:gd name="T5" fmla="*/ 92 h 303"/>
                  <a:gd name="T6" fmla="*/ 208 w 256"/>
                  <a:gd name="T7" fmla="*/ 95 h 303"/>
                  <a:gd name="T8" fmla="*/ 195 w 256"/>
                  <a:gd name="T9" fmla="*/ 75 h 303"/>
                  <a:gd name="T10" fmla="*/ 208 w 256"/>
                  <a:gd name="T11" fmla="*/ 37 h 303"/>
                  <a:gd name="T12" fmla="*/ 186 w 256"/>
                  <a:gd name="T13" fmla="*/ 21 h 303"/>
                  <a:gd name="T14" fmla="*/ 156 w 256"/>
                  <a:gd name="T15" fmla="*/ 48 h 303"/>
                  <a:gd name="T16" fmla="*/ 131 w 256"/>
                  <a:gd name="T17" fmla="*/ 41 h 303"/>
                  <a:gd name="T18" fmla="*/ 120 w 256"/>
                  <a:gd name="T19" fmla="*/ 0 h 303"/>
                  <a:gd name="T20" fmla="*/ 90 w 256"/>
                  <a:gd name="T21" fmla="*/ 0 h 303"/>
                  <a:gd name="T22" fmla="*/ 79 w 256"/>
                  <a:gd name="T23" fmla="*/ 40 h 303"/>
                  <a:gd name="T24" fmla="*/ 52 w 256"/>
                  <a:gd name="T25" fmla="*/ 45 h 303"/>
                  <a:gd name="T26" fmla="*/ 24 w 256"/>
                  <a:gd name="T27" fmla="*/ 21 h 303"/>
                  <a:gd name="T28" fmla="*/ 0 w 256"/>
                  <a:gd name="T29" fmla="*/ 41 h 303"/>
                  <a:gd name="T30" fmla="*/ 7 w 256"/>
                  <a:gd name="T31" fmla="*/ 58 h 303"/>
                  <a:gd name="T32" fmla="*/ 23 w 256"/>
                  <a:gd name="T33" fmla="*/ 61 h 303"/>
                  <a:gd name="T34" fmla="*/ 70 w 256"/>
                  <a:gd name="T35" fmla="*/ 85 h 303"/>
                  <a:gd name="T36" fmla="*/ 80 w 256"/>
                  <a:gd name="T37" fmla="*/ 95 h 303"/>
                  <a:gd name="T38" fmla="*/ 104 w 256"/>
                  <a:gd name="T39" fmla="*/ 90 h 303"/>
                  <a:gd name="T40" fmla="*/ 166 w 256"/>
                  <a:gd name="T41" fmla="*/ 152 h 303"/>
                  <a:gd name="T42" fmla="*/ 165 w 256"/>
                  <a:gd name="T43" fmla="*/ 161 h 303"/>
                  <a:gd name="T44" fmla="*/ 104 w 256"/>
                  <a:gd name="T45" fmla="*/ 214 h 303"/>
                  <a:gd name="T46" fmla="*/ 103 w 256"/>
                  <a:gd name="T47" fmla="*/ 214 h 303"/>
                  <a:gd name="T48" fmla="*/ 83 w 256"/>
                  <a:gd name="T49" fmla="*/ 248 h 303"/>
                  <a:gd name="T50" fmla="*/ 68 w 256"/>
                  <a:gd name="T51" fmla="*/ 263 h 303"/>
                  <a:gd name="T52" fmla="*/ 79 w 256"/>
                  <a:gd name="T53" fmla="*/ 267 h 303"/>
                  <a:gd name="T54" fmla="*/ 89 w 256"/>
                  <a:gd name="T55" fmla="*/ 303 h 303"/>
                  <a:gd name="T56" fmla="*/ 115 w 256"/>
                  <a:gd name="T57" fmla="*/ 303 h 303"/>
                  <a:gd name="T58" fmla="*/ 117 w 256"/>
                  <a:gd name="T59" fmla="*/ 303 h 303"/>
                  <a:gd name="T60" fmla="*/ 127 w 256"/>
                  <a:gd name="T61" fmla="*/ 265 h 303"/>
                  <a:gd name="T62" fmla="*/ 156 w 256"/>
                  <a:gd name="T63" fmla="*/ 259 h 303"/>
                  <a:gd name="T64" fmla="*/ 183 w 256"/>
                  <a:gd name="T65" fmla="*/ 282 h 303"/>
                  <a:gd name="T66" fmla="*/ 206 w 256"/>
                  <a:gd name="T67" fmla="*/ 266 h 303"/>
                  <a:gd name="T68" fmla="*/ 192 w 256"/>
                  <a:gd name="T69" fmla="*/ 230 h 303"/>
                  <a:gd name="T70" fmla="*/ 209 w 256"/>
                  <a:gd name="T71" fmla="*/ 211 h 303"/>
                  <a:gd name="T72" fmla="*/ 248 w 256"/>
                  <a:gd name="T73" fmla="*/ 211 h 303"/>
                  <a:gd name="T74" fmla="*/ 256 w 256"/>
                  <a:gd name="T75" fmla="*/ 185 h 303"/>
                  <a:gd name="T76" fmla="*/ 223 w 256"/>
                  <a:gd name="T77" fmla="*/ 164 h 303"/>
                  <a:gd name="T78" fmla="*/ 223 w 256"/>
                  <a:gd name="T79" fmla="*/ 13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6" h="303">
                    <a:moveTo>
                      <a:pt x="223" y="138"/>
                    </a:moveTo>
                    <a:cubicBezTo>
                      <a:pt x="256" y="120"/>
                      <a:pt x="256" y="120"/>
                      <a:pt x="256" y="120"/>
                    </a:cubicBezTo>
                    <a:cubicBezTo>
                      <a:pt x="246" y="92"/>
                      <a:pt x="246" y="92"/>
                      <a:pt x="246" y="92"/>
                    </a:cubicBezTo>
                    <a:cubicBezTo>
                      <a:pt x="208" y="95"/>
                      <a:pt x="208" y="95"/>
                      <a:pt x="208" y="95"/>
                    </a:cubicBezTo>
                    <a:cubicBezTo>
                      <a:pt x="195" y="75"/>
                      <a:pt x="195" y="75"/>
                      <a:pt x="195" y="75"/>
                    </a:cubicBezTo>
                    <a:cubicBezTo>
                      <a:pt x="208" y="37"/>
                      <a:pt x="208" y="37"/>
                      <a:pt x="208" y="37"/>
                    </a:cubicBezTo>
                    <a:cubicBezTo>
                      <a:pt x="186" y="21"/>
                      <a:pt x="186" y="21"/>
                      <a:pt x="186" y="21"/>
                    </a:cubicBezTo>
                    <a:cubicBezTo>
                      <a:pt x="156" y="48"/>
                      <a:pt x="156" y="48"/>
                      <a:pt x="156" y="48"/>
                    </a:cubicBezTo>
                    <a:cubicBezTo>
                      <a:pt x="131" y="41"/>
                      <a:pt x="131" y="41"/>
                      <a:pt x="131" y="41"/>
                    </a:cubicBezTo>
                    <a:cubicBezTo>
                      <a:pt x="120" y="0"/>
                      <a:pt x="120" y="0"/>
                      <a:pt x="120" y="0"/>
                    </a:cubicBezTo>
                    <a:cubicBezTo>
                      <a:pt x="90" y="0"/>
                      <a:pt x="90" y="0"/>
                      <a:pt x="90" y="0"/>
                    </a:cubicBezTo>
                    <a:cubicBezTo>
                      <a:pt x="79" y="40"/>
                      <a:pt x="79" y="40"/>
                      <a:pt x="79" y="40"/>
                    </a:cubicBezTo>
                    <a:cubicBezTo>
                      <a:pt x="52" y="45"/>
                      <a:pt x="52" y="45"/>
                      <a:pt x="52" y="45"/>
                    </a:cubicBezTo>
                    <a:cubicBezTo>
                      <a:pt x="24" y="21"/>
                      <a:pt x="24" y="21"/>
                      <a:pt x="24" y="21"/>
                    </a:cubicBezTo>
                    <a:cubicBezTo>
                      <a:pt x="0" y="41"/>
                      <a:pt x="0" y="41"/>
                      <a:pt x="0" y="41"/>
                    </a:cubicBezTo>
                    <a:cubicBezTo>
                      <a:pt x="7" y="58"/>
                      <a:pt x="7" y="58"/>
                      <a:pt x="7" y="58"/>
                    </a:cubicBezTo>
                    <a:cubicBezTo>
                      <a:pt x="12" y="59"/>
                      <a:pt x="17" y="60"/>
                      <a:pt x="23" y="61"/>
                    </a:cubicBezTo>
                    <a:cubicBezTo>
                      <a:pt x="40" y="65"/>
                      <a:pt x="56" y="73"/>
                      <a:pt x="70" y="85"/>
                    </a:cubicBezTo>
                    <a:cubicBezTo>
                      <a:pt x="74" y="88"/>
                      <a:pt x="77" y="92"/>
                      <a:pt x="80" y="95"/>
                    </a:cubicBezTo>
                    <a:cubicBezTo>
                      <a:pt x="87" y="92"/>
                      <a:pt x="96" y="90"/>
                      <a:pt x="104" y="90"/>
                    </a:cubicBezTo>
                    <a:cubicBezTo>
                      <a:pt x="138" y="90"/>
                      <a:pt x="166" y="118"/>
                      <a:pt x="166" y="152"/>
                    </a:cubicBezTo>
                    <a:cubicBezTo>
                      <a:pt x="166" y="155"/>
                      <a:pt x="166" y="158"/>
                      <a:pt x="165" y="161"/>
                    </a:cubicBezTo>
                    <a:cubicBezTo>
                      <a:pt x="161" y="191"/>
                      <a:pt x="135" y="214"/>
                      <a:pt x="104" y="214"/>
                    </a:cubicBezTo>
                    <a:cubicBezTo>
                      <a:pt x="104" y="214"/>
                      <a:pt x="104" y="214"/>
                      <a:pt x="103" y="214"/>
                    </a:cubicBezTo>
                    <a:cubicBezTo>
                      <a:pt x="99" y="226"/>
                      <a:pt x="92" y="238"/>
                      <a:pt x="83" y="248"/>
                    </a:cubicBezTo>
                    <a:cubicBezTo>
                      <a:pt x="78" y="254"/>
                      <a:pt x="73" y="258"/>
                      <a:pt x="68" y="263"/>
                    </a:cubicBezTo>
                    <a:cubicBezTo>
                      <a:pt x="79" y="267"/>
                      <a:pt x="79" y="267"/>
                      <a:pt x="79" y="267"/>
                    </a:cubicBezTo>
                    <a:cubicBezTo>
                      <a:pt x="89" y="303"/>
                      <a:pt x="89" y="303"/>
                      <a:pt x="89" y="303"/>
                    </a:cubicBezTo>
                    <a:cubicBezTo>
                      <a:pt x="115" y="303"/>
                      <a:pt x="115" y="303"/>
                      <a:pt x="115" y="303"/>
                    </a:cubicBezTo>
                    <a:cubicBezTo>
                      <a:pt x="117" y="303"/>
                      <a:pt x="117" y="303"/>
                      <a:pt x="117" y="303"/>
                    </a:cubicBezTo>
                    <a:cubicBezTo>
                      <a:pt x="127" y="265"/>
                      <a:pt x="127" y="265"/>
                      <a:pt x="127" y="265"/>
                    </a:cubicBezTo>
                    <a:cubicBezTo>
                      <a:pt x="156" y="259"/>
                      <a:pt x="156" y="259"/>
                      <a:pt x="156" y="259"/>
                    </a:cubicBezTo>
                    <a:cubicBezTo>
                      <a:pt x="183" y="282"/>
                      <a:pt x="183" y="282"/>
                      <a:pt x="183" y="282"/>
                    </a:cubicBezTo>
                    <a:cubicBezTo>
                      <a:pt x="206" y="266"/>
                      <a:pt x="206" y="266"/>
                      <a:pt x="206" y="266"/>
                    </a:cubicBezTo>
                    <a:cubicBezTo>
                      <a:pt x="192" y="230"/>
                      <a:pt x="192" y="230"/>
                      <a:pt x="192" y="230"/>
                    </a:cubicBezTo>
                    <a:cubicBezTo>
                      <a:pt x="209" y="211"/>
                      <a:pt x="209" y="211"/>
                      <a:pt x="209" y="211"/>
                    </a:cubicBezTo>
                    <a:cubicBezTo>
                      <a:pt x="248" y="211"/>
                      <a:pt x="248" y="211"/>
                      <a:pt x="248" y="211"/>
                    </a:cubicBezTo>
                    <a:cubicBezTo>
                      <a:pt x="256" y="185"/>
                      <a:pt x="256" y="185"/>
                      <a:pt x="256" y="185"/>
                    </a:cubicBezTo>
                    <a:cubicBezTo>
                      <a:pt x="223" y="164"/>
                      <a:pt x="223" y="164"/>
                      <a:pt x="223" y="164"/>
                    </a:cubicBezTo>
                    <a:lnTo>
                      <a:pt x="223" y="1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19" name="Freeform 418"/>
              <p:cNvSpPr>
                <a:spLocks noEditPoints="1"/>
              </p:cNvSpPr>
              <p:nvPr/>
            </p:nvSpPr>
            <p:spPr bwMode="auto">
              <a:xfrm>
                <a:off x="1525547" y="5418668"/>
                <a:ext cx="52654" cy="52654"/>
              </a:xfrm>
              <a:custGeom>
                <a:avLst/>
                <a:gdLst>
                  <a:gd name="T0" fmla="*/ 15 w 31"/>
                  <a:gd name="T1" fmla="*/ 0 h 31"/>
                  <a:gd name="T2" fmla="*/ 0 w 31"/>
                  <a:gd name="T3" fmla="*/ 16 h 31"/>
                  <a:gd name="T4" fmla="*/ 15 w 31"/>
                  <a:gd name="T5" fmla="*/ 31 h 31"/>
                  <a:gd name="T6" fmla="*/ 31 w 31"/>
                  <a:gd name="T7" fmla="*/ 16 h 31"/>
                  <a:gd name="T8" fmla="*/ 15 w 31"/>
                  <a:gd name="T9" fmla="*/ 0 h 31"/>
                  <a:gd name="T10" fmla="*/ 15 w 31"/>
                  <a:gd name="T11" fmla="*/ 27 h 31"/>
                  <a:gd name="T12" fmla="*/ 4 w 31"/>
                  <a:gd name="T13" fmla="*/ 16 h 31"/>
                  <a:gd name="T14" fmla="*/ 15 w 31"/>
                  <a:gd name="T15" fmla="*/ 4 h 31"/>
                  <a:gd name="T16" fmla="*/ 27 w 31"/>
                  <a:gd name="T17" fmla="*/ 16 h 31"/>
                  <a:gd name="T18" fmla="*/ 15 w 31"/>
                  <a:gd name="T19"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1">
                    <a:moveTo>
                      <a:pt x="15" y="0"/>
                    </a:moveTo>
                    <a:cubicBezTo>
                      <a:pt x="7" y="0"/>
                      <a:pt x="0" y="7"/>
                      <a:pt x="0" y="16"/>
                    </a:cubicBezTo>
                    <a:cubicBezTo>
                      <a:pt x="0" y="24"/>
                      <a:pt x="7" y="31"/>
                      <a:pt x="15" y="31"/>
                    </a:cubicBezTo>
                    <a:cubicBezTo>
                      <a:pt x="24" y="31"/>
                      <a:pt x="31" y="24"/>
                      <a:pt x="31" y="16"/>
                    </a:cubicBezTo>
                    <a:cubicBezTo>
                      <a:pt x="31" y="7"/>
                      <a:pt x="24" y="0"/>
                      <a:pt x="15" y="0"/>
                    </a:cubicBezTo>
                    <a:close/>
                    <a:moveTo>
                      <a:pt x="15" y="27"/>
                    </a:moveTo>
                    <a:cubicBezTo>
                      <a:pt x="9" y="27"/>
                      <a:pt x="4" y="22"/>
                      <a:pt x="4" y="16"/>
                    </a:cubicBezTo>
                    <a:cubicBezTo>
                      <a:pt x="4" y="9"/>
                      <a:pt x="9" y="4"/>
                      <a:pt x="15" y="4"/>
                    </a:cubicBezTo>
                    <a:cubicBezTo>
                      <a:pt x="22" y="4"/>
                      <a:pt x="27" y="9"/>
                      <a:pt x="27" y="16"/>
                    </a:cubicBezTo>
                    <a:cubicBezTo>
                      <a:pt x="27" y="22"/>
                      <a:pt x="22" y="27"/>
                      <a:pt x="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20" name="Freeform 419"/>
              <p:cNvSpPr>
                <a:spLocks noEditPoints="1"/>
              </p:cNvSpPr>
              <p:nvPr/>
            </p:nvSpPr>
            <p:spPr bwMode="auto">
              <a:xfrm>
                <a:off x="1474337" y="5369621"/>
                <a:ext cx="155075" cy="152911"/>
              </a:xfrm>
              <a:custGeom>
                <a:avLst/>
                <a:gdLst>
                  <a:gd name="T0" fmla="*/ 91 w 91"/>
                  <a:gd name="T1" fmla="*/ 35 h 90"/>
                  <a:gd name="T2" fmla="*/ 88 w 91"/>
                  <a:gd name="T3" fmla="*/ 27 h 90"/>
                  <a:gd name="T4" fmla="*/ 76 w 91"/>
                  <a:gd name="T5" fmla="*/ 28 h 90"/>
                  <a:gd name="T6" fmla="*/ 72 w 91"/>
                  <a:gd name="T7" fmla="*/ 22 h 90"/>
                  <a:gd name="T8" fmla="*/ 76 w 91"/>
                  <a:gd name="T9" fmla="*/ 11 h 90"/>
                  <a:gd name="T10" fmla="*/ 70 w 91"/>
                  <a:gd name="T11" fmla="*/ 6 h 90"/>
                  <a:gd name="T12" fmla="*/ 61 w 91"/>
                  <a:gd name="T13" fmla="*/ 14 h 90"/>
                  <a:gd name="T14" fmla="*/ 53 w 91"/>
                  <a:gd name="T15" fmla="*/ 12 h 90"/>
                  <a:gd name="T16" fmla="*/ 50 w 91"/>
                  <a:gd name="T17" fmla="*/ 0 h 90"/>
                  <a:gd name="T18" fmla="*/ 41 w 91"/>
                  <a:gd name="T19" fmla="*/ 0 h 90"/>
                  <a:gd name="T20" fmla="*/ 38 w 91"/>
                  <a:gd name="T21" fmla="*/ 11 h 90"/>
                  <a:gd name="T22" fmla="*/ 30 w 91"/>
                  <a:gd name="T23" fmla="*/ 13 h 90"/>
                  <a:gd name="T24" fmla="*/ 22 w 91"/>
                  <a:gd name="T25" fmla="*/ 6 h 90"/>
                  <a:gd name="T26" fmla="*/ 15 w 91"/>
                  <a:gd name="T27" fmla="*/ 12 h 90"/>
                  <a:gd name="T28" fmla="*/ 19 w 91"/>
                  <a:gd name="T29" fmla="*/ 22 h 90"/>
                  <a:gd name="T30" fmla="*/ 15 w 91"/>
                  <a:gd name="T31" fmla="*/ 27 h 90"/>
                  <a:gd name="T32" fmla="*/ 3 w 91"/>
                  <a:gd name="T33" fmla="*/ 26 h 90"/>
                  <a:gd name="T34" fmla="*/ 0 w 91"/>
                  <a:gd name="T35" fmla="*/ 34 h 90"/>
                  <a:gd name="T36" fmla="*/ 11 w 91"/>
                  <a:gd name="T37" fmla="*/ 40 h 90"/>
                  <a:gd name="T38" fmla="*/ 10 w 91"/>
                  <a:gd name="T39" fmla="*/ 48 h 90"/>
                  <a:gd name="T40" fmla="*/ 0 w 91"/>
                  <a:gd name="T41" fmla="*/ 54 h 90"/>
                  <a:gd name="T42" fmla="*/ 3 w 91"/>
                  <a:gd name="T43" fmla="*/ 62 h 90"/>
                  <a:gd name="T44" fmla="*/ 15 w 91"/>
                  <a:gd name="T45" fmla="*/ 61 h 90"/>
                  <a:gd name="T46" fmla="*/ 18 w 91"/>
                  <a:gd name="T47" fmla="*/ 68 h 90"/>
                  <a:gd name="T48" fmla="*/ 15 w 91"/>
                  <a:gd name="T49" fmla="*/ 78 h 90"/>
                  <a:gd name="T50" fmla="*/ 22 w 91"/>
                  <a:gd name="T51" fmla="*/ 83 h 90"/>
                  <a:gd name="T52" fmla="*/ 31 w 91"/>
                  <a:gd name="T53" fmla="*/ 76 h 90"/>
                  <a:gd name="T54" fmla="*/ 38 w 91"/>
                  <a:gd name="T55" fmla="*/ 79 h 90"/>
                  <a:gd name="T56" fmla="*/ 41 w 91"/>
                  <a:gd name="T57" fmla="*/ 90 h 90"/>
                  <a:gd name="T58" fmla="*/ 49 w 91"/>
                  <a:gd name="T59" fmla="*/ 90 h 90"/>
                  <a:gd name="T60" fmla="*/ 52 w 91"/>
                  <a:gd name="T61" fmla="*/ 78 h 90"/>
                  <a:gd name="T62" fmla="*/ 61 w 91"/>
                  <a:gd name="T63" fmla="*/ 76 h 90"/>
                  <a:gd name="T64" fmla="*/ 69 w 91"/>
                  <a:gd name="T65" fmla="*/ 83 h 90"/>
                  <a:gd name="T66" fmla="*/ 76 w 91"/>
                  <a:gd name="T67" fmla="*/ 78 h 90"/>
                  <a:gd name="T68" fmla="*/ 72 w 91"/>
                  <a:gd name="T69" fmla="*/ 68 h 90"/>
                  <a:gd name="T70" fmla="*/ 76 w 91"/>
                  <a:gd name="T71" fmla="*/ 62 h 90"/>
                  <a:gd name="T72" fmla="*/ 88 w 91"/>
                  <a:gd name="T73" fmla="*/ 62 h 90"/>
                  <a:gd name="T74" fmla="*/ 91 w 91"/>
                  <a:gd name="T75" fmla="*/ 55 h 90"/>
                  <a:gd name="T76" fmla="*/ 81 w 91"/>
                  <a:gd name="T77" fmla="*/ 48 h 90"/>
                  <a:gd name="T78" fmla="*/ 81 w 91"/>
                  <a:gd name="T79" fmla="*/ 41 h 90"/>
                  <a:gd name="T80" fmla="*/ 91 w 91"/>
                  <a:gd name="T81" fmla="*/ 35 h 90"/>
                  <a:gd name="T82" fmla="*/ 45 w 91"/>
                  <a:gd name="T83" fmla="*/ 63 h 90"/>
                  <a:gd name="T84" fmla="*/ 27 w 91"/>
                  <a:gd name="T85" fmla="*/ 45 h 90"/>
                  <a:gd name="T86" fmla="*/ 45 w 91"/>
                  <a:gd name="T87" fmla="*/ 26 h 90"/>
                  <a:gd name="T88" fmla="*/ 64 w 91"/>
                  <a:gd name="T89" fmla="*/ 45 h 90"/>
                  <a:gd name="T90" fmla="*/ 45 w 91"/>
                  <a:gd name="T91" fmla="*/ 6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 h="90">
                    <a:moveTo>
                      <a:pt x="91" y="35"/>
                    </a:moveTo>
                    <a:cubicBezTo>
                      <a:pt x="88" y="27"/>
                      <a:pt x="88" y="27"/>
                      <a:pt x="88" y="27"/>
                    </a:cubicBezTo>
                    <a:cubicBezTo>
                      <a:pt x="76" y="28"/>
                      <a:pt x="76" y="28"/>
                      <a:pt x="76" y="28"/>
                    </a:cubicBezTo>
                    <a:cubicBezTo>
                      <a:pt x="72" y="22"/>
                      <a:pt x="72" y="22"/>
                      <a:pt x="72" y="22"/>
                    </a:cubicBezTo>
                    <a:cubicBezTo>
                      <a:pt x="76" y="11"/>
                      <a:pt x="76" y="11"/>
                      <a:pt x="76" y="11"/>
                    </a:cubicBezTo>
                    <a:cubicBezTo>
                      <a:pt x="70" y="6"/>
                      <a:pt x="70" y="6"/>
                      <a:pt x="70" y="6"/>
                    </a:cubicBezTo>
                    <a:cubicBezTo>
                      <a:pt x="61" y="14"/>
                      <a:pt x="61" y="14"/>
                      <a:pt x="61" y="14"/>
                    </a:cubicBezTo>
                    <a:cubicBezTo>
                      <a:pt x="53" y="12"/>
                      <a:pt x="53" y="12"/>
                      <a:pt x="53" y="12"/>
                    </a:cubicBezTo>
                    <a:cubicBezTo>
                      <a:pt x="50" y="0"/>
                      <a:pt x="50" y="0"/>
                      <a:pt x="50" y="0"/>
                    </a:cubicBezTo>
                    <a:cubicBezTo>
                      <a:pt x="41" y="0"/>
                      <a:pt x="41" y="0"/>
                      <a:pt x="41" y="0"/>
                    </a:cubicBezTo>
                    <a:cubicBezTo>
                      <a:pt x="38" y="11"/>
                      <a:pt x="38" y="11"/>
                      <a:pt x="38" y="11"/>
                    </a:cubicBezTo>
                    <a:cubicBezTo>
                      <a:pt x="30" y="13"/>
                      <a:pt x="30" y="13"/>
                      <a:pt x="30" y="13"/>
                    </a:cubicBezTo>
                    <a:cubicBezTo>
                      <a:pt x="22" y="6"/>
                      <a:pt x="22" y="6"/>
                      <a:pt x="22" y="6"/>
                    </a:cubicBezTo>
                    <a:cubicBezTo>
                      <a:pt x="15" y="12"/>
                      <a:pt x="15" y="12"/>
                      <a:pt x="15" y="12"/>
                    </a:cubicBezTo>
                    <a:cubicBezTo>
                      <a:pt x="19" y="22"/>
                      <a:pt x="19" y="22"/>
                      <a:pt x="19" y="22"/>
                    </a:cubicBezTo>
                    <a:cubicBezTo>
                      <a:pt x="15" y="27"/>
                      <a:pt x="15" y="27"/>
                      <a:pt x="15" y="27"/>
                    </a:cubicBezTo>
                    <a:cubicBezTo>
                      <a:pt x="3" y="26"/>
                      <a:pt x="3" y="26"/>
                      <a:pt x="3" y="26"/>
                    </a:cubicBezTo>
                    <a:cubicBezTo>
                      <a:pt x="0" y="34"/>
                      <a:pt x="0" y="34"/>
                      <a:pt x="0" y="34"/>
                    </a:cubicBezTo>
                    <a:cubicBezTo>
                      <a:pt x="11" y="40"/>
                      <a:pt x="11" y="40"/>
                      <a:pt x="11" y="40"/>
                    </a:cubicBezTo>
                    <a:cubicBezTo>
                      <a:pt x="10" y="48"/>
                      <a:pt x="10" y="48"/>
                      <a:pt x="10" y="48"/>
                    </a:cubicBezTo>
                    <a:cubicBezTo>
                      <a:pt x="0" y="54"/>
                      <a:pt x="0" y="54"/>
                      <a:pt x="0" y="54"/>
                    </a:cubicBezTo>
                    <a:cubicBezTo>
                      <a:pt x="3" y="62"/>
                      <a:pt x="3" y="62"/>
                      <a:pt x="3" y="62"/>
                    </a:cubicBezTo>
                    <a:cubicBezTo>
                      <a:pt x="15" y="61"/>
                      <a:pt x="15" y="61"/>
                      <a:pt x="15" y="61"/>
                    </a:cubicBezTo>
                    <a:cubicBezTo>
                      <a:pt x="18" y="68"/>
                      <a:pt x="18" y="68"/>
                      <a:pt x="18" y="68"/>
                    </a:cubicBezTo>
                    <a:cubicBezTo>
                      <a:pt x="15" y="78"/>
                      <a:pt x="15" y="78"/>
                      <a:pt x="15" y="78"/>
                    </a:cubicBezTo>
                    <a:cubicBezTo>
                      <a:pt x="22" y="83"/>
                      <a:pt x="22" y="83"/>
                      <a:pt x="22" y="83"/>
                    </a:cubicBezTo>
                    <a:cubicBezTo>
                      <a:pt x="31" y="76"/>
                      <a:pt x="31" y="76"/>
                      <a:pt x="31" y="76"/>
                    </a:cubicBezTo>
                    <a:cubicBezTo>
                      <a:pt x="38" y="79"/>
                      <a:pt x="38" y="79"/>
                      <a:pt x="38" y="79"/>
                    </a:cubicBezTo>
                    <a:cubicBezTo>
                      <a:pt x="41" y="90"/>
                      <a:pt x="41" y="90"/>
                      <a:pt x="41" y="90"/>
                    </a:cubicBezTo>
                    <a:cubicBezTo>
                      <a:pt x="49" y="90"/>
                      <a:pt x="49" y="90"/>
                      <a:pt x="49" y="90"/>
                    </a:cubicBezTo>
                    <a:cubicBezTo>
                      <a:pt x="52" y="78"/>
                      <a:pt x="52" y="78"/>
                      <a:pt x="52" y="78"/>
                    </a:cubicBezTo>
                    <a:cubicBezTo>
                      <a:pt x="61" y="76"/>
                      <a:pt x="61" y="76"/>
                      <a:pt x="61" y="76"/>
                    </a:cubicBezTo>
                    <a:cubicBezTo>
                      <a:pt x="69" y="83"/>
                      <a:pt x="69" y="83"/>
                      <a:pt x="69" y="83"/>
                    </a:cubicBezTo>
                    <a:cubicBezTo>
                      <a:pt x="76" y="78"/>
                      <a:pt x="76" y="78"/>
                      <a:pt x="76" y="78"/>
                    </a:cubicBezTo>
                    <a:cubicBezTo>
                      <a:pt x="72" y="68"/>
                      <a:pt x="72" y="68"/>
                      <a:pt x="72" y="68"/>
                    </a:cubicBezTo>
                    <a:cubicBezTo>
                      <a:pt x="76" y="62"/>
                      <a:pt x="76" y="62"/>
                      <a:pt x="76" y="62"/>
                    </a:cubicBezTo>
                    <a:cubicBezTo>
                      <a:pt x="88" y="62"/>
                      <a:pt x="88" y="62"/>
                      <a:pt x="88" y="62"/>
                    </a:cubicBezTo>
                    <a:cubicBezTo>
                      <a:pt x="91" y="55"/>
                      <a:pt x="91" y="55"/>
                      <a:pt x="91" y="55"/>
                    </a:cubicBezTo>
                    <a:cubicBezTo>
                      <a:pt x="81" y="48"/>
                      <a:pt x="81" y="48"/>
                      <a:pt x="81" y="48"/>
                    </a:cubicBezTo>
                    <a:cubicBezTo>
                      <a:pt x="81" y="41"/>
                      <a:pt x="81" y="41"/>
                      <a:pt x="81" y="41"/>
                    </a:cubicBezTo>
                    <a:lnTo>
                      <a:pt x="91" y="35"/>
                    </a:lnTo>
                    <a:close/>
                    <a:moveTo>
                      <a:pt x="45" y="63"/>
                    </a:moveTo>
                    <a:cubicBezTo>
                      <a:pt x="35" y="63"/>
                      <a:pt x="27" y="55"/>
                      <a:pt x="27" y="45"/>
                    </a:cubicBezTo>
                    <a:cubicBezTo>
                      <a:pt x="27" y="34"/>
                      <a:pt x="35" y="26"/>
                      <a:pt x="45" y="26"/>
                    </a:cubicBezTo>
                    <a:cubicBezTo>
                      <a:pt x="56" y="26"/>
                      <a:pt x="64" y="34"/>
                      <a:pt x="64" y="45"/>
                    </a:cubicBezTo>
                    <a:cubicBezTo>
                      <a:pt x="64" y="55"/>
                      <a:pt x="56" y="63"/>
                      <a:pt x="45"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21" name="Freeform 420"/>
              <p:cNvSpPr/>
              <p:nvPr/>
            </p:nvSpPr>
            <p:spPr bwMode="auto">
              <a:xfrm>
                <a:off x="1429617" y="5060914"/>
                <a:ext cx="119732" cy="177435"/>
              </a:xfrm>
              <a:custGeom>
                <a:avLst/>
                <a:gdLst>
                  <a:gd name="T0" fmla="*/ 23 w 70"/>
                  <a:gd name="T1" fmla="*/ 91 h 104"/>
                  <a:gd name="T2" fmla="*/ 20 w 70"/>
                  <a:gd name="T3" fmla="*/ 104 h 104"/>
                  <a:gd name="T4" fmla="*/ 70 w 70"/>
                  <a:gd name="T5" fmla="*/ 60 h 104"/>
                  <a:gd name="T6" fmla="*/ 70 w 70"/>
                  <a:gd name="T7" fmla="*/ 52 h 104"/>
                  <a:gd name="T8" fmla="*/ 18 w 70"/>
                  <a:gd name="T9" fmla="*/ 0 h 104"/>
                  <a:gd name="T10" fmla="*/ 0 w 70"/>
                  <a:gd name="T11" fmla="*/ 3 h 104"/>
                  <a:gd name="T12" fmla="*/ 8 w 70"/>
                  <a:gd name="T13" fmla="*/ 13 h 104"/>
                  <a:gd name="T14" fmla="*/ 18 w 70"/>
                  <a:gd name="T15" fmla="*/ 12 h 104"/>
                  <a:gd name="T16" fmla="*/ 58 w 70"/>
                  <a:gd name="T17" fmla="*/ 52 h 104"/>
                  <a:gd name="T18" fmla="*/ 23 w 70"/>
                  <a:gd name="T19" fmla="*/ 9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04">
                    <a:moveTo>
                      <a:pt x="23" y="91"/>
                    </a:moveTo>
                    <a:cubicBezTo>
                      <a:pt x="22" y="96"/>
                      <a:pt x="22" y="100"/>
                      <a:pt x="20" y="104"/>
                    </a:cubicBezTo>
                    <a:cubicBezTo>
                      <a:pt x="46" y="103"/>
                      <a:pt x="66" y="84"/>
                      <a:pt x="70" y="60"/>
                    </a:cubicBezTo>
                    <a:cubicBezTo>
                      <a:pt x="70" y="57"/>
                      <a:pt x="70" y="55"/>
                      <a:pt x="70" y="52"/>
                    </a:cubicBezTo>
                    <a:cubicBezTo>
                      <a:pt x="70" y="23"/>
                      <a:pt x="47" y="0"/>
                      <a:pt x="18" y="0"/>
                    </a:cubicBezTo>
                    <a:cubicBezTo>
                      <a:pt x="12" y="0"/>
                      <a:pt x="6" y="1"/>
                      <a:pt x="0" y="3"/>
                    </a:cubicBezTo>
                    <a:cubicBezTo>
                      <a:pt x="3" y="6"/>
                      <a:pt x="6" y="10"/>
                      <a:pt x="8" y="13"/>
                    </a:cubicBezTo>
                    <a:cubicBezTo>
                      <a:pt x="11" y="13"/>
                      <a:pt x="15" y="12"/>
                      <a:pt x="18" y="12"/>
                    </a:cubicBezTo>
                    <a:cubicBezTo>
                      <a:pt x="40" y="12"/>
                      <a:pt x="58" y="30"/>
                      <a:pt x="58" y="52"/>
                    </a:cubicBezTo>
                    <a:cubicBezTo>
                      <a:pt x="58" y="72"/>
                      <a:pt x="43" y="89"/>
                      <a:pt x="23"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22" name="Freeform 421"/>
              <p:cNvSpPr>
                <a:spLocks noEditPoints="1"/>
              </p:cNvSpPr>
              <p:nvPr/>
            </p:nvSpPr>
            <p:spPr bwMode="auto">
              <a:xfrm>
                <a:off x="1084124" y="5006097"/>
                <a:ext cx="366410" cy="356312"/>
              </a:xfrm>
              <a:custGeom>
                <a:avLst/>
                <a:gdLst>
                  <a:gd name="T0" fmla="*/ 205 w 215"/>
                  <a:gd name="T1" fmla="*/ 143 h 209"/>
                  <a:gd name="T2" fmla="*/ 208 w 215"/>
                  <a:gd name="T3" fmla="*/ 135 h 209"/>
                  <a:gd name="T4" fmla="*/ 211 w 215"/>
                  <a:gd name="T5" fmla="*/ 122 h 209"/>
                  <a:gd name="T6" fmla="*/ 197 w 215"/>
                  <a:gd name="T7" fmla="*/ 52 h 209"/>
                  <a:gd name="T8" fmla="*/ 190 w 215"/>
                  <a:gd name="T9" fmla="*/ 42 h 209"/>
                  <a:gd name="T10" fmla="*/ 184 w 215"/>
                  <a:gd name="T11" fmla="*/ 35 h 209"/>
                  <a:gd name="T12" fmla="*/ 177 w 215"/>
                  <a:gd name="T13" fmla="*/ 29 h 209"/>
                  <a:gd name="T14" fmla="*/ 136 w 215"/>
                  <a:gd name="T15" fmla="*/ 8 h 209"/>
                  <a:gd name="T16" fmla="*/ 130 w 215"/>
                  <a:gd name="T17" fmla="*/ 6 h 209"/>
                  <a:gd name="T18" fmla="*/ 36 w 215"/>
                  <a:gd name="T19" fmla="*/ 40 h 209"/>
                  <a:gd name="T20" fmla="*/ 47 w 215"/>
                  <a:gd name="T21" fmla="*/ 182 h 209"/>
                  <a:gd name="T22" fmla="*/ 128 w 215"/>
                  <a:gd name="T23" fmla="*/ 204 h 209"/>
                  <a:gd name="T24" fmla="*/ 188 w 215"/>
                  <a:gd name="T25" fmla="*/ 171 h 209"/>
                  <a:gd name="T26" fmla="*/ 205 w 215"/>
                  <a:gd name="T27" fmla="*/ 143 h 209"/>
                  <a:gd name="T28" fmla="*/ 152 w 215"/>
                  <a:gd name="T29" fmla="*/ 140 h 209"/>
                  <a:gd name="T30" fmla="*/ 127 w 215"/>
                  <a:gd name="T31" fmla="*/ 157 h 209"/>
                  <a:gd name="T32" fmla="*/ 76 w 215"/>
                  <a:gd name="T33" fmla="*/ 146 h 209"/>
                  <a:gd name="T34" fmla="*/ 70 w 215"/>
                  <a:gd name="T35" fmla="*/ 70 h 209"/>
                  <a:gd name="T36" fmla="*/ 86 w 215"/>
                  <a:gd name="T37" fmla="*/ 57 h 209"/>
                  <a:gd name="T38" fmla="*/ 146 w 215"/>
                  <a:gd name="T39" fmla="*/ 64 h 209"/>
                  <a:gd name="T40" fmla="*/ 159 w 215"/>
                  <a:gd name="T41" fmla="*/ 81 h 209"/>
                  <a:gd name="T42" fmla="*/ 165 w 215"/>
                  <a:gd name="T43" fmla="*/ 110 h 209"/>
                  <a:gd name="T44" fmla="*/ 152 w 215"/>
                  <a:gd name="T45" fmla="*/ 14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5" h="209">
                    <a:moveTo>
                      <a:pt x="205" y="143"/>
                    </a:moveTo>
                    <a:cubicBezTo>
                      <a:pt x="206" y="141"/>
                      <a:pt x="207" y="138"/>
                      <a:pt x="208" y="135"/>
                    </a:cubicBezTo>
                    <a:cubicBezTo>
                      <a:pt x="209" y="131"/>
                      <a:pt x="210" y="127"/>
                      <a:pt x="211" y="122"/>
                    </a:cubicBezTo>
                    <a:cubicBezTo>
                      <a:pt x="215" y="98"/>
                      <a:pt x="210" y="73"/>
                      <a:pt x="197" y="52"/>
                    </a:cubicBezTo>
                    <a:cubicBezTo>
                      <a:pt x="195" y="49"/>
                      <a:pt x="193" y="45"/>
                      <a:pt x="190" y="42"/>
                    </a:cubicBezTo>
                    <a:cubicBezTo>
                      <a:pt x="188" y="39"/>
                      <a:pt x="186" y="37"/>
                      <a:pt x="184" y="35"/>
                    </a:cubicBezTo>
                    <a:cubicBezTo>
                      <a:pt x="182" y="33"/>
                      <a:pt x="180" y="31"/>
                      <a:pt x="177" y="29"/>
                    </a:cubicBezTo>
                    <a:cubicBezTo>
                      <a:pt x="165" y="18"/>
                      <a:pt x="151" y="11"/>
                      <a:pt x="136" y="8"/>
                    </a:cubicBezTo>
                    <a:cubicBezTo>
                      <a:pt x="134" y="7"/>
                      <a:pt x="132" y="7"/>
                      <a:pt x="130" y="6"/>
                    </a:cubicBezTo>
                    <a:cubicBezTo>
                      <a:pt x="96" y="0"/>
                      <a:pt x="60" y="12"/>
                      <a:pt x="36" y="40"/>
                    </a:cubicBezTo>
                    <a:cubicBezTo>
                      <a:pt x="0" y="82"/>
                      <a:pt x="4" y="145"/>
                      <a:pt x="47" y="182"/>
                    </a:cubicBezTo>
                    <a:cubicBezTo>
                      <a:pt x="70" y="202"/>
                      <a:pt x="100" y="209"/>
                      <a:pt x="128" y="204"/>
                    </a:cubicBezTo>
                    <a:cubicBezTo>
                      <a:pt x="151" y="201"/>
                      <a:pt x="172" y="189"/>
                      <a:pt x="188" y="171"/>
                    </a:cubicBezTo>
                    <a:cubicBezTo>
                      <a:pt x="195" y="162"/>
                      <a:pt x="201" y="153"/>
                      <a:pt x="205" y="143"/>
                    </a:cubicBezTo>
                    <a:close/>
                    <a:moveTo>
                      <a:pt x="152" y="140"/>
                    </a:moveTo>
                    <a:cubicBezTo>
                      <a:pt x="145" y="149"/>
                      <a:pt x="136" y="154"/>
                      <a:pt x="127" y="157"/>
                    </a:cubicBezTo>
                    <a:cubicBezTo>
                      <a:pt x="110" y="162"/>
                      <a:pt x="91" y="159"/>
                      <a:pt x="76" y="146"/>
                    </a:cubicBezTo>
                    <a:cubicBezTo>
                      <a:pt x="54" y="127"/>
                      <a:pt x="51" y="93"/>
                      <a:pt x="70" y="70"/>
                    </a:cubicBezTo>
                    <a:cubicBezTo>
                      <a:pt x="75" y="65"/>
                      <a:pt x="80" y="61"/>
                      <a:pt x="86" y="57"/>
                    </a:cubicBezTo>
                    <a:cubicBezTo>
                      <a:pt x="105" y="48"/>
                      <a:pt x="129" y="50"/>
                      <a:pt x="146" y="64"/>
                    </a:cubicBezTo>
                    <a:cubicBezTo>
                      <a:pt x="152" y="69"/>
                      <a:pt x="156" y="75"/>
                      <a:pt x="159" y="81"/>
                    </a:cubicBezTo>
                    <a:cubicBezTo>
                      <a:pt x="164" y="90"/>
                      <a:pt x="166" y="100"/>
                      <a:pt x="165" y="110"/>
                    </a:cubicBezTo>
                    <a:cubicBezTo>
                      <a:pt x="164" y="121"/>
                      <a:pt x="160" y="132"/>
                      <a:pt x="152"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sp>
            <p:nvSpPr>
              <p:cNvPr id="23" name="Freeform 422"/>
              <p:cNvSpPr/>
              <p:nvPr/>
            </p:nvSpPr>
            <p:spPr bwMode="auto">
              <a:xfrm>
                <a:off x="1011996" y="5301100"/>
                <a:ext cx="173829" cy="181041"/>
              </a:xfrm>
              <a:custGeom>
                <a:avLst/>
                <a:gdLst>
                  <a:gd name="T0" fmla="*/ 60 w 102"/>
                  <a:gd name="T1" fmla="*/ 0 h 106"/>
                  <a:gd name="T2" fmla="*/ 14 w 102"/>
                  <a:gd name="T3" fmla="*/ 54 h 106"/>
                  <a:gd name="T4" fmla="*/ 19 w 102"/>
                  <a:gd name="T5" fmla="*/ 89 h 106"/>
                  <a:gd name="T6" fmla="*/ 56 w 102"/>
                  <a:gd name="T7" fmla="*/ 89 h 106"/>
                  <a:gd name="T8" fmla="*/ 102 w 102"/>
                  <a:gd name="T9" fmla="*/ 35 h 106"/>
                  <a:gd name="T10" fmla="*/ 79 w 102"/>
                  <a:gd name="T11" fmla="*/ 20 h 106"/>
                  <a:gd name="T12" fmla="*/ 60 w 102"/>
                  <a:gd name="T13" fmla="*/ 0 h 106"/>
                </a:gdLst>
                <a:ahLst/>
                <a:cxnLst>
                  <a:cxn ang="0">
                    <a:pos x="T0" y="T1"/>
                  </a:cxn>
                  <a:cxn ang="0">
                    <a:pos x="T2" y="T3"/>
                  </a:cxn>
                  <a:cxn ang="0">
                    <a:pos x="T4" y="T5"/>
                  </a:cxn>
                  <a:cxn ang="0">
                    <a:pos x="T6" y="T7"/>
                  </a:cxn>
                  <a:cxn ang="0">
                    <a:pos x="T8" y="T9"/>
                  </a:cxn>
                  <a:cxn ang="0">
                    <a:pos x="T10" y="T11"/>
                  </a:cxn>
                  <a:cxn ang="0">
                    <a:pos x="T12" y="T13"/>
                  </a:cxn>
                </a:cxnLst>
                <a:rect l="0" t="0" r="r" b="b"/>
                <a:pathLst>
                  <a:path w="102" h="106">
                    <a:moveTo>
                      <a:pt x="60" y="0"/>
                    </a:moveTo>
                    <a:cubicBezTo>
                      <a:pt x="14" y="54"/>
                      <a:pt x="14" y="54"/>
                      <a:pt x="14" y="54"/>
                    </a:cubicBezTo>
                    <a:cubicBezTo>
                      <a:pt x="14" y="54"/>
                      <a:pt x="0" y="73"/>
                      <a:pt x="19" y="89"/>
                    </a:cubicBezTo>
                    <a:cubicBezTo>
                      <a:pt x="38" y="106"/>
                      <a:pt x="56" y="89"/>
                      <a:pt x="56" y="89"/>
                    </a:cubicBezTo>
                    <a:cubicBezTo>
                      <a:pt x="102" y="35"/>
                      <a:pt x="102" y="35"/>
                      <a:pt x="102" y="35"/>
                    </a:cubicBezTo>
                    <a:cubicBezTo>
                      <a:pt x="94" y="31"/>
                      <a:pt x="86" y="26"/>
                      <a:pt x="79" y="20"/>
                    </a:cubicBezTo>
                    <a:cubicBezTo>
                      <a:pt x="71" y="14"/>
                      <a:pt x="65" y="7"/>
                      <a:pt x="6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ea typeface="微软雅黑 Light" panose="020B0502040204020203" pitchFamily="34" charset="-122"/>
                </a:endParaRPr>
              </a:p>
            </p:txBody>
          </p:sp>
        </p:grpSp>
      </p:grpSp>
      <p:sp>
        <p:nvSpPr>
          <p:cNvPr id="2" name="椭圆 1"/>
          <p:cNvSpPr/>
          <p:nvPr/>
        </p:nvSpPr>
        <p:spPr>
          <a:xfrm>
            <a:off x="5638800" y="3255245"/>
            <a:ext cx="914400" cy="9144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3" name="文本框 2"/>
          <p:cNvSpPr txBox="1"/>
          <p:nvPr/>
        </p:nvSpPr>
        <p:spPr>
          <a:xfrm>
            <a:off x="5852729" y="3527779"/>
            <a:ext cx="453842" cy="369332"/>
          </a:xfrm>
          <a:prstGeom prst="rect">
            <a:avLst/>
          </a:prstGeom>
          <a:noFill/>
        </p:spPr>
        <p:txBody>
          <a:bodyPr wrap="none" rtlCol="0">
            <a:spAutoFit/>
          </a:bodyPr>
          <a:lstStyle/>
          <a:p>
            <a:r>
              <a:rPr lang="en-US" altLang="zh-CN" b="1" dirty="0">
                <a:solidFill>
                  <a:schemeClr val="tx1">
                    <a:lumMod val="75000"/>
                    <a:lumOff val="25000"/>
                  </a:schemeClr>
                </a:solidFill>
                <a:latin typeface="微软雅黑 Light" panose="020B0502040204020203" pitchFamily="34" charset="-122"/>
                <a:ea typeface="微软雅黑 Light" panose="020B0502040204020203" pitchFamily="34" charset="-122"/>
              </a:rPr>
              <a:t>VS</a:t>
            </a:r>
            <a:endParaRPr lang="zh-CN" altLang="en-US" b="1"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6" name="文本框 25"/>
          <p:cNvSpPr txBox="1"/>
          <p:nvPr/>
        </p:nvSpPr>
        <p:spPr>
          <a:xfrm>
            <a:off x="340995" y="470535"/>
            <a:ext cx="4747260" cy="650875"/>
          </a:xfrm>
          <a:prstGeom prst="rect">
            <a:avLst/>
          </a:prstGeom>
          <a:noFill/>
        </p:spPr>
        <p:txBody>
          <a:bodyPr wrap="square" rtlCol="0">
            <a:spAutoFit/>
          </a:bodyPr>
          <a:lstStyle/>
          <a:p>
            <a:pPr marL="0" indent="0">
              <a:lnSpc>
                <a:spcPct val="130000"/>
              </a:lnSpc>
              <a:buNone/>
            </a:pPr>
            <a:r>
              <a:rPr lang="zh-CN" altLang="en-US" sz="2800" dirty="0">
                <a:latin typeface="微软雅黑 Light" panose="020B0502040204020203" pitchFamily="34" charset="-122"/>
                <a:ea typeface="微软雅黑 Light" panose="020B0502040204020203" pitchFamily="34" charset="-122"/>
                <a:sym typeface="+mn-ea"/>
              </a:rPr>
              <a:t>二、生活动作与表演动作</a:t>
            </a:r>
            <a:endParaRPr lang="zh-CN" altLang="en-US" sz="2800" dirty="0">
              <a:solidFill>
                <a:srgbClr val="413B39"/>
              </a:solidFill>
              <a:latin typeface="微软雅黑 Light" panose="020B0502040204020203" pitchFamily="34" charset="-122"/>
              <a:ea typeface="微软雅黑 Light" panose="020B0502040204020203" pitchFamily="34" charset="-122"/>
            </a:endParaRPr>
          </a:p>
        </p:txBody>
      </p:sp>
      <p:sp>
        <p:nvSpPr>
          <p:cNvPr id="27" name="任意多边形 26"/>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1" y="1248221"/>
            <a:ext cx="11248218" cy="5407503"/>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教学目的是解放学生的创作天性，获得一种正确的创作方法。通过训练之后，也许会训练出毛病。前几年社会上出现学影视表演热潮，遍地开花地大办影视表演培训班，教学规格与要求以及表演教师的配置就难免参差不齐，现在社会上又出现不少影视表演大专班、高职班，应该说经过训练的演员和完全没有经历训练的演员在人物塑造上是不一样的。你对学习表演的学生有什么建议？</a:t>
            </a:r>
            <a:endParaRPr lang="en-US" altLang="zh-CN" sz="1800" spc="70" dirty="0">
              <a:latin typeface="楷体" panose="02010609060101010101" pitchFamily="49" charset="-122"/>
              <a:ea typeface="楷体" panose="02010609060101010101" pitchFamily="49" charset="-122"/>
              <a:cs typeface="宋体" panose="02010600030101010101" pitchFamily="2" charset="-122"/>
            </a:endParaRP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学校还是要有专业基础，就像拉大提琴的大师，没有基础，就成不了大师，基础能教，艺术不能教，要在艺术的感觉上培养自己的悟性。你能从这里临摹，学会辨别什么是好片子，什么是好演员，临摹之后就会发现他们怎么能有这样的成就，就像画画，他们怎么就画出这种东西来？有些人基础似乎很扎实，但是画出的少女、老人，就像是石膏，那就画死了。一定要找到生动的感觉，不能只是真听、真看，都很准确，但就是不生动。我觉得演员表演先要舒服才生动，我喜欢的比较好的演员，一定要毛病少。我认为，要让搞表演的学生多看片子，看影片太重要了。在看片之后，别就只是说演得好，不走脑子，要能说出为什么这一点好，为什么好；第二，能不能像绘画临摹一样，学习人家怎么去演，怎么去设计，在模仿中提高悟性。演员的悟性特别重要。演员在表演中要下意识地想进去，把角色想进去。</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要是把“下意识”这种东西加入你的表演，那你就是一个比较好的演员。好的演员和较一般的演员就是在“下意识”上有区别。我们的学生身上还有很多毛病，这可能和自身的素养、生活的经验、悟性有关。在生活里能放松，说话就没有距离感。如果他一旦明白以后，拍摄时他可能就比较放松了。我觉得生活中内向的人表现力比其他人强，这和他的丰富性、生动性分不开，生活里外向的人就特别容易表面化，电影的魅力就在于从内心出来的细小的东西，比如斯特里普，说她有爆发力，但她是内向的，她也能阳光灿烂。包括宁静，表面笑得可爱，但内心深处也有内向的一面，这是演员的特质问题。演员一定要自然，平时想得比别人多，这样的演员能成，成功率也比较高。</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154487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1" y="1402080"/>
            <a:ext cx="6099868" cy="5253644"/>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刘：表演的审美尺度是值得探讨的问题，既要有生活自然，又不能完全生活自然。按说演员的表演要演“原生活形态”，怎么去把握表演的创作？怎样给观众以美感？</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霍：内容决定形式。</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罗拉快跑</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的方式，年轻人特别喜欢，今天的艺术手段包括意识流。世界上已经很多，就看你怎么去表现，新和旧不是特别重要，看你转换的能力，还有基础的东西。生活本身就是生活，但是你要创造，你要表达自己，表达你的新意，电影里一定要拍出有新意的东西。审美追求不一样，生活原生态、诗意其实都可以，不是受局限，把他变成创作中的一个元素，</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蓝色爱情</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赢家</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生活秀</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本身都不一样，不是局限一种表演方式的，都是朝新的领域去走。也和人生的经历有关系。自身是什么样的，审美是什么样的，作品可能有这些东西在里面。</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74.png">
            <a:extLst>
              <a:ext uri="{FF2B5EF4-FFF2-40B4-BE49-F238E27FC236}">
                <a16:creationId xmlns:a16="http://schemas.microsoft.com/office/drawing/2014/main" id="{8E9BA2AF-9B68-4F90-9D47-F48FE90A8D47}"/>
              </a:ext>
            </a:extLst>
          </p:cNvPr>
          <p:cNvPicPr/>
          <p:nvPr/>
        </p:nvPicPr>
        <p:blipFill>
          <a:blip r:embed="rId3" cstate="print"/>
          <a:stretch>
            <a:fillRect/>
          </a:stretch>
        </p:blipFill>
        <p:spPr>
          <a:xfrm>
            <a:off x="7127614" y="1487194"/>
            <a:ext cx="5052663" cy="4567916"/>
          </a:xfrm>
          <a:prstGeom prst="rect">
            <a:avLst/>
          </a:prstGeom>
          <a:effectLst>
            <a:outerShdw blurRad="50800" dist="38100" dir="2700000" algn="tl" rotWithShape="0">
              <a:prstClr val="black">
                <a:alpha val="35000"/>
              </a:prstClr>
            </a:outerShdw>
          </a:effectLst>
        </p:spPr>
      </p:pic>
    </p:spTree>
    <p:extLst>
      <p:ext uri="{BB962C8B-B14F-4D97-AF65-F5344CB8AC3E}">
        <p14:creationId xmlns:p14="http://schemas.microsoft.com/office/powerpoint/2010/main" val="14413411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6518" y="256237"/>
            <a:ext cx="11528021" cy="991985"/>
          </a:xfrm>
        </p:spPr>
        <p:txBody>
          <a:bodyPr/>
          <a:lstStyle/>
          <a:p>
            <a:pPr algn="just"/>
            <a:r>
              <a:rPr lang="zh-CN" altLang="en-US" sz="3200" dirty="0"/>
              <a:t>三、和霍建起导演谈表演</a:t>
            </a:r>
          </a:p>
        </p:txBody>
      </p:sp>
      <p:sp>
        <p:nvSpPr>
          <p:cNvPr id="3" name="文本占位符 2"/>
          <p:cNvSpPr>
            <a:spLocks noGrp="1"/>
          </p:cNvSpPr>
          <p:nvPr>
            <p:ph type="body" orient="vert" idx="1"/>
          </p:nvPr>
        </p:nvSpPr>
        <p:spPr>
          <a:xfrm>
            <a:off x="816321" y="1318953"/>
            <a:ext cx="11248218" cy="5336771"/>
          </a:xfrm>
        </p:spPr>
        <p:txBody>
          <a:bodyPr vert="horz">
            <a:noAutofit/>
          </a:bodyPr>
          <a:lstStyle/>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刘：我们呼唤演员时代的回归，更强调了演员的作用，导演是主要创作者，张艺谋在一个时期创作只强调影像造型，后来逐渐发现，不但要用好演员、还要用大演员，这就强调了演员表演在创作中的作用，以前有一种说法说演员就是造型工具，是活道具，这就削弱了表演的作用；演员在创作中的作用被抹杀，技巧在表演中的作用也被抹杀，但好的演员绝不仅仅是这样，技巧的中间渗透着魅力。九十年代以后，明星不断涌现，人们在呼唤演员时代的回归，强调演员的商业价值、艺术价值的同时，也在端正演员和导演的关系，我认为演员是电影的主要体现者、人物的塑造者，大家赞美一部影片不光是说这个片子画面美，强调演员的表演功能，也是必然的。这和导演是这个影片的主宰</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一部影片的成功和导演的功力是分不开的</a:t>
            </a:r>
            <a:r>
              <a:rPr lang="en-US" altLang="zh-CN" sz="1800" spc="70" dirty="0">
                <a:latin typeface="楷体" panose="02010609060101010101" pitchFamily="49" charset="-122"/>
                <a:ea typeface="楷体" panose="02010609060101010101" pitchFamily="49" charset="-122"/>
                <a:cs typeface="宋体" panose="02010600030101010101" pitchFamily="2" charset="-122"/>
              </a:rPr>
              <a:t>——</a:t>
            </a:r>
            <a:r>
              <a:rPr lang="zh-CN" altLang="en-US" sz="1800" spc="70" dirty="0">
                <a:latin typeface="楷体" panose="02010609060101010101" pitchFamily="49" charset="-122"/>
                <a:ea typeface="楷体" panose="02010609060101010101" pitchFamily="49" charset="-122"/>
                <a:cs typeface="宋体" panose="02010600030101010101" pitchFamily="2" charset="-122"/>
              </a:rPr>
              <a:t>是一致的。</a:t>
            </a:r>
          </a:p>
          <a:p>
            <a:pPr marL="0" indent="0" algn="just">
              <a:lnSpc>
                <a:spcPct val="100000"/>
              </a:lnSpc>
              <a:buNone/>
            </a:pPr>
            <a:r>
              <a:rPr lang="zh-CN" altLang="en-US" sz="1800" spc="70" dirty="0">
                <a:latin typeface="楷体" panose="02010609060101010101" pitchFamily="49" charset="-122"/>
                <a:ea typeface="楷体" panose="02010609060101010101" pitchFamily="49" charset="-122"/>
                <a:cs typeface="宋体" panose="02010600030101010101" pitchFamily="2" charset="-122"/>
              </a:rPr>
              <a:t>霍：演员从来不是活道具。“第五代”导演强调用镜头语言去表达，但是后来他们发现演员在一部影片中是绝对不能被忽视的，一部影片中你能看到的只有演员是有生命的，演员在创造。汽车、房子都是景色而已。对旧的表演模式的抛弃正在矫枉过正。我们已经发现还是要有演员的东西。大演员有经验，电影的商业性也决定了这一点，同时大演员也有演技，但是导演还是关键，他可能把大演员弄得更好，也可能毁了他。</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2034139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620385" y="3018790"/>
            <a:ext cx="6500495" cy="829945"/>
          </a:xfrm>
          <a:prstGeom prst="rect">
            <a:avLst/>
          </a:prstGeom>
          <a:noFill/>
        </p:spPr>
        <p:txBody>
          <a:bodyPr wrap="square" rtlCol="0">
            <a:spAutoFit/>
          </a:bodyPr>
          <a:lstStyle/>
          <a:p>
            <a:pPr algn="just"/>
            <a:r>
              <a:rPr lang="zh-CN" altLang="en-US" sz="4800" dirty="0">
                <a:solidFill>
                  <a:srgbClr val="413B39"/>
                </a:solidFill>
                <a:latin typeface="微软雅黑 Light" panose="020B0502040204020203" pitchFamily="34" charset="-122"/>
                <a:ea typeface="微软雅黑 Light" panose="020B0502040204020203" pitchFamily="34" charset="-122"/>
                <a:sym typeface="+mn-ea"/>
              </a:rPr>
              <a:t>影视表演教学研究</a:t>
            </a:r>
          </a:p>
        </p:txBody>
      </p:sp>
      <p:sp>
        <p:nvSpPr>
          <p:cNvPr id="19" name="文本框 18"/>
          <p:cNvSpPr txBox="1"/>
          <p:nvPr/>
        </p:nvSpPr>
        <p:spPr>
          <a:xfrm>
            <a:off x="2086536" y="3107429"/>
            <a:ext cx="2063019" cy="829945"/>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第九章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4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1</a:t>
            </a:r>
            <a:r>
              <a:rPr lang="zh-CN" altLang="en-US" sz="2000" b="1" dirty="0">
                <a:latin typeface="微软雅黑 Light" panose="020B0502040204020203" pitchFamily="34" charset="-122"/>
              </a:rPr>
              <a:t>．电影表演现状对论题的启示</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演员学理论的出发点与归宿：研究表演规律，指导自身实践，提高自省力与开掘自身创造力。</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在表演系学生撰写的论文中，从论文选题到论述的内容，都可看出与十余年我国电影创作的发展密切相关，与改革开放后思想解放、学术空气活跃密切相连。论述内容涵盖从逐渐恢复对传统表演及教学规律的认识，到不满足课堂学过的表演基础理论的总结研究，探索在实践中发展的新观念。</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在我国电影新时期的创作中，电影表演创作的主体，是现实主义的恢复、发展与探索多元化的创作。</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多元化发展、多种创作手法：作品重视声画造型结合的视听语言运用，表现生活的独特视角常给表演增添一种静态雕塑造型式的凝重，形成了导演强烈的创作意念与演员情感的静态造型处理并存。在人物塑造上，突破了原有的仅从阶级性区分人性，而在深层次、多重性上挖掘人的心态；表演上亦是当代观念的时兴，“精神分析”被引入表演领域，重视挖掘人的本性；理论上亦提出淡化、朦胧、模糊表演及不表演的表演等。</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十余年来，表演系毕业生论文选题的发展倾向，可以说是我国电影表演理论研究的缩影。这百余篇论文，虽然公开发表的仅十分之一，但认真阅读和研究这些论文，也可加深我们对中国电影表演理论的思索。</a:t>
            </a: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2</a:t>
            </a:r>
            <a:r>
              <a:rPr lang="zh-CN" altLang="en-US" sz="2000" b="1" dirty="0">
                <a:latin typeface="微软雅黑 Light" panose="020B0502040204020203" pitchFamily="34" charset="-122"/>
              </a:rPr>
              <a:t>．打开表演之门的钥匙</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一名影视演员应具备的专业素质是什么？学生在校学习，专业应达到什么目标？教师用什么方法指导学生增强与提高专业素质？</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文革”时期，把政治概念无限扩大运用到学术中，曾带来人们思想上的混乱。在表演系第一批表演论文中，出现了数篇恢复对表演教学传统认识的好论文，强调认识电影表演规律，强调各种表演练习的训练是提高演员专业素质的好途径。</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各种表演练习的综合训练是使学生在表演行动中（而不仅是在口头上、理论概念上）掌握表演的技能。行动，或称动作，是表演艺术的实质。表演区别于绘画、雕塑、摄影等只能捕捉人物动态的瞬间，仅以平面或立体的静态塑造人物。</a:t>
            </a:r>
          </a:p>
          <a:p>
            <a:pPr algn="just">
              <a:lnSpc>
                <a:spcPct val="100000"/>
              </a:lnSpc>
            </a:pPr>
            <a:r>
              <a:rPr lang="zh-CN" altLang="en-US" sz="2000" dirty="0">
                <a:latin typeface="微软雅黑 Light" panose="020B0502040204020203" pitchFamily="34" charset="-122"/>
              </a:rPr>
              <a:t>演员适应力的增强，可塑性的发展，性格化的掌握，离不开表演练习这一极好的训练方式。其中，观察生活练习（人物模拟），一开始就注意到形象感与个性捕捉，促使表演者从生活中汲取表演创作的养料，是一种有意“模糊”演员自我与人物分界的自然过渡法，是把表演技巧和人物创作与社会生活结合在一起的方法。如近些年荣获“金鸡奖”最佳表演奖的岳红、谢园，都很擅长观察与模仿人物。岳红以她“卖花生的姑娘”闻名，谢园则以他的“系列生活趣闻小段”而受到电影圈的青睐。</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455215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2</a:t>
            </a:r>
            <a:r>
              <a:rPr lang="zh-CN" altLang="en-US" sz="2000" b="1" dirty="0">
                <a:latin typeface="微软雅黑 Light" panose="020B0502040204020203" pitchFamily="34" charset="-122"/>
              </a:rPr>
              <a:t>．打开表演之门的钥匙</a:t>
            </a:r>
            <a:endParaRPr lang="en-US" altLang="zh-CN" sz="2000" b="1"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导演与演员们在创作过程中也都很注意人物生活练习的重要作用，他们不是按剧本镜头直接投入分场景拍摄，而是尽可能给演员一些机会观察生活，在若干表演练习中体会人物。</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张瑞芳拍</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李双双</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时，为了把握人物关系，经常关门练“吵架”；张丰毅演祥子，最初天天“拉车”找感觉；颜学恕拍</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野山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时，让演员以人物身份生活；陈凯歌拍</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孩子王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，要求谢园不回城过春节，独自“扎根农村”；著名导演谢晋谈</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红色娘子军</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牧马人</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高山下的花环</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等片的创作，都极重视演员对生活的熟悉、提炼，并以生活练习、小品来丰富人物创作。</a:t>
            </a:r>
          </a:p>
          <a:p>
            <a:pPr algn="just">
              <a:lnSpc>
                <a:spcPct val="140000"/>
              </a:lnSpc>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077940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3</a:t>
            </a:r>
            <a:r>
              <a:rPr lang="zh-CN" altLang="en-US" sz="2000" b="1" dirty="0">
                <a:latin typeface="微软雅黑 Light" panose="020B0502040204020203" pitchFamily="34" charset="-122"/>
              </a:rPr>
              <a:t>．体现绝不只是“自然流露”</a:t>
            </a:r>
            <a:endParaRPr lang="en-US" altLang="zh-CN" sz="2000" b="1"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有人讲，“电影表演的核心是‘体验’。所谓‘体现’只不过是体验中的自然流露，不能同等地位，甚至可以不去对‘体现’加以研究，免得它扰乱和侵占演员对体验的认识和重视。”“如果演员完成了（体验）这一过程，也就等于完成了对这一人物的创作，完成了演员对这一人物的使命。” </a:t>
            </a:r>
            <a:endParaRPr lang="en-US" altLang="zh-CN" sz="1600"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上述极端片面的认识，割裂了表演创作必须内外部技巧结合，忽视了外部技巧的重要作用</a:t>
            </a:r>
            <a:r>
              <a:rPr lang="zh-CN" altLang="en-US" sz="1600" dirty="0">
                <a:latin typeface="微软雅黑 Light" panose="020B0502040204020203" pitchFamily="34" charset="-122"/>
              </a:rPr>
              <a:t>。</a:t>
            </a:r>
            <a:endParaRPr lang="en-US" altLang="zh-CN" sz="1600"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体验与体现</a:t>
            </a:r>
            <a:r>
              <a:rPr lang="zh-CN" altLang="en-US" sz="1600" dirty="0">
                <a:latin typeface="微软雅黑 Light" panose="020B0502040204020203" pitchFamily="34" charset="-122"/>
              </a:rPr>
              <a:t>是一对矛盾存在于演员的表演创作中。演员创作角色，必须以自己的直接生活经历与间接生活经验对所扮演的人物进行一种心理的、情感的体验，并把这种强烈的感受表现（体现）在角色可见的行动中，让观众感受到的是人物的存在（而不是演员），看到“这一个”人物在他特定的规定情境里生活。</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强调演员要对社会生活有丰富而深刻的体验，其目的在于加强演员自身对社会的了解与认识，为了在自己的创作中准确地体现出真实的人物情感，为了在艺术的“假定”中真实地体现出人物的某种生活体验，它是以“体现”为目的的。</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动于衷而形于外”是有强烈的个性属性的。当演员对某个人物的内心进行体验时，必须考虑以“这一个”人的表露方式来体现和展示人物，绝不是演员有了角色的这种体验就会自然地流露出来。表演中体现情感的方式，不同于生活中的“动于衷而形于外”，还需有多种艺术因素的考虑。多种艺术手段综合的效果，导演处理剧本的总体设想，体现方案的艺术美感等，掌握体现技巧的演员会把这些因素都在貌似“自然流露”的表达方式中考虑进去。</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我们追求“自然流露”式的真实流畅的表现情感方式，但“自然流露”并不是体验后的必然迸发，而是经过外部技巧的精心设计的结果。（例：德尼罗、奥尔洛夫斯基</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黑炮事件</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a:t>
            </a:r>
            <a:endParaRPr lang="en-US" altLang="zh-CN" sz="1600" dirty="0">
              <a:latin typeface="微软雅黑 Light" panose="020B0502040204020203" pitchFamily="34" charset="-122"/>
            </a:endParaRPr>
          </a:p>
          <a:p>
            <a:pPr marL="0" indent="0" algn="just">
              <a:lnSpc>
                <a:spcPct val="14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028867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．感觉离不开人物行动</a:t>
            </a:r>
            <a:endParaRPr lang="en-US" altLang="zh-CN" sz="2000" b="1"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放弃了人物行动直接寻找某种感觉如同丢开动作直接捕捉人物情感一样，是错误的创作方法。</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表演的实质是“动作” （即心理</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形体动作），实际是包含了动作过程中的感觉。</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正确的表演方法是不应离开人物的行动去直接抓感觉。表演，演员在进入人物的规定情境之后，就不全是演员自己演自己了，感觉</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正确的人物感觉也会逐渐形成。</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表演有一个从低级到高级的过程，有一个创作中的寻求及对人物特征的理解与表现手法的选择过程。即使在一个有光彩的、完整的人物创造过程中，也会有不足之处，不能统归为表演虚假，或称没有感觉，它只是演员在体现人物时还不够准确。</a:t>
            </a:r>
            <a:endParaRPr lang="en-US" altLang="zh-CN" sz="2000" dirty="0">
              <a:latin typeface="微软雅黑 Light" panose="020B0502040204020203" pitchFamily="34" charset="-122"/>
            </a:endParaRPr>
          </a:p>
          <a:p>
            <a:pPr algn="just">
              <a:lnSpc>
                <a:spcPct val="140000"/>
              </a:lnSpc>
            </a:pPr>
            <a:r>
              <a:rPr lang="zh-CN" altLang="en-US" sz="2000" dirty="0">
                <a:latin typeface="微软雅黑 Light" panose="020B0502040204020203" pitchFamily="34" charset="-122"/>
              </a:rPr>
              <a:t>人物感觉与创作中演员要获得的人物自我感觉不应是同等的概念（例：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蒙娜丽莎</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algn="just">
              <a:lnSpc>
                <a:spcPct val="140000"/>
              </a:lnSpc>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6169643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．感觉离不开人物行动</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怎样检验“人物自我感觉”的准确性呢？</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在表演中，有的演员自我感觉“良好”，已经感觉到了人物，而实际上与人物的差距极大；有些演员的表演，导演认可了，但观众却不买账。</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科学评论表演的依据首先是对人物的准确分析，而后是对演员的外部动作做出判断。</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有人用影片</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湖畔奏鸣曲</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结尾“归途车上”的一段戏举例，说演员的感觉好，这里恰恰是一系列准确地揭示人物复杂的内心活动的细致的外部动作；</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战地浪漫曲</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的结尾，男主人公踢水管子的感觉是揭示人物心态极佳的处理。从表演看，这首先是生动、准确地揭示人物内心的外部动作。外部动作，哪怕是极细微的，当它与心理任务结合就是有生命力的，有感觉的；避开动作，也就谈不上感觉了。</a:t>
            </a:r>
          </a:p>
          <a:p>
            <a:pPr algn="just">
              <a:lnSpc>
                <a:spcPct val="100000"/>
              </a:lnSpc>
            </a:pPr>
            <a:r>
              <a:rPr lang="zh-CN" altLang="en-US" sz="1800" dirty="0">
                <a:latin typeface="微软雅黑 Light" panose="020B0502040204020203" pitchFamily="34" charset="-122"/>
              </a:rPr>
              <a:t>演员与角色的双重性</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有人说：“只要演员有片刻不是人物，他就不可能正确地解决他提出的创作任务，因为只有感觉自己是人物，他才能像人物应当做的那样处理眼前发生的事。”</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这种说法，应从解决演员的第一自我与第二自我的关系上来阐述。演员永远要使自己的情感在角色的轨道上流露，但同时要有理智对其监视。有时表现的是清醒地控制人物的情感状态在符合大的规定情境下的即兴适应。这包括影视拍摄时，演员排除现场干扰按角色应有的情感即兴发挥的最佳状态，也包括舞台演出时，对一些小的意外事故，做出即兴不脱离人物轨迹的应急处理。演员与角色的双重性在这些情况下都表现得特别明显，更不用说演员表演人物时需有的正常控制。如奥瑟罗掐死苔丝德梦娜时的激情表演，既要“真”，但又不能真。</a:t>
            </a:r>
            <a:endParaRPr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1170587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78510" y="1508760"/>
            <a:ext cx="10575290" cy="5187950"/>
          </a:xfrm>
        </p:spPr>
        <p:txBody>
          <a:bodyPr vert="horz">
            <a:normAutofit fontScale="80000" lnSpcReduction="10000"/>
          </a:bodyPr>
          <a:lstStyle/>
          <a:p>
            <a:pPr marL="0" indent="0">
              <a:lnSpc>
                <a:spcPct val="130000"/>
              </a:lnSpc>
              <a:buNone/>
            </a:pPr>
            <a:r>
              <a:rPr lang="zh-CN" altLang="en-US" sz="3500" dirty="0"/>
              <a:t>二、生活动作与表演动作</a:t>
            </a:r>
          </a:p>
          <a:p>
            <a:pPr>
              <a:lnSpc>
                <a:spcPct val="110000"/>
              </a:lnSpc>
            </a:pPr>
            <a:r>
              <a:rPr lang="zh-CN" altLang="en-US" sz="2300" dirty="0">
                <a:latin typeface="微软雅黑 Light" panose="020B0502040204020203" pitchFamily="34" charset="-122"/>
                <a:cs typeface="微软雅黑 Light" panose="020B0502040204020203" pitchFamily="34" charset="-122"/>
              </a:rPr>
              <a:t>当演员运用想象在假定情境中做动作与思索，就已经开始了表演。</a:t>
            </a:r>
          </a:p>
          <a:p>
            <a:pPr marL="0" indent="0">
              <a:lnSpc>
                <a:spcPct val="110000"/>
              </a:lnSpc>
              <a:buNone/>
            </a:pPr>
            <a:r>
              <a:rPr lang="zh-CN" altLang="en-US" sz="2300" dirty="0">
                <a:latin typeface="微软雅黑 Light" panose="020B0502040204020203" pitchFamily="34" charset="-122"/>
                <a:cs typeface="微软雅黑 Light" panose="020B0502040204020203" pitchFamily="34" charset="-122"/>
              </a:rPr>
              <a:t>综合感觉练习</a:t>
            </a:r>
            <a:r>
              <a:rPr lang="en-US" altLang="zh-CN" sz="2300" dirty="0">
                <a:latin typeface="微软雅黑 Light" panose="020B0502040204020203" pitchFamily="34" charset="-122"/>
                <a:cs typeface="微软雅黑 Light" panose="020B0502040204020203" pitchFamily="34" charset="-122"/>
              </a:rPr>
              <a:t>——</a:t>
            </a:r>
            <a:endParaRPr lang="zh-CN" altLang="en-US" sz="2300" dirty="0">
              <a:latin typeface="微软雅黑 Light" panose="020B0502040204020203" pitchFamily="34" charset="-122"/>
              <a:cs typeface="微软雅黑 Light" panose="020B0502040204020203" pitchFamily="34" charset="-122"/>
            </a:endParaRPr>
          </a:p>
          <a:p>
            <a:pPr marL="0" indent="0">
              <a:lnSpc>
                <a:spcPct val="110000"/>
              </a:lnSpc>
              <a:buNone/>
            </a:pPr>
            <a:r>
              <a:rPr lang="zh-CN" altLang="en-US" sz="2300" dirty="0">
                <a:latin typeface="微软雅黑 Light" panose="020B0502040204020203" pitchFamily="34" charset="-122"/>
                <a:cs typeface="微软雅黑 Light" panose="020B0502040204020203" pitchFamily="34" charset="-122"/>
              </a:rPr>
              <a:t>例：</a:t>
            </a:r>
          </a:p>
          <a:p>
            <a:pPr marL="0" indent="0">
              <a:lnSpc>
                <a:spcPct val="110000"/>
              </a:lnSpc>
              <a:buBlip>
                <a:blip r:embed="rId3"/>
              </a:buBlip>
            </a:pPr>
            <a:r>
              <a:rPr lang="zh-CN" altLang="en-US" sz="2300" dirty="0">
                <a:latin typeface="微软雅黑 Light" panose="020B0502040204020203" pitchFamily="34" charset="-122"/>
                <a:cs typeface="微软雅黑 Light" panose="020B0502040204020203" pitchFamily="34" charset="-122"/>
              </a:rPr>
              <a:t>听觉：听课、听报告：聚精会神、心不在焉、烦乱、焦急、困、硬撑、打哈欠；听音乐：《义勇军进行曲》、《梁祝》、《施特劳斯圆舞曲》、贝多芬的《命运交响曲》；夜深人静复习功课：思索、小蚊虫嗡嗡声、警车声、铁锹刨地声……</a:t>
            </a:r>
          </a:p>
          <a:p>
            <a:pPr>
              <a:lnSpc>
                <a:spcPct val="110000"/>
              </a:lnSpc>
              <a:buBlip>
                <a:blip r:embed="rId3"/>
              </a:buBlip>
            </a:pPr>
            <a:r>
              <a:rPr lang="zh-CN" altLang="en-US" sz="2300" dirty="0">
                <a:latin typeface="微软雅黑 Light" panose="020B0502040204020203" pitchFamily="34" charset="-122"/>
                <a:cs typeface="微软雅黑 Light" panose="020B0502040204020203" pitchFamily="34" charset="-122"/>
              </a:rPr>
              <a:t>视觉：黑板、江山如此多娇、纪念碑、浮雕、广场、森林、大海、找人、送别、诀别亲人……</a:t>
            </a:r>
          </a:p>
          <a:p>
            <a:pPr>
              <a:lnSpc>
                <a:spcPct val="110000"/>
              </a:lnSpc>
              <a:buBlip>
                <a:blip r:embed="rId3"/>
              </a:buBlip>
            </a:pPr>
            <a:r>
              <a:rPr lang="zh-CN" altLang="en-US" sz="2300" dirty="0">
                <a:latin typeface="微软雅黑 Light" panose="020B0502040204020203" pitchFamily="34" charset="-122"/>
                <a:cs typeface="微软雅黑 Light" panose="020B0502040204020203" pitchFamily="34" charset="-122"/>
              </a:rPr>
              <a:t>嗅觉：汽车加油站、医院药房、清晨的森林公园、厨房、海鲜市场、饭烧煳味、浓烟呛得睁不开眼……</a:t>
            </a:r>
          </a:p>
          <a:p>
            <a:pPr>
              <a:lnSpc>
                <a:spcPct val="110000"/>
              </a:lnSpc>
              <a:buBlip>
                <a:blip r:embed="rId3"/>
              </a:buBlip>
            </a:pPr>
            <a:r>
              <a:rPr lang="zh-CN" altLang="en-US" sz="2300" dirty="0">
                <a:latin typeface="微软雅黑 Light" panose="020B0502040204020203" pitchFamily="34" charset="-122"/>
                <a:cs typeface="微软雅黑 Light" panose="020B0502040204020203" pitchFamily="34" charset="-122"/>
              </a:rPr>
              <a:t>味觉：吃药（苦）咽不下去、鸳鸯火锅、麻辣面、吃面条不能剩、吃猕猴桃、美味水果、酸倒牙了……</a:t>
            </a:r>
          </a:p>
          <a:p>
            <a:pPr>
              <a:lnSpc>
                <a:spcPct val="110000"/>
              </a:lnSpc>
              <a:buBlip>
                <a:blip r:embed="rId3"/>
              </a:buBlip>
            </a:pPr>
            <a:r>
              <a:rPr lang="zh-CN" altLang="en-US" sz="2300" dirty="0">
                <a:latin typeface="微软雅黑 Light" panose="020B0502040204020203" pitchFamily="34" charset="-122"/>
                <a:cs typeface="微软雅黑 Light" panose="020B0502040204020203" pitchFamily="34" charset="-122"/>
              </a:rPr>
              <a:t>触觉：洗衣、揉面、摊煎饼、熨衣服、缝衣服、穿珠子、擦玻璃、漆桌子、抓宰活鱼、逮鳝鱼、推磨、上网厮杀……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4</a:t>
            </a:r>
            <a:r>
              <a:rPr lang="zh-CN" altLang="en-US" sz="2000" b="1" dirty="0">
                <a:latin typeface="微软雅黑 Light" panose="020B0502040204020203" pitchFamily="34" charset="-122"/>
              </a:rPr>
              <a:t>．感觉离不开人物行动</a:t>
            </a:r>
            <a:endParaRPr lang="en-US" altLang="zh-CN" sz="2000" b="1" dirty="0">
              <a:latin typeface="微软雅黑 Light" panose="020B0502040204020203" pitchFamily="34" charset="-122"/>
            </a:endParaRPr>
          </a:p>
          <a:p>
            <a:pPr marL="0" indent="0" algn="ctr">
              <a:lnSpc>
                <a:spcPct val="140000"/>
              </a:lnSpc>
              <a:buNone/>
            </a:pPr>
            <a:endParaRPr lang="en-US" altLang="zh-CN" sz="2000" b="1" dirty="0">
              <a:latin typeface="微软雅黑 Light" panose="020B0502040204020203" pitchFamily="34" charset="-122"/>
            </a:endParaRPr>
          </a:p>
          <a:p>
            <a:pPr marL="0" indent="0" algn="ctr">
              <a:lnSpc>
                <a:spcPct val="140000"/>
              </a:lnSpc>
              <a:buNone/>
            </a:pPr>
            <a:endParaRPr lang="en-US" altLang="zh-CN" sz="2000" b="1" dirty="0">
              <a:latin typeface="微软雅黑 Light" panose="020B0502040204020203" pitchFamily="34" charset="-122"/>
            </a:endParaRPr>
          </a:p>
          <a:p>
            <a:pPr marL="0" indent="0" algn="ctr">
              <a:lnSpc>
                <a:spcPct val="140000"/>
              </a:lnSpc>
              <a:buNone/>
            </a:pPr>
            <a:r>
              <a:rPr lang="zh-CN" altLang="en-US" sz="2000" b="1" dirty="0">
                <a:latin typeface="微软雅黑 Light" panose="020B0502040204020203" pitchFamily="34" charset="-122"/>
              </a:rPr>
              <a:t>总之，谈论表演感觉，不能脱离行动；</a:t>
            </a:r>
            <a:endParaRPr lang="en-US" altLang="zh-CN" sz="2000" b="1" dirty="0">
              <a:latin typeface="微软雅黑 Light" panose="020B0502040204020203" pitchFamily="34" charset="-122"/>
            </a:endParaRPr>
          </a:p>
          <a:p>
            <a:pPr marL="0" indent="0" algn="ctr">
              <a:lnSpc>
                <a:spcPct val="140000"/>
              </a:lnSpc>
              <a:buNone/>
            </a:pPr>
            <a:r>
              <a:rPr lang="zh-CN" altLang="en-US" sz="2000" b="1" dirty="0">
                <a:latin typeface="微软雅黑 Light" panose="020B0502040204020203" pitchFamily="34" charset="-122"/>
              </a:rPr>
              <a:t>表演作为一门艺术学科，演员的双重性在任何时候都是存在的。</a:t>
            </a:r>
          </a:p>
          <a:p>
            <a:pPr marL="0" indent="0" algn="just">
              <a:lnSpc>
                <a:spcPct val="140000"/>
              </a:lnSpc>
              <a:buNone/>
            </a:pPr>
            <a:endParaRPr lang="en-US" altLang="zh-CN" sz="2000" b="1"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532384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5</a:t>
            </a:r>
            <a:r>
              <a:rPr lang="zh-CN" altLang="en-US" sz="2000" b="1" dirty="0">
                <a:latin typeface="微软雅黑 Light" panose="020B0502040204020203" pitchFamily="34" charset="-122"/>
              </a:rPr>
              <a:t>．即兴表演与范本排练</a:t>
            </a:r>
            <a:endParaRPr lang="en-US" altLang="zh-CN" sz="2000" b="1" dirty="0">
              <a:latin typeface="微软雅黑 Light" panose="020B0502040204020203" pitchFamily="34" charset="-122"/>
            </a:endParaRPr>
          </a:p>
          <a:p>
            <a:pPr>
              <a:lnSpc>
                <a:spcPct val="100000"/>
              </a:lnSpc>
            </a:pPr>
            <a:r>
              <a:rPr lang="zh-CN" altLang="en-US" sz="1800" b="1" dirty="0">
                <a:solidFill>
                  <a:srgbClr val="FF0000"/>
                </a:solidFill>
                <a:latin typeface="微软雅黑 Light" panose="020B0502040204020203" pitchFamily="34" charset="-122"/>
              </a:rPr>
              <a:t>即兴表演</a:t>
            </a:r>
            <a:r>
              <a:rPr lang="zh-CN" altLang="en-US" sz="1800" dirty="0">
                <a:latin typeface="微软雅黑 Light" panose="020B0502040204020203" pitchFamily="34" charset="-122"/>
              </a:rPr>
              <a:t>，是演员在摄影机前迅速准确地按照人物规定情境进行表演的一种必备的创作技能。即兴表演水平的高低常常是检验演员创作才能的重要依据。</a:t>
            </a:r>
            <a:endParaRPr lang="en-US" altLang="zh-CN" sz="1800" dirty="0">
              <a:latin typeface="微软雅黑 Light" panose="020B0502040204020203" pitchFamily="34" charset="-122"/>
            </a:endParaRPr>
          </a:p>
          <a:p>
            <a:pPr>
              <a:lnSpc>
                <a:spcPct val="100000"/>
              </a:lnSpc>
            </a:pPr>
            <a:r>
              <a:rPr lang="zh-CN" altLang="en-US" sz="1800" b="1" dirty="0">
                <a:solidFill>
                  <a:srgbClr val="FF0000"/>
                </a:solidFill>
                <a:latin typeface="微软雅黑 Light" panose="020B0502040204020203" pitchFamily="34" charset="-122"/>
              </a:rPr>
              <a:t>“理想的范本”</a:t>
            </a:r>
            <a:r>
              <a:rPr lang="zh-CN" altLang="en-US" sz="1800" dirty="0">
                <a:latin typeface="微软雅黑 Light" panose="020B0502040204020203" pitchFamily="34" charset="-122"/>
              </a:rPr>
              <a:t>是指经过反复排练，演员能达到或追求的准确表达人物的最佳方案。</a:t>
            </a:r>
            <a:endParaRPr lang="en-US" altLang="zh-CN" sz="1800" dirty="0">
              <a:latin typeface="微软雅黑 Light" panose="020B0502040204020203" pitchFamily="34" charset="-122"/>
            </a:endParaRPr>
          </a:p>
          <a:p>
            <a:pPr marL="0" indent="0" algn="just">
              <a:lnSpc>
                <a:spcPct val="100000"/>
              </a:lnSpc>
              <a:buNone/>
            </a:pPr>
            <a:r>
              <a:rPr lang="zh-CN" altLang="en-US" sz="1600" b="1" dirty="0">
                <a:latin typeface="微软雅黑 Light" panose="020B0502040204020203" pitchFamily="34" charset="-122"/>
              </a:rPr>
              <a:t>两个偏见</a:t>
            </a:r>
            <a:r>
              <a:rPr lang="en-US" altLang="zh-CN" sz="1600" b="1" dirty="0">
                <a:latin typeface="微软雅黑 Light" panose="020B0502040204020203" pitchFamily="34" charset="-122"/>
              </a:rPr>
              <a:t>—</a:t>
            </a:r>
          </a:p>
          <a:p>
            <a:pPr algn="just">
              <a:lnSpc>
                <a:spcPct val="100000"/>
              </a:lnSpc>
              <a:buFont typeface="Wingdings" panose="05000000000000000000" pitchFamily="2" charset="2"/>
              <a:buChar char="Ø"/>
            </a:pPr>
            <a:r>
              <a:rPr lang="zh-CN" altLang="en-US" sz="1800" dirty="0">
                <a:latin typeface="微软雅黑 Light" panose="020B0502040204020203" pitchFamily="34" charset="-122"/>
              </a:rPr>
              <a:t>有人只强调个人独自“默”戏，认为多排练会使表演“理性化”而失去光彩，一味强调即兴表演的功能。</a:t>
            </a:r>
            <a:endParaRPr lang="en-US" altLang="zh-CN" sz="1800" dirty="0">
              <a:latin typeface="微软雅黑 Light" panose="020B0502040204020203" pitchFamily="34" charset="-122"/>
            </a:endParaRPr>
          </a:p>
          <a:p>
            <a:pPr marL="0" indent="0" algn="just">
              <a:lnSpc>
                <a:spcPct val="100000"/>
              </a:lnSpc>
              <a:buNone/>
            </a:pPr>
            <a:r>
              <a:rPr lang="zh-CN" altLang="en-US" sz="1600" dirty="0">
                <a:latin typeface="微软雅黑 Light" panose="020B0502040204020203" pitchFamily="34" charset="-122"/>
              </a:rPr>
              <a:t>演员只有通过不断地对高难的表演例题的反复排练，在获取“理想范本”的过程中，提高内外部技巧，才能达到即兴表演的高水准。也许你在这个高难的表演例题的反复排练中，相对地失去了新鲜生动的感受，但它磨砺了你的表演器官与工具，使你熟悉了展开动作以调动情感的表演方法，把握了人物总体，因此，排斥排练过程及案头分析的严谨，一味强调即兴表演的“火花”与“灵感”是片面的、靠不住的。</a:t>
            </a:r>
            <a:endParaRPr lang="en-US" altLang="zh-CN" sz="1600" dirty="0">
              <a:latin typeface="微软雅黑 Light" panose="020B0502040204020203" pitchFamily="34" charset="-122"/>
            </a:endParaRPr>
          </a:p>
          <a:p>
            <a:pPr algn="just">
              <a:lnSpc>
                <a:spcPct val="100000"/>
              </a:lnSpc>
              <a:buFont typeface="Wingdings" panose="05000000000000000000" pitchFamily="2" charset="2"/>
              <a:buChar char="Ø"/>
            </a:pPr>
            <a:r>
              <a:rPr lang="zh-CN" altLang="en-US" sz="1800" dirty="0">
                <a:latin typeface="微软雅黑 Light" panose="020B0502040204020203" pitchFamily="34" charset="-122"/>
              </a:rPr>
              <a:t>有人说，“仅按案头工作表演，理性强”。</a:t>
            </a:r>
            <a:endParaRPr lang="en-US" altLang="zh-CN" sz="1800" dirty="0">
              <a:latin typeface="微软雅黑 Light" panose="020B0502040204020203" pitchFamily="34" charset="-122"/>
            </a:endParaRPr>
          </a:p>
          <a:p>
            <a:pPr marL="0" indent="0" algn="just">
              <a:lnSpc>
                <a:spcPct val="100000"/>
              </a:lnSpc>
              <a:buNone/>
            </a:pPr>
            <a:r>
              <a:rPr lang="zh-CN" altLang="en-US" sz="1600" dirty="0">
                <a:latin typeface="微软雅黑 Light" panose="020B0502040204020203" pitchFamily="34" charset="-122"/>
              </a:rPr>
              <a:t>拍摄中的即兴表演也不应与案头工作相矛盾，它是案头工作的实践、验证或丰富案头工作的一部分。人物的创造必以设计为前提。影片</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雾界</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的拍摄，即兴地按人物关系、规定情境实拍了一本片子获得了成功，则是太少有了，并非成功且带有普遍意义的实例。</a:t>
            </a:r>
            <a:endParaRPr lang="en-US" altLang="zh-CN" sz="16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电影是“一次性”创作。要想获得成功，减少偏差，演员应重视案头工作，加强排练，从中掌握人物基调、人物关系，迅速达到理想范本的高度。人物的准确</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创作的即兴成分与新鲜感        拍摄的成功。</a:t>
            </a:r>
            <a:endParaRPr lang="en-US" altLang="zh-CN" sz="1800" dirty="0">
              <a:latin typeface="微软雅黑 Light" panose="020B0502040204020203" pitchFamily="34" charset="-122"/>
            </a:endParaRPr>
          </a:p>
          <a:p>
            <a:pPr marL="0" indent="0" algn="just">
              <a:lnSpc>
                <a:spcPct val="100000"/>
              </a:lnSpc>
              <a:buNone/>
            </a:pPr>
            <a:endParaRPr lang="zh-CN" altLang="en-US" sz="1800" dirty="0">
              <a:latin typeface="微软雅黑 Light" panose="020B0502040204020203" pitchFamily="34" charset="-122"/>
            </a:endParaRPr>
          </a:p>
          <a:p>
            <a:pPr marL="0" indent="0" algn="just">
              <a:lnSpc>
                <a:spcPct val="140000"/>
              </a:lnSpc>
              <a:buNone/>
            </a:pPr>
            <a:endParaRPr lang="en-US" altLang="zh-CN" sz="2000" b="1"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箭头: 右 6">
            <a:extLst>
              <a:ext uri="{FF2B5EF4-FFF2-40B4-BE49-F238E27FC236}">
                <a16:creationId xmlns:a16="http://schemas.microsoft.com/office/drawing/2014/main" id="{EC172774-2670-48B8-8DEF-454F85383092}"/>
              </a:ext>
            </a:extLst>
          </p:cNvPr>
          <p:cNvSpPr/>
          <p:nvPr/>
        </p:nvSpPr>
        <p:spPr>
          <a:xfrm>
            <a:off x="8361010" y="6504832"/>
            <a:ext cx="328527" cy="1095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accent2"/>
                </a:solidFill>
                <a:prstDash val="solid"/>
              </a:ln>
              <a:solidFill>
                <a:schemeClr val="bg2"/>
              </a:solidFill>
            </a:endParaRPr>
          </a:p>
        </p:txBody>
      </p:sp>
    </p:spTree>
    <p:extLst>
      <p:ext uri="{BB962C8B-B14F-4D97-AF65-F5344CB8AC3E}">
        <p14:creationId xmlns:p14="http://schemas.microsoft.com/office/powerpoint/2010/main" val="1001967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6</a:t>
            </a:r>
            <a:r>
              <a:rPr lang="zh-CN" altLang="en-US" sz="2000" b="1" dirty="0">
                <a:latin typeface="微软雅黑 Light" panose="020B0502040204020203" pitchFamily="34" charset="-122"/>
              </a:rPr>
              <a:t>．电影与戏剧表演功能的差异</a:t>
            </a:r>
          </a:p>
          <a:p>
            <a:pPr marL="0" indent="0" algn="just">
              <a:lnSpc>
                <a:spcPct val="140000"/>
              </a:lnSpc>
              <a:buNone/>
            </a:pPr>
            <a:r>
              <a:rPr lang="zh-CN" altLang="en-US" sz="2000" b="1" dirty="0">
                <a:latin typeface="微软雅黑 Light" panose="020B0502040204020203" pitchFamily="34" charset="-122"/>
              </a:rPr>
              <a:t>一些专家在认识电影本体时，提出电影要丢掉戏剧“拐杖”，和戏剧“离婚”，电影表演要“电影化”。一切夸张、过火、直白浅露的表演都来自舞台，是“舞台腔”所致？</a:t>
            </a:r>
            <a:endParaRPr lang="en-US" altLang="zh-CN" sz="2000" b="1" dirty="0">
              <a:latin typeface="微软雅黑 Light" panose="020B0502040204020203" pitchFamily="34" charset="-122"/>
            </a:endParaRPr>
          </a:p>
          <a:p>
            <a:pPr marL="0" indent="0" algn="ctr">
              <a:lnSpc>
                <a:spcPct val="140000"/>
              </a:lnSpc>
              <a:buNone/>
            </a:pPr>
            <a:r>
              <a:rPr lang="zh-CN" altLang="en-US" sz="2000" b="1" dirty="0">
                <a:latin typeface="微软雅黑 Light" panose="020B0502040204020203" pitchFamily="34" charset="-122"/>
              </a:rPr>
              <a:t>这个观点对吗？如何评价？</a:t>
            </a:r>
            <a:endParaRPr lang="zh-CN" altLang="en-US" sz="2000" dirty="0">
              <a:latin typeface="微软雅黑 Light" panose="020B0502040204020203" pitchFamily="34" charset="-122"/>
            </a:endParaRPr>
          </a:p>
          <a:p>
            <a:pPr marL="0" indent="0" algn="just">
              <a:lnSpc>
                <a:spcPct val="140000"/>
              </a:lnSpc>
              <a:buNone/>
            </a:pPr>
            <a:endParaRPr lang="en-US" altLang="zh-CN" sz="2000" b="1"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855923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6</a:t>
            </a:r>
            <a:r>
              <a:rPr lang="zh-CN" altLang="en-US" sz="2000" b="1" dirty="0">
                <a:latin typeface="微软雅黑 Light" panose="020B0502040204020203" pitchFamily="34" charset="-122"/>
              </a:rPr>
              <a:t>．电影与戏剧表演功能的差异</a:t>
            </a:r>
          </a:p>
          <a:p>
            <a:pPr algn="just">
              <a:lnSpc>
                <a:spcPct val="100000"/>
              </a:lnSpc>
            </a:pPr>
            <a:r>
              <a:rPr lang="zh-CN" altLang="en-US" sz="1600" b="1" dirty="0">
                <a:latin typeface="微软雅黑 Light" panose="020B0502040204020203" pitchFamily="34" charset="-122"/>
              </a:rPr>
              <a:t>分析表演功能在两种不同的视听综合艺术（电影</a:t>
            </a:r>
            <a:r>
              <a:rPr lang="en-US" altLang="zh-CN" sz="1600" b="1" dirty="0">
                <a:latin typeface="微软雅黑 Light" panose="020B0502040204020203" pitchFamily="34" charset="-122"/>
              </a:rPr>
              <a:t>-</a:t>
            </a:r>
            <a:r>
              <a:rPr lang="zh-CN" altLang="en-US" sz="1600" b="1" dirty="0">
                <a:latin typeface="微软雅黑 Light" panose="020B0502040204020203" pitchFamily="34" charset="-122"/>
              </a:rPr>
              <a:t>戏剧）中的位置：</a:t>
            </a:r>
            <a:endParaRPr lang="en-US" altLang="zh-CN" sz="1600" b="1"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在演员的表演分量与手段上</a:t>
            </a:r>
            <a:endParaRPr lang="en-US" altLang="zh-CN" sz="1600" b="1"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200" dirty="0">
                <a:latin typeface="微软雅黑 Light" panose="020B0502040204020203" pitchFamily="34" charset="-122"/>
              </a:rPr>
              <a:t>话剧演员的表演在舞台综合中占据中心与举足轻重的地位，话剧演员是舞台形象的直接完成者；电影银幕形象的完成，则必须强调各种艺术因素的综合，演员的表演只是融入这些画面中，而不能主宰这些画面的构成。银幕人物造型和视听手段的多样性、丰富性，常常取代了仅靠演员演技来表达人物的单一功能。</a:t>
            </a:r>
          </a:p>
          <a:p>
            <a:pPr algn="just">
              <a:lnSpc>
                <a:spcPct val="100000"/>
              </a:lnSpc>
            </a:pPr>
            <a:r>
              <a:rPr lang="zh-CN" altLang="en-US" sz="1600" b="1" dirty="0">
                <a:latin typeface="微软雅黑 Light" panose="020B0502040204020203" pitchFamily="34" charset="-122"/>
              </a:rPr>
              <a:t>在刻画人物性格上</a:t>
            </a:r>
            <a:endParaRPr lang="en-US" altLang="zh-CN" sz="1600" b="1"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200" dirty="0">
                <a:latin typeface="微软雅黑 Light" panose="020B0502040204020203" pitchFamily="34" charset="-122"/>
              </a:rPr>
              <a:t>话剧受舞台时空高度集中的特点制约，常是在集中、强化的戏剧性冲突的对话中展现，靠演员以台词为主要手段刻画人物，又因剧场演出的特点，使得舞台语言动作具有鲜明的韵律性、节奏感，这与剧场艺术应具有的夸张性是和谐的、统一的。这就苛求演员要有高度的表现技巧，洪亮的声音，清晰的语言，控制自如的气息，鲜明准确的节奏，在连续表演中人物的整体感强等高深功力；电影在表现人物上，由于时空的自由，更侧重视觉的直观性，常常是在系列的生活场景中，在表面平淡而有丰富内涵的生活动作中展现人物，尤其是电影“微相学”的纪实功能，更强调人物对白的自然、生活，不露技巧的痕迹，要求表演的细腻、真实，富有生活实感。</a:t>
            </a:r>
            <a:endParaRPr lang="zh-CN" altLang="en-US" sz="800"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从表演创作特点来看</a:t>
            </a:r>
            <a:endParaRPr lang="en-US" altLang="zh-CN" sz="1600" b="1"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200" dirty="0">
                <a:latin typeface="微软雅黑 Light" panose="020B0502040204020203" pitchFamily="34" charset="-122"/>
              </a:rPr>
              <a:t>话剧的表演创作能给演员一个相当长的相对完整的排练周期，演员可以集中精力反复排练，直到完整地把握住人物的全部语言与行动，才得以上台演出。甚至演员在演出过程中，在与观众的交流中得到了剧场信息的反馈，还可以不断地调整自己的创作。这是舞台表演艺术极有利于演员的一面。舞台排演给了演员从孕育、揣摩到完整体现人物这样一个实践、探索、反复调整及磨炼技艺的条件与机会；电影表演创作，由于受生产组织形式的限制，摄制组成立之后，一般很难给演员一段较充裕的时间去理解与把握人物，影片生产的周期性，拍摄现场的间断性，创作的“一次性”，也使演员很难在实拍之前对人物有总体上的准确把握，而这一点又对人物的完整创作极为重要。</a:t>
            </a:r>
          </a:p>
          <a:p>
            <a:pPr algn="just">
              <a:lnSpc>
                <a:spcPct val="100000"/>
              </a:lnSpc>
            </a:pPr>
            <a:r>
              <a:rPr lang="zh-CN" altLang="en-US" sz="1600" b="1" dirty="0">
                <a:latin typeface="微软雅黑 Light" panose="020B0502040204020203" pitchFamily="34" charset="-122"/>
              </a:rPr>
              <a:t>电影是导演的艺术，对演员来讲常常是被动的、遗憾的；而舞台才真正是演员发挥表演才能的天地，演员是舞台的主人。</a:t>
            </a:r>
            <a:endParaRPr lang="en-US" altLang="zh-CN" sz="1600" b="1"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电影演员光靠本身形象、气质的魅力来演戏，是不能持久的。要延长艺术生命必须加强可塑性的训练，加强舞台实践。培养电影演员，要重视舞台教学阶段的训练，这也是必不可少的。</a:t>
            </a:r>
          </a:p>
          <a:p>
            <a:pPr algn="just">
              <a:lnSpc>
                <a:spcPct val="100000"/>
              </a:lnSpc>
            </a:pPr>
            <a:endParaRPr lang="zh-CN" altLang="en-US" sz="1600" b="1" dirty="0">
              <a:latin typeface="微软雅黑 Light" panose="020B0502040204020203" pitchFamily="34" charset="-122"/>
            </a:endParaRPr>
          </a:p>
          <a:p>
            <a:pPr marL="0" indent="0" algn="just">
              <a:lnSpc>
                <a:spcPct val="140000"/>
              </a:lnSpc>
              <a:buNone/>
            </a:pPr>
            <a:endParaRPr lang="en-US" altLang="zh-CN" sz="2000" b="1"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3870306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7</a:t>
            </a:r>
            <a:r>
              <a:rPr lang="zh-CN" altLang="en-US" sz="2000" b="1" dirty="0">
                <a:latin typeface="微软雅黑 Light" panose="020B0502040204020203" pitchFamily="34" charset="-122"/>
              </a:rPr>
              <a:t>．非职业演员的挑战</a:t>
            </a:r>
            <a:endParaRPr lang="en-US" altLang="zh-CN" sz="2000" b="1" dirty="0">
              <a:latin typeface="微软雅黑 Light" panose="020B0502040204020203" pitchFamily="34" charset="-122"/>
            </a:endParaRPr>
          </a:p>
          <a:p>
            <a:pPr algn="just">
              <a:lnSpc>
                <a:spcPct val="140000"/>
              </a:lnSpc>
            </a:pPr>
            <a:r>
              <a:rPr lang="zh-CN" altLang="en-US" sz="1800" dirty="0">
                <a:latin typeface="微软雅黑 Light" panose="020B0502040204020203" pitchFamily="34" charset="-122"/>
              </a:rPr>
              <a:t>“非职业演员是展现自己，是被动创作” “非职业演员在向我们挑战”</a:t>
            </a:r>
            <a:r>
              <a:rPr lang="en-US" altLang="zh-CN" sz="1800" dirty="0">
                <a:latin typeface="微软雅黑 Light" panose="020B0502040204020203" pitchFamily="34" charset="-122"/>
              </a:rPr>
              <a:t>……</a:t>
            </a:r>
          </a:p>
          <a:p>
            <a:pPr algn="just">
              <a:lnSpc>
                <a:spcPct val="140000"/>
              </a:lnSpc>
            </a:pPr>
            <a:r>
              <a:rPr lang="zh-CN" altLang="en-US" sz="1800" dirty="0">
                <a:latin typeface="微软雅黑 Light" panose="020B0502040204020203" pitchFamily="34" charset="-122"/>
              </a:rPr>
              <a:t>由于电影造型的特性，电影导演对自己作品形象的不同要求，对电影表演的不同看法与追求，使得一些非职业演员正源源不断地进入银幕。看来当电影演员并不难。这种现象也曾波及我院。</a:t>
            </a:r>
            <a:r>
              <a:rPr lang="zh-CN" altLang="en-US" sz="1800" b="1" dirty="0">
                <a:latin typeface="微软雅黑 Light" panose="020B0502040204020203" pitchFamily="34" charset="-122"/>
              </a:rPr>
              <a:t>表演系要不要办？电影演员要不要培养？</a:t>
            </a:r>
            <a:endParaRPr lang="en-US" altLang="zh-CN" sz="1800" b="1" dirty="0">
              <a:latin typeface="微软雅黑 Light" panose="020B0502040204020203" pitchFamily="34" charset="-122"/>
            </a:endParaRPr>
          </a:p>
          <a:p>
            <a:pPr algn="just">
              <a:lnSpc>
                <a:spcPct val="140000"/>
              </a:lnSpc>
            </a:pPr>
            <a:r>
              <a:rPr lang="zh-CN" altLang="en-US" sz="1800" dirty="0">
                <a:latin typeface="微软雅黑 Light" panose="020B0502040204020203" pitchFamily="34" charset="-122"/>
              </a:rPr>
              <a:t>选择非职业演员，是一些导演对电影是影像纪实艺术特性的认识所致。他们不是把银幕造型诸因素分割开来要求演员自身塑造性格的功力，不求表演自身系统的完整、独立的创造力，而是更注重于电影银幕的画面造型、电影蒙太奇的威力。他们很重视扮演者的外形、气质上酷似剧中人物，不愿意扮演者有哪怕是一点点的表演痕迹与表演意识。在某种意义上，他们更相信电影是导演的艺术，是由导演主宰一切的，表演只是电影造型的一种元素与素材。</a:t>
            </a:r>
            <a:endParaRPr lang="en-US" altLang="zh-CN" sz="1800" dirty="0">
              <a:latin typeface="微软雅黑 Light" panose="020B0502040204020203" pitchFamily="34" charset="-122"/>
            </a:endParaRPr>
          </a:p>
          <a:p>
            <a:pPr marL="0" indent="0" algn="just">
              <a:lnSpc>
                <a:spcPct val="140000"/>
              </a:lnSpc>
              <a:buNone/>
            </a:pPr>
            <a:endParaRPr lang="en-US" altLang="zh-CN" sz="2000" b="1"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165852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7</a:t>
            </a:r>
            <a:r>
              <a:rPr lang="zh-CN" altLang="en-US" sz="2000" b="1" dirty="0">
                <a:latin typeface="微软雅黑 Light" panose="020B0502040204020203" pitchFamily="34" charset="-122"/>
              </a:rPr>
              <a:t>．非职业演员的挑战</a:t>
            </a:r>
            <a:endParaRPr lang="en-US" altLang="zh-CN" sz="2000" b="1" dirty="0">
              <a:latin typeface="微软雅黑 Light" panose="020B0502040204020203" pitchFamily="34" charset="-122"/>
            </a:endParaRPr>
          </a:p>
          <a:p>
            <a:pPr marL="0" indent="0" algn="just">
              <a:lnSpc>
                <a:spcPct val="140000"/>
              </a:lnSpc>
              <a:buNone/>
            </a:pPr>
            <a:r>
              <a:rPr lang="zh-CN" altLang="en-US" sz="2000" dirty="0">
                <a:latin typeface="微软雅黑 Light" panose="020B0502040204020203" pitchFamily="34" charset="-122"/>
              </a:rPr>
              <a:t>非职业演员创造成功的范例说明：</a:t>
            </a:r>
            <a:endParaRPr lang="en-US" altLang="zh-CN" sz="2000" dirty="0">
              <a:latin typeface="微软雅黑 Light" panose="020B0502040204020203" pitchFamily="34" charset="-122"/>
            </a:endParaRPr>
          </a:p>
          <a:p>
            <a:pPr marL="0" indent="0" algn="just">
              <a:lnSpc>
                <a:spcPct val="14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a:t>
            </a:r>
            <a:r>
              <a:rPr lang="zh-CN" altLang="en-US" sz="2000" dirty="0">
                <a:latin typeface="微软雅黑 Light" panose="020B0502040204020203" pitchFamily="34" charset="-122"/>
              </a:rPr>
              <a:t>）电影表演与戏剧表演相比的非独立性，镜头拍摄手段与蒙太奇技巧以及综合各种艺术因素的电影造型削弱了演员表演的单一功能。只要导演懂得表演，非职业演员选择得当，在一定程度上就能出现成功之作。</a:t>
            </a:r>
            <a:endParaRPr lang="en-US" altLang="zh-CN" sz="2000" dirty="0">
              <a:latin typeface="微软雅黑 Light" panose="020B0502040204020203" pitchFamily="34" charset="-122"/>
            </a:endParaRPr>
          </a:p>
          <a:p>
            <a:pPr marL="0" indent="0" algn="just">
              <a:lnSpc>
                <a:spcPct val="14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2</a:t>
            </a:r>
            <a:r>
              <a:rPr lang="zh-CN" altLang="en-US" sz="2000" dirty="0">
                <a:latin typeface="微软雅黑 Light" panose="020B0502040204020203" pitchFamily="34" charset="-122"/>
              </a:rPr>
              <a:t>）电影表演塑造人物性格，不同于舞台与其他表演，它们有着各自不同的表演程式、表演语汇。电影虽不排除“戏剧化”场景和在激烈冲突的对话中展现性格，但它更重视在逼真的生活场景、生活原生态中展示人物，这就要求演员有硬功。</a:t>
            </a:r>
            <a:endParaRPr lang="en-US" altLang="zh-CN" sz="2000" dirty="0">
              <a:latin typeface="微软雅黑 Light" panose="020B0502040204020203" pitchFamily="34" charset="-122"/>
            </a:endParaRPr>
          </a:p>
          <a:p>
            <a:pPr marL="0" indent="0" algn="just">
              <a:lnSpc>
                <a:spcPct val="140000"/>
              </a:lnSpc>
              <a:buNone/>
            </a:pP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3</a:t>
            </a:r>
            <a:r>
              <a:rPr lang="zh-CN" altLang="en-US" sz="2000" dirty="0">
                <a:latin typeface="微软雅黑 Light" panose="020B0502040204020203" pitchFamily="34" charset="-122"/>
              </a:rPr>
              <a:t>）电影表现人物的生活纪实与“微相”功能，使导演在对待那些社会经历使人物心理与外貌都留有深刻烙印的角色时，更注重扮演者的本色，而把表演技巧为手段塑造人物放在次要位置上。</a:t>
            </a:r>
            <a:endParaRPr lang="en-US" altLang="zh-CN" sz="2000" dirty="0">
              <a:latin typeface="微软雅黑 Light" panose="020B0502040204020203" pitchFamily="34" charset="-122"/>
            </a:endParaRPr>
          </a:p>
          <a:p>
            <a:pPr marL="0" indent="0" algn="just">
              <a:lnSpc>
                <a:spcPct val="140000"/>
              </a:lnSpc>
              <a:buNone/>
            </a:pPr>
            <a:r>
              <a:rPr lang="zh-CN" altLang="en-US" sz="2000" dirty="0">
                <a:latin typeface="微软雅黑 Light" panose="020B0502040204020203" pitchFamily="34" charset="-122"/>
              </a:rPr>
              <a:t>根据电影表演的特性，非职业演员与职业演员长期并存、共同谱写表演史将是必然的。</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904756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8</a:t>
            </a:r>
            <a:r>
              <a:rPr lang="zh-CN" altLang="en-US" sz="2000" b="1" dirty="0">
                <a:latin typeface="微软雅黑 Light" panose="020B0502040204020203" pitchFamily="34" charset="-122"/>
              </a:rPr>
              <a:t>．淡化表演与表演的多元化</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现代电影表演美学的发展更趋向自然美、常态美。</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本色与性格表演，“消极”、“模糊”、“朦胧”表演，淡化表演；</a:t>
            </a:r>
            <a:endParaRPr lang="en-US" altLang="zh-CN" sz="2000" dirty="0">
              <a:latin typeface="微软雅黑 Light" panose="020B0502040204020203" pitchFamily="34" charset="-122"/>
            </a:endParaRPr>
          </a:p>
          <a:p>
            <a:pPr algn="just">
              <a:lnSpc>
                <a:spcPct val="100000"/>
              </a:lnSpc>
            </a:pPr>
            <a:r>
              <a:rPr lang="zh-CN" altLang="en-US" sz="2000" b="1" dirty="0">
                <a:latin typeface="微软雅黑 Light" panose="020B0502040204020203" pitchFamily="34" charset="-122"/>
              </a:rPr>
              <a:t>淡化表演</a:t>
            </a:r>
            <a:r>
              <a:rPr lang="zh-CN" altLang="en-US" sz="2000" dirty="0">
                <a:latin typeface="微软雅黑 Light" panose="020B0502040204020203" pitchFamily="34" charset="-122"/>
              </a:rPr>
              <a:t>是针对电影表演中一些直、露的表演而提出的，是“要最大限度地隐藏表演技巧的痕迹，最大限度去接近生活实感，消除表演意识”的一种表演形式。通俗地讲，就是表演不要有痕迹。</a:t>
            </a:r>
            <a:endParaRPr lang="en-US" altLang="zh-CN" sz="2000" dirty="0">
              <a:latin typeface="微软雅黑 Light" panose="020B0502040204020203" pitchFamily="34" charset="-122"/>
            </a:endParaRPr>
          </a:p>
          <a:p>
            <a:pPr algn="just">
              <a:lnSpc>
                <a:spcPct val="100000"/>
              </a:lnSpc>
            </a:pPr>
            <a:r>
              <a:rPr lang="zh-CN" altLang="en-US" sz="2000" dirty="0">
                <a:latin typeface="楷体" panose="02010609060101010101" pitchFamily="49" charset="-122"/>
                <a:ea typeface="楷体" panose="02010609060101010101" pitchFamily="49" charset="-122"/>
              </a:rPr>
              <a:t>“淡化表演是对传统表演强调外部表现形式上的意念感强、话剧形式感强而提出的。”</a:t>
            </a:r>
            <a:r>
              <a:rPr lang="zh-CN" altLang="en-US" sz="2000" dirty="0">
                <a:latin typeface="微软雅黑 Light" panose="020B0502040204020203" pitchFamily="34" charset="-122"/>
              </a:rPr>
              <a:t>（是否传统表演全如此？）</a:t>
            </a:r>
            <a:r>
              <a:rPr lang="zh-CN" altLang="en-US" sz="2000" dirty="0">
                <a:latin typeface="楷体" panose="02010609060101010101" pitchFamily="49" charset="-122"/>
                <a:ea typeface="楷体" panose="02010609060101010101" pitchFamily="49" charset="-122"/>
              </a:rPr>
              <a:t>“淡化表演要求人物的内心活动体现在淡化的外部表现形式上。”</a:t>
            </a:r>
            <a:r>
              <a:rPr lang="zh-CN" altLang="en-US" sz="2000" dirty="0">
                <a:latin typeface="微软雅黑 Light" panose="020B0502040204020203" pitchFamily="34" charset="-122"/>
              </a:rPr>
              <a:t>这种笼而统之的定论缺乏理论根据。</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一切表演形式与风格和深刻挖掘规定情境、塑造鲜明生动的人物，都不是矛盾的。淡化表演也不例外。淡化也必须以规定情境为依据，绝不能为追求淡化的外在表现形式而淡化。</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既然淡化表演是最大限度地去淡化表演的技巧痕迹，那么，绝不是“人物性格内向者”才能进行淡化，表演创作的内外部技巧与角色的处理都同样存在淡化表演痕迹问题。</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既然“淡化”是以一种表演美学观念存在，那么，就不应在同一部作品中存有需淡化或不需淡化的角色表演方法之分。</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4373981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40000"/>
              </a:lnSpc>
              <a:buNone/>
            </a:pPr>
            <a:r>
              <a:rPr lang="en-US" altLang="zh-CN" sz="2000" b="1" dirty="0">
                <a:latin typeface="微软雅黑 Light" panose="020B0502040204020203" pitchFamily="34" charset="-122"/>
              </a:rPr>
              <a:t>8</a:t>
            </a:r>
            <a:r>
              <a:rPr lang="zh-CN" altLang="en-US" sz="2000" b="1" dirty="0">
                <a:latin typeface="微软雅黑 Light" panose="020B0502040204020203" pitchFamily="34" charset="-122"/>
              </a:rPr>
              <a:t>．淡化表演与表演的多元化</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谈论淡化表演是一种“表演新观念”，是对过去的美学</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含蓄美的一种发展，是摆脱剧场戏剧化的表演，追求一种生活自然美的表现形态，这样讲才有时代感。</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淡化表演观念只是一种表演美学的追求，一种表现形式。观众喜欢恬静、雅致的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远山在呼唤</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十字小溪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，也能百看不厌</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虎口脱险</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宝贝儿</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，喜欢杨在葆、周里京、姜文的男子汉气概，也喜爱赵子岳、吕京、谢园的诙谐、幽默。近些年的表演创作中，表演风格样式上既有</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野山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的和谐整体，</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黑炮</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的综合有机，也有</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黄土地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的静态，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一个和八个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的精致造型，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嘿，哥儿们！</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的滑稽风趣，</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小巷名流</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顽主</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的苦涩幽默也是一枝鲜花，至于</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雅马哈鱼档</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的生活实感、</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芙蓉镇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的情感细腻，也都极为动人。精湛演技也很难仅用一种表演观念去概括。当今的电影表演，应是多元化的并存、发展，以满足观众不同层次、不同审美情趣的要求。</a:t>
            </a:r>
          </a:p>
          <a:p>
            <a:pPr algn="just">
              <a:lnSpc>
                <a:spcPct val="100000"/>
              </a:lnSpc>
            </a:pPr>
            <a:r>
              <a:rPr lang="zh-CN" altLang="en-US" sz="2000" dirty="0">
                <a:latin typeface="微软雅黑 Light" panose="020B0502040204020203" pitchFamily="34" charset="-122"/>
              </a:rPr>
              <a:t>电影表演，离开影片风格样式的总体把握来单独地谈其特色及观念，是难以讲清的。作为演员，不必在观念上一味求新而否定传统手法。</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以表演为终身职业者，应向自己内心进军，开掘自己，发现自己，提高演技，以适应于更多不同风格样式的影片创作。</a:t>
            </a:r>
          </a:p>
          <a:p>
            <a:pPr algn="just">
              <a:lnSpc>
                <a:spcPct val="10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124182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00000"/>
              </a:lnSpc>
              <a:buNone/>
            </a:pPr>
            <a:r>
              <a:rPr lang="en-US" altLang="zh-CN" sz="2000" b="1" dirty="0">
                <a:latin typeface="微软雅黑 Light" panose="020B0502040204020203" pitchFamily="34" charset="-122"/>
              </a:rPr>
              <a:t>9</a:t>
            </a:r>
            <a:r>
              <a:rPr lang="zh-CN" altLang="en-US" sz="2000" b="1" dirty="0">
                <a:latin typeface="微软雅黑 Light" panose="020B0502040204020203" pitchFamily="34" charset="-122"/>
              </a:rPr>
              <a:t>．心理空间意识与性格的深层把握</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“心理空间”及“心理空间意识”，是从现代电影的发展引申而出的，即要重视掌握人物的内心世界并以新的方式与手段揭示人物内心世界的表演新观念。</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立论者讲：“心理空间泛指心理面貌，一个人的独特气质、性格、情感、思维方式”，“是为强调内心世界的广度、深度，内心世界的丰富、复杂、多层次、多色彩，强调最大限度地开拓内心世界，把抽象不可见的内心世界，变成可见的真实、生动、具体的银幕造型形象。心理空间意识，是演员对角色的心理空间</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内心世界的感知、认识及把握，是演员对角色的情感深度、心理层次的认识与体现的能力。电影演员应培养、训练心理空间意识”。</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心理不会因为加了“空间”二字的强调，就能变抽象为可见的。“心理空间”的提出，应是在表演中，对人的理解的深化，对人们心理探索的深化，强调心理技术的总体看法与提法。“心理空间意识”的提出，是需要在表演创作与理论研究中深入探索的课题。</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心理空间意识的增强与性格的深层把握，是演员在表演中对心理技术认识的深化。认识、理解后，仍离不开体验与体现。表演是一种造型艺术，电影表演与多种元素的综合运用构成的电影造型，揭示了人物的心理空间与深层性格。</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5005495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00000"/>
              </a:lnSpc>
              <a:buNone/>
            </a:pPr>
            <a:r>
              <a:rPr lang="en-US" altLang="zh-CN" sz="2000" b="1" dirty="0">
                <a:latin typeface="微软雅黑 Light" panose="020B0502040204020203" pitchFamily="34" charset="-122"/>
              </a:rPr>
              <a:t>10</a:t>
            </a:r>
            <a:r>
              <a:rPr lang="zh-CN" altLang="en-US" sz="2000" b="1" dirty="0">
                <a:latin typeface="微软雅黑 Light" panose="020B0502040204020203" pitchFamily="34" charset="-122"/>
              </a:rPr>
              <a:t>．主体意识与表演魅力</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电影表演创作是在两种主体意识控制下的产物</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导演的主体意识与演员自身的主体意识。</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首先，导演对演员的选择，本身就包含着他对剧本、未来的影片和对所选演员的潜能的认识。作为“导航员”、“镜子”的导演，在创作中起着主导作用。</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而演员的主体意识，除具有对一般艺术家所概括的含义外，很重要的一点就是怎样运用“自我”这个创作“材料”。即便两位演员的才华和演技都达到了相等的纯熟程度，但若去扮演同一个人物时，也会各具特色。</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有论文讲：</a:t>
            </a:r>
            <a:r>
              <a:rPr lang="zh-CN" altLang="en-US" sz="2000" dirty="0">
                <a:latin typeface="楷体" panose="02010609060101010101" pitchFamily="49" charset="-122"/>
                <a:ea typeface="楷体" panose="02010609060101010101" pitchFamily="49" charset="-122"/>
              </a:rPr>
              <a:t>“在艺术创作中冲破种种阻力，打破传统观念，在人物塑造中，借助形象走一条自我实现的路，从而得以完成自己的全部人格，展现自身全部个性，最后完成自我生存的价值。演员创造人物形象的过程就是以自我为中心去进行自我实现的过程。”</a:t>
            </a:r>
            <a:endParaRPr lang="en-US" altLang="zh-CN" sz="2000" dirty="0">
              <a:latin typeface="楷体" panose="02010609060101010101" pitchFamily="49" charset="-122"/>
              <a:ea typeface="楷体" panose="02010609060101010101" pitchFamily="49" charset="-122"/>
            </a:endParaRPr>
          </a:p>
          <a:p>
            <a:pPr algn="just">
              <a:lnSpc>
                <a:spcPct val="100000"/>
              </a:lnSpc>
            </a:pPr>
            <a:r>
              <a:rPr lang="zh-CN" altLang="en-US" sz="2000" dirty="0">
                <a:latin typeface="微软雅黑 Light" panose="020B0502040204020203" pitchFamily="34" charset="-122"/>
              </a:rPr>
              <a:t>演员对创作本体的认识和开拓是无止境的。但在创作过程中，演员认识自我，开拓自己，扩展可塑性，是为了创作一个个人物，而绝非是展现自我。必须是人物的思想、感情、行为，而不能以展示自己为目的，去展示角色并不需要的成分。</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所谓自我实现，是有前提、有依据、有分寸的。因此，在认识演员与角色的对立统一关系上，必须明确：演员是借助自我完成角色（形象），而不是借助形象完成自我。</a:t>
            </a:r>
          </a:p>
          <a:p>
            <a:pPr marL="0" indent="0" algn="just">
              <a:lnSpc>
                <a:spcPct val="100000"/>
              </a:lnSpc>
              <a:buNone/>
            </a:pPr>
            <a:endParaRPr lang="en-US" altLang="zh-CN" sz="20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6995561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95020" y="1508760"/>
            <a:ext cx="10347325" cy="5187950"/>
          </a:xfrm>
        </p:spPr>
        <p:txBody>
          <a:bodyPr vert="horz">
            <a:normAutofit/>
          </a:bodyPr>
          <a:lstStyle/>
          <a:p>
            <a:pPr marL="0" indent="0">
              <a:lnSpc>
                <a:spcPct val="130000"/>
              </a:lnSpc>
              <a:buNone/>
            </a:pPr>
            <a:r>
              <a:rPr lang="zh-CN" altLang="en-US" dirty="0"/>
              <a:t>二、生活动作与表演动作</a:t>
            </a:r>
          </a:p>
          <a:p>
            <a:pPr>
              <a:lnSpc>
                <a:spcPct val="130000"/>
              </a:lnSpc>
            </a:pPr>
            <a:r>
              <a:rPr lang="zh-CN" altLang="en-US" sz="2000" dirty="0">
                <a:latin typeface="微软雅黑 Light" panose="020B0502040204020203" pitchFamily="34" charset="-122"/>
                <a:cs typeface="微软雅黑 Light" panose="020B0502040204020203" pitchFamily="34" charset="-122"/>
              </a:rPr>
              <a:t>当学生们随着指导教师的语言提示，调动自己的想象力开始做动作时，就进入了以假当真的表演状态。</a:t>
            </a:r>
          </a:p>
          <a:p>
            <a:pPr>
              <a:lnSpc>
                <a:spcPct val="130000"/>
              </a:lnSpc>
            </a:pPr>
            <a:r>
              <a:rPr lang="zh-CN" altLang="en-US" sz="2000" dirty="0">
                <a:latin typeface="微软雅黑 Light" panose="020B0502040204020203" pitchFamily="34" charset="-122"/>
                <a:cs typeface="微软雅黑 Light" panose="020B0502040204020203" pitchFamily="34" charset="-122"/>
              </a:rPr>
              <a:t>信念感强的人会很认真地听从教师的每一个提示，并且会在动作中加以发挥；信念感弱的人也会在周围环境的带动下逐渐进入以假当真的表演状态。这是一种集体综合感觉练习进入表演的方式。</a:t>
            </a:r>
          </a:p>
          <a:p>
            <a:pPr>
              <a:lnSpc>
                <a:spcPct val="130000"/>
              </a:lnSpc>
            </a:pPr>
            <a:r>
              <a:rPr lang="zh-CN" altLang="en-US" sz="2000" dirty="0">
                <a:latin typeface="楷体" panose="02010609060101010101" pitchFamily="49" charset="-122"/>
                <a:ea typeface="楷体" panose="02010609060101010101" pitchFamily="49" charset="-122"/>
                <a:cs typeface="微软雅黑 Light" panose="020B0502040204020203" pitchFamily="34" charset="-122"/>
              </a:rPr>
              <a:t>斯坦尼斯拉夫斯基：“通过眼睛和耳朵，最容易对我们的感觉起作用。”“尽管我们在艺术中很少运用味觉、触觉、嗅觉的回忆，它们有时还是有很大的意义。”</a:t>
            </a:r>
          </a:p>
          <a:p>
            <a:pPr>
              <a:lnSpc>
                <a:spcPct val="130000"/>
              </a:lnSpc>
            </a:pPr>
            <a:r>
              <a:rPr lang="zh-CN" altLang="en-US" sz="2000" dirty="0">
                <a:latin typeface="楷体" panose="02010609060101010101" pitchFamily="49" charset="-122"/>
                <a:ea typeface="楷体" panose="02010609060101010101" pitchFamily="49" charset="-122"/>
                <a:cs typeface="微软雅黑 Light" panose="020B0502040204020203" pitchFamily="34" charset="-122"/>
              </a:rPr>
              <a:t>“因为我们的五觉的紧密联系和相互关系，以及五觉对情绪记忆的影响，由此演员不仅需要情绪记忆，还需要我们所有的五觉记忆。”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marL="0" indent="0" algn="just">
              <a:lnSpc>
                <a:spcPct val="100000"/>
              </a:lnSpc>
              <a:buNone/>
            </a:pPr>
            <a:r>
              <a:rPr lang="en-US" altLang="zh-CN" sz="2000" b="1" dirty="0">
                <a:latin typeface="微软雅黑 Light" panose="020B0502040204020203" pitchFamily="34" charset="-122"/>
              </a:rPr>
              <a:t>10</a:t>
            </a:r>
            <a:r>
              <a:rPr lang="zh-CN" altLang="en-US" sz="2000" b="1" dirty="0">
                <a:latin typeface="微软雅黑 Light" panose="020B0502040204020203" pitchFamily="34" charset="-122"/>
              </a:rPr>
              <a:t>．主体意识与表演魅力</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一个角色创造的成功，必须是演员与角色矛盾的统一。</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关于演员的魅力</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有论文提出：“冲破种种阻力，打破传统观念。”“传统表演观念以角色为主，更多提倡的是角色的魅力。”“扼杀演员本身性格特点所造就的自身的魅力。”“现代电影中的表演更注重的是演员自身个性魅力的展现，强调演员的魅力就是角色魅力的基础。”</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这种没有根据的立论与划分是不妥的。观念无论怎样发展，表演都离不开演员与角色的二重性，不论传统表演观念或现代表演观念，都必须是角色（第二自我）依附演员（第一自我）而活在舞台与银幕上。表演的存在，演员都是要把自身予以角色化的。演员的才华也只有通过角色才得以展现，才能让观众认识。“皮之不存，毛将焉附。”世界电影表演艺术大师卓别林，中国优秀影剧演员石挥，他们创造的银幕形象极富魅力，这些形象也包含了他们自身的个性与魅力。</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演员的魅力，应是包含在形象、气质及演技中的部分天赋因素，符合观众的审美心理特征并使其产生艺术美感的表演的吸引力。具备优秀演员素质的人，在生活中也具有一定的魅力。对于那种仅靠演员本身魅力进行表演，并把魅力说成全部是天赋的观点，是完全站不住脚的。</a:t>
            </a:r>
          </a:p>
          <a:p>
            <a:pPr algn="just">
              <a:lnSpc>
                <a:spcPct val="100000"/>
              </a:lnSpc>
            </a:pPr>
            <a:r>
              <a:rPr lang="zh-CN" altLang="en-US" sz="2000" dirty="0">
                <a:latin typeface="微软雅黑 Light" panose="020B0502040204020203" pitchFamily="34" charset="-122"/>
              </a:rPr>
              <a:t>角色的魅力是永恒的，演员的魅力则是随着演员个人修养的丰富、年龄的增长、青春的消逝而增加或衰减；角色的魅力是不变的，而演员的魅力是可变的。</a:t>
            </a: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613305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690" y="191640"/>
            <a:ext cx="11964320" cy="1317119"/>
          </a:xfrm>
        </p:spPr>
        <p:txBody>
          <a:bodyPr/>
          <a:lstStyle/>
          <a:p>
            <a:pPr algn="just"/>
            <a:r>
              <a:rPr lang="zh-CN" altLang="en-US" sz="3200" dirty="0"/>
              <a:t>一、论电影表演及其教学</a:t>
            </a:r>
            <a:r>
              <a:rPr lang="en-US" altLang="zh-CN" sz="3200" dirty="0"/>
              <a:t>——</a:t>
            </a:r>
            <a:r>
              <a:rPr lang="zh-CN" altLang="en-US" sz="3200" dirty="0"/>
              <a:t>兼及表演系历届毕业论文中若干论点</a:t>
            </a:r>
          </a:p>
        </p:txBody>
      </p:sp>
      <p:sp>
        <p:nvSpPr>
          <p:cNvPr id="3" name="文本占位符 2"/>
          <p:cNvSpPr>
            <a:spLocks noGrp="1"/>
          </p:cNvSpPr>
          <p:nvPr>
            <p:ph type="body" orient="vert" idx="1"/>
          </p:nvPr>
        </p:nvSpPr>
        <p:spPr>
          <a:xfrm>
            <a:off x="689907" y="1330534"/>
            <a:ext cx="5778113" cy="5467777"/>
          </a:xfrm>
        </p:spPr>
        <p:txBody>
          <a:bodyPr vert="horz">
            <a:noAutofit/>
          </a:bodyPr>
          <a:lstStyle/>
          <a:p>
            <a:pPr marL="0" indent="0" algn="just">
              <a:lnSpc>
                <a:spcPct val="100000"/>
              </a:lnSpc>
              <a:buNone/>
            </a:pPr>
            <a:r>
              <a:rPr lang="en-US" altLang="zh-CN" sz="2000" b="1" dirty="0">
                <a:latin typeface="微软雅黑 Light" panose="020B0502040204020203" pitchFamily="34" charset="-122"/>
              </a:rPr>
              <a:t>10</a:t>
            </a:r>
            <a:r>
              <a:rPr lang="zh-CN" altLang="en-US" sz="2000" b="1" dirty="0">
                <a:latin typeface="微软雅黑 Light" panose="020B0502040204020203" pitchFamily="34" charset="-122"/>
              </a:rPr>
              <a:t>．主体意识与表演魅力</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曾有人说：“中国表演受‘学院派’理论干扰太大，因而水平不高。演员不要学习理论，不必去归纳成什么东西，要注意天赋。”</a:t>
            </a:r>
            <a:r>
              <a:rPr lang="en-US" altLang="zh-CN" sz="2000" dirty="0">
                <a:solidFill>
                  <a:srgbClr val="FF0000"/>
                </a:solidFill>
                <a:latin typeface="微软雅黑 Light" panose="020B0502040204020203" pitchFamily="34" charset="-122"/>
              </a:rPr>
              <a:t>×</a:t>
            </a:r>
          </a:p>
          <a:p>
            <a:pPr algn="just">
              <a:lnSpc>
                <a:spcPct val="100000"/>
              </a:lnSpc>
            </a:pPr>
            <a:r>
              <a:rPr lang="zh-CN" altLang="en-US" sz="2000" dirty="0">
                <a:latin typeface="微软雅黑 Light" panose="020B0502040204020203" pitchFamily="34" charset="-122"/>
              </a:rPr>
              <a:t>且不说提倡演员“学者化”问题，仅作为再创造的艺术学科，演员就需具有广博的知识与修养，需要懂得些文学、戏剧、哲学、美学、心理学、生活学、社会学、历史学。</a:t>
            </a:r>
          </a:p>
          <a:p>
            <a:pPr algn="just">
              <a:lnSpc>
                <a:spcPct val="100000"/>
              </a:lnSpc>
            </a:pPr>
            <a:r>
              <a:rPr lang="zh-CN" altLang="en-US" sz="2000" dirty="0">
                <a:latin typeface="微软雅黑 Light" panose="020B0502040204020203" pitchFamily="34" charset="-122"/>
              </a:rPr>
              <a:t>“学院派”培养演员的理论，绝不是指云山雾罩般的纸上谈兵，而是表演学科通过实践的一些实用型的具体规律性总结。</a:t>
            </a:r>
          </a:p>
          <a:p>
            <a:pPr algn="just">
              <a:lnSpc>
                <a:spcPct val="100000"/>
              </a:lnSpc>
            </a:pPr>
            <a:r>
              <a:rPr lang="zh-CN" altLang="en-US" sz="2000" dirty="0">
                <a:latin typeface="微软雅黑 Light" panose="020B0502040204020203" pitchFamily="34" charset="-122"/>
              </a:rPr>
              <a:t>优秀演员们系列形象创造的成功，绝不仅是天赋，而是对事业的不断探索，对自身潜能的挖掘与开拓，是艰苦的创造性劳动的结果。作为实践性极强的表演学科，其理论的真谛就在于此。“学院派”表演理论的核心也在于此。</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75.png">
            <a:extLst>
              <a:ext uri="{FF2B5EF4-FFF2-40B4-BE49-F238E27FC236}">
                <a16:creationId xmlns:a16="http://schemas.microsoft.com/office/drawing/2014/main" id="{47086D0B-901E-4FE9-B48D-DFE62741E6D6}"/>
              </a:ext>
            </a:extLst>
          </p:cNvPr>
          <p:cNvPicPr/>
          <p:nvPr/>
        </p:nvPicPr>
        <p:blipFill>
          <a:blip r:embed="rId3" cstate="print"/>
          <a:stretch>
            <a:fillRect/>
          </a:stretch>
        </p:blipFill>
        <p:spPr>
          <a:xfrm>
            <a:off x="6468020" y="1390764"/>
            <a:ext cx="5723981" cy="4254424"/>
          </a:xfrm>
          <a:prstGeom prst="rect">
            <a:avLst/>
          </a:prstGeom>
        </p:spPr>
      </p:pic>
    </p:spTree>
    <p:extLst>
      <p:ext uri="{BB962C8B-B14F-4D97-AF65-F5344CB8AC3E}">
        <p14:creationId xmlns:p14="http://schemas.microsoft.com/office/powerpoint/2010/main" val="33605955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2400" dirty="0">
                <a:latin typeface="微软雅黑 Light" panose="020B0502040204020203" pitchFamily="34" charset="-122"/>
              </a:rPr>
              <a:t>                              ——</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p>
        </p:txBody>
      </p:sp>
      <p:graphicFrame>
        <p:nvGraphicFramePr>
          <p:cNvPr id="4" name="图示 3">
            <a:extLst>
              <a:ext uri="{FF2B5EF4-FFF2-40B4-BE49-F238E27FC236}">
                <a16:creationId xmlns:a16="http://schemas.microsoft.com/office/drawing/2014/main" id="{30E69E41-A0D8-4AB8-B3AE-36DB3ACC5072}"/>
              </a:ext>
            </a:extLst>
          </p:cNvPr>
          <p:cNvGraphicFramePr/>
          <p:nvPr/>
        </p:nvGraphicFramePr>
        <p:xfrm>
          <a:off x="82132" y="1741194"/>
          <a:ext cx="11996710" cy="50571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0418655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2400" dirty="0">
                <a:latin typeface="微软雅黑 Light" panose="020B0502040204020203" pitchFamily="34" charset="-122"/>
              </a:rPr>
              <a:t>                               ——</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0685" y="1508369"/>
            <a:ext cx="8251766" cy="5201424"/>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r>
              <a:rPr lang="en-US" altLang="zh-CN" sz="2000" dirty="0">
                <a:latin typeface="微软雅黑 Light" panose="020B0502040204020203" pitchFamily="34" charset="-122"/>
                <a:ea typeface="微软雅黑 Light" panose="020B0502040204020203" pitchFamily="34" charset="-122"/>
              </a:rPr>
              <a:t>1</a:t>
            </a:r>
            <a:r>
              <a:rPr lang="zh-CN" altLang="en-US" sz="2000" dirty="0">
                <a:latin typeface="微软雅黑 Light" panose="020B0502040204020203" pitchFamily="34" charset="-122"/>
                <a:ea typeface="微软雅黑 Light" panose="020B0502040204020203" pitchFamily="34" charset="-122"/>
              </a:rPr>
              <a:t>．培养了一批新人</a:t>
            </a:r>
            <a:endParaRPr lang="en-US" altLang="zh-CN" sz="20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办了</a:t>
            </a:r>
            <a:r>
              <a:rPr lang="en-US" altLang="zh-CN" sz="1600" dirty="0">
                <a:latin typeface="微软雅黑 Light" panose="020B0502040204020203" pitchFamily="34" charset="-122"/>
                <a:ea typeface="微软雅黑 Light" panose="020B0502040204020203" pitchFamily="34" charset="-122"/>
              </a:rPr>
              <a:t>78</a:t>
            </a:r>
            <a:r>
              <a:rPr lang="zh-CN" altLang="en-US" sz="1600" dirty="0">
                <a:latin typeface="微软雅黑 Light" panose="020B0502040204020203" pitchFamily="34" charset="-122"/>
                <a:ea typeface="微软雅黑 Light" panose="020B0502040204020203" pitchFamily="34" charset="-122"/>
              </a:rPr>
              <a:t>、</a:t>
            </a:r>
            <a:r>
              <a:rPr lang="en-US" altLang="zh-CN" sz="1600" dirty="0">
                <a:latin typeface="微软雅黑 Light" panose="020B0502040204020203" pitchFamily="34" charset="-122"/>
                <a:ea typeface="微软雅黑 Light" panose="020B0502040204020203" pitchFamily="34" charset="-122"/>
              </a:rPr>
              <a:t>81</a:t>
            </a:r>
            <a:r>
              <a:rPr lang="zh-CN" altLang="en-US" sz="1600" dirty="0">
                <a:latin typeface="微软雅黑 Light" panose="020B0502040204020203" pitchFamily="34" charset="-122"/>
                <a:ea typeface="微软雅黑 Light" panose="020B0502040204020203" pitchFamily="34" charset="-122"/>
              </a:rPr>
              <a:t>（新疆）、</a:t>
            </a:r>
            <a:r>
              <a:rPr lang="en-US" altLang="zh-CN" sz="1600" dirty="0">
                <a:latin typeface="微软雅黑 Light" panose="020B0502040204020203" pitchFamily="34" charset="-122"/>
                <a:ea typeface="微软雅黑 Light" panose="020B0502040204020203" pitchFamily="34" charset="-122"/>
              </a:rPr>
              <a:t>81</a:t>
            </a:r>
            <a:r>
              <a:rPr lang="zh-CN" altLang="en-US" sz="1600" dirty="0">
                <a:latin typeface="微软雅黑 Light" panose="020B0502040204020203" pitchFamily="34" charset="-122"/>
                <a:ea typeface="微软雅黑 Light" panose="020B0502040204020203" pitchFamily="34" charset="-122"/>
              </a:rPr>
              <a:t>（内蒙）、</a:t>
            </a:r>
            <a:r>
              <a:rPr lang="en-US" altLang="zh-CN" sz="1600" dirty="0">
                <a:latin typeface="微软雅黑 Light" panose="020B0502040204020203" pitchFamily="34" charset="-122"/>
                <a:ea typeface="微软雅黑 Light" panose="020B0502040204020203" pitchFamily="34" charset="-122"/>
              </a:rPr>
              <a:t>82</a:t>
            </a:r>
            <a:r>
              <a:rPr lang="zh-CN" altLang="en-US" sz="1600" dirty="0">
                <a:latin typeface="微软雅黑 Light" panose="020B0502040204020203" pitchFamily="34" charset="-122"/>
                <a:ea typeface="微软雅黑 Light" panose="020B0502040204020203" pitchFamily="34" charset="-122"/>
              </a:rPr>
              <a:t>、</a:t>
            </a:r>
            <a:r>
              <a:rPr lang="en-US" altLang="zh-CN" sz="1600" dirty="0">
                <a:latin typeface="微软雅黑 Light" panose="020B0502040204020203" pitchFamily="34" charset="-122"/>
                <a:ea typeface="微软雅黑 Light" panose="020B0502040204020203" pitchFamily="34" charset="-122"/>
              </a:rPr>
              <a:t>84</a:t>
            </a:r>
            <a:r>
              <a:rPr lang="zh-CN" altLang="en-US" sz="1600" dirty="0">
                <a:latin typeface="微软雅黑 Light" panose="020B0502040204020203" pitchFamily="34" charset="-122"/>
                <a:ea typeface="微软雅黑 Light" panose="020B0502040204020203" pitchFamily="34" charset="-122"/>
              </a:rPr>
              <a:t>、</a:t>
            </a:r>
            <a:r>
              <a:rPr lang="en-US" altLang="zh-CN" sz="1600" dirty="0">
                <a:latin typeface="微软雅黑 Light" panose="020B0502040204020203" pitchFamily="34" charset="-122"/>
                <a:ea typeface="微软雅黑 Light" panose="020B0502040204020203" pitchFamily="34" charset="-122"/>
              </a:rPr>
              <a:t>87</a:t>
            </a:r>
            <a:r>
              <a:rPr lang="zh-CN" altLang="en-US" sz="1600" dirty="0">
                <a:latin typeface="微软雅黑 Light" panose="020B0502040204020203" pitchFamily="34" charset="-122"/>
                <a:ea typeface="微软雅黑 Light" panose="020B0502040204020203" pitchFamily="34" charset="-122"/>
              </a:rPr>
              <a:t>、</a:t>
            </a:r>
            <a:r>
              <a:rPr lang="en-US" altLang="zh-CN" sz="1600" dirty="0">
                <a:latin typeface="微软雅黑 Light" panose="020B0502040204020203" pitchFamily="34" charset="-122"/>
                <a:ea typeface="微软雅黑 Light" panose="020B0502040204020203" pitchFamily="34" charset="-122"/>
              </a:rPr>
              <a:t>88</a:t>
            </a:r>
            <a:r>
              <a:rPr lang="zh-CN" altLang="en-US" sz="1600" dirty="0">
                <a:latin typeface="微软雅黑 Light" panose="020B0502040204020203" pitchFamily="34" charset="-122"/>
                <a:ea typeface="微软雅黑 Light" panose="020B0502040204020203" pitchFamily="34" charset="-122"/>
              </a:rPr>
              <a:t>七个本科班，</a:t>
            </a:r>
            <a:r>
              <a:rPr lang="en-US" altLang="zh-CN" sz="1600" dirty="0">
                <a:latin typeface="微软雅黑 Light" panose="020B0502040204020203" pitchFamily="34" charset="-122"/>
                <a:ea typeface="微软雅黑 Light" panose="020B0502040204020203" pitchFamily="34" charset="-122"/>
              </a:rPr>
              <a:t>76</a:t>
            </a:r>
            <a:r>
              <a:rPr lang="zh-CN" altLang="en-US" sz="1600" dirty="0">
                <a:latin typeface="微软雅黑 Light" panose="020B0502040204020203" pitchFamily="34" charset="-122"/>
                <a:ea typeface="微软雅黑 Light" panose="020B0502040204020203" pitchFamily="34" charset="-122"/>
              </a:rPr>
              <a:t>大专、</a:t>
            </a:r>
            <a:r>
              <a:rPr lang="en-US" altLang="zh-CN" sz="1600" dirty="0">
                <a:latin typeface="微软雅黑 Light" panose="020B0502040204020203" pitchFamily="34" charset="-122"/>
                <a:ea typeface="微软雅黑 Light" panose="020B0502040204020203" pitchFamily="34" charset="-122"/>
              </a:rPr>
              <a:t>78</a:t>
            </a:r>
            <a:r>
              <a:rPr lang="zh-CN" altLang="en-US" sz="1600" dirty="0">
                <a:latin typeface="微软雅黑 Light" panose="020B0502040204020203" pitchFamily="34" charset="-122"/>
                <a:ea typeface="微软雅黑 Light" panose="020B0502040204020203" pitchFamily="34" charset="-122"/>
              </a:rPr>
              <a:t>师资、</a:t>
            </a:r>
            <a:r>
              <a:rPr lang="en-US" altLang="zh-CN" sz="1600" dirty="0">
                <a:latin typeface="微软雅黑 Light" panose="020B0502040204020203" pitchFamily="34" charset="-122"/>
                <a:ea typeface="微软雅黑 Light" panose="020B0502040204020203" pitchFamily="34" charset="-122"/>
              </a:rPr>
              <a:t>85</a:t>
            </a:r>
            <a:r>
              <a:rPr lang="zh-CN" altLang="en-US" sz="1600" dirty="0">
                <a:latin typeface="微软雅黑 Light" panose="020B0502040204020203" pitchFamily="34" charset="-122"/>
                <a:ea typeface="微软雅黑 Light" panose="020B0502040204020203" pitchFamily="34" charset="-122"/>
              </a:rPr>
              <a:t>干专三个专科班；</a:t>
            </a:r>
            <a:endParaRPr lang="en-US" altLang="zh-CN" sz="16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在西影、广东电视台、广西、成都、珠影、北京筹办了短训班及业余班。</a:t>
            </a:r>
            <a:endParaRPr lang="en-US" altLang="zh-CN" sz="16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在培养、发现表演人才，为电影事业输送新鲜血液，提高与普及在职演员的艺术素质上做出了努力。</a:t>
            </a: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一百余名本科、专科毕业生以及短训、业余班学员中，不少成为影视演员中的骨干力量；</a:t>
            </a:r>
            <a:endParaRPr lang="en-US" altLang="zh-CN" sz="1400" dirty="0">
              <a:latin typeface="微软雅黑 Light" panose="020B0502040204020203" pitchFamily="34" charset="-122"/>
              <a:ea typeface="微软雅黑 Light" panose="020B0502040204020203" pitchFamily="34" charset="-122"/>
            </a:endParaRPr>
          </a:p>
          <a:p>
            <a:r>
              <a:rPr lang="en-US" altLang="zh-CN" sz="2000" dirty="0">
                <a:latin typeface="微软雅黑 Light" panose="020B0502040204020203" pitchFamily="34" charset="-122"/>
                <a:ea typeface="微软雅黑 Light" panose="020B0502040204020203" pitchFamily="34" charset="-122"/>
              </a:rPr>
              <a:t>2</a:t>
            </a:r>
            <a:r>
              <a:rPr lang="zh-CN" altLang="en-US" sz="2000" dirty="0">
                <a:latin typeface="微软雅黑 Light" panose="020B0502040204020203" pitchFamily="34" charset="-122"/>
                <a:ea typeface="微软雅黑 Light" panose="020B0502040204020203" pitchFamily="34" charset="-122"/>
              </a:rPr>
              <a:t>．初步完成了本科三段体教学的新体制</a:t>
            </a: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体制改变：三年半课堂及舞台教学、半年电影实习及总结的体制</a:t>
            </a:r>
            <a:r>
              <a:rPr lang="en-US" altLang="zh-CN" sz="1600" dirty="0">
                <a:latin typeface="微软雅黑 Light" panose="020B0502040204020203" pitchFamily="34" charset="-122"/>
                <a:ea typeface="微软雅黑 Light" panose="020B0502040204020203" pitchFamily="34" charset="-122"/>
              </a:rPr>
              <a:t>——</a:t>
            </a:r>
            <a:r>
              <a:rPr lang="zh-CN" altLang="en-US" sz="1600" dirty="0">
                <a:latin typeface="微软雅黑 Light" panose="020B0502040204020203" pitchFamily="34" charset="-122"/>
                <a:ea typeface="微软雅黑 Light" panose="020B0502040204020203" pitchFamily="34" charset="-122"/>
              </a:rPr>
              <a:t>课堂及舞台教学两年半、影视剧实习一年、理论总结半年的体制。</a:t>
            </a:r>
            <a:endParaRPr lang="en-US" altLang="zh-CN" sz="16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第一，加强了横向艺术修养课，如电影剧作、导演概论等课程设置，以开阔学生的视野，扩大知识面；</a:t>
            </a:r>
            <a:endParaRPr lang="en-US" altLang="zh-CN" sz="16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第二，加强了影视表演实习，让学生在课堂学习阶段逐步接触镜头，了解影视特性，并能在学生毕业前，使社会及用人单位对学生的创作个性与艺术素质有个普遍、初步的了解（以学生的影视作品推荐学生）；</a:t>
            </a:r>
            <a:endParaRPr lang="en-US" altLang="zh-CN" sz="16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第三，加强新生入学、毕业实习专业考核的标准，毕业论文等逐步实现规范化、科学化；</a:t>
            </a:r>
            <a:endParaRPr lang="en-US" altLang="zh-CN" sz="1600" dirty="0">
              <a:latin typeface="微软雅黑 Light" panose="020B0502040204020203" pitchFamily="34" charset="-122"/>
              <a:ea typeface="微软雅黑 Light" panose="020B0502040204020203" pitchFamily="34" charset="-122"/>
            </a:endParaRPr>
          </a:p>
          <a:p>
            <a:pPr marL="285750" indent="-285750">
              <a:buFont typeface="Wingdings" panose="05000000000000000000" pitchFamily="2" charset="2"/>
              <a:buChar char="ü"/>
            </a:pPr>
            <a:r>
              <a:rPr lang="zh-CN" altLang="en-US" sz="1600" dirty="0">
                <a:latin typeface="微软雅黑 Light" panose="020B0502040204020203" pitchFamily="34" charset="-122"/>
                <a:ea typeface="微软雅黑 Light" panose="020B0502040204020203" pitchFamily="34" charset="-122"/>
              </a:rPr>
              <a:t>第四，专业与各专业基础课教学也都积累了一定的经验，在不断探索中逐渐向规范化靠近。这个体制，既不是苏联模式，也不是欧美模式，而是在中国具体国情下探索出来的中国模式。</a:t>
            </a:r>
          </a:p>
        </p:txBody>
      </p:sp>
      <p:pic>
        <p:nvPicPr>
          <p:cNvPr id="7" name="image176.png">
            <a:extLst>
              <a:ext uri="{FF2B5EF4-FFF2-40B4-BE49-F238E27FC236}">
                <a16:creationId xmlns:a16="http://schemas.microsoft.com/office/drawing/2014/main" id="{1BFCF126-789E-462C-8C7B-3CCCC7322997}"/>
              </a:ext>
            </a:extLst>
          </p:cNvPr>
          <p:cNvPicPr/>
          <p:nvPr/>
        </p:nvPicPr>
        <p:blipFill>
          <a:blip r:embed="rId3" cstate="print"/>
          <a:stretch>
            <a:fillRect/>
          </a:stretch>
        </p:blipFill>
        <p:spPr>
          <a:xfrm>
            <a:off x="8872451" y="2072639"/>
            <a:ext cx="3319549" cy="2189019"/>
          </a:xfrm>
          <a:prstGeom prst="rect">
            <a:avLst/>
          </a:prstGeom>
        </p:spPr>
      </p:pic>
    </p:spTree>
    <p:extLst>
      <p:ext uri="{BB962C8B-B14F-4D97-AF65-F5344CB8AC3E}">
        <p14:creationId xmlns:p14="http://schemas.microsoft.com/office/powerpoint/2010/main" val="5840988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12101"/>
            <a:ext cx="11388934" cy="1106041"/>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400" dirty="0">
                <a:latin typeface="微软雅黑 Light" panose="020B0502040204020203" pitchFamily="34" charset="-122"/>
              </a:rPr>
              <a:t>——</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endParaRPr lang="zh-CN" altLang="en-US" sz="32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728237" y="1508369"/>
            <a:ext cx="11388934" cy="4567084"/>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dirty="0">
              <a:latin typeface="微软雅黑 Light" panose="020B0502040204020203" pitchFamily="34" charset="-122"/>
              <a:ea typeface="微软雅黑 Light" panose="020B0502040204020203" pitchFamily="34" charset="-122"/>
            </a:endParaRPr>
          </a:p>
          <a:p>
            <a:pPr>
              <a:lnSpc>
                <a:spcPct val="125000"/>
              </a:lnSpc>
            </a:pPr>
            <a:r>
              <a:rPr lang="en-US" altLang="zh-CN" dirty="0">
                <a:latin typeface="微软雅黑 Light" panose="020B0502040204020203" pitchFamily="34" charset="-122"/>
                <a:ea typeface="微软雅黑 Light" panose="020B0502040204020203" pitchFamily="34" charset="-122"/>
              </a:rPr>
              <a:t>3</a:t>
            </a:r>
            <a:r>
              <a:rPr lang="zh-CN" altLang="en-US" dirty="0">
                <a:latin typeface="微软雅黑 Light" panose="020B0502040204020203" pitchFamily="34" charset="-122"/>
                <a:ea typeface="微软雅黑 Light" panose="020B0502040204020203" pitchFamily="34" charset="-122"/>
              </a:rPr>
              <a:t>．师资队伍已顺利完成新老接替</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表演系开创期的主课教师及助教均已退离第一线教学岗位，过渡为</a:t>
            </a:r>
            <a:r>
              <a:rPr lang="en-US" altLang="zh-CN" dirty="0">
                <a:latin typeface="微软雅黑 Light" panose="020B0502040204020203" pitchFamily="34" charset="-122"/>
                <a:ea typeface="微软雅黑 Light" panose="020B0502040204020203" pitchFamily="34" charset="-122"/>
              </a:rPr>
              <a:t>60</a:t>
            </a:r>
            <a:r>
              <a:rPr lang="zh-CN" altLang="en-US" dirty="0">
                <a:latin typeface="微软雅黑 Light" panose="020B0502040204020203" pitchFamily="34" charset="-122"/>
                <a:ea typeface="微软雅黑 Light" panose="020B0502040204020203" pitchFamily="34" charset="-122"/>
              </a:rPr>
              <a:t>年代本科毕业生来主持教学或成为教学的骨干力量；</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十年来，中、青年师资在教学中发挥着重要作用。</a:t>
            </a:r>
          </a:p>
          <a:p>
            <a:pPr>
              <a:lnSpc>
                <a:spcPct val="125000"/>
              </a:lnSpc>
            </a:pPr>
            <a:r>
              <a:rPr lang="en-US" altLang="zh-CN" dirty="0">
                <a:latin typeface="微软雅黑 Light" panose="020B0502040204020203" pitchFamily="34" charset="-122"/>
                <a:ea typeface="微软雅黑 Light" panose="020B0502040204020203" pitchFamily="34" charset="-122"/>
              </a:rPr>
              <a:t>4</a:t>
            </a:r>
            <a:r>
              <a:rPr lang="zh-CN" altLang="en-US" dirty="0">
                <a:latin typeface="微软雅黑 Light" panose="020B0502040204020203" pitchFamily="34" charset="-122"/>
                <a:ea typeface="微软雅黑 Light" panose="020B0502040204020203" pitchFamily="34" charset="-122"/>
              </a:rPr>
              <a:t>．教学研究与理论建设初见成绩</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除期中、期末考试后的小型评论外，全系也进行过多次大型教学讨论。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如何进行表演专业基础教学</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有关电影表演特点的研究</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片段教学</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等，对教学改革与探索起到积极的作用。</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我系与各电影演员剧团联合举办了</a:t>
            </a:r>
            <a:r>
              <a:rPr lang="en-US" altLang="zh-CN" dirty="0">
                <a:latin typeface="微软雅黑 Light" panose="020B0502040204020203" pitchFamily="34" charset="-122"/>
                <a:ea typeface="微软雅黑 Light" panose="020B0502040204020203" pitchFamily="34" charset="-122"/>
              </a:rPr>
              <a:t>1981</a:t>
            </a:r>
            <a:r>
              <a:rPr lang="zh-CN" altLang="en-US" dirty="0">
                <a:latin typeface="微软雅黑 Light" panose="020B0502040204020203" pitchFamily="34" charset="-122"/>
                <a:ea typeface="微软雅黑 Light" panose="020B0502040204020203" pitchFamily="34" charset="-122"/>
              </a:rPr>
              <a:t>年、</a:t>
            </a:r>
            <a:r>
              <a:rPr lang="en-US" altLang="zh-CN" dirty="0">
                <a:latin typeface="微软雅黑 Light" panose="020B0502040204020203" pitchFamily="34" charset="-122"/>
                <a:ea typeface="微软雅黑 Light" panose="020B0502040204020203" pitchFamily="34" charset="-122"/>
              </a:rPr>
              <a:t>1985</a:t>
            </a:r>
            <a:r>
              <a:rPr lang="zh-CN" altLang="en-US" dirty="0">
                <a:latin typeface="微软雅黑 Light" panose="020B0502040204020203" pitchFamily="34" charset="-122"/>
                <a:ea typeface="微软雅黑 Light" panose="020B0502040204020203" pitchFamily="34" charset="-122"/>
              </a:rPr>
              <a:t>年两次大型电影表演学术讨论，在电影表演学科专题上，一些同志的观点在学术界得到了重视，并著书立说。</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十年来，</a:t>
            </a:r>
            <a:r>
              <a:rPr lang="en-US" altLang="zh-CN" dirty="0">
                <a:latin typeface="微软雅黑 Light" panose="020B0502040204020203" pitchFamily="34" charset="-122"/>
                <a:ea typeface="微软雅黑 Light" panose="020B0502040204020203" pitchFamily="34" charset="-122"/>
              </a:rPr>
              <a:t>78</a:t>
            </a:r>
            <a:r>
              <a:rPr lang="zh-CN" altLang="en-US" dirty="0">
                <a:latin typeface="微软雅黑 Light" panose="020B0502040204020203" pitchFamily="34" charset="-122"/>
                <a:ea typeface="微软雅黑 Light" panose="020B0502040204020203" pitchFamily="34" charset="-122"/>
              </a:rPr>
              <a:t>师资，</a:t>
            </a:r>
            <a:r>
              <a:rPr lang="en-US" altLang="zh-CN" dirty="0">
                <a:latin typeface="微软雅黑 Light" panose="020B0502040204020203" pitchFamily="34" charset="-122"/>
                <a:ea typeface="微软雅黑 Light" panose="020B0502040204020203" pitchFamily="34" charset="-122"/>
              </a:rPr>
              <a:t>78</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81</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82</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85</a:t>
            </a:r>
            <a:r>
              <a:rPr lang="zh-CN" altLang="en-US" dirty="0">
                <a:latin typeface="微软雅黑 Light" panose="020B0502040204020203" pitchFamily="34" charset="-122"/>
                <a:ea typeface="微软雅黑 Light" panose="020B0502040204020203" pitchFamily="34" charset="-122"/>
              </a:rPr>
              <a:t>干专，</a:t>
            </a:r>
            <a:r>
              <a:rPr lang="en-US" altLang="zh-CN" dirty="0">
                <a:latin typeface="微软雅黑 Light" panose="020B0502040204020203" pitchFamily="34" charset="-122"/>
                <a:ea typeface="微软雅黑 Light" panose="020B0502040204020203" pitchFamily="34" charset="-122"/>
              </a:rPr>
              <a:t>84</a:t>
            </a:r>
            <a:r>
              <a:rPr lang="zh-CN" altLang="en-US" dirty="0">
                <a:latin typeface="微软雅黑 Light" panose="020B0502040204020203" pitchFamily="34" charset="-122"/>
                <a:ea typeface="微软雅黑 Light" panose="020B0502040204020203" pitchFamily="34" charset="-122"/>
              </a:rPr>
              <a:t>表演六个年级各班毕业论文的讨论也成为一次次电影表演的学术讨论，部分学生的论文有自己的理论建树。在影视表演学术活动中，表演系逐渐占有一席之地。</a:t>
            </a:r>
            <a:endParaRPr lang="en-US" altLang="zh-CN"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endParaRPr lang="en-US" altLang="zh-CN" sz="16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7412978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12101"/>
            <a:ext cx="11388934" cy="1106041"/>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400" dirty="0">
                <a:latin typeface="微软雅黑 Light" panose="020B0502040204020203" pitchFamily="34" charset="-122"/>
              </a:rPr>
              <a:t>——</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endParaRPr lang="zh-CN" altLang="en-US" sz="32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70987" y="1623354"/>
            <a:ext cx="11388934" cy="3255699"/>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dirty="0">
              <a:latin typeface="微软雅黑 Light" panose="020B0502040204020203" pitchFamily="34" charset="-122"/>
              <a:ea typeface="微软雅黑 Light" panose="020B0502040204020203" pitchFamily="34" charset="-122"/>
            </a:endParaRPr>
          </a:p>
          <a:p>
            <a:pPr>
              <a:lnSpc>
                <a:spcPct val="125000"/>
              </a:lnSpc>
            </a:pPr>
            <a:r>
              <a:rPr lang="en-US" altLang="zh-CN" sz="2000" dirty="0">
                <a:latin typeface="微软雅黑 Light" panose="020B0502040204020203" pitchFamily="34" charset="-122"/>
                <a:ea typeface="微软雅黑 Light" panose="020B0502040204020203" pitchFamily="34" charset="-122"/>
              </a:rPr>
              <a:t>5</a:t>
            </a:r>
            <a:r>
              <a:rPr lang="zh-CN" altLang="en-US" sz="2000" dirty="0">
                <a:latin typeface="微软雅黑 Light" panose="020B0502040204020203" pitchFamily="34" charset="-122"/>
                <a:ea typeface="微软雅黑 Light" panose="020B0502040204020203" pitchFamily="34" charset="-122"/>
              </a:rPr>
              <a:t>．教学实践中有探索与革新</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在基础教学中，从前几年恢复传统的斯坦尼斯拉夫斯基表演教学法，到近年来逐渐引进西方教学经验；</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表演元素训练，从重视有机的表演行动过渡到人物性格创作的重要环节；</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研究实行大负荷教学与少而精、循序渐进的辩证关系；</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注意教学作业规范化与针对性的因材施教的关系；</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摸索实践型表演人才的培养模式以及如何进行影视实习的问题，也充分注意到新时期学生的思想工作与加强学籍的管理。</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楷体" panose="02010609060101010101" pitchFamily="49" charset="-122"/>
                <a:ea typeface="楷体" panose="02010609060101010101" pitchFamily="49" charset="-122"/>
              </a:rPr>
              <a:t>沈嵩生：“没有表演系的过去，就没有电影学院的今天。电影学院的明天，必然需要表演系”。</a:t>
            </a:r>
          </a:p>
        </p:txBody>
      </p:sp>
    </p:spTree>
    <p:extLst>
      <p:ext uri="{BB962C8B-B14F-4D97-AF65-F5344CB8AC3E}">
        <p14:creationId xmlns:p14="http://schemas.microsoft.com/office/powerpoint/2010/main" val="34849206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12101"/>
            <a:ext cx="11388934" cy="1106041"/>
          </a:xfrm>
        </p:spPr>
        <p:txBody>
          <a:bodyPr>
            <a:normAutofit fontScale="90000"/>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400" dirty="0">
                <a:latin typeface="微软雅黑 Light" panose="020B0502040204020203" pitchFamily="34" charset="-122"/>
              </a:rPr>
              <a:t>——</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endParaRPr lang="zh-CN" altLang="en-US" sz="32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711813" y="1508369"/>
            <a:ext cx="11388934" cy="4675832"/>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（二）现状</a:t>
            </a:r>
            <a:r>
              <a:rPr lang="en-US" altLang="zh-CN" sz="2000" b="1" dirty="0">
                <a:latin typeface="微软雅黑 Light" panose="020B0502040204020203" pitchFamily="34" charset="-122"/>
                <a:ea typeface="微软雅黑 Light" panose="020B0502040204020203" pitchFamily="34" charset="-122"/>
              </a:rPr>
              <a:t>——</a:t>
            </a:r>
            <a:r>
              <a:rPr lang="zh-CN" altLang="en-US" sz="2000" b="1" dirty="0">
                <a:latin typeface="微软雅黑 Light" panose="020B0502040204020203" pitchFamily="34" charset="-122"/>
                <a:ea typeface="微软雅黑 Light" panose="020B0502040204020203" pitchFamily="34" charset="-122"/>
              </a:rPr>
              <a:t>走向系统规范前的困难期、创建期</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问题：</a:t>
            </a:r>
            <a:endParaRPr lang="en-US" altLang="zh-CN" sz="2000" b="1" dirty="0">
              <a:latin typeface="微软雅黑 Light" panose="020B0502040204020203" pitchFamily="34" charset="-122"/>
              <a:ea typeface="微软雅黑 Light" panose="020B0502040204020203" pitchFamily="34" charset="-122"/>
            </a:endParaRPr>
          </a:p>
          <a:p>
            <a:pPr marL="342900" indent="-342900">
              <a:lnSpc>
                <a:spcPct val="125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随着时代的发展，知识的迅速更新，国家政治经济体制的改革，教学改革正在不断深入，新的教学体制还需不断完善、调整与巩固。</a:t>
            </a:r>
            <a:r>
              <a:rPr lang="en-US" altLang="zh-CN" sz="2000" dirty="0">
                <a:latin typeface="微软雅黑 Light" panose="020B0502040204020203" pitchFamily="34" charset="-122"/>
                <a:ea typeface="微软雅黑 Light" panose="020B0502040204020203" pitchFamily="34" charset="-122"/>
              </a:rPr>
              <a:t>1989</a:t>
            </a:r>
            <a:r>
              <a:rPr lang="zh-CN" altLang="en-US" sz="2000" dirty="0">
                <a:latin typeface="微软雅黑 Light" panose="020B0502040204020203" pitchFamily="34" charset="-122"/>
                <a:ea typeface="微软雅黑 Light" panose="020B0502040204020203" pitchFamily="34" charset="-122"/>
              </a:rPr>
              <a:t>年制定的本科教学大纲应是很重要的规范化大纲。教材建设目前还处在极薄弱、不规范、不完整、不系统的状态。</a:t>
            </a:r>
          </a:p>
          <a:p>
            <a:pPr marL="342900" indent="-342900">
              <a:lnSpc>
                <a:spcPct val="125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目前，师资队伍梯队建设仍不健全。虽不是严重的青黄不接，但是属老、中、青教学力量配备不全下的“超编”。教师素质有待提高，教研活动亦应加强制度化；教学管理在新形势下，改革还需摸索；教学设备、教室、教具亟待更新，教学实习系统亟待完善。</a:t>
            </a:r>
            <a:endParaRPr lang="en-US" altLang="zh-CN" sz="2000" dirty="0">
              <a:latin typeface="微软雅黑 Light" panose="020B0502040204020203" pitchFamily="34" charset="-122"/>
              <a:ea typeface="微软雅黑 Light" panose="020B0502040204020203" pitchFamily="34" charset="-122"/>
            </a:endParaRPr>
          </a:p>
          <a:p>
            <a:pPr marL="342900" indent="-342900">
              <a:lnSpc>
                <a:spcPct val="125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目前（</a:t>
            </a:r>
            <a:r>
              <a:rPr lang="en-US" altLang="zh-CN" sz="2000" dirty="0">
                <a:latin typeface="微软雅黑 Light" panose="020B0502040204020203" pitchFamily="34" charset="-122"/>
                <a:ea typeface="微软雅黑 Light" panose="020B0502040204020203" pitchFamily="34" charset="-122"/>
              </a:rPr>
              <a:t>1988</a:t>
            </a:r>
            <a:r>
              <a:rPr lang="zh-CN" altLang="en-US" sz="2000" dirty="0">
                <a:latin typeface="微软雅黑 Light" panose="020B0502040204020203" pitchFamily="34" charset="-122"/>
                <a:ea typeface="微软雅黑 Light" panose="020B0502040204020203" pitchFamily="34" charset="-122"/>
              </a:rPr>
              <a:t>年）我系的教学现状仍属走向系统规范前的困难期、创建期。这需要我们全体教师以高度的责任感和意志力，团结奋斗，共同努力，使我们表演系兴旺、发展，度过目前改革的阵痛期。</a:t>
            </a:r>
          </a:p>
          <a:p>
            <a:pPr>
              <a:lnSpc>
                <a:spcPct val="125000"/>
              </a:lnSpc>
            </a:pPr>
            <a:endParaRPr lang="en-US" altLang="zh-CN" sz="20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9549561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12101"/>
            <a:ext cx="11388934" cy="1106041"/>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400" dirty="0">
                <a:latin typeface="微软雅黑 Light" panose="020B0502040204020203" pitchFamily="34" charset="-122"/>
              </a:rPr>
              <a:t>——</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endParaRPr lang="zh-CN" altLang="en-US" sz="32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65132" y="1259568"/>
            <a:ext cx="9697021" cy="5447645"/>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（三）当前教学中需探索的几个问题</a:t>
            </a:r>
          </a:p>
          <a:p>
            <a:r>
              <a:rPr lang="zh-CN" altLang="en-US" sz="2000" b="1" dirty="0">
                <a:latin typeface="微软雅黑 Light" panose="020B0502040204020203" pitchFamily="34" charset="-122"/>
                <a:ea typeface="微软雅黑 Light" panose="020B0502040204020203" pitchFamily="34" charset="-122"/>
              </a:rPr>
              <a:t>１．加强基础与基本功训练的途径</a:t>
            </a:r>
            <a:endParaRPr lang="en-US" altLang="zh-CN" sz="2000" b="1" dirty="0">
              <a:latin typeface="微软雅黑 Light" panose="020B0502040204020203" pitchFamily="34" charset="-122"/>
              <a:ea typeface="微软雅黑 Light" panose="020B0502040204020203" pitchFamily="34" charset="-122"/>
            </a:endParaRPr>
          </a:p>
          <a:p>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学院式学习主要是让学生在校获得影视表演的基础知识，通过基本功训练打下扎实的基础</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影视作品中塑造人物的能力。即：科学、自如地运用自己的各种器官、语言、肌体、感觉、思维，按照影视作品中文学人物的要求，再现一个自我的能力。核心是科学、自如地塑造自我。</a:t>
            </a:r>
            <a:endParaRPr lang="en-US" altLang="zh-CN"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训练三阶段：</a:t>
            </a:r>
            <a:endParaRPr lang="en-US" altLang="zh-CN"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1</a:t>
            </a:r>
            <a:r>
              <a:rPr lang="zh-CN" altLang="en-US" dirty="0">
                <a:latin typeface="微软雅黑 Light" panose="020B0502040204020203" pitchFamily="34" charset="-122"/>
                <a:ea typeface="微软雅黑 Light" panose="020B0502040204020203" pitchFamily="34" charset="-122"/>
              </a:rPr>
              <a:t>）适应力：能以“自我”有机地生活在各种假定情境里并展开行动（通常为小品阶段的要求），这个“自我”基本是演员本人个性的表现。语言、形体训练则是能具有自如、协调的声音、形体基状能力。</a:t>
            </a:r>
            <a:endParaRPr lang="en-US" altLang="zh-CN"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2</a:t>
            </a:r>
            <a:r>
              <a:rPr lang="zh-CN" altLang="en-US" dirty="0">
                <a:latin typeface="微软雅黑 Light" panose="020B0502040204020203" pitchFamily="34" charset="-122"/>
                <a:ea typeface="微软雅黑 Light" panose="020B0502040204020203" pitchFamily="34" charset="-122"/>
              </a:rPr>
              <a:t>）可塑性：能从自我出发，寻找与捕捉到角色的个性特征，以角色身份生活在规定情境里（片段教学为主要训练阶段），语言、形体训练则是使演员的表演能达到规范统一的要求，改变个性基状，进而增强表现力和塑造能力。</a:t>
            </a:r>
            <a:endParaRPr lang="en-US" altLang="zh-CN"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3</a:t>
            </a:r>
            <a:r>
              <a:rPr lang="zh-CN" altLang="en-US" dirty="0">
                <a:latin typeface="微软雅黑 Light" panose="020B0502040204020203" pitchFamily="34" charset="-122"/>
                <a:ea typeface="微软雅黑 Light" panose="020B0502040204020203" pitchFamily="34" charset="-122"/>
              </a:rPr>
              <a:t>）性格化：演员经过艰苦的努力，完美地体现了人物，从必然走向了自由（完整剧目排练阶段的要求）。这种训练检验演员的语言、形体适应能力和可塑能力；检验表演内外基本环节训练有素的程度；检验演员掌握、体验角色内心和体现人物外部造型的技巧；检验演员全面洞察社会，分析各阶层不同人物心态的观察、理解、体验与体现的功力。系列形象的“性格化”创造，更属性格化的高级阶段了。</a:t>
            </a:r>
            <a:endParaRPr lang="en-US" altLang="zh-CN" dirty="0">
              <a:latin typeface="微软雅黑 Light" panose="020B0502040204020203" pitchFamily="34" charset="-122"/>
              <a:ea typeface="微软雅黑 Light" panose="020B0502040204020203" pitchFamily="34" charset="-122"/>
            </a:endParaRPr>
          </a:p>
        </p:txBody>
      </p:sp>
      <p:pic>
        <p:nvPicPr>
          <p:cNvPr id="5" name="image177.png">
            <a:extLst>
              <a:ext uri="{FF2B5EF4-FFF2-40B4-BE49-F238E27FC236}">
                <a16:creationId xmlns:a16="http://schemas.microsoft.com/office/drawing/2014/main" id="{EB89E108-1BD5-4895-8C21-5889C65CBAA1}"/>
              </a:ext>
            </a:extLst>
          </p:cNvPr>
          <p:cNvPicPr/>
          <p:nvPr/>
        </p:nvPicPr>
        <p:blipFill>
          <a:blip r:embed="rId3" cstate="print"/>
          <a:stretch>
            <a:fillRect/>
          </a:stretch>
        </p:blipFill>
        <p:spPr>
          <a:xfrm>
            <a:off x="10359549" y="1418142"/>
            <a:ext cx="1820727" cy="1456468"/>
          </a:xfrm>
          <a:prstGeom prst="rect">
            <a:avLst/>
          </a:prstGeom>
        </p:spPr>
      </p:pic>
    </p:spTree>
    <p:extLst>
      <p:ext uri="{BB962C8B-B14F-4D97-AF65-F5344CB8AC3E}">
        <p14:creationId xmlns:p14="http://schemas.microsoft.com/office/powerpoint/2010/main" val="2103367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12101"/>
            <a:ext cx="11388934" cy="1106041"/>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400" dirty="0">
                <a:latin typeface="微软雅黑 Light" panose="020B0502040204020203" pitchFamily="34" charset="-122"/>
              </a:rPr>
              <a:t>——</a:t>
            </a:r>
            <a:r>
              <a:rPr lang="zh-CN" altLang="en-US" sz="2400" dirty="0">
                <a:latin typeface="微软雅黑 Light" panose="020B0502040204020203" pitchFamily="34" charset="-122"/>
              </a:rPr>
              <a:t>在北京电影学院表演系</a:t>
            </a:r>
            <a:r>
              <a:rPr lang="en-US" altLang="zh-CN" sz="2400" dirty="0">
                <a:latin typeface="微软雅黑 Light" panose="020B0502040204020203" pitchFamily="34" charset="-122"/>
              </a:rPr>
              <a:t>1988</a:t>
            </a:r>
            <a:r>
              <a:rPr lang="zh-CN" altLang="en-US" sz="2400" dirty="0">
                <a:latin typeface="微软雅黑 Light" panose="020B0502040204020203" pitchFamily="34" charset="-122"/>
              </a:rPr>
              <a:t>年度教学专题研讨会上的发言</a:t>
            </a:r>
            <a:endParaRPr lang="zh-CN" altLang="en-US" sz="32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580396" y="1527416"/>
            <a:ext cx="11388934" cy="4678204"/>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（三）当前教学中需探索的几个问题</a:t>
            </a:r>
          </a:p>
          <a:p>
            <a:r>
              <a:rPr lang="zh-CN" altLang="en-US" sz="2000" b="1" dirty="0">
                <a:latin typeface="微软雅黑 Light" panose="020B0502040204020203" pitchFamily="34" charset="-122"/>
                <a:ea typeface="微软雅黑 Light" panose="020B0502040204020203" pitchFamily="34" charset="-122"/>
              </a:rPr>
              <a:t>１．加强基础与基本功训练的途径</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1600" b="1" dirty="0">
                <a:latin typeface="微软雅黑 Light" panose="020B0502040204020203" pitchFamily="34" charset="-122"/>
                <a:ea typeface="微软雅黑 Light" panose="020B0502040204020203" pitchFamily="34" charset="-122"/>
              </a:rPr>
              <a:t>加强外部技巧的训练</a:t>
            </a:r>
            <a:r>
              <a:rPr lang="en-US" altLang="zh-CN" sz="1600" b="1" dirty="0">
                <a:latin typeface="微软雅黑 Light" panose="020B0502040204020203" pitchFamily="34" charset="-122"/>
                <a:ea typeface="微软雅黑 Light" panose="020B0502040204020203" pitchFamily="34" charset="-122"/>
              </a:rPr>
              <a:t>——</a:t>
            </a:r>
          </a:p>
          <a:p>
            <a:pPr marL="342900" indent="-342900">
              <a:buFont typeface="Wingdings" panose="05000000000000000000" pitchFamily="2" charset="2"/>
              <a:buChar char="ü"/>
            </a:pPr>
            <a:r>
              <a:rPr lang="zh-CN" altLang="en-US" sz="1600" b="1" dirty="0">
                <a:latin typeface="微软雅黑 Light" panose="020B0502040204020203" pitchFamily="34" charset="-122"/>
                <a:ea typeface="微软雅黑 Light" panose="020B0502040204020203" pitchFamily="34" charset="-122"/>
              </a:rPr>
              <a:t>观察生活练习</a:t>
            </a:r>
            <a:endParaRPr lang="en-US" altLang="zh-CN" sz="1600" b="1"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是表演中内外部技巧的各种元素训练，也是元素训练与表演创作（涉及人物特点与创作想象）的结合。</a:t>
            </a:r>
            <a:endParaRPr lang="en-US" altLang="zh-CN" sz="1400"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是表演教学实践中从小品式的“自我”到片段中的人物创作，一种有意“模糊”分界的自然过渡方法。</a:t>
            </a:r>
            <a:endParaRPr lang="en-US" altLang="zh-CN" sz="1400"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是反映训练心理、形体技术达到表演的适应性，与训练捕捉性格特征达到表演的可塑性的有机结合。</a:t>
            </a:r>
            <a:endParaRPr lang="en-US" altLang="zh-CN" sz="1400"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是从观察生活的真实到艺术的再现，是演员在体验生活的基础上，对人物的再体现。观察练习，尤其对于不同人物的特征，最初必定是从模仿开始。要做好，演员需调动自身的心理与形体手段。因此，演员一开始表演，就要注意研究“活”人，并努力表演“活”人。演员通过不断的积累，磨炼自己捕捉形象的敏感，在自己的表演“库藏”中大量储存具体的系列生活形象，作为表演创作的人物草图、速写与习作。</a:t>
            </a:r>
            <a:endParaRPr lang="en-US" altLang="zh-CN" sz="1400" dirty="0">
              <a:latin typeface="微软雅黑 Light" panose="020B0502040204020203" pitchFamily="34" charset="-122"/>
              <a:ea typeface="微软雅黑 Light" panose="020B0502040204020203" pitchFamily="34" charset="-122"/>
            </a:endParaRPr>
          </a:p>
          <a:p>
            <a:pPr marL="342900" indent="-342900">
              <a:buFont typeface="Wingdings" panose="05000000000000000000" pitchFamily="2" charset="2"/>
              <a:buChar char="ü"/>
            </a:pPr>
            <a:r>
              <a:rPr lang="zh-CN" altLang="en-US" sz="1600" b="1" dirty="0">
                <a:latin typeface="微软雅黑 Light" panose="020B0502040204020203" pitchFamily="34" charset="-122"/>
                <a:ea typeface="微软雅黑 Light" panose="020B0502040204020203" pitchFamily="34" charset="-122"/>
              </a:rPr>
              <a:t>捕捉文学人物练习</a:t>
            </a:r>
            <a:endParaRPr lang="en-US" altLang="zh-CN" sz="1600" b="1"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是观察生活练习的重要补充，也是其发展与归宿，与观察生活练习相辅相成，为演员扩大适应性、提高可塑性打下良好的基础。</a:t>
            </a:r>
            <a:endParaRPr lang="en-US" altLang="zh-CN" sz="1400"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要求表演者选取文学作品中某个人物的一件事（一段生活），在表演中捕捉人物的主要特点。不要求情节的完整性，但必须忠实于原著。规定情境与人物动作必须符合作品的提示，能从文学作品中找到依据。</a:t>
            </a:r>
            <a:endParaRPr lang="en-US" altLang="zh-CN" sz="1400"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它是演员阅读文学作品后即兴灵感式的探索，是表演者反复琢磨、组织人物行动与寻找角色感觉相结合的一条探索途径。基础在于文学人物的生动、丰富，具有鲜明的特征。</a:t>
            </a:r>
            <a:endParaRPr lang="en-US" altLang="zh-CN" sz="1400" dirty="0">
              <a:latin typeface="微软雅黑 Light" panose="020B0502040204020203" pitchFamily="34" charset="-122"/>
              <a:ea typeface="微软雅黑 Light" panose="020B0502040204020203" pitchFamily="34" charset="-122"/>
            </a:endParaRPr>
          </a:p>
          <a:p>
            <a:pPr lvl="1"/>
            <a:r>
              <a:rPr lang="zh-CN" altLang="en-US" sz="1400" dirty="0">
                <a:latin typeface="微软雅黑 Light" panose="020B0502040204020203" pitchFamily="34" charset="-122"/>
                <a:ea typeface="微软雅黑 Light" panose="020B0502040204020203" pitchFamily="34" charset="-122"/>
              </a:rPr>
              <a:t>是表演者通过自己在现实生活中的体验（或过去的积累）和对文学作品的理解基础之上进行的。这种练习避免了“自我”表演的随意性（有文学范本）及观察生活练习中猜测式的推断，它受作品的规定情境、人物性格的制约，表演者要使自己的“表演动作”更加接近“艺术真实”。它要求演员阅读、理解文学作品，体验与感应结合一体，不断地把自己化身角色，无需一个“相当长的过渡阶段”。捕捉文学人物练习既有规定性（作品依据），又有灵活性，既有严谨性，又有即兴性。</a:t>
            </a:r>
          </a:p>
        </p:txBody>
      </p:sp>
    </p:spTree>
    <p:extLst>
      <p:ext uri="{BB962C8B-B14F-4D97-AF65-F5344CB8AC3E}">
        <p14:creationId xmlns:p14="http://schemas.microsoft.com/office/powerpoint/2010/main" val="23145586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4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7184" y="1251023"/>
            <a:ext cx="11388934" cy="5679440"/>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２．作业的规范化与授课的针对性</a:t>
            </a:r>
            <a:endParaRPr lang="en-US" altLang="zh-CN" sz="20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b="1" dirty="0">
                <a:latin typeface="微软雅黑 Light" panose="020B0502040204020203" pitchFamily="34" charset="-122"/>
                <a:ea typeface="微软雅黑 Light" panose="020B0502040204020203" pitchFamily="34" charset="-122"/>
              </a:rPr>
              <a:t>作业的规范化</a:t>
            </a:r>
            <a:r>
              <a:rPr lang="zh-CN" altLang="en-US" dirty="0">
                <a:latin typeface="微软雅黑 Light" panose="020B0502040204020203" pitchFamily="34" charset="-122"/>
                <a:ea typeface="微软雅黑 Light" panose="020B0502040204020203" pitchFamily="34" charset="-122"/>
              </a:rPr>
              <a:t>对教师（更是对学生）要有明确的要求。学生几轮片段作业的不同规格要求、古今中外内容、不同风格样式、不同类型的人物塑造是极有必要的。作业的规范化本身包含多样化的探索，声、台、形的教学亦是如此。通过开课，要使学生掌握塑造各种人物的基本技能，学生不仅要掌握摸爬滚打、拳击格斗、哭笑强弱声、话筒电声、对白技能等基本功，而且要掌握不同时代的习俗礼节、不同社会人物的情感表达方式等。</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作业的规范化，就是要有针对性地解决每个学生的具体问题。完成规范化作业本身就是学生自身可塑性的增强与扩展。如形体训练，去掉学生的个性动作特点，达到规范化一，正是增强学生可塑性的第一步。演员需要有鲜明的个性色彩，但若在各科、各阶段训练中，总是以顽强的、难以改变的个性出现，实际上是可塑力差的表现。</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加强作业的规范化，减少教学的随意性，即使学生自身的素质再差，也必须完成阶段的规范要求，否则不能进入下一阶段的学习。加强作业的规范化，就要相对固定各阶段的教材，用教学法约束教师与学生，如对必修与推荐片段剧目的确定，等等。</a:t>
            </a:r>
          </a:p>
          <a:p>
            <a:pPr marL="285750" indent="-285750">
              <a:lnSpc>
                <a:spcPct val="125000"/>
              </a:lnSpc>
              <a:buFont typeface="Arial" panose="020B0604020202020204" pitchFamily="34" charset="0"/>
              <a:buChar char="•"/>
            </a:pPr>
            <a:r>
              <a:rPr lang="zh-CN" altLang="en-US" b="1" dirty="0">
                <a:latin typeface="微软雅黑 Light" panose="020B0502040204020203" pitchFamily="34" charset="-122"/>
                <a:ea typeface="微软雅黑 Light" panose="020B0502040204020203" pitchFamily="34" charset="-122"/>
              </a:rPr>
              <a:t>授课针对性：</a:t>
            </a:r>
            <a:r>
              <a:rPr lang="zh-CN" altLang="en-US" dirty="0">
                <a:latin typeface="微软雅黑 Light" panose="020B0502040204020203" pitchFamily="34" charset="-122"/>
                <a:ea typeface="微软雅黑 Light" panose="020B0502040204020203" pitchFamily="34" charset="-122"/>
              </a:rPr>
              <a:t>教师培养学生从教学大纲、教材到教程都应具有约束力，不是会什么教什么，而是必须要教什么的问题。</a:t>
            </a:r>
            <a:endParaRPr lang="en-US" altLang="zh-CN"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5662374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8200" y="182880"/>
            <a:ext cx="10515600" cy="1325563"/>
          </a:xfrm>
        </p:spPr>
        <p:txBody>
          <a:bodyPr/>
          <a:lstStyle/>
          <a:p>
            <a:r>
              <a:rPr lang="zh-CN" altLang="en-US"/>
              <a:t>第一章 绪论</a:t>
            </a:r>
          </a:p>
        </p:txBody>
      </p:sp>
      <p:sp>
        <p:nvSpPr>
          <p:cNvPr id="5" name="文本占位符 4"/>
          <p:cNvSpPr>
            <a:spLocks noGrp="1"/>
          </p:cNvSpPr>
          <p:nvPr>
            <p:ph type="body" orient="vert" idx="1"/>
          </p:nvPr>
        </p:nvSpPr>
        <p:spPr>
          <a:xfrm>
            <a:off x="12065" y="1292225"/>
            <a:ext cx="12203430" cy="5591810"/>
          </a:xfrm>
        </p:spPr>
        <p:txBody>
          <a:bodyPr/>
          <a:lstStyle/>
          <a:p>
            <a:pPr marL="0" indent="0">
              <a:buNone/>
            </a:pPr>
            <a:r>
              <a:rPr lang="zh-CN" altLang="en-US"/>
              <a:t>写在前面</a:t>
            </a:r>
          </a:p>
        </p:txBody>
      </p:sp>
      <p:grpSp>
        <p:nvGrpSpPr>
          <p:cNvPr id="18" name="Group 23"/>
          <p:cNvGrpSpPr/>
          <p:nvPr/>
        </p:nvGrpSpPr>
        <p:grpSpPr bwMode="auto">
          <a:xfrm>
            <a:off x="1341438" y="2197466"/>
            <a:ext cx="1738312" cy="1737982"/>
            <a:chOff x="3446463" y="2957513"/>
            <a:chExt cx="1271587" cy="1271587"/>
          </a:xfrm>
        </p:grpSpPr>
        <p:sp>
          <p:nvSpPr>
            <p:cNvPr id="22"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2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36" name="Group 24"/>
          <p:cNvGrpSpPr/>
          <p:nvPr/>
        </p:nvGrpSpPr>
        <p:grpSpPr bwMode="auto">
          <a:xfrm>
            <a:off x="3937000" y="2197466"/>
            <a:ext cx="1736725" cy="1737982"/>
            <a:chOff x="3446463" y="2957513"/>
            <a:chExt cx="1271587" cy="1271587"/>
          </a:xfrm>
        </p:grpSpPr>
        <p:sp>
          <p:nvSpPr>
            <p:cNvPr id="37" name="任意多边形 51"/>
            <p:cNvSpPr>
              <a:spLocks noChangeArrowheads="1"/>
            </p:cNvSpPr>
            <p:nvPr/>
          </p:nvSpPr>
          <p:spPr bwMode="auto">
            <a:xfrm>
              <a:off x="3446463" y="2957513"/>
              <a:ext cx="1271587" cy="1271587"/>
            </a:xfrm>
            <a:custGeom>
              <a:avLst/>
              <a:gdLst>
                <a:gd name="T0" fmla="*/ 918080 w 1058191"/>
                <a:gd name="T1" fmla="*/ 0 h 1058190"/>
                <a:gd name="T2" fmla="*/ 1043823 w 1058191"/>
                <a:gd name="T3" fmla="*/ 52085 h 1058190"/>
                <a:gd name="T4" fmla="*/ 1784074 w 1058191"/>
                <a:gd name="T5" fmla="*/ 792339 h 1058190"/>
                <a:gd name="T6" fmla="*/ 1784074 w 1058191"/>
                <a:gd name="T7" fmla="*/ 1043824 h 1058190"/>
                <a:gd name="T8" fmla="*/ 1043823 w 1058191"/>
                <a:gd name="T9" fmla="*/ 1784078 h 1058190"/>
                <a:gd name="T10" fmla="*/ 792336 w 1058191"/>
                <a:gd name="T11" fmla="*/ 1784078 h 1058190"/>
                <a:gd name="T12" fmla="*/ 52085 w 1058191"/>
                <a:gd name="T13" fmla="*/ 1043824 h 1058190"/>
                <a:gd name="T14" fmla="*/ 52085 w 1058191"/>
                <a:gd name="T15" fmla="*/ 792339 h 1058190"/>
                <a:gd name="T16" fmla="*/ 792336 w 1058191"/>
                <a:gd name="T17" fmla="*/ 52085 h 1058190"/>
                <a:gd name="T18" fmla="*/ 918080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444444"/>
                </a:solidFill>
                <a:effectLst/>
                <a:uLnTx/>
                <a:uFillTx/>
                <a:latin typeface="Calibri" panose="020F0502020204030204"/>
                <a:ea typeface="+mn-ea"/>
                <a:cs typeface="+mn-cs"/>
              </a:endParaRPr>
            </a:p>
          </p:txBody>
        </p:sp>
        <p:sp>
          <p:nvSpPr>
            <p:cNvPr id="3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9" name="椭圆 38"/>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0" name="椭圆 39"/>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1" name="Group 30"/>
          <p:cNvGrpSpPr/>
          <p:nvPr/>
        </p:nvGrpSpPr>
        <p:grpSpPr bwMode="auto">
          <a:xfrm>
            <a:off x="6526213" y="2197138"/>
            <a:ext cx="1738312" cy="1738312"/>
            <a:chOff x="3446463" y="2957272"/>
            <a:chExt cx="1271587" cy="1271828"/>
          </a:xfrm>
        </p:grpSpPr>
        <p:sp>
          <p:nvSpPr>
            <p:cNvPr id="42"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4"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46" name="Group 36"/>
          <p:cNvGrpSpPr/>
          <p:nvPr/>
        </p:nvGrpSpPr>
        <p:grpSpPr bwMode="auto">
          <a:xfrm>
            <a:off x="9112250" y="2197138"/>
            <a:ext cx="1738313" cy="1738312"/>
            <a:chOff x="3446463" y="2957272"/>
            <a:chExt cx="1271587" cy="1271828"/>
          </a:xfrm>
        </p:grpSpPr>
        <p:sp>
          <p:nvSpPr>
            <p:cNvPr id="47" name="任意多边形 51"/>
            <p:cNvSpPr>
              <a:spLocks noChangeArrowheads="1"/>
            </p:cNvSpPr>
            <p:nvPr/>
          </p:nvSpPr>
          <p:spPr bwMode="auto">
            <a:xfrm>
              <a:off x="3446463" y="2957272"/>
              <a:ext cx="1271587" cy="1271828"/>
            </a:xfrm>
            <a:custGeom>
              <a:avLst/>
              <a:gdLst>
                <a:gd name="T0" fmla="*/ 764009 w 1058191"/>
                <a:gd name="T1" fmla="*/ 0 h 1058190"/>
                <a:gd name="T2" fmla="*/ 868650 w 1058191"/>
                <a:gd name="T3" fmla="*/ 43344 h 1058190"/>
                <a:gd name="T4" fmla="*/ 1484673 w 1058191"/>
                <a:gd name="T5" fmla="*/ 659369 h 1058190"/>
                <a:gd name="T6" fmla="*/ 1484673 w 1058191"/>
                <a:gd name="T7" fmla="*/ 868650 h 1058190"/>
                <a:gd name="T8" fmla="*/ 868650 w 1058191"/>
                <a:gd name="T9" fmla="*/ 1484675 h 1058190"/>
                <a:gd name="T10" fmla="*/ 659367 w 1058191"/>
                <a:gd name="T11" fmla="*/ 1484675 h 1058190"/>
                <a:gd name="T12" fmla="*/ 43344 w 1058191"/>
                <a:gd name="T13" fmla="*/ 868650 h 1058190"/>
                <a:gd name="T14" fmla="*/ 43344 w 1058191"/>
                <a:gd name="T15" fmla="*/ 659369 h 1058190"/>
                <a:gd name="T16" fmla="*/ 659367 w 1058191"/>
                <a:gd name="T17" fmla="*/ 43344 h 1058190"/>
                <a:gd name="T18" fmla="*/ 764009 w 1058191"/>
                <a:gd name="T19" fmla="*/ 0 h 105819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58191"/>
                <a:gd name="T31" fmla="*/ 0 h 1058190"/>
                <a:gd name="T32" fmla="*/ 1058191 w 1058191"/>
                <a:gd name="T33" fmla="*/ 1058190 h 10581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58191" h="1058190">
                  <a:moveTo>
                    <a:pt x="529096" y="0"/>
                  </a:moveTo>
                  <a:cubicBezTo>
                    <a:pt x="555323" y="0"/>
                    <a:pt x="581551" y="10006"/>
                    <a:pt x="601562" y="30017"/>
                  </a:cubicBezTo>
                  <a:lnTo>
                    <a:pt x="1028174" y="456629"/>
                  </a:lnTo>
                  <a:cubicBezTo>
                    <a:pt x="1068197" y="496651"/>
                    <a:pt x="1068197" y="561540"/>
                    <a:pt x="1028174" y="601562"/>
                  </a:cubicBezTo>
                  <a:lnTo>
                    <a:pt x="601562" y="1028174"/>
                  </a:lnTo>
                  <a:cubicBezTo>
                    <a:pt x="561540" y="1068196"/>
                    <a:pt x="496651" y="1068196"/>
                    <a:pt x="456629" y="1028174"/>
                  </a:cubicBezTo>
                  <a:lnTo>
                    <a:pt x="30017" y="601562"/>
                  </a:lnTo>
                  <a:cubicBezTo>
                    <a:pt x="-10006" y="561540"/>
                    <a:pt x="-10006" y="496651"/>
                    <a:pt x="30017" y="456629"/>
                  </a:cubicBezTo>
                  <a:lnTo>
                    <a:pt x="456629" y="30017"/>
                  </a:lnTo>
                  <a:cubicBezTo>
                    <a:pt x="476640" y="10006"/>
                    <a:pt x="502868" y="0"/>
                    <a:pt x="529096" y="0"/>
                  </a:cubicBez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圆角矩形 12"/>
            <p:cNvSpPr>
              <a:spLocks noChangeArrowheads="1"/>
            </p:cNvSpPr>
            <p:nvPr/>
          </p:nvSpPr>
          <p:spPr bwMode="auto">
            <a:xfrm rot="2700000">
              <a:off x="3630613" y="3140075"/>
              <a:ext cx="904875" cy="904875"/>
            </a:xfrm>
            <a:prstGeom prst="roundRect">
              <a:avLst>
                <a:gd name="adj" fmla="val 12681"/>
              </a:avLst>
            </a:prstGeom>
            <a:noFill/>
            <a:ln w="15875">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椭圆 16"/>
            <p:cNvSpPr>
              <a:spLocks noChangeArrowheads="1"/>
            </p:cNvSpPr>
            <p:nvPr/>
          </p:nvSpPr>
          <p:spPr bwMode="auto">
            <a:xfrm>
              <a:off x="4022725" y="3108325"/>
              <a:ext cx="119063" cy="119063"/>
            </a:xfrm>
            <a:prstGeom prst="ellipse">
              <a:avLst/>
            </a:pr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椭圆 17"/>
            <p:cNvSpPr>
              <a:spLocks noChangeArrowheads="1"/>
            </p:cNvSpPr>
            <p:nvPr/>
          </p:nvSpPr>
          <p:spPr bwMode="auto">
            <a:xfrm>
              <a:off x="3998913" y="3082925"/>
              <a:ext cx="168275" cy="169863"/>
            </a:xfrm>
            <a:prstGeom prst="ellipse">
              <a:avLst/>
            </a:prstGeom>
            <a:noFill/>
            <a:ln w="25400">
              <a:solidFill>
                <a:schemeClr val="tx1"/>
              </a:solidFill>
              <a:round/>
            </a:ln>
            <a:extLst>
              <a:ext uri="{909E8E84-426E-40DD-AFC4-6F175D3DCCD1}">
                <a14:hiddenFill xmlns:a14="http://schemas.microsoft.com/office/drawing/2010/main">
                  <a:solidFill>
                    <a:srgbClr val="FFFFFF"/>
                  </a:solidFill>
                </a14:hiddenFill>
              </a:ext>
            </a:extLst>
          </p:spPr>
          <p:txBody>
            <a:bodyPr lIns="0" tIns="0" rIns="0" bIns="0" anchor="ctr"/>
            <a:lstStyle>
              <a:lvl1pPr>
                <a:lnSpc>
                  <a:spcPct val="90000"/>
                </a:lnSpc>
                <a:spcBef>
                  <a:spcPts val="1000"/>
                </a:spcBef>
                <a:buFont typeface="Arial" panose="020B0604020202020204" pitchFamily="34" charset="0"/>
                <a:buChar char="•"/>
                <a:defRPr sz="2800">
                  <a:solidFill>
                    <a:srgbClr val="595C54"/>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595C54"/>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595C54"/>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595C54"/>
                  </a:solidFill>
                  <a:latin typeface="Calibri" panose="020F0502020204030204" pitchFamily="34" charset="0"/>
                </a:defRPr>
              </a:lvl5pPr>
              <a:lvl6pPr marL="25146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6pPr>
              <a:lvl7pPr marL="29718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7pPr>
              <a:lvl8pPr marL="34290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8pPr>
              <a:lvl9pPr marL="3886200" indent="-228600" fontAlgn="base">
                <a:lnSpc>
                  <a:spcPct val="90000"/>
                </a:lnSpc>
                <a:spcBef>
                  <a:spcPts val="500"/>
                </a:spcBef>
                <a:spcAft>
                  <a:spcPct val="0"/>
                </a:spcAft>
                <a:buFont typeface="Arial" panose="020B0604020202020204" pitchFamily="34" charset="0"/>
                <a:buChar char="•"/>
                <a:defRPr>
                  <a:solidFill>
                    <a:srgbClr val="595C54"/>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1" name="TextBox 7"/>
          <p:cNvSpPr txBox="1">
            <a:spLocks noChangeArrowheads="1"/>
          </p:cNvSpPr>
          <p:nvPr/>
        </p:nvSpPr>
        <p:spPr bwMode="auto">
          <a:xfrm flipH="1">
            <a:off x="179070" y="4311650"/>
            <a:ext cx="2792730" cy="1661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5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教学要求：</a:t>
            </a:r>
          </a:p>
          <a:p>
            <a:pPr lvl="0" algn="just">
              <a:lnSpc>
                <a:spcPct val="15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对初学表演者进行一次有关表演特性和影视表演特点的概述。</a:t>
            </a:r>
            <a:endParaRPr lang="en-US" altLang="zh-CN"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endParaRPr>
          </a:p>
        </p:txBody>
      </p:sp>
      <p:sp>
        <p:nvSpPr>
          <p:cNvPr id="52" name="TextBox 7"/>
          <p:cNvSpPr txBox="1">
            <a:spLocks noChangeArrowheads="1"/>
          </p:cNvSpPr>
          <p:nvPr/>
        </p:nvSpPr>
        <p:spPr bwMode="auto">
          <a:xfrm flipH="1">
            <a:off x="2972435" y="4311650"/>
            <a:ext cx="3308350" cy="240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5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教学内容：</a:t>
            </a:r>
          </a:p>
          <a:p>
            <a:pPr marL="228600" lvl="0" indent="-228600" algn="just">
              <a:lnSpc>
                <a:spcPct val="12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讲述表演艺术的特性和影视表演的特点；</a:t>
            </a:r>
          </a:p>
          <a:p>
            <a:pPr marL="228600" lvl="0" indent="-228600" algn="just">
              <a:lnSpc>
                <a:spcPct val="12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讲述影视表演与戏剧表演的异同；</a:t>
            </a:r>
          </a:p>
          <a:p>
            <a:pPr marL="228600" lvl="0" indent="-228600" algn="just">
              <a:lnSpc>
                <a:spcPct val="12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做一名合格的影视演员需要具备的条件。</a:t>
            </a:r>
          </a:p>
        </p:txBody>
      </p:sp>
      <p:sp>
        <p:nvSpPr>
          <p:cNvPr id="53" name="TextBox 7"/>
          <p:cNvSpPr txBox="1">
            <a:spLocks noChangeArrowheads="1"/>
          </p:cNvSpPr>
          <p:nvPr/>
        </p:nvSpPr>
        <p:spPr bwMode="auto">
          <a:xfrm flipH="1">
            <a:off x="6428105" y="4311650"/>
            <a:ext cx="2549525" cy="240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5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文字作业：</a:t>
            </a:r>
          </a:p>
          <a:p>
            <a:pPr marL="228600" lvl="0" indent="-228600" algn="just">
              <a:lnSpc>
                <a:spcPct val="12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建立做听课笔记的学习要求；</a:t>
            </a:r>
          </a:p>
          <a:p>
            <a:pPr marL="228600" lvl="0" indent="-228600" algn="just">
              <a:lnSpc>
                <a:spcPct val="12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写出认识电影艺术发展的心得；</a:t>
            </a:r>
          </a:p>
          <a:p>
            <a:pPr marL="228600" lvl="0" indent="-228600" algn="just">
              <a:lnSpc>
                <a:spcPct val="120000"/>
              </a:lnSpc>
              <a:buAutoNum type="arabicPeriod"/>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拟订做一名合格演员的行动计划与步骤。</a:t>
            </a:r>
          </a:p>
        </p:txBody>
      </p:sp>
      <p:sp>
        <p:nvSpPr>
          <p:cNvPr id="54" name="TextBox 7"/>
          <p:cNvSpPr txBox="1">
            <a:spLocks noChangeArrowheads="1"/>
          </p:cNvSpPr>
          <p:nvPr/>
        </p:nvSpPr>
        <p:spPr bwMode="auto">
          <a:xfrm flipH="1">
            <a:off x="9175115" y="4312285"/>
            <a:ext cx="2983230" cy="2075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lvl="0" algn="ctr">
              <a:lnSpc>
                <a:spcPct val="15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教程说明：</a:t>
            </a:r>
          </a:p>
          <a:p>
            <a:pPr lvl="0" algn="dist">
              <a:lnSpc>
                <a:spcPct val="120000"/>
              </a:lnSpc>
              <a:defRPr/>
            </a:pPr>
            <a:r>
              <a:rPr lang="zh-CN" altLang="en-US" dirty="0">
                <a:solidFill>
                  <a:srgbClr val="444444"/>
                </a:solidFill>
                <a:latin typeface="微软雅黑 Light" panose="020B0502040204020203" pitchFamily="34" charset="-122"/>
                <a:ea typeface="微软雅黑 Light" panose="020B0502040204020203" pitchFamily="34" charset="-122"/>
                <a:cs typeface="Lato regular" panose="020F0502020204030203" pitchFamily="34" charset="0"/>
              </a:rPr>
              <a:t>这只是一门影视表演基础理论的启蒙课，是对表演初学者的浅显的表演史讲述。让学生有一个宏观的认识，但需开一个理论联系实际的好头。</a:t>
            </a:r>
          </a:p>
        </p:txBody>
      </p:sp>
      <p:sp>
        <p:nvSpPr>
          <p:cNvPr id="56" name="任意多边形 55"/>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 calcmode="lin" valueType="num">
                                      <p:cBhvr>
                                        <p:cTn id="16" dur="500" fill="hold"/>
                                        <p:tgtEl>
                                          <p:spTgt spid="36"/>
                                        </p:tgtEl>
                                        <p:attrNameLst>
                                          <p:attrName>style.rotation</p:attrName>
                                        </p:attrNameLst>
                                      </p:cBhvr>
                                      <p:tavLst>
                                        <p:tav tm="0">
                                          <p:val>
                                            <p:fltVal val="360"/>
                                          </p:val>
                                        </p:tav>
                                        <p:tav tm="100000">
                                          <p:val>
                                            <p:fltVal val="0"/>
                                          </p:val>
                                        </p:tav>
                                      </p:tavLst>
                                    </p:anim>
                                    <p:animEffect transition="in" filter="fade">
                                      <p:cBhvr>
                                        <p:cTn id="17" dur="500"/>
                                        <p:tgtEl>
                                          <p:spTgt spid="3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 calcmode="lin" valueType="num">
                                      <p:cBhvr>
                                        <p:cTn id="23" dur="500" fill="hold"/>
                                        <p:tgtEl>
                                          <p:spTgt spid="41"/>
                                        </p:tgtEl>
                                        <p:attrNameLst>
                                          <p:attrName>style.rotation</p:attrName>
                                        </p:attrNameLst>
                                      </p:cBhvr>
                                      <p:tavLst>
                                        <p:tav tm="0">
                                          <p:val>
                                            <p:fltVal val="360"/>
                                          </p:val>
                                        </p:tav>
                                        <p:tav tm="100000">
                                          <p:val>
                                            <p:fltVal val="0"/>
                                          </p:val>
                                        </p:tav>
                                      </p:tavLst>
                                    </p:anim>
                                    <p:animEffect transition="in" filter="fade">
                                      <p:cBhvr>
                                        <p:cTn id="24" dur="500"/>
                                        <p:tgtEl>
                                          <p:spTgt spid="41"/>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1000"/>
                                        <p:tgtEl>
                                          <p:spTgt spid="51"/>
                                        </p:tgtEl>
                                      </p:cBhvr>
                                    </p:animEffect>
                                    <p:anim calcmode="lin" valueType="num">
                                      <p:cBhvr>
                                        <p:cTn id="36" dur="1000" fill="hold"/>
                                        <p:tgtEl>
                                          <p:spTgt spid="51"/>
                                        </p:tgtEl>
                                        <p:attrNameLst>
                                          <p:attrName>ppt_x</p:attrName>
                                        </p:attrNameLst>
                                      </p:cBhvr>
                                      <p:tavLst>
                                        <p:tav tm="0">
                                          <p:val>
                                            <p:strVal val="#ppt_x"/>
                                          </p:val>
                                        </p:tav>
                                        <p:tav tm="100000">
                                          <p:val>
                                            <p:strVal val="#ppt_x"/>
                                          </p:val>
                                        </p:tav>
                                      </p:tavLst>
                                    </p:anim>
                                    <p:anim calcmode="lin" valueType="num">
                                      <p:cBhvr>
                                        <p:cTn id="37" dur="1000" fill="hold"/>
                                        <p:tgtEl>
                                          <p:spTgt spid="5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fade">
                                      <p:cBhvr>
                                        <p:cTn id="45" dur="1000"/>
                                        <p:tgtEl>
                                          <p:spTgt spid="53"/>
                                        </p:tgtEl>
                                      </p:cBhvr>
                                    </p:animEffect>
                                    <p:anim calcmode="lin" valueType="num">
                                      <p:cBhvr>
                                        <p:cTn id="46" dur="1000" fill="hold"/>
                                        <p:tgtEl>
                                          <p:spTgt spid="53"/>
                                        </p:tgtEl>
                                        <p:attrNameLst>
                                          <p:attrName>ppt_x</p:attrName>
                                        </p:attrNameLst>
                                      </p:cBhvr>
                                      <p:tavLst>
                                        <p:tav tm="0">
                                          <p:val>
                                            <p:strVal val="#ppt_x"/>
                                          </p:val>
                                        </p:tav>
                                        <p:tav tm="100000">
                                          <p:val>
                                            <p:strVal val="#ppt_x"/>
                                          </p:val>
                                        </p:tav>
                                      </p:tavLst>
                                    </p:anim>
                                    <p:anim calcmode="lin" valueType="num">
                                      <p:cBhvr>
                                        <p:cTn id="47" dur="1000" fill="hold"/>
                                        <p:tgtEl>
                                          <p:spTgt spid="5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1000"/>
                                        <p:tgtEl>
                                          <p:spTgt spid="54"/>
                                        </p:tgtEl>
                                      </p:cBhvr>
                                    </p:animEffect>
                                    <p:anim calcmode="lin" valueType="num">
                                      <p:cBhvr>
                                        <p:cTn id="51" dur="1000" fill="hold"/>
                                        <p:tgtEl>
                                          <p:spTgt spid="54"/>
                                        </p:tgtEl>
                                        <p:attrNameLst>
                                          <p:attrName>ppt_x</p:attrName>
                                        </p:attrNameLst>
                                      </p:cBhvr>
                                      <p:tavLst>
                                        <p:tav tm="0">
                                          <p:val>
                                            <p:strVal val="#ppt_x"/>
                                          </p:val>
                                        </p:tav>
                                        <p:tav tm="100000">
                                          <p:val>
                                            <p:strVal val="#ppt_x"/>
                                          </p:val>
                                        </p:tav>
                                      </p:tavLst>
                                    </p:anim>
                                    <p:anim calcmode="lin" valueType="num">
                                      <p:cBhvr>
                                        <p:cTn id="52"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P spid="5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89305" y="1508760"/>
            <a:ext cx="10353040" cy="5187950"/>
          </a:xfrm>
        </p:spPr>
        <p:txBody>
          <a:bodyPr vert="horz">
            <a:normAutofit fontScale="77500" lnSpcReduction="20000"/>
          </a:bodyPr>
          <a:lstStyle/>
          <a:p>
            <a:pPr marL="0" indent="0">
              <a:lnSpc>
                <a:spcPct val="130000"/>
              </a:lnSpc>
              <a:buNone/>
            </a:pPr>
            <a:r>
              <a:rPr lang="zh-CN" altLang="en-US" sz="3600" dirty="0"/>
              <a:t>三、动作、情绪记忆和情感</a:t>
            </a:r>
          </a:p>
          <a:p>
            <a:pPr>
              <a:lnSpc>
                <a:spcPct val="130000"/>
              </a:lnSpc>
            </a:pPr>
            <a:r>
              <a:rPr lang="zh-CN" altLang="en-US" dirty="0"/>
              <a:t>演员是通过想象在表演动作中唤起</a:t>
            </a:r>
            <a:r>
              <a:rPr lang="zh-CN" altLang="en-US" b="1" dirty="0"/>
              <a:t>情绪记忆</a:t>
            </a:r>
            <a:r>
              <a:rPr lang="zh-CN" altLang="en-US" dirty="0"/>
              <a:t>，而在假使中使动作获得情感。（</a:t>
            </a:r>
            <a:r>
              <a:rPr lang="zh-CN" altLang="en-US" dirty="0">
                <a:sym typeface="+mn-ea"/>
              </a:rPr>
              <a:t>斯坦尼斯拉夫斯基：“帮助你去重现你所熟悉的、你所经历过的情感的这种记忆，就是</a:t>
            </a:r>
            <a:r>
              <a:rPr lang="zh-CN" altLang="en-US" b="1" dirty="0">
                <a:sym typeface="+mn-ea"/>
              </a:rPr>
              <a:t>情绪记忆</a:t>
            </a:r>
            <a:r>
              <a:rPr lang="zh-CN" altLang="en-US" dirty="0">
                <a:sym typeface="+mn-ea"/>
              </a:rPr>
              <a:t>。”</a:t>
            </a:r>
            <a:r>
              <a:rPr lang="zh-CN" altLang="en-US" dirty="0"/>
              <a:t>）</a:t>
            </a:r>
          </a:p>
          <a:p>
            <a:pPr>
              <a:lnSpc>
                <a:spcPct val="130000"/>
              </a:lnSpc>
            </a:pPr>
            <a:r>
              <a:rPr lang="zh-CN" altLang="en-US" dirty="0"/>
              <a:t>动作是表达思想的主要手段。表演艺术通过演员在规定情境中的动作真实表达感情感染观众。情感的真实表露发生在人的行为动作的过程中。情感不是物体，而是过程。</a:t>
            </a:r>
          </a:p>
          <a:p>
            <a:pPr>
              <a:lnSpc>
                <a:spcPct val="130000"/>
              </a:lnSpc>
            </a:pPr>
            <a:r>
              <a:rPr lang="zh-CN" altLang="en-US" dirty="0">
                <a:sym typeface="+mn-ea"/>
              </a:rPr>
              <a:t>生活中人的情感的发生规律：</a:t>
            </a:r>
            <a:r>
              <a:rPr lang="zh-CN" altLang="en-US" dirty="0"/>
              <a:t>情感总是在客观环境、外在条件对人产生真正的刺激后，随着人的某种思想活动的产生而产生，依附心理形体动作过程的发展而得以表达，又随着某种心理形体动作的结束而终止的。它不是随意发生的，也不是由意志控制的，有时甚至是违反意志的（如激动时，想控制自己不流泪反而泪流不止；又如黑夜走路，想控制自己不紧张，人的情绪反而更紧张害怕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7184" y="1418142"/>
            <a:ext cx="7755729" cy="5333191"/>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３．大负荷与少而精</a:t>
            </a:r>
            <a:endParaRPr lang="en-US" altLang="zh-CN" sz="2000" dirty="0">
              <a:latin typeface="微软雅黑 Light" panose="020B0502040204020203" pitchFamily="34" charset="-122"/>
              <a:ea typeface="微软雅黑 Light" panose="020B0502040204020203" pitchFamily="34" charset="-122"/>
            </a:endParaRPr>
          </a:p>
          <a:p>
            <a:pPr>
              <a:lnSpc>
                <a:spcPct val="125000"/>
              </a:lnSpc>
            </a:pPr>
            <a:r>
              <a:rPr lang="zh-CN" altLang="en-US" dirty="0">
                <a:latin typeface="微软雅黑 Light" panose="020B0502040204020203" pitchFamily="34" charset="-122"/>
                <a:ea typeface="微软雅黑 Light" panose="020B0502040204020203" pitchFamily="34" charset="-122"/>
              </a:rPr>
              <a:t>两种看法（做法）：</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一、强调学院学习仅是一种正确方法的掌握。学生明白、理解创作方法即可，作业要“少而精”，担心如果作业多了，学生消化不了，深入不进去，容易走过场。</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二、 “大负荷”教学，这是从体育训练及国外表演训练中借鉴过来的一种教学法。与过去常规相比，在作业量上给学生以较大的压力。这种承受力的锻炼，有利于学生开动脑筋，在几个作业的完成过程中，揣摩、领悟、加深、巩固对教学要求的理解，是符合实践认识论规律的。大负荷教学，主要表现在作业量要明确按照阶段教学规范的要求进行，必须掌握教学的循序渐进，不能囫囵吞枣，也不是超进度、超阶段要求或超课时，而是真正调动起学生学习的积极性，增强学习紧迫感。</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在大负荷的教学中应以启发式、以学生实践为主，理论讲授与指导作业要少而精，抓住要领一说就透，指导深入一点、精扣一处。</a:t>
            </a:r>
          </a:p>
        </p:txBody>
      </p:sp>
      <p:pic>
        <p:nvPicPr>
          <p:cNvPr id="5" name="image178.png">
            <a:extLst>
              <a:ext uri="{FF2B5EF4-FFF2-40B4-BE49-F238E27FC236}">
                <a16:creationId xmlns:a16="http://schemas.microsoft.com/office/drawing/2014/main" id="{AFCCF882-6209-43C6-97B1-7485328BCFE5}"/>
              </a:ext>
            </a:extLst>
          </p:cNvPr>
          <p:cNvPicPr/>
          <p:nvPr/>
        </p:nvPicPr>
        <p:blipFill>
          <a:blip r:embed="rId3" cstate="print"/>
          <a:stretch>
            <a:fillRect/>
          </a:stretch>
        </p:blipFill>
        <p:spPr>
          <a:xfrm>
            <a:off x="8322683" y="1325059"/>
            <a:ext cx="3857594" cy="3126481"/>
          </a:xfrm>
          <a:prstGeom prst="rect">
            <a:avLst/>
          </a:prstGeom>
        </p:spPr>
      </p:pic>
    </p:spTree>
    <p:extLst>
      <p:ext uri="{BB962C8B-B14F-4D97-AF65-F5344CB8AC3E}">
        <p14:creationId xmlns:p14="http://schemas.microsoft.com/office/powerpoint/2010/main" val="1219651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7184" y="1251023"/>
            <a:ext cx="11388934" cy="5333191"/>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４．“学者化”与多方位的培养</a:t>
            </a:r>
            <a:endParaRPr lang="en-US" altLang="zh-CN" sz="20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钟惦棐提出演员应该“学者化”。</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“学者化”对演员来讲，绝不是理性化。重点是要在表演学科上做学问，研究历史和现实中的“活”人。</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过去仅用“阶级分析”方法，表演中机械地把人概念化、类型化、标签化，现在研究“精神分析”学说，研究人性，研究人的多重性、心理情感的深层结构和人体语言，对于影视表演的风格流派的研究，是在教学中要加强的。</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电影本身比戏剧具有更丰富、广阔的综合性，因此，表演手段（系统）也就更具有被动性与从属性。“一朝导演，一代演员”，好莱坞、“新现实主义”、“新浪潮”都有自己的演员代表，当代电影中，不同导演也有不同风格流派的艺术追求，都会在创作中产生自己流派的影星与表演代表人物。学生既要掌握专业表演知识与技巧，又能适应与不同导演的合作，才能在电影表演中不断发展和提高自己。</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话剧目前正处于一个危机重重、充满巨大压力与痛苦的时期，现实逼迫它不断在求新中探索。（例：</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狗儿爷涅槃</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天下第一楼</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火神与秋女</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野人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Ｗ．Ｍ．我们</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寻梦</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和氏璧</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琼斯皇</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死者对生者的访问</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在开放、竞争的时代，除了要充分挖掘每个学生的创作个性，还要多方面增强与提高其艺术素养，使其能在不同片种、不同流派、不同层次的导演手下，以不同形式成功地塑造人物。</a:t>
            </a:r>
            <a:endParaRPr lang="en-US" altLang="zh-CN"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7550322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594334" y="1721912"/>
            <a:ext cx="11388934" cy="3948197"/>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５．分科训练与综合培养的结合</a:t>
            </a:r>
            <a:endParaRPr lang="zh-CN" altLang="en-US" sz="20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声台形表的综合训练</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既有分科教研组，又有班内的横向联合与综合训练，这是很必要的。今后在提高教师教学能力的基础上，相互做些兼课的尝试，以便从观念上打破主次之分，使得各科教学配合得更默契、协调，而不要割裂、各行其是。</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综合课要区别于过去的“一专多能”，要使学生体会各科教学的目的，综合运用各项电影表演技能手段，发挥自己的创作优势，要在训练中攻其不足，创作中回避弱点，达到训练“一体化”，不要“多元化”。</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要破除只求分科的“小而全”、自成独立系统以及表演课中不注意学生的台词、形体问题等倾向。</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在主课作业中，必含有基础训练的成果；</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在基础课考试总分中，要含有学生的表演作业能自如运用语言形体的比例分。</a:t>
            </a:r>
            <a:endParaRPr lang="zh-CN" altLang="en-US" sz="16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40221527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78959" y="1625935"/>
            <a:ext cx="11388934" cy="3255699"/>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６．分阶段教学的可行性与必要性</a:t>
            </a: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教学以主任教师（主课教师）负责制为主的前提下，逐渐试行分阶段教学体制，缩短一般任课教师的任课与备课战线很有必要。这样有利于教师发挥各自所长，把自己的长处在最短的学时里传授给学生；缩短战线，反复阶段教学，有利于提高教学质量。</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使各个班级、各个阶段教学进一步活跃起来，避免教学组织的僵化，学生在校学习过程中也可增加与教师的接触面，学到和适应不同教师的教学方法；</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教师备课完整、集中，提高教学效率，减少部分教师不跟班就长期脱离教学的闲散状态。</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试行阶段教学必须在教学阶段严格规范化的前提下审慎进行。</a:t>
            </a:r>
          </a:p>
        </p:txBody>
      </p:sp>
    </p:spTree>
    <p:extLst>
      <p:ext uri="{BB962C8B-B14F-4D97-AF65-F5344CB8AC3E}">
        <p14:creationId xmlns:p14="http://schemas.microsoft.com/office/powerpoint/2010/main" val="13766812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7184" y="1251023"/>
            <a:ext cx="11388934" cy="5451942"/>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７．引进</a:t>
            </a:r>
            <a:r>
              <a:rPr lang="en-US" altLang="zh-CN" sz="2000" b="1" dirty="0">
                <a:latin typeface="微软雅黑 Light" panose="020B0502040204020203" pitchFamily="34" charset="-122"/>
                <a:ea typeface="微软雅黑 Light" panose="020B0502040204020203" pitchFamily="34" charset="-122"/>
              </a:rPr>
              <a:t>·</a:t>
            </a:r>
            <a:r>
              <a:rPr lang="zh-CN" altLang="en-US" sz="2000" b="1" dirty="0">
                <a:latin typeface="微软雅黑 Light" panose="020B0502040204020203" pitchFamily="34" charset="-122"/>
                <a:ea typeface="微软雅黑 Light" panose="020B0502040204020203" pitchFamily="34" charset="-122"/>
              </a:rPr>
              <a:t>革新</a:t>
            </a:r>
            <a:r>
              <a:rPr lang="en-US" altLang="zh-CN" sz="2000" b="1" dirty="0">
                <a:latin typeface="微软雅黑 Light" panose="020B0502040204020203" pitchFamily="34" charset="-122"/>
                <a:ea typeface="微软雅黑 Light" panose="020B0502040204020203" pitchFamily="34" charset="-122"/>
              </a:rPr>
              <a:t>·</a:t>
            </a:r>
            <a:r>
              <a:rPr lang="zh-CN" altLang="en-US" sz="2000" b="1" dirty="0">
                <a:latin typeface="微软雅黑 Light" panose="020B0502040204020203" pitchFamily="34" charset="-122"/>
                <a:ea typeface="微软雅黑 Light" panose="020B0502040204020203" pitchFamily="34" charset="-122"/>
              </a:rPr>
              <a:t>探索</a:t>
            </a:r>
            <a:r>
              <a:rPr lang="en-US" altLang="zh-CN" sz="2000" b="1" dirty="0">
                <a:latin typeface="微软雅黑 Light" panose="020B0502040204020203" pitchFamily="34" charset="-122"/>
                <a:ea typeface="微软雅黑 Light" panose="020B0502040204020203" pitchFamily="34" charset="-122"/>
              </a:rPr>
              <a:t>·</a:t>
            </a:r>
            <a:r>
              <a:rPr lang="zh-CN" altLang="en-US" sz="2000" b="1" dirty="0">
                <a:latin typeface="微软雅黑 Light" panose="020B0502040204020203" pitchFamily="34" charset="-122"/>
                <a:ea typeface="微软雅黑 Light" panose="020B0502040204020203" pitchFamily="34" charset="-122"/>
              </a:rPr>
              <a:t>继承</a:t>
            </a:r>
          </a:p>
          <a:p>
            <a:pPr>
              <a:lnSpc>
                <a:spcPct val="125000"/>
              </a:lnSpc>
            </a:pPr>
            <a:endParaRPr lang="en-US" altLang="zh-CN" sz="1600" dirty="0">
              <a:latin typeface="微软雅黑 Light" panose="020B0502040204020203" pitchFamily="34" charset="-122"/>
              <a:ea typeface="微软雅黑 Light" panose="020B0502040204020203" pitchFamily="34" charset="-122"/>
            </a:endParaRPr>
          </a:p>
          <a:p>
            <a:pPr>
              <a:lnSpc>
                <a:spcPct val="125000"/>
              </a:lnSpc>
            </a:pPr>
            <a:endParaRPr lang="en-US" altLang="zh-CN" sz="1600" dirty="0">
              <a:latin typeface="微软雅黑 Light" panose="020B0502040204020203" pitchFamily="34" charset="-122"/>
              <a:ea typeface="微软雅黑 Light" panose="020B0502040204020203" pitchFamily="34" charset="-122"/>
            </a:endParaRPr>
          </a:p>
          <a:p>
            <a:pPr>
              <a:lnSpc>
                <a:spcPct val="125000"/>
              </a:lnSpc>
            </a:pPr>
            <a:endParaRPr lang="zh-CN" altLang="en-US"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1600" dirty="0">
                <a:latin typeface="微软雅黑 Light" panose="020B0502040204020203" pitchFamily="34" charset="-122"/>
                <a:ea typeface="微软雅黑 Light" panose="020B0502040204020203" pitchFamily="34" charset="-122"/>
              </a:rPr>
              <a:t>要有追求，永远要有革新的探索，推进学科的发展。但也不要轻易否定传统中的优良部分。</a:t>
            </a:r>
            <a:endParaRPr lang="en-US" altLang="zh-CN"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1600" dirty="0">
                <a:latin typeface="微软雅黑 Light" panose="020B0502040204020203" pitchFamily="34" charset="-122"/>
                <a:ea typeface="微软雅黑 Light" panose="020B0502040204020203" pitchFamily="34" charset="-122"/>
              </a:rPr>
              <a:t>法国演员贝尔娜黛特</a:t>
            </a:r>
            <a:r>
              <a:rPr lang="en-US" altLang="zh-CN" sz="1600" dirty="0">
                <a:latin typeface="微软雅黑 Light" panose="020B0502040204020203" pitchFamily="34" charset="-122"/>
                <a:ea typeface="微软雅黑 Light" panose="020B0502040204020203" pitchFamily="34" charset="-122"/>
              </a:rPr>
              <a:t>·</a:t>
            </a:r>
            <a:r>
              <a:rPr lang="zh-CN" altLang="en-US" sz="1600" dirty="0">
                <a:latin typeface="微软雅黑 Light" panose="020B0502040204020203" pitchFamily="34" charset="-122"/>
                <a:ea typeface="微软雅黑 Light" panose="020B0502040204020203" pitchFamily="34" charset="-122"/>
              </a:rPr>
              <a:t>拉芳看了我们系统的形体训练，感到出乎意料的满意，坚决要我们为她录一个形体课带子带回；新加坡郑有国先生来学院交流教学，讲了自己如何进行镜头前教学，当他看了我们的</a:t>
            </a:r>
            <a:r>
              <a:rPr lang="en-US" altLang="zh-CN" sz="1600" dirty="0">
                <a:latin typeface="微软雅黑 Light" panose="020B0502040204020203" pitchFamily="34" charset="-122"/>
                <a:ea typeface="微软雅黑 Light" panose="020B0502040204020203" pitchFamily="34" charset="-122"/>
              </a:rPr>
              <a:t>82</a:t>
            </a:r>
            <a:r>
              <a:rPr lang="zh-CN" altLang="en-US" sz="1600" dirty="0">
                <a:latin typeface="微软雅黑 Light" panose="020B0502040204020203" pitchFamily="34" charset="-122"/>
                <a:ea typeface="微软雅黑 Light" panose="020B0502040204020203" pitchFamily="34" charset="-122"/>
              </a:rPr>
              <a:t>班</a:t>
            </a:r>
            <a:r>
              <a:rPr lang="en-US" altLang="zh-CN" sz="1600" dirty="0">
                <a:latin typeface="微软雅黑 Light" panose="020B0502040204020203" pitchFamily="34" charset="-122"/>
                <a:ea typeface="微软雅黑 Light" panose="020B0502040204020203" pitchFamily="34" charset="-122"/>
              </a:rPr>
              <a:t>《</a:t>
            </a:r>
            <a:r>
              <a:rPr lang="zh-CN" altLang="en-US" sz="1600" dirty="0">
                <a:latin typeface="微软雅黑 Light" panose="020B0502040204020203" pitchFamily="34" charset="-122"/>
                <a:ea typeface="微软雅黑 Light" panose="020B0502040204020203" pitchFamily="34" charset="-122"/>
              </a:rPr>
              <a:t>归来</a:t>
            </a:r>
            <a:r>
              <a:rPr lang="en-US" altLang="zh-CN" sz="1600" dirty="0">
                <a:latin typeface="微软雅黑 Light" panose="020B0502040204020203" pitchFamily="34" charset="-122"/>
                <a:ea typeface="微软雅黑 Light" panose="020B0502040204020203" pitchFamily="34" charset="-122"/>
              </a:rPr>
              <a:t>》</a:t>
            </a:r>
            <a:r>
              <a:rPr lang="zh-CN" altLang="en-US" sz="1600" dirty="0">
                <a:latin typeface="微软雅黑 Light" panose="020B0502040204020203" pitchFamily="34" charset="-122"/>
                <a:ea typeface="微软雅黑 Light" panose="020B0502040204020203" pitchFamily="34" charset="-122"/>
              </a:rPr>
              <a:t>等小品时，极感兴趣，倍加称赞，认为很好；去欧美考察的同志们反映我们的教学有自己系统的优势；去苏联考察者也反映，他们的教学不像我们所想的那样正规、高质量。</a:t>
            </a:r>
            <a:endParaRPr lang="en-US" altLang="zh-CN"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1600" dirty="0">
                <a:latin typeface="微软雅黑 Light" panose="020B0502040204020203" pitchFamily="34" charset="-122"/>
                <a:ea typeface="微软雅黑 Light" panose="020B0502040204020203" pitchFamily="34" charset="-122"/>
              </a:rPr>
              <a:t>从事业的发展、观念的更新来看，我们还不宜固守自己的一套。因而，引进、探索也是必要的，总要不断往前走、往前看。在吸收上，哪些是有效、可取的，也要推敲。</a:t>
            </a:r>
            <a:endParaRPr lang="en-US" altLang="zh-CN"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1600" dirty="0">
                <a:latin typeface="微软雅黑 Light" panose="020B0502040204020203" pitchFamily="34" charset="-122"/>
                <a:ea typeface="微软雅黑 Light" panose="020B0502040204020203" pitchFamily="34" charset="-122"/>
              </a:rPr>
              <a:t>如解决演员创作的松弛度，不要有沉重的演戏痕迹，提出“游戏感”，等等。</a:t>
            </a:r>
            <a:endParaRPr lang="en-US" altLang="zh-CN"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1600" dirty="0">
                <a:latin typeface="微软雅黑 Light" panose="020B0502040204020203" pitchFamily="34" charset="-122"/>
                <a:ea typeface="微软雅黑 Light" panose="020B0502040204020203" pitchFamily="34" charset="-122"/>
              </a:rPr>
              <a:t>西方大量通过做游戏来进行演员的表演基础训练，是可行的，但也不能把塑造人物的功力看成仅是游戏感、松弛度就能解决的。</a:t>
            </a:r>
            <a:endParaRPr lang="en-US" altLang="zh-CN"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1600" dirty="0">
                <a:latin typeface="微软雅黑 Light" panose="020B0502040204020203" pitchFamily="34" charset="-122"/>
                <a:ea typeface="微软雅黑 Light" panose="020B0502040204020203" pitchFamily="34" charset="-122"/>
              </a:rPr>
              <a:t>格洛托夫斯基的“苦干戏剧”热身训练，诱发演员寻找下意识动作的表现力，他有逼着演员一定要刻苦训练的一面，但也有争议和自我否定的说法。我们应不断进行研究，大胆而慎重地革新我们的教学。</a:t>
            </a:r>
          </a:p>
        </p:txBody>
      </p:sp>
      <p:pic>
        <p:nvPicPr>
          <p:cNvPr id="5" name="image179.png">
            <a:extLst>
              <a:ext uri="{FF2B5EF4-FFF2-40B4-BE49-F238E27FC236}">
                <a16:creationId xmlns:a16="http://schemas.microsoft.com/office/drawing/2014/main" id="{C343A0C6-3C1C-4CF3-A3A7-6BDB5100EBA9}"/>
              </a:ext>
            </a:extLst>
          </p:cNvPr>
          <p:cNvPicPr/>
          <p:nvPr/>
        </p:nvPicPr>
        <p:blipFill>
          <a:blip r:embed="rId3" cstate="print"/>
          <a:stretch>
            <a:fillRect/>
          </a:stretch>
        </p:blipFill>
        <p:spPr>
          <a:xfrm>
            <a:off x="7033351" y="1346960"/>
            <a:ext cx="2573463" cy="1658036"/>
          </a:xfrm>
          <a:prstGeom prst="rect">
            <a:avLst/>
          </a:prstGeom>
        </p:spPr>
      </p:pic>
      <p:pic>
        <p:nvPicPr>
          <p:cNvPr id="8" name="image180.png">
            <a:extLst>
              <a:ext uri="{FF2B5EF4-FFF2-40B4-BE49-F238E27FC236}">
                <a16:creationId xmlns:a16="http://schemas.microsoft.com/office/drawing/2014/main" id="{67A9544F-A4AF-4C39-A485-DE7B24673BE4}"/>
              </a:ext>
            </a:extLst>
          </p:cNvPr>
          <p:cNvPicPr/>
          <p:nvPr/>
        </p:nvPicPr>
        <p:blipFill>
          <a:blip r:embed="rId4" cstate="print"/>
          <a:stretch>
            <a:fillRect/>
          </a:stretch>
        </p:blipFill>
        <p:spPr>
          <a:xfrm>
            <a:off x="9606814" y="1346960"/>
            <a:ext cx="2573463" cy="1658036"/>
          </a:xfrm>
          <a:prstGeom prst="rect">
            <a:avLst/>
          </a:prstGeom>
        </p:spPr>
      </p:pic>
    </p:spTree>
    <p:extLst>
      <p:ext uri="{BB962C8B-B14F-4D97-AF65-F5344CB8AC3E}">
        <p14:creationId xmlns:p14="http://schemas.microsoft.com/office/powerpoint/2010/main" val="23713827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二、回顾</a:t>
            </a:r>
            <a:r>
              <a:rPr lang="en-US" altLang="zh-CN" sz="3200" dirty="0"/>
              <a:t>·</a:t>
            </a:r>
            <a:r>
              <a:rPr lang="zh-CN" altLang="en-US" sz="3200" dirty="0"/>
              <a:t>现状</a:t>
            </a:r>
            <a:r>
              <a:rPr lang="en-US" altLang="zh-CN" sz="3200" dirty="0"/>
              <a:t>·</a:t>
            </a:r>
            <a:r>
              <a:rPr lang="zh-CN" altLang="en-US" sz="3200" dirty="0"/>
              <a:t>探索</a:t>
            </a:r>
            <a:br>
              <a:rPr lang="en-US" altLang="zh-CN" sz="3200" dirty="0"/>
            </a:br>
            <a:r>
              <a:rPr lang="en-US" altLang="zh-CN" sz="3100" dirty="0"/>
              <a:t>                     </a:t>
            </a:r>
            <a:r>
              <a:rPr lang="en-US" altLang="zh-CN" sz="2700" dirty="0"/>
              <a:t>——</a:t>
            </a:r>
            <a:r>
              <a:rPr lang="zh-CN" altLang="en-US" sz="2700" dirty="0"/>
              <a:t>在北京电影学院表演系</a:t>
            </a:r>
            <a:r>
              <a:rPr lang="en-US" altLang="zh-CN" sz="2700" dirty="0"/>
              <a:t>1988</a:t>
            </a:r>
            <a:r>
              <a:rPr lang="zh-CN" altLang="en-US" sz="2700" dirty="0"/>
              <a:t>年度教学专题研讨会上的发言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7184" y="1251023"/>
            <a:ext cx="11388934" cy="4066947"/>
          </a:xfrm>
          <a:prstGeom prst="rect">
            <a:avLst/>
          </a:prstGeom>
          <a:noFill/>
        </p:spPr>
        <p:txBody>
          <a:bodyPr wrap="square">
            <a:spAutoFit/>
          </a:bodyPr>
          <a:lstStyle/>
          <a:p>
            <a:pPr>
              <a:lnSpc>
                <a:spcPct val="125000"/>
              </a:lnSpc>
            </a:pPr>
            <a:r>
              <a:rPr lang="zh-CN" altLang="en-US" sz="2000" b="1" dirty="0">
                <a:latin typeface="微软雅黑 Light" panose="020B0502040204020203" pitchFamily="34" charset="-122"/>
                <a:ea typeface="微软雅黑 Light" panose="020B0502040204020203" pitchFamily="34" charset="-122"/>
              </a:rPr>
              <a:t>（一）表演系十年教学的回顾（</a:t>
            </a:r>
            <a:r>
              <a:rPr lang="en-US" altLang="zh-CN" sz="2000" b="1" dirty="0">
                <a:latin typeface="微软雅黑 Light" panose="020B0502040204020203" pitchFamily="34" charset="-122"/>
                <a:ea typeface="微软雅黑 Light" panose="020B0502040204020203" pitchFamily="34" charset="-122"/>
              </a:rPr>
              <a:t>1978</a:t>
            </a:r>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1988</a:t>
            </a:r>
            <a:r>
              <a:rPr lang="zh-CN" altLang="en-US" sz="2000" b="1" dirty="0">
                <a:latin typeface="微软雅黑 Light" panose="020B0502040204020203" pitchFamily="34" charset="-122"/>
                <a:ea typeface="微软雅黑 Light" panose="020B0502040204020203" pitchFamily="34" charset="-122"/>
              </a:rPr>
              <a:t>）</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sz="2000" b="1" dirty="0">
                <a:latin typeface="微软雅黑 Light" panose="020B0502040204020203" pitchFamily="34" charset="-122"/>
                <a:ea typeface="微软雅黑 Light" panose="020B0502040204020203" pitchFamily="34" charset="-122"/>
              </a:rPr>
              <a:t>８．提高教师素质的途径</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endParaRPr lang="zh-CN" altLang="en-US" sz="1600"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提高教学质量，关键一环是教师队伍思想专业素质的提高。我们应首先肯定表演系的大多数教师都能全身心地扑在教学上的负责态度，但忠于职守并不能真正代表教师队伍的思想水平，获得了学位也不能证明专业素质的提高。</a:t>
            </a:r>
          </a:p>
          <a:p>
            <a:pPr marL="285750" indent="-285750">
              <a:lnSpc>
                <a:spcPct val="125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怎样才能做到“优化教学组合”，改变目前我系配置不全的“超编”现状？怎样真正产生权威的学术带头人，大幅度地提高我们的教学水平，提高我系在学院的地位，在学术界的声望？望大家认真思考。</a:t>
            </a:r>
          </a:p>
          <a:p>
            <a:pPr>
              <a:lnSpc>
                <a:spcPct val="125000"/>
              </a:lnSpc>
            </a:pPr>
            <a:endParaRPr lang="zh-CN" altLang="en-US" sz="1600" dirty="0">
              <a:latin typeface="微软雅黑 Light" panose="020B0502040204020203" pitchFamily="34" charset="-122"/>
              <a:ea typeface="微软雅黑 Light" panose="020B0502040204020203" pitchFamily="34" charset="-122"/>
            </a:endParaRPr>
          </a:p>
          <a:p>
            <a:pPr>
              <a:lnSpc>
                <a:spcPct val="125000"/>
              </a:lnSpc>
            </a:pPr>
            <a:endParaRPr lang="zh-CN" altLang="en-US" sz="16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40005292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三、规范化与多元化地开展影视表演教学</a:t>
            </a:r>
            <a:br>
              <a:rPr lang="en-US" altLang="zh-CN" sz="3200" dirty="0"/>
            </a:br>
            <a:r>
              <a:rPr lang="en-US" altLang="zh-CN" sz="3100" dirty="0"/>
              <a:t>                               </a:t>
            </a:r>
            <a:r>
              <a:rPr lang="en-US" altLang="zh-CN" sz="2700" dirty="0"/>
              <a:t>——</a:t>
            </a:r>
            <a:r>
              <a:rPr lang="zh-CN" altLang="en-US" sz="2700" dirty="0"/>
              <a:t>在表演系</a:t>
            </a:r>
            <a:r>
              <a:rPr lang="en-US" altLang="zh-CN" sz="2700" dirty="0"/>
              <a:t>1989</a:t>
            </a:r>
            <a:r>
              <a:rPr lang="zh-CN" altLang="en-US" sz="2700" dirty="0"/>
              <a:t>年度教学专题研讨会上的发言（节选）</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728236" y="1508369"/>
            <a:ext cx="11287881" cy="4528612"/>
          </a:xfrm>
          <a:prstGeom prst="rect">
            <a:avLst/>
          </a:prstGeom>
          <a:noFill/>
        </p:spPr>
        <p:txBody>
          <a:bodyPr wrap="square">
            <a:spAutoFit/>
          </a:bodyPr>
          <a:lstStyle/>
          <a:p>
            <a:pPr marL="342900" indent="-342900">
              <a:lnSpc>
                <a:spcPct val="125000"/>
              </a:lnSpc>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要想发展我们的事业，完善影视表演专业教育体制，一是广泛地开辟生源，开展灵活的多元化办学，二是坚持教学的规范化、科学化、严谨性，不断提高教学质量。</a:t>
            </a:r>
            <a:endParaRPr lang="en-US" altLang="zh-CN" sz="2000" dirty="0">
              <a:latin typeface="微软雅黑 Light" panose="020B0502040204020203" pitchFamily="34" charset="-122"/>
              <a:ea typeface="微软雅黑 Light" panose="020B0502040204020203" pitchFamily="34" charset="-122"/>
            </a:endParaRPr>
          </a:p>
          <a:p>
            <a:pPr>
              <a:lnSpc>
                <a:spcPct val="125000"/>
              </a:lnSpc>
            </a:pPr>
            <a:r>
              <a:rPr lang="en-US" altLang="zh-CN" sz="1600" b="1" dirty="0">
                <a:latin typeface="微软雅黑 Light" panose="020B0502040204020203" pitchFamily="34" charset="-122"/>
                <a:ea typeface="微软雅黑 Light" panose="020B0502040204020203" pitchFamily="34" charset="-122"/>
              </a:rPr>
              <a:t>1</a:t>
            </a:r>
            <a:r>
              <a:rPr lang="zh-CN" altLang="en-US" sz="1600" b="1" dirty="0">
                <a:latin typeface="微软雅黑 Light" panose="020B0502040204020203" pitchFamily="34" charset="-122"/>
                <a:ea typeface="微软雅黑 Light" panose="020B0502040204020203" pitchFamily="34" charset="-122"/>
              </a:rPr>
              <a:t>．多元化办学</a:t>
            </a:r>
          </a:p>
          <a:p>
            <a:pPr>
              <a:lnSpc>
                <a:spcPct val="125000"/>
              </a:lnSpc>
            </a:pPr>
            <a:r>
              <a:rPr lang="zh-CN" altLang="en-US" sz="1600" b="1" dirty="0">
                <a:latin typeface="微软雅黑 Light" panose="020B0502040204020203" pitchFamily="34" charset="-122"/>
                <a:ea typeface="微软雅黑 Light" panose="020B0502040204020203" pitchFamily="34" charset="-122"/>
              </a:rPr>
              <a:t>（</a:t>
            </a:r>
            <a:r>
              <a:rPr lang="en-US" altLang="zh-CN" sz="1600" b="1" dirty="0">
                <a:latin typeface="微软雅黑 Light" panose="020B0502040204020203" pitchFamily="34" charset="-122"/>
                <a:ea typeface="微软雅黑 Light" panose="020B0502040204020203" pitchFamily="34" charset="-122"/>
              </a:rPr>
              <a:t>1</a:t>
            </a:r>
            <a:r>
              <a:rPr lang="zh-CN" altLang="en-US" sz="1600" b="1" dirty="0">
                <a:latin typeface="微软雅黑 Light" panose="020B0502040204020203" pitchFamily="34" charset="-122"/>
                <a:ea typeface="微软雅黑 Light" panose="020B0502040204020203" pitchFamily="34" charset="-122"/>
              </a:rPr>
              <a:t>）多元化是影视艺术生产的需要。</a:t>
            </a:r>
            <a:endParaRPr lang="en-US" altLang="zh-CN" sz="1600" b="1" dirty="0">
              <a:latin typeface="微软雅黑 Light" panose="020B0502040204020203" pitchFamily="34" charset="-122"/>
              <a:ea typeface="微软雅黑 Light" panose="020B0502040204020203" pitchFamily="34" charset="-122"/>
            </a:endParaRPr>
          </a:p>
          <a:p>
            <a:pPr>
              <a:lnSpc>
                <a:spcPct val="125000"/>
              </a:lnSpc>
            </a:pPr>
            <a:r>
              <a:rPr lang="zh-CN" altLang="en-US" sz="1600" dirty="0">
                <a:latin typeface="微软雅黑 Light" panose="020B0502040204020203" pitchFamily="34" charset="-122"/>
                <a:ea typeface="微软雅黑 Light" panose="020B0502040204020203" pitchFamily="34" charset="-122"/>
              </a:rPr>
              <a:t>当前，我国影视表演的现状，不仅需要有表演的高、精、尖人才，同时还需要不同层次的影视表演人才，而一般演员（包括各类片种演员）的表演水平也需要大大提高。多元化本身包含各种学制形式的规范化。目前，在总结多年教学经验的基础上，多元化教学大纲的初步制定，对我们今后全方位地普及与提高影视表演教育水平是有重要意义的。</a:t>
            </a:r>
          </a:p>
          <a:p>
            <a:pPr>
              <a:lnSpc>
                <a:spcPct val="125000"/>
              </a:lnSpc>
            </a:pPr>
            <a:r>
              <a:rPr lang="zh-CN" altLang="en-US" sz="1600" b="1" dirty="0">
                <a:latin typeface="微软雅黑 Light" panose="020B0502040204020203" pitchFamily="34" charset="-122"/>
                <a:ea typeface="微软雅黑 Light" panose="020B0502040204020203" pitchFamily="34" charset="-122"/>
              </a:rPr>
              <a:t>（</a:t>
            </a:r>
            <a:r>
              <a:rPr lang="en-US" altLang="zh-CN" sz="1600" b="1" dirty="0">
                <a:latin typeface="微软雅黑 Light" panose="020B0502040204020203" pitchFamily="34" charset="-122"/>
                <a:ea typeface="微软雅黑 Light" panose="020B0502040204020203" pitchFamily="34" charset="-122"/>
              </a:rPr>
              <a:t>2</a:t>
            </a:r>
            <a:r>
              <a:rPr lang="zh-CN" altLang="en-US" sz="1600" b="1" dirty="0">
                <a:latin typeface="微软雅黑 Light" panose="020B0502040204020203" pitchFamily="34" charset="-122"/>
                <a:ea typeface="微软雅黑 Light" panose="020B0502040204020203" pitchFamily="34" charset="-122"/>
              </a:rPr>
              <a:t>）开展多元化教学，教师要有极大的热情和高度的责任心。</a:t>
            </a:r>
            <a:endParaRPr lang="en-US" altLang="zh-CN" sz="1600" b="1" dirty="0">
              <a:latin typeface="微软雅黑 Light" panose="020B0502040204020203" pitchFamily="34" charset="-122"/>
              <a:ea typeface="微软雅黑 Light" panose="020B0502040204020203" pitchFamily="34" charset="-122"/>
            </a:endParaRPr>
          </a:p>
          <a:p>
            <a:pPr>
              <a:lnSpc>
                <a:spcPct val="125000"/>
              </a:lnSpc>
            </a:pPr>
            <a:r>
              <a:rPr lang="zh-CN" altLang="en-US" sz="1600" dirty="0">
                <a:latin typeface="微软雅黑 Light" panose="020B0502040204020203" pitchFamily="34" charset="-122"/>
                <a:ea typeface="微软雅黑 Light" panose="020B0502040204020203" pitchFamily="34" charset="-122"/>
              </a:rPr>
              <a:t>教学是表演系存在之本。当今开展教学仍是困难重重，它从经济收入上也远不如搞创作，这就更需要广大教师投入极大的热情以及具备高度的责任心。从客观的办学物质条件上来看，我系已经度过最困难的时期，但从主观投入教学的心态上，却存有危机。我们正面临着一个艰苦的时期，教师的社会地位不高，经济收入差，精神劳累程度强，繁琐的教学工作缺乏愉快的创作状态。这种现状我们无法改变，我们只能给大家提供更多的机会，创造更多的条件，展现自己全面的艺术才能。表演系的存在与发展，表演系教学的兴旺也体现在多元化上，这与我们的命运息息相关。</a:t>
            </a:r>
          </a:p>
          <a:p>
            <a:pPr>
              <a:lnSpc>
                <a:spcPct val="125000"/>
              </a:lnSpc>
            </a:pPr>
            <a:endParaRPr lang="zh-CN" altLang="en-US" sz="16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3591381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三、规范化与多元化地开展影视表演教学</a:t>
            </a:r>
            <a:br>
              <a:rPr lang="en-US" altLang="zh-CN" sz="3200" dirty="0"/>
            </a:br>
            <a:r>
              <a:rPr lang="en-US" altLang="zh-CN" sz="3100" dirty="0"/>
              <a:t>                               </a:t>
            </a:r>
            <a:r>
              <a:rPr lang="en-US" altLang="zh-CN" sz="2700" dirty="0"/>
              <a:t>——</a:t>
            </a:r>
            <a:r>
              <a:rPr lang="zh-CN" altLang="en-US" sz="2700" dirty="0"/>
              <a:t>在表演系</a:t>
            </a:r>
            <a:r>
              <a:rPr lang="en-US" altLang="zh-CN" sz="2700" dirty="0"/>
              <a:t>1989</a:t>
            </a:r>
            <a:r>
              <a:rPr lang="zh-CN" altLang="en-US" sz="2700" dirty="0"/>
              <a:t>年度教学专题研讨会上的发言（节选）</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5493812"/>
          </a:xfrm>
          <a:prstGeom prst="rect">
            <a:avLst/>
          </a:prstGeom>
          <a:noFill/>
        </p:spPr>
        <p:txBody>
          <a:bodyPr wrap="square">
            <a:spAutoFit/>
          </a:bodyPr>
          <a:lstStyle/>
          <a:p>
            <a:pPr>
              <a:lnSpc>
                <a:spcPct val="125000"/>
              </a:lnSpc>
            </a:pPr>
            <a:r>
              <a:rPr lang="en-US" altLang="zh-CN" sz="2000" b="1" dirty="0">
                <a:latin typeface="微软雅黑 Light" panose="020B0502040204020203" pitchFamily="34" charset="-122"/>
                <a:ea typeface="微软雅黑 Light" panose="020B0502040204020203" pitchFamily="34" charset="-122"/>
              </a:rPr>
              <a:t>2.</a:t>
            </a:r>
            <a:r>
              <a:rPr lang="zh-CN" altLang="en-US" sz="2000" b="1" dirty="0">
                <a:latin typeface="微软雅黑 Light" panose="020B0502040204020203" pitchFamily="34" charset="-122"/>
                <a:ea typeface="微软雅黑 Light" panose="020B0502040204020203" pitchFamily="34" charset="-122"/>
              </a:rPr>
              <a:t>规范化治学</a:t>
            </a:r>
          </a:p>
          <a:p>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1</a:t>
            </a:r>
            <a:r>
              <a:rPr lang="zh-CN" altLang="en-US" sz="2000" b="1" dirty="0">
                <a:latin typeface="微软雅黑 Light" panose="020B0502040204020203" pitchFamily="34" charset="-122"/>
                <a:ea typeface="微软雅黑 Light" panose="020B0502040204020203" pitchFamily="34" charset="-122"/>
              </a:rPr>
              <a:t>）制定严格规范的教学大纲和教学法规。</a:t>
            </a:r>
            <a:endParaRPr lang="en-US" altLang="zh-CN" sz="2000" b="1"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总结数十年的办学经验，明确艺术教育的规律，必须制定出严格规范的教学大纲，以保证培养出高质量的影视表演人才。</a:t>
            </a: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根据多年的教学经验，我们已修订出本科（</a:t>
            </a:r>
            <a:r>
              <a:rPr lang="en-US" altLang="zh-CN" sz="2000" dirty="0">
                <a:latin typeface="微软雅黑 Light" panose="020B0502040204020203" pitchFamily="34" charset="-122"/>
                <a:ea typeface="微软雅黑 Light" panose="020B0502040204020203" pitchFamily="34" charset="-122"/>
              </a:rPr>
              <a:t>89</a:t>
            </a:r>
            <a:r>
              <a:rPr lang="zh-CN" altLang="en-US" sz="2000" dirty="0">
                <a:latin typeface="微软雅黑 Light" panose="020B0502040204020203" pitchFamily="34" charset="-122"/>
                <a:ea typeface="微软雅黑 Light" panose="020B0502040204020203" pitchFamily="34" charset="-122"/>
              </a:rPr>
              <a:t>）四年制教学大纲，随之制定了夜大学（</a:t>
            </a:r>
            <a:r>
              <a:rPr lang="en-US" altLang="zh-CN" sz="2000" dirty="0">
                <a:latin typeface="微软雅黑 Light" panose="020B0502040204020203" pitchFamily="34" charset="-122"/>
                <a:ea typeface="微软雅黑 Light" panose="020B0502040204020203" pitchFamily="34" charset="-122"/>
              </a:rPr>
              <a:t>90</a:t>
            </a:r>
            <a:r>
              <a:rPr lang="zh-CN" altLang="en-US" sz="2000" dirty="0">
                <a:latin typeface="微软雅黑 Light" panose="020B0502040204020203" pitchFamily="34" charset="-122"/>
                <a:ea typeface="微软雅黑 Light" panose="020B0502040204020203" pitchFamily="34" charset="-122"/>
              </a:rPr>
              <a:t>）大专、专业证书（</a:t>
            </a:r>
            <a:r>
              <a:rPr lang="en-US" altLang="zh-CN" sz="2000" dirty="0">
                <a:latin typeface="微软雅黑 Light" panose="020B0502040204020203" pitchFamily="34" charset="-122"/>
                <a:ea typeface="微软雅黑 Light" panose="020B0502040204020203" pitchFamily="34" charset="-122"/>
              </a:rPr>
              <a:t>90</a:t>
            </a:r>
            <a:r>
              <a:rPr lang="zh-CN" altLang="en-US" sz="2000" dirty="0">
                <a:latin typeface="微软雅黑 Light" panose="020B0502040204020203" pitchFamily="34" charset="-122"/>
                <a:ea typeface="微软雅黑 Light" panose="020B0502040204020203" pitchFamily="34" charset="-122"/>
              </a:rPr>
              <a:t>）班以及干专、短训、研究生的教学大纲，坚决地、严格地执行教学大纲是我们的教学能按各种学制、各种层次培养合格的表演人才的保证。</a:t>
            </a: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学院统一的教学大纲规范包括：①课程名称；②总学时（讲授、实习、周学时）；③课程主要内容、观点；④课程主要章节；⑤实习（实践作业教程、目的、方法、内容、规格、要求）；⑥课程考试方法；⑦参考片目；⑧参考书目。</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在近十年的</a:t>
            </a:r>
            <a:r>
              <a:rPr lang="en-US" altLang="zh-CN" sz="2000" dirty="0">
                <a:latin typeface="微软雅黑 Light" panose="020B0502040204020203" pitchFamily="34" charset="-122"/>
                <a:ea typeface="微软雅黑 Light" panose="020B0502040204020203" pitchFamily="34" charset="-122"/>
              </a:rPr>
              <a:t>10</a:t>
            </a:r>
            <a:r>
              <a:rPr lang="zh-CN" altLang="en-US" sz="2000" dirty="0">
                <a:latin typeface="微软雅黑 Light" panose="020B0502040204020203" pitchFamily="34" charset="-122"/>
                <a:ea typeface="微软雅黑 Light" panose="020B0502040204020203" pitchFamily="34" charset="-122"/>
              </a:rPr>
              <a:t>个班的教学过程中，我们力求做到规范化治学：</a:t>
            </a:r>
          </a:p>
          <a:p>
            <a:pPr lvl="1"/>
            <a:r>
              <a:rPr lang="zh-CN" altLang="en-US" dirty="0">
                <a:latin typeface="微软雅黑 Light" panose="020B0502040204020203" pitchFamily="34" charset="-122"/>
                <a:ea typeface="微软雅黑 Light" panose="020B0502040204020203" pitchFamily="34" charset="-122"/>
              </a:rPr>
              <a:t>①招生</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②专业成绩考核</a:t>
            </a:r>
          </a:p>
          <a:p>
            <a:pPr lvl="1"/>
            <a:r>
              <a:rPr lang="zh-CN" altLang="en-US" dirty="0">
                <a:latin typeface="微软雅黑 Light" panose="020B0502040204020203" pitchFamily="34" charset="-122"/>
                <a:ea typeface="微软雅黑 Light" panose="020B0502040204020203" pitchFamily="34" charset="-122"/>
              </a:rPr>
              <a:t>③作业量</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④教学阶段的问题</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⑤课程开设的问题</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⑥课程内容由浅入深与循序渐进的阶段要求</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⑦专业术语规范化问题</a:t>
            </a:r>
            <a:endParaRPr lang="en-US" altLang="zh-CN"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453147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三、规范化与多元化地开展影视表演教学</a:t>
            </a:r>
            <a:br>
              <a:rPr lang="en-US" altLang="zh-CN" sz="3200" dirty="0"/>
            </a:br>
            <a:r>
              <a:rPr lang="en-US" altLang="zh-CN" sz="3100" dirty="0"/>
              <a:t>                               </a:t>
            </a:r>
            <a:r>
              <a:rPr lang="en-US" altLang="zh-CN" sz="2700" dirty="0"/>
              <a:t>——</a:t>
            </a:r>
            <a:r>
              <a:rPr lang="zh-CN" altLang="en-US" sz="2700" dirty="0"/>
              <a:t>在表演系</a:t>
            </a:r>
            <a:r>
              <a:rPr lang="en-US" altLang="zh-CN" sz="2700" dirty="0"/>
              <a:t>1989</a:t>
            </a:r>
            <a:r>
              <a:rPr lang="zh-CN" altLang="en-US" sz="2700" dirty="0"/>
              <a:t>年度教学专题研讨会上的发言（节选）</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3862596"/>
          </a:xfrm>
          <a:prstGeom prst="rect">
            <a:avLst/>
          </a:prstGeom>
          <a:noFill/>
        </p:spPr>
        <p:txBody>
          <a:bodyPr wrap="square">
            <a:spAutoFit/>
          </a:bodyPr>
          <a:lstStyle/>
          <a:p>
            <a:pPr>
              <a:lnSpc>
                <a:spcPct val="125000"/>
              </a:lnSpc>
            </a:pPr>
            <a:r>
              <a:rPr lang="en-US" altLang="zh-CN" sz="2000" b="1" dirty="0">
                <a:latin typeface="微软雅黑 Light" panose="020B0502040204020203" pitchFamily="34" charset="-122"/>
                <a:ea typeface="微软雅黑 Light" panose="020B0502040204020203" pitchFamily="34" charset="-122"/>
              </a:rPr>
              <a:t>2.</a:t>
            </a:r>
            <a:r>
              <a:rPr lang="zh-CN" altLang="en-US" sz="2000" b="1" dirty="0">
                <a:latin typeface="微软雅黑 Light" panose="020B0502040204020203" pitchFamily="34" charset="-122"/>
                <a:ea typeface="微软雅黑 Light" panose="020B0502040204020203" pitchFamily="34" charset="-122"/>
              </a:rPr>
              <a:t>规范化治学</a:t>
            </a:r>
          </a:p>
          <a:p>
            <a:r>
              <a:rPr lang="zh-CN" altLang="en-US" sz="2000" b="1" dirty="0">
                <a:latin typeface="微软雅黑 Light" panose="020B0502040204020203" pitchFamily="34" charset="-122"/>
                <a:ea typeface="微软雅黑 Light" panose="020B0502040204020203" pitchFamily="34" charset="-122"/>
              </a:rPr>
              <a:t>（</a:t>
            </a:r>
            <a:r>
              <a:rPr lang="en-US" altLang="zh-CN" sz="2000" b="1" dirty="0">
                <a:latin typeface="微软雅黑 Light" panose="020B0502040204020203" pitchFamily="34" charset="-122"/>
                <a:ea typeface="微软雅黑 Light" panose="020B0502040204020203" pitchFamily="34" charset="-122"/>
              </a:rPr>
              <a:t>2</a:t>
            </a:r>
            <a:r>
              <a:rPr lang="zh-CN" altLang="en-US" sz="2000" b="1" dirty="0">
                <a:latin typeface="微软雅黑 Light" panose="020B0502040204020203" pitchFamily="34" charset="-122"/>
                <a:ea typeface="微软雅黑 Light" panose="020B0502040204020203" pitchFamily="34" charset="-122"/>
              </a:rPr>
              <a:t>）必须有严格治学、严于律己的态度。</a:t>
            </a:r>
            <a:endParaRPr lang="en-US" altLang="zh-CN" sz="2000" b="1"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总结数十年经验，要达到教学的规范化，提高教学质量，必须严格治学、严于律己。</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这与明确的教学大纲同样重要，甚至执行起来更为困难。能不能做到严格按教学大纲治学，也标志着教师本人的思想与专业素质水平。</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由于专业的某些特点，表演系师生之间的关系比一般专业的师生之间更富有感情色彩。教师从思想和生活上对学生给予更多的关怀和亲近是正常的，但正因为在教学中夹杂着感情色彩，我们必须严格律己，不把个人的喜好、情绪的变化、对学生的偏爱、家庭式训斥或溺爱都带到课堂上来。</a:t>
            </a: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严格校纪与严格规范作业要求仍是我们要努力做到的。但要注意的是，不能让情绪支配自己，而是以教学大纲、作业规范为准则，要做到严于律己，为人师表。</a:t>
            </a:r>
          </a:p>
          <a:p>
            <a:endParaRPr lang="zh-CN" altLang="en-US" sz="2000" dirty="0">
              <a:latin typeface="微软雅黑 Light" panose="020B0502040204020203" pitchFamily="34" charset="-122"/>
              <a:ea typeface="微软雅黑 Light" panose="020B0502040204020203" pitchFamily="34" charset="-122"/>
            </a:endParaRPr>
          </a:p>
          <a:p>
            <a:endParaRPr lang="zh-CN" altLang="en-US" sz="2000" dirty="0">
              <a:latin typeface="微软雅黑 Light" panose="020B0502040204020203" pitchFamily="34" charset="-122"/>
              <a:ea typeface="微软雅黑 Light" panose="020B0502040204020203" pitchFamily="34" charset="-122"/>
            </a:endParaRPr>
          </a:p>
        </p:txBody>
      </p:sp>
      <p:pic>
        <p:nvPicPr>
          <p:cNvPr id="5" name="image181.png">
            <a:extLst>
              <a:ext uri="{FF2B5EF4-FFF2-40B4-BE49-F238E27FC236}">
                <a16:creationId xmlns:a16="http://schemas.microsoft.com/office/drawing/2014/main" id="{6E601ED4-7FDA-42D9-941F-259BE3D71186}"/>
              </a:ext>
            </a:extLst>
          </p:cNvPr>
          <p:cNvPicPr/>
          <p:nvPr/>
        </p:nvPicPr>
        <p:blipFill>
          <a:blip r:embed="rId3" cstate="print"/>
          <a:stretch>
            <a:fillRect/>
          </a:stretch>
        </p:blipFill>
        <p:spPr>
          <a:xfrm>
            <a:off x="8198749" y="4482659"/>
            <a:ext cx="2921888" cy="2375341"/>
          </a:xfrm>
          <a:prstGeom prst="rect">
            <a:avLst/>
          </a:prstGeom>
        </p:spPr>
      </p:pic>
    </p:spTree>
    <p:extLst>
      <p:ext uri="{BB962C8B-B14F-4D97-AF65-F5344CB8AC3E}">
        <p14:creationId xmlns:p14="http://schemas.microsoft.com/office/powerpoint/2010/main" val="3391475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四、重视创作性格的基本功训练</a:t>
            </a:r>
            <a:br>
              <a:rPr lang="en-US" altLang="zh-CN" sz="3200" dirty="0"/>
            </a:br>
            <a:r>
              <a:rPr lang="en-US" altLang="zh-CN" sz="3100" dirty="0"/>
              <a:t>                                         </a:t>
            </a:r>
            <a:r>
              <a:rPr lang="en-US" altLang="zh-CN" sz="2700" dirty="0"/>
              <a:t>——</a:t>
            </a:r>
            <a:r>
              <a:rPr lang="zh-CN" altLang="en-US" sz="2700" dirty="0"/>
              <a:t>在表演系</a:t>
            </a:r>
            <a:r>
              <a:rPr lang="en-US" altLang="zh-CN" sz="2700" dirty="0"/>
              <a:t>1990</a:t>
            </a:r>
            <a:r>
              <a:rPr lang="zh-CN" altLang="en-US" sz="2700" dirty="0"/>
              <a:t>年度教学专题讨论会上的发言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3455754"/>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１．摄影机前指导演员创造人物性格的表演导师</a:t>
            </a:r>
            <a:endParaRPr lang="en-US" altLang="zh-CN" sz="2000" b="1"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表演创作的核心技巧，是塑造人物性格的技巧。演员，有的是在学院式的学习中获得核心技巧，但更多的则是在摄影机前的反复实践中真正有所领悟。二者的成功，除了演员本人所应具有创造人物必不可少的直接与间接的生活经验、艺术素质外，与其密切合作、对他的表演进行正确指导的教师、导演则是起着关键的作用。</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b="1" dirty="0">
                <a:latin typeface="微软雅黑 Light" panose="020B0502040204020203" pitchFamily="34" charset="-122"/>
                <a:ea typeface="微软雅黑 Light" panose="020B0502040204020203" pitchFamily="34" charset="-122"/>
              </a:rPr>
              <a:t>谢晋指导演员创作的方法：</a:t>
            </a:r>
            <a:endParaRPr lang="en-US" altLang="zh-CN" b="1" dirty="0">
              <a:latin typeface="微软雅黑 Light" panose="020B0502040204020203" pitchFamily="34" charset="-122"/>
              <a:ea typeface="微软雅黑 Light" panose="020B0502040204020203" pitchFamily="34" charset="-122"/>
            </a:endParaRPr>
          </a:p>
          <a:p>
            <a:pPr>
              <a:lnSpc>
                <a:spcPct val="125000"/>
              </a:lnSpc>
            </a:pPr>
            <a:r>
              <a:rPr lang="zh-CN" altLang="en-US" b="1" dirty="0">
                <a:latin typeface="微软雅黑 Light" panose="020B0502040204020203" pitchFamily="34" charset="-122"/>
                <a:ea typeface="微软雅黑 Light" panose="020B0502040204020203" pitchFamily="34" charset="-122"/>
              </a:rPr>
              <a:t>（</a:t>
            </a:r>
            <a:r>
              <a:rPr lang="en-US" altLang="zh-CN" b="1" dirty="0">
                <a:latin typeface="微软雅黑 Light" panose="020B0502040204020203" pitchFamily="34" charset="-122"/>
                <a:ea typeface="微软雅黑 Light" panose="020B0502040204020203" pitchFamily="34" charset="-122"/>
              </a:rPr>
              <a:t>1</a:t>
            </a:r>
            <a:r>
              <a:rPr lang="zh-CN" altLang="en-US" b="1" dirty="0">
                <a:latin typeface="微软雅黑 Light" panose="020B0502040204020203" pitchFamily="34" charset="-122"/>
                <a:ea typeface="微软雅黑 Light" panose="020B0502040204020203" pitchFamily="34" charset="-122"/>
              </a:rPr>
              <a:t>）重案头分析。</a:t>
            </a:r>
            <a:r>
              <a:rPr lang="zh-CN" altLang="en-US" dirty="0">
                <a:latin typeface="微软雅黑 Light" panose="020B0502040204020203" pitchFamily="34" charset="-122"/>
                <a:ea typeface="微软雅黑 Light" panose="020B0502040204020203" pitchFamily="34" charset="-122"/>
              </a:rPr>
              <a:t>注意启发演员仔细挖掘平日积累，并要求演员以小传形式寻找人物性格形成的原因；要求演员熟读剧本与有关参考书籍，严格检查青年演员所写的创作札记。</a:t>
            </a:r>
          </a:p>
          <a:p>
            <a:pPr>
              <a:lnSpc>
                <a:spcPct val="125000"/>
              </a:lnSpc>
            </a:pPr>
            <a:r>
              <a:rPr lang="zh-CN" altLang="en-US" b="1" dirty="0">
                <a:latin typeface="微软雅黑 Light" panose="020B0502040204020203" pitchFamily="34" charset="-122"/>
                <a:ea typeface="微软雅黑 Light" panose="020B0502040204020203" pitchFamily="34" charset="-122"/>
              </a:rPr>
              <a:t>（</a:t>
            </a:r>
            <a:r>
              <a:rPr lang="en-US" altLang="zh-CN" b="1" dirty="0">
                <a:latin typeface="微软雅黑 Light" panose="020B0502040204020203" pitchFamily="34" charset="-122"/>
                <a:ea typeface="微软雅黑 Light" panose="020B0502040204020203" pitchFamily="34" charset="-122"/>
              </a:rPr>
              <a:t>2</a:t>
            </a:r>
            <a:r>
              <a:rPr lang="zh-CN" altLang="en-US" b="1" dirty="0">
                <a:latin typeface="微软雅黑 Light" panose="020B0502040204020203" pitchFamily="34" charset="-122"/>
                <a:ea typeface="微软雅黑 Light" panose="020B0502040204020203" pitchFamily="34" charset="-122"/>
              </a:rPr>
              <a:t>）重生活体验。</a:t>
            </a:r>
            <a:r>
              <a:rPr lang="zh-CN" altLang="en-US" dirty="0">
                <a:latin typeface="微软雅黑 Light" panose="020B0502040204020203" pitchFamily="34" charset="-122"/>
                <a:ea typeface="微软雅黑 Light" panose="020B0502040204020203" pitchFamily="34" charset="-122"/>
              </a:rPr>
              <a:t>他遵循艺术来源于生活的规律，坚持演员在拍摄前必有一段生活体验时间，</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红色娘子军</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的演员要去当兵，</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牧马人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的演员要去宁夏牧区，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花环</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的演员去老虎连、沂蒙山区，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清凉寺钟声</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的演员去农村等，要求演员有针对性地去熟悉生活、改变气质，并提出具体创作要求。</a:t>
            </a:r>
          </a:p>
        </p:txBody>
      </p:sp>
    </p:spTree>
    <p:extLst>
      <p:ext uri="{BB962C8B-B14F-4D97-AF65-F5344CB8AC3E}">
        <p14:creationId xmlns:p14="http://schemas.microsoft.com/office/powerpoint/2010/main" val="27220412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78510" y="1508760"/>
            <a:ext cx="10363835" cy="5187950"/>
          </a:xfrm>
        </p:spPr>
        <p:txBody>
          <a:bodyPr vert="horz">
            <a:normAutofit fontScale="87500"/>
          </a:bodyPr>
          <a:lstStyle/>
          <a:p>
            <a:pPr marL="0" indent="0">
              <a:lnSpc>
                <a:spcPct val="130000"/>
              </a:lnSpc>
              <a:buNone/>
            </a:pPr>
            <a:r>
              <a:rPr lang="zh-CN" altLang="en-US" sz="3200" dirty="0"/>
              <a:t>三、动作、情绪记忆和情感</a:t>
            </a:r>
          </a:p>
          <a:p>
            <a:pPr>
              <a:lnSpc>
                <a:spcPct val="130000"/>
              </a:lnSpc>
            </a:pPr>
            <a:r>
              <a:rPr lang="zh-CN" altLang="en-US" dirty="0"/>
              <a:t>在表演中的情感，虽然表现形式与生活相同，但其来源则不一样。表演中的情感来源，不是由真正的刺激的影响而产生，而是从演员自己情绪记忆的深处唤起的。舞台表演情感产生的唯一方式就是情绪的记忆。</a:t>
            </a:r>
          </a:p>
          <a:p>
            <a:pPr>
              <a:lnSpc>
                <a:spcPct val="130000"/>
              </a:lnSpc>
            </a:pPr>
            <a:r>
              <a:rPr lang="zh-CN" altLang="en-US" dirty="0"/>
              <a:t>情绪记忆是过去体验的痕迹的复活，是情感的再现，而不是情感的本身。它和情感的不同之处是，它不仅使整个人都沉浸在情感之中，同时还保留着现实的存在。但是，情绪记忆这种情感的再现有时也很强烈。</a:t>
            </a:r>
          </a:p>
          <a:p>
            <a:pPr>
              <a:lnSpc>
                <a:spcPct val="130000"/>
              </a:lnSpc>
            </a:pPr>
            <a:r>
              <a:rPr lang="zh-CN" altLang="en-US" dirty="0"/>
              <a:t>在日常生活中，人的情绪记忆是经常出现的。（触景生情）</a:t>
            </a:r>
          </a:p>
          <a:p>
            <a:pPr>
              <a:lnSpc>
                <a:spcPct val="130000"/>
              </a:lnSpc>
            </a:pPr>
            <a:r>
              <a:rPr lang="zh-CN" altLang="en-US" dirty="0"/>
              <a:t>情绪记忆是演员想象的基础，也是创造情感的基础。</a:t>
            </a:r>
          </a:p>
          <a:p>
            <a:pPr marL="0" indent="0">
              <a:lnSpc>
                <a:spcPct val="130000"/>
              </a:lnSpc>
              <a:buNone/>
            </a:pPr>
            <a:endParaRPr lang="zh-CN" altLang="en-US"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四、重视创作性格的基本功训练</a:t>
            </a:r>
            <a:br>
              <a:rPr lang="en-US" altLang="zh-CN" sz="3200" dirty="0"/>
            </a:br>
            <a:r>
              <a:rPr lang="en-US" altLang="zh-CN" sz="3100" dirty="0"/>
              <a:t>                                         </a:t>
            </a:r>
            <a:r>
              <a:rPr lang="en-US" altLang="zh-CN" sz="2700" dirty="0"/>
              <a:t>——</a:t>
            </a:r>
            <a:r>
              <a:rPr lang="zh-CN" altLang="en-US" sz="2700" dirty="0"/>
              <a:t>在表演系</a:t>
            </a:r>
            <a:r>
              <a:rPr lang="en-US" altLang="zh-CN" sz="2700" dirty="0"/>
              <a:t>1990</a:t>
            </a:r>
            <a:r>
              <a:rPr lang="zh-CN" altLang="en-US" sz="2700" dirty="0"/>
              <a:t>年度教学专题讨论会上的发言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5533246"/>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１．摄影机前指导演员创造人物性格的表演导师</a:t>
            </a:r>
            <a:endParaRPr lang="en-US" altLang="zh-CN" sz="2000" b="1" dirty="0">
              <a:latin typeface="微软雅黑 Light" panose="020B0502040204020203" pitchFamily="34" charset="-122"/>
              <a:ea typeface="微软雅黑 Light" panose="020B0502040204020203" pitchFamily="34" charset="-122"/>
            </a:endParaRPr>
          </a:p>
          <a:p>
            <a:pPr>
              <a:lnSpc>
                <a:spcPct val="125000"/>
              </a:lnSpc>
            </a:pPr>
            <a:r>
              <a:rPr lang="zh-CN" altLang="en-US" b="1" dirty="0">
                <a:latin typeface="微软雅黑 Light" panose="020B0502040204020203" pitchFamily="34" charset="-122"/>
                <a:ea typeface="微软雅黑 Light" panose="020B0502040204020203" pitchFamily="34" charset="-122"/>
              </a:rPr>
              <a:t>（</a:t>
            </a:r>
            <a:r>
              <a:rPr lang="en-US" altLang="zh-CN" b="1" dirty="0">
                <a:latin typeface="微软雅黑 Light" panose="020B0502040204020203" pitchFamily="34" charset="-122"/>
                <a:ea typeface="微软雅黑 Light" panose="020B0502040204020203" pitchFamily="34" charset="-122"/>
              </a:rPr>
              <a:t>3</a:t>
            </a:r>
            <a:r>
              <a:rPr lang="zh-CN" altLang="en-US" b="1" dirty="0">
                <a:latin typeface="微软雅黑 Light" panose="020B0502040204020203" pitchFamily="34" charset="-122"/>
                <a:ea typeface="微软雅黑 Light" panose="020B0502040204020203" pitchFamily="34" charset="-122"/>
              </a:rPr>
              <a:t>）重人物排练。</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牧马人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花环</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等都有演员改变自身习惯、缩短与人物距离的小品排练。</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牧马人</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的“十年中难忘的十天”小品系列，要求演员把对生活的观察体验、角色基调、生活细节、人物关系进行完整的体现。这些剧本人物的幕前和幕后戏帮助演员认识了角色，给角色打下了草稿，对演员向角色深度、广度发展极为有益。他重视排练，要求演员对动作进行设计，但更重要的是，要表现出自然适应。</a:t>
            </a:r>
          </a:p>
          <a:p>
            <a:pPr>
              <a:lnSpc>
                <a:spcPct val="125000"/>
              </a:lnSpc>
            </a:pPr>
            <a:r>
              <a:rPr lang="zh-CN" altLang="en-US" b="1" dirty="0">
                <a:latin typeface="微软雅黑 Light" panose="020B0502040204020203" pitchFamily="34" charset="-122"/>
                <a:ea typeface="微软雅黑 Light" panose="020B0502040204020203" pitchFamily="34" charset="-122"/>
              </a:rPr>
              <a:t>（</a:t>
            </a:r>
            <a:r>
              <a:rPr lang="en-US" altLang="zh-CN" b="1" dirty="0">
                <a:latin typeface="微软雅黑 Light" panose="020B0502040204020203" pitchFamily="34" charset="-122"/>
                <a:ea typeface="微软雅黑 Light" panose="020B0502040204020203" pitchFamily="34" charset="-122"/>
              </a:rPr>
              <a:t>4</a:t>
            </a:r>
            <a:r>
              <a:rPr lang="zh-CN" altLang="en-US" b="1" dirty="0">
                <a:latin typeface="微软雅黑 Light" panose="020B0502040204020203" pitchFamily="34" charset="-122"/>
                <a:ea typeface="微软雅黑 Light" panose="020B0502040204020203" pitchFamily="34" charset="-122"/>
              </a:rPr>
              <a:t>）重现场启发。</a:t>
            </a:r>
            <a:r>
              <a:rPr lang="zh-CN" altLang="en-US" dirty="0">
                <a:latin typeface="微软雅黑 Light" panose="020B0502040204020203" pitchFamily="34" charset="-122"/>
                <a:ea typeface="微软雅黑 Light" panose="020B0502040204020203" pitchFamily="34" charset="-122"/>
              </a:rPr>
              <a:t>谢晋到拍摄现场懂得保护演员的创作心境与自信。对祝希娟拍“常青就义”重场戏分割场地拍摄，他帮助演员建立视像，使其沉浸在人物感觉中；对施建岚拍冯晴岚的重场戏进行精心设计与刻画；对何伟的靳开来“出帐壮别”一场，为其掀门帘请出的配合，使演员充满自信</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表现出他在拍摄现场处理表演的细心、耐心。</a:t>
            </a:r>
          </a:p>
          <a:p>
            <a:pPr>
              <a:lnSpc>
                <a:spcPct val="125000"/>
              </a:lnSpc>
            </a:pPr>
            <a:r>
              <a:rPr lang="zh-CN" altLang="en-US" b="1" dirty="0">
                <a:latin typeface="微软雅黑 Light" panose="020B0502040204020203" pitchFamily="34" charset="-122"/>
                <a:ea typeface="微软雅黑 Light" panose="020B0502040204020203" pitchFamily="34" charset="-122"/>
              </a:rPr>
              <a:t>（</a:t>
            </a:r>
            <a:r>
              <a:rPr lang="en-US" altLang="zh-CN" b="1" dirty="0">
                <a:latin typeface="微软雅黑 Light" panose="020B0502040204020203" pitchFamily="34" charset="-122"/>
                <a:ea typeface="微软雅黑 Light" panose="020B0502040204020203" pitchFamily="34" charset="-122"/>
              </a:rPr>
              <a:t>5</a:t>
            </a:r>
            <a:r>
              <a:rPr lang="zh-CN" altLang="en-US" b="1" dirty="0">
                <a:latin typeface="微软雅黑 Light" panose="020B0502040204020203" pitchFamily="34" charset="-122"/>
                <a:ea typeface="微软雅黑 Light" panose="020B0502040204020203" pitchFamily="34" charset="-122"/>
              </a:rPr>
              <a:t>）重表演方法。</a:t>
            </a:r>
            <a:r>
              <a:rPr lang="zh-CN" altLang="en-US" dirty="0">
                <a:latin typeface="微软雅黑 Light" panose="020B0502040204020203" pitchFamily="34" charset="-122"/>
                <a:ea typeface="微软雅黑 Light" panose="020B0502040204020203" pitchFamily="34" charset="-122"/>
              </a:rPr>
              <a:t>与他合作的演员来自四面八方，他经常要求的准则是生活、自然、不做作，融化了不同特色的表演向他靠拢，而体现出谢氏风格的协调、和谐。他对演员的创作要求也是全力挖掘规定情境与展示人物关系。</a:t>
            </a:r>
          </a:p>
          <a:p>
            <a:pPr>
              <a:lnSpc>
                <a:spcPct val="125000"/>
              </a:lnSpc>
            </a:pPr>
            <a:r>
              <a:rPr lang="zh-CN" altLang="en-US" b="1" dirty="0">
                <a:latin typeface="微软雅黑 Light" panose="020B0502040204020203" pitchFamily="34" charset="-122"/>
                <a:ea typeface="微软雅黑 Light" panose="020B0502040204020203" pitchFamily="34" charset="-122"/>
              </a:rPr>
              <a:t>（</a:t>
            </a:r>
            <a:r>
              <a:rPr lang="en-US" altLang="zh-CN" b="1" dirty="0">
                <a:latin typeface="微软雅黑 Light" panose="020B0502040204020203" pitchFamily="34" charset="-122"/>
                <a:ea typeface="微软雅黑 Light" panose="020B0502040204020203" pitchFamily="34" charset="-122"/>
              </a:rPr>
              <a:t>6</a:t>
            </a:r>
            <a:r>
              <a:rPr lang="zh-CN" altLang="en-US" b="1" dirty="0">
                <a:latin typeface="微软雅黑 Light" panose="020B0502040204020203" pitchFamily="34" charset="-122"/>
                <a:ea typeface="微软雅黑 Light" panose="020B0502040204020203" pitchFamily="34" charset="-122"/>
              </a:rPr>
              <a:t>）重镜头体现。</a:t>
            </a:r>
            <a:r>
              <a:rPr lang="zh-CN" altLang="en-US" dirty="0">
                <a:latin typeface="微软雅黑 Light" panose="020B0502040204020203" pitchFamily="34" charset="-122"/>
                <a:ea typeface="微软雅黑 Light" panose="020B0502040204020203" pitchFamily="34" charset="-122"/>
              </a:rPr>
              <a:t>电影表演通过镜头体现，演员一定要懂得镜头（长度、景别、方位、摄法）。要根据镜头长度、景别进行准确设计；重面部肌肉表现力（要明确主角在一部影片占</a:t>
            </a:r>
            <a:r>
              <a:rPr lang="en-US" altLang="zh-CN" dirty="0">
                <a:latin typeface="微软雅黑 Light" panose="020B0502040204020203" pitchFamily="34" charset="-122"/>
                <a:ea typeface="微软雅黑 Light" panose="020B0502040204020203" pitchFamily="34" charset="-122"/>
              </a:rPr>
              <a:t>1</a:t>
            </a:r>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4</a:t>
            </a:r>
            <a:r>
              <a:rPr lang="zh-CN" altLang="en-US" dirty="0">
                <a:latin typeface="微软雅黑 Light" panose="020B0502040204020203" pitchFamily="34" charset="-122"/>
                <a:ea typeface="微软雅黑 Light" panose="020B0502040204020203" pitchFamily="34" charset="-122"/>
              </a:rPr>
              <a:t>的</a:t>
            </a:r>
            <a:r>
              <a:rPr lang="en-US" altLang="zh-CN" dirty="0">
                <a:latin typeface="微软雅黑 Light" panose="020B0502040204020203" pitchFamily="34" charset="-122"/>
                <a:ea typeface="微软雅黑 Light" panose="020B0502040204020203" pitchFamily="34" charset="-122"/>
              </a:rPr>
              <a:t>200</a:t>
            </a:r>
            <a:r>
              <a:rPr lang="zh-CN" altLang="en-US" dirty="0">
                <a:latin typeface="微软雅黑 Light" panose="020B0502040204020203" pitchFamily="34" charset="-122"/>
                <a:ea typeface="微软雅黑 Light" panose="020B0502040204020203" pitchFamily="34" charset="-122"/>
              </a:rPr>
              <a:t>余个近景镜头、特写镜头中怎样处理表演）。</a:t>
            </a:r>
            <a:endParaRPr lang="en-US" altLang="zh-CN" dirty="0">
              <a:latin typeface="微软雅黑 Light" panose="020B0502040204020203" pitchFamily="34" charset="-122"/>
              <a:ea typeface="微软雅黑 Light" panose="020B0502040204020203" pitchFamily="34" charset="-122"/>
            </a:endParaRPr>
          </a:p>
          <a:p>
            <a:pPr marL="285750" indent="-285750">
              <a:lnSpc>
                <a:spcPct val="125000"/>
              </a:lnSpc>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以上为重银幕形式的人物性格塑造。谢晋能在一部影片创作中牢牢把握住处理演员的人物性格塑造，因而总是成功。</a:t>
            </a:r>
            <a:endParaRPr lang="zh-CN" altLang="en-US" sz="1600"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6666057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四、重视创作性格的基本功训练</a:t>
            </a:r>
            <a:br>
              <a:rPr lang="en-US" altLang="zh-CN" sz="3200" dirty="0"/>
            </a:br>
            <a:r>
              <a:rPr lang="en-US" altLang="zh-CN" sz="3100" dirty="0"/>
              <a:t>                                        </a:t>
            </a:r>
            <a:r>
              <a:rPr lang="en-US" altLang="zh-CN" sz="2700" dirty="0"/>
              <a:t>——</a:t>
            </a:r>
            <a:r>
              <a:rPr lang="zh-CN" altLang="en-US" sz="2700" dirty="0"/>
              <a:t>在表演系</a:t>
            </a:r>
            <a:r>
              <a:rPr lang="en-US" altLang="zh-CN" sz="2700" dirty="0"/>
              <a:t>1990</a:t>
            </a:r>
            <a:r>
              <a:rPr lang="zh-CN" altLang="en-US" sz="2700" dirty="0"/>
              <a:t>年度教学专题讨论会上的发言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4801314"/>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２．培养创造人物性格的基本功必须与表演的“生活、自然、不做作”同步</a:t>
            </a:r>
            <a:endParaRPr lang="en-US" altLang="zh-CN" sz="2000" b="1" dirty="0">
              <a:latin typeface="微软雅黑 Light" panose="020B0502040204020203" pitchFamily="34" charset="-122"/>
              <a:ea typeface="微软雅黑 Light" panose="020B0502040204020203" pitchFamily="34" charset="-122"/>
            </a:endParaRPr>
          </a:p>
          <a:p>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表演中对规定情境的适应力的训练，是带有共性的、容易把握住的表演起步。训练学生怎样离开自身的个性特征、具有鲜明的“另一个人物”的色彩，表演又自然、流畅、不做作，则容易被忽略或难以达到。</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性格是一个人对事物所持有的态度和行为的总和。性格本身具有强烈的独特性。 “本性难移”</a:t>
            </a:r>
            <a:r>
              <a:rPr lang="en-US" altLang="zh-CN" dirty="0">
                <a:latin typeface="微软雅黑 Light" panose="020B0502040204020203" pitchFamily="34" charset="-122"/>
                <a:ea typeface="微软雅黑 Light" panose="020B0502040204020203" pitchFamily="34" charset="-122"/>
              </a:rPr>
              <a:t>vs.</a:t>
            </a:r>
            <a:r>
              <a:rPr lang="zh-CN" altLang="en-US" dirty="0">
                <a:latin typeface="微软雅黑 Light" panose="020B0502040204020203" pitchFamily="34" charset="-122"/>
                <a:ea typeface="微软雅黑 Light" panose="020B0502040204020203" pitchFamily="34" charset="-122"/>
              </a:rPr>
              <a:t>“移本性” </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要让学生从想演、敢演开始，去掉种种精神负担，表演的松弛、自如，创造力的解放不仅仅是在“生活、自然”中获得，有时是会以各种形态表现出来的，我们切不可挫伤学生的积极性，而要善于诱导。 “越学越不会演戏了”</a:t>
            </a:r>
            <a:r>
              <a:rPr lang="en-US" altLang="zh-CN" dirty="0">
                <a:latin typeface="微软雅黑 Light" panose="020B0502040204020203" pitchFamily="34" charset="-122"/>
                <a:ea typeface="微软雅黑 Light" panose="020B0502040204020203" pitchFamily="34" charset="-122"/>
              </a:rPr>
              <a:t>vs.</a:t>
            </a:r>
            <a:r>
              <a:rPr lang="zh-CN" altLang="en-US" dirty="0">
                <a:latin typeface="微软雅黑 Light" panose="020B0502040204020203" pitchFamily="34" charset="-122"/>
                <a:ea typeface="微软雅黑 Light" panose="020B0502040204020203" pitchFamily="34" charset="-122"/>
              </a:rPr>
              <a:t>越学越觉得有学问、有意思，越自由、越松弛，从必然中走向表演的自由王国；</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青春的魅力</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性格魅力，增加艺术生命的活力；</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外部性格特征练习</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观察、模仿、体现，塑造不同性格特征人物的表现力训练。</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表演的核心，表演就是要“演”，而不只是表现自己。</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电影表演美学</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强调 “生活、自然、不做作”，强调纪实性、逼真性、“微相”功能，不可忽略占核心位置的性格美。</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片段教学阶段和舞台剧教学阶段，要加强学生对文学形象的理解力与性格的表现力，一定要重视学生本人多侧面、多色彩的性格开拓；</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要有与学生个性反差较大的作业要求，锻炼与展现学生捕捉不同人物性格特征的能力，坚持组织适当、必要的体验生活实践，以社会为大课堂进行辅助教学。</a:t>
            </a:r>
            <a:endParaRPr lang="en-US" altLang="zh-CN"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241975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四、重视创作性格的基本功训练</a:t>
            </a:r>
            <a:br>
              <a:rPr lang="en-US" altLang="zh-CN" sz="3200" dirty="0"/>
            </a:br>
            <a:r>
              <a:rPr lang="en-US" altLang="zh-CN" sz="3100" dirty="0"/>
              <a:t>                                         </a:t>
            </a:r>
            <a:r>
              <a:rPr lang="en-US" altLang="zh-CN" sz="2700" dirty="0"/>
              <a:t>——</a:t>
            </a:r>
            <a:r>
              <a:rPr lang="zh-CN" altLang="en-US" sz="2700" dirty="0"/>
              <a:t>在表演系</a:t>
            </a:r>
            <a:r>
              <a:rPr lang="en-US" altLang="zh-CN" sz="2700" dirty="0"/>
              <a:t>1990</a:t>
            </a:r>
            <a:r>
              <a:rPr lang="zh-CN" altLang="en-US" sz="2700" dirty="0"/>
              <a:t>年度教学专题讨论会上的发言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3970318"/>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３．培养创造性格的基本功必须加强镜头表演评析课</a:t>
            </a:r>
          </a:p>
          <a:p>
            <a:endParaRPr lang="zh-CN" altLang="en-US"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谢晋：“脸部表情，这是电影学院培养电影演员非常重要的一课。”“脸部体现是很重要的，要把表演好的片段搜集起来，编成一本本的片子，有扮老头、妇女、少女的表演，让学生不断地看。”</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学生主要是通过镜头创造性格、塑造人物的，因此就必须让学生懂得镜头，培养电影思维，懂得镜头处理对演员表演的作用。</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真正的镜头录像教学的开展（不仅是一学期、一次期末单机位的录像记录），是要让学生了解自己的表演，研究镜头创造性格功能的重要手段。</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镜头表演评析课的多种形式：</a:t>
            </a:r>
            <a:endParaRPr lang="en-US" altLang="zh-CN" dirty="0">
              <a:latin typeface="微软雅黑 Light" panose="020B0502040204020203" pitchFamily="34" charset="-122"/>
              <a:ea typeface="微软雅黑 Light" panose="020B0502040204020203" pitchFamily="34" charset="-122"/>
            </a:endParaRPr>
          </a:p>
          <a:p>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1</a:t>
            </a:r>
            <a:r>
              <a:rPr lang="zh-CN" altLang="en-US" dirty="0">
                <a:latin typeface="微软雅黑 Light" panose="020B0502040204020203" pitchFamily="34" charset="-122"/>
                <a:ea typeface="微软雅黑 Light" panose="020B0502040204020203" pitchFamily="34" charset="-122"/>
              </a:rPr>
              <a:t>）对电影表演佳作或著名表演艺术家系列创作的评析；</a:t>
            </a:r>
            <a:endParaRPr lang="en-US" altLang="zh-CN" dirty="0">
              <a:latin typeface="微软雅黑 Light" panose="020B0502040204020203" pitchFamily="34" charset="-122"/>
              <a:ea typeface="微软雅黑 Light" panose="020B0502040204020203" pitchFamily="34" charset="-122"/>
            </a:endParaRPr>
          </a:p>
          <a:p>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2</a:t>
            </a:r>
            <a:r>
              <a:rPr lang="zh-CN" altLang="en-US" dirty="0">
                <a:latin typeface="微软雅黑 Light" panose="020B0502040204020203" pitchFamily="34" charset="-122"/>
                <a:ea typeface="微软雅黑 Light" panose="020B0502040204020203" pitchFamily="34" charset="-122"/>
              </a:rPr>
              <a:t>）对电影中各类镜头体现力分类剪辑的评析；</a:t>
            </a:r>
            <a:endParaRPr lang="en-US" altLang="zh-CN" dirty="0">
              <a:latin typeface="微软雅黑 Light" panose="020B0502040204020203" pitchFamily="34" charset="-122"/>
              <a:ea typeface="微软雅黑 Light" panose="020B0502040204020203" pitchFamily="34" charset="-122"/>
            </a:endParaRPr>
          </a:p>
          <a:p>
            <a:r>
              <a:rPr lang="zh-CN" altLang="en-US" dirty="0">
                <a:latin typeface="微软雅黑 Light" panose="020B0502040204020203" pitchFamily="34" charset="-122"/>
                <a:ea typeface="微软雅黑 Light" panose="020B0502040204020203" pitchFamily="34" charset="-122"/>
              </a:rPr>
              <a:t>（</a:t>
            </a:r>
            <a:r>
              <a:rPr lang="en-US" altLang="zh-CN" dirty="0">
                <a:latin typeface="微软雅黑 Light" panose="020B0502040204020203" pitchFamily="34" charset="-122"/>
                <a:ea typeface="微软雅黑 Light" panose="020B0502040204020203" pitchFamily="34" charset="-122"/>
              </a:rPr>
              <a:t>3</a:t>
            </a:r>
            <a:r>
              <a:rPr lang="zh-CN" altLang="en-US" dirty="0">
                <a:latin typeface="微软雅黑 Light" panose="020B0502040204020203" pitchFamily="34" charset="-122"/>
                <a:ea typeface="微软雅黑 Light" panose="020B0502040204020203" pitchFamily="34" charset="-122"/>
              </a:rPr>
              <a:t>）对学生表演录像有针对性的评析（这是不同于舞台美学的重点，学生本人也能以第三者的角度区别舞台表演，分析评议自己的表演手段）。</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这三种形式都具有拉片课性质。镜头表演评析课可以帮助学生更好地研究脸部情感的体现技巧。</a:t>
            </a:r>
          </a:p>
        </p:txBody>
      </p:sp>
    </p:spTree>
    <p:extLst>
      <p:ext uri="{BB962C8B-B14F-4D97-AF65-F5344CB8AC3E}">
        <p14:creationId xmlns:p14="http://schemas.microsoft.com/office/powerpoint/2010/main" val="1016500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四、重视创作性格的基本功训练</a:t>
            </a:r>
            <a:br>
              <a:rPr lang="en-US" altLang="zh-CN" sz="3200" dirty="0"/>
            </a:br>
            <a:r>
              <a:rPr lang="en-US" altLang="zh-CN" sz="3100" dirty="0"/>
              <a:t>                                         </a:t>
            </a:r>
            <a:r>
              <a:rPr lang="en-US" altLang="zh-CN" sz="2700" dirty="0"/>
              <a:t>——</a:t>
            </a:r>
            <a:r>
              <a:rPr lang="zh-CN" altLang="en-US" sz="2700" dirty="0"/>
              <a:t>在表演系</a:t>
            </a:r>
            <a:r>
              <a:rPr lang="en-US" altLang="zh-CN" sz="2700" dirty="0"/>
              <a:t>1990</a:t>
            </a:r>
            <a:r>
              <a:rPr lang="zh-CN" altLang="en-US" sz="2700" dirty="0"/>
              <a:t>年度教学专题讨论会上的发言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73482" y="1645255"/>
            <a:ext cx="11388934" cy="3847207"/>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４．培养创造性格的基本功必须与培养学生的专业意识、职业道德和基本素质相结合</a:t>
            </a:r>
            <a:endParaRPr lang="en-US" altLang="zh-CN" sz="2000" b="1"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endParaRPr lang="zh-CN" altLang="en-US"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谢晋分析我国青年演员的现状，针对缺少专业意识、专业信念产生危机而提出了上述问题，是表演系学生在校期间应注意的问题。</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忧虑：当前改革开放的潮流中，随之泛起的自由化、“向钱看”，对艺术教育冲击得最厉害，它直接腐蚀了学生的艺术心灵，瓦解了我们教学的凝聚力。</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教师花费了很大心血培养的演员，缺少专业意识，纷纷出国、改行，追名逐利，缺少职业道德和做人的基本素质，会使辛勤的劳动付之东流，这些已远比过去一些老演员、老导演对表演系学生评价“会讲、不敢会用，常以‘理论’与导演辩解，塑造能力差”要严重得多。</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从教学环节来讲，要加强学生的爱国主义教育，加强人品、艺德教育。</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endParaRPr lang="en-US" altLang="zh-CN" dirty="0">
              <a:latin typeface="微软雅黑 Light" panose="020B0502040204020203" pitchFamily="34" charset="-122"/>
              <a:ea typeface="微软雅黑 Light" panose="020B0502040204020203" pitchFamily="34" charset="-122"/>
            </a:endParaRPr>
          </a:p>
          <a:p>
            <a:pPr algn="ctr"/>
            <a:r>
              <a:rPr lang="zh-CN" altLang="en-US" sz="2800" dirty="0">
                <a:solidFill>
                  <a:schemeClr val="bg1"/>
                </a:solidFill>
                <a:highlight>
                  <a:srgbClr val="616161"/>
                </a:highlight>
                <a:latin typeface="楷体" panose="02010609060101010101" pitchFamily="49" charset="-122"/>
                <a:ea typeface="楷体" panose="02010609060101010101" pitchFamily="49" charset="-122"/>
              </a:rPr>
              <a:t>“认认真真地演戏，老老实实地做人。”</a:t>
            </a:r>
          </a:p>
        </p:txBody>
      </p:sp>
    </p:spTree>
    <p:extLst>
      <p:ext uri="{BB962C8B-B14F-4D97-AF65-F5344CB8AC3E}">
        <p14:creationId xmlns:p14="http://schemas.microsoft.com/office/powerpoint/2010/main" val="2246900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四、重视创作性格的基本功训练</a:t>
            </a:r>
            <a:br>
              <a:rPr lang="en-US" altLang="zh-CN" sz="3200" dirty="0"/>
            </a:br>
            <a:r>
              <a:rPr lang="en-US" altLang="zh-CN" sz="3100" dirty="0"/>
              <a:t>                                         </a:t>
            </a:r>
            <a:r>
              <a:rPr lang="en-US" altLang="zh-CN" sz="2700" dirty="0"/>
              <a:t>——</a:t>
            </a:r>
            <a:r>
              <a:rPr lang="zh-CN" altLang="en-US" sz="2700" dirty="0"/>
              <a:t>在表演系</a:t>
            </a:r>
            <a:r>
              <a:rPr lang="en-US" altLang="zh-CN" sz="2700" dirty="0"/>
              <a:t>1990</a:t>
            </a:r>
            <a:r>
              <a:rPr lang="zh-CN" altLang="en-US" sz="2700" dirty="0"/>
              <a:t>年度教学专题讨论会上的发言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73482" y="1645255"/>
            <a:ext cx="11388934" cy="4555093"/>
          </a:xfrm>
          <a:prstGeom prst="rect">
            <a:avLst/>
          </a:prstGeom>
          <a:noFill/>
        </p:spPr>
        <p:txBody>
          <a:bodyPr wrap="square">
            <a:spAutoFit/>
          </a:bodyPr>
          <a:lstStyle/>
          <a:p>
            <a:r>
              <a:rPr lang="zh-CN" altLang="en-US" sz="2000" b="1" dirty="0">
                <a:latin typeface="微软雅黑 Light" panose="020B0502040204020203" pitchFamily="34" charset="-122"/>
                <a:ea typeface="微软雅黑 Light" panose="020B0502040204020203" pitchFamily="34" charset="-122"/>
              </a:rPr>
              <a:t>４．培养创造性格的基本功必须与培养学生的专业意识、职业道德和基本素质相结合</a:t>
            </a:r>
            <a:endParaRPr lang="en-US" altLang="zh-CN" sz="2000" b="1"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endParaRPr lang="zh-CN" altLang="en-US"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北京电影学院的成人教育系列从</a:t>
            </a:r>
            <a:r>
              <a:rPr lang="en-US" altLang="zh-CN" dirty="0">
                <a:latin typeface="微软雅黑 Light" panose="020B0502040204020203" pitchFamily="34" charset="-122"/>
                <a:ea typeface="微软雅黑 Light" panose="020B0502040204020203" pitchFamily="34" charset="-122"/>
              </a:rPr>
              <a:t>1987</a:t>
            </a:r>
            <a:r>
              <a:rPr lang="zh-CN" altLang="en-US" dirty="0">
                <a:latin typeface="微软雅黑 Light" panose="020B0502040204020203" pitchFamily="34" charset="-122"/>
                <a:ea typeface="微软雅黑 Light" panose="020B0502040204020203" pitchFamily="34" charset="-122"/>
              </a:rPr>
              <a:t>年开始。学院在</a:t>
            </a:r>
            <a:r>
              <a:rPr lang="en-US" altLang="zh-CN" dirty="0">
                <a:latin typeface="微软雅黑 Light" panose="020B0502040204020203" pitchFamily="34" charset="-122"/>
                <a:ea typeface="微软雅黑 Light" panose="020B0502040204020203" pitchFamily="34" charset="-122"/>
              </a:rPr>
              <a:t>2001</a:t>
            </a:r>
            <a:r>
              <a:rPr lang="zh-CN" altLang="en-US" dirty="0">
                <a:latin typeface="微软雅黑 Light" panose="020B0502040204020203" pitchFamily="34" charset="-122"/>
                <a:ea typeface="微软雅黑 Light" panose="020B0502040204020203" pitchFamily="34" charset="-122"/>
              </a:rPr>
              <a:t>年起开办了成教表演大专班。</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表演大专班的开设是当前重构高教体系的实践，为很多年轻人解决了学历教育，以前没地方学，现在有了；而解决学历教育的本身也为专升本学制提供了生源，同时也是普及电影文化的基础。</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成人表演大专班招生的生源状况是：起点不一，状态不一，人数可选择面相对较小，班级的配置状况也不一样；</a:t>
            </a:r>
          </a:p>
          <a:p>
            <a:pPr marL="285750" indent="-285750">
              <a:buFont typeface="Arial" panose="020B0604020202020204" pitchFamily="34" charset="0"/>
              <a:buChar char="•"/>
            </a:pPr>
            <a:r>
              <a:rPr lang="zh-CN" altLang="en-US" b="1" dirty="0">
                <a:latin typeface="微软雅黑 Light" panose="020B0502040204020203" pitchFamily="34" charset="-122"/>
                <a:ea typeface="微软雅黑 Light" panose="020B0502040204020203" pitchFamily="34" charset="-122"/>
              </a:rPr>
              <a:t>对大专表演基础教学的想法：</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首先是基础教学和教学形式的完整性问题。基础教学是培养学生的创作能力，塑造有深度的影视人物的创作方法的基础。基础的涵盖面不只是练习和小品，不管是什么内容，都是表演基础的教育。从教学形式的完整性来讲，两年不可能只是单一的练习。用小品和片段来结束也并不是很圆满的，因为片段毕竟不是完整的作品，归根结底还是要让学生能够初步把握人物在舞台上进行创造。</a:t>
            </a: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在教会学生组织表演行动的基础阶段。学生学会构思组织练习小品的阶段，是一个很重要的阶段。我并不认为这是在学编剧，这里面有构思想象，而不仅是表演想象的问题。要有这个本领才能把基础打得更扎实，不只是拿别人的剧本来演，拿一个现成的小品来演，这样对表演创作想象会有一定的削弱。从练习小品到片段学习组织行动的过渡到完整的经典剧目中间是开拓构思行动的能力，这是很重要的。</a:t>
            </a:r>
          </a:p>
        </p:txBody>
      </p:sp>
    </p:spTree>
    <p:extLst>
      <p:ext uri="{BB962C8B-B14F-4D97-AF65-F5344CB8AC3E}">
        <p14:creationId xmlns:p14="http://schemas.microsoft.com/office/powerpoint/2010/main" val="36727467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五、电影表演基础教学的现状和创新</a:t>
            </a:r>
            <a:br>
              <a:rPr lang="en-US" altLang="zh-CN" sz="3200" dirty="0"/>
            </a:br>
            <a:r>
              <a:rPr lang="en-US" altLang="zh-CN" sz="3100" dirty="0"/>
              <a:t>                                                 </a:t>
            </a:r>
            <a:r>
              <a:rPr lang="en-US" altLang="zh-CN" sz="2700" dirty="0"/>
              <a:t>——</a:t>
            </a:r>
            <a:r>
              <a:rPr lang="zh-CN" altLang="en-US" sz="2700" dirty="0"/>
              <a:t>在</a:t>
            </a:r>
            <a:r>
              <a:rPr lang="en-US" altLang="zh-CN" sz="2700" dirty="0"/>
              <a:t>2003</a:t>
            </a:r>
            <a:r>
              <a:rPr lang="zh-CN" altLang="en-US" sz="2700" dirty="0"/>
              <a:t>年表演基础教学座谈会上的发言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717288" y="1476013"/>
            <a:ext cx="11388934" cy="400110"/>
          </a:xfrm>
          <a:prstGeom prst="rect">
            <a:avLst/>
          </a:prstGeom>
          <a:noFill/>
        </p:spPr>
        <p:txBody>
          <a:bodyPr wrap="square">
            <a:spAutoFit/>
          </a:bodyPr>
          <a:lstStyle/>
          <a:p>
            <a:r>
              <a:rPr lang="en-US" altLang="zh-CN" sz="2000" b="1" dirty="0">
                <a:latin typeface="微软雅黑 Light" panose="020B0502040204020203" pitchFamily="34" charset="-122"/>
                <a:ea typeface="微软雅黑 Light" panose="020B0502040204020203" pitchFamily="34" charset="-122"/>
              </a:rPr>
              <a:t>4</a:t>
            </a:r>
            <a:r>
              <a:rPr lang="zh-CN" altLang="en-US" sz="2000" b="1" dirty="0">
                <a:latin typeface="微软雅黑 Light" panose="020B0502040204020203" pitchFamily="34" charset="-122"/>
                <a:ea typeface="微软雅黑 Light" panose="020B0502040204020203" pitchFamily="34" charset="-122"/>
              </a:rPr>
              <a:t>．培养创造性格的基本功必须与培养学生的专业意识、职业道德和基本素质相结合</a:t>
            </a:r>
            <a:endParaRPr lang="en-US" altLang="zh-CN" sz="2000" b="1" dirty="0">
              <a:latin typeface="微软雅黑 Light" panose="020B0502040204020203" pitchFamily="34" charset="-122"/>
              <a:ea typeface="微软雅黑 Light" panose="020B0502040204020203" pitchFamily="34" charset="-122"/>
            </a:endParaRPr>
          </a:p>
        </p:txBody>
      </p:sp>
      <p:pic>
        <p:nvPicPr>
          <p:cNvPr id="5" name="image182.png">
            <a:extLst>
              <a:ext uri="{FF2B5EF4-FFF2-40B4-BE49-F238E27FC236}">
                <a16:creationId xmlns:a16="http://schemas.microsoft.com/office/drawing/2014/main" id="{244FE1B2-83BA-48DF-8B83-8D799C3AF85B}"/>
              </a:ext>
            </a:extLst>
          </p:cNvPr>
          <p:cNvPicPr/>
          <p:nvPr/>
        </p:nvPicPr>
        <p:blipFill>
          <a:blip r:embed="rId3" cstate="print"/>
          <a:stretch>
            <a:fillRect/>
          </a:stretch>
        </p:blipFill>
        <p:spPr>
          <a:xfrm>
            <a:off x="11724" y="1993836"/>
            <a:ext cx="5827288" cy="4864164"/>
          </a:xfrm>
          <a:prstGeom prst="rect">
            <a:avLst/>
          </a:prstGeom>
        </p:spPr>
      </p:pic>
      <p:pic>
        <p:nvPicPr>
          <p:cNvPr id="7" name="image183.png">
            <a:extLst>
              <a:ext uri="{FF2B5EF4-FFF2-40B4-BE49-F238E27FC236}">
                <a16:creationId xmlns:a16="http://schemas.microsoft.com/office/drawing/2014/main" id="{8DE2F0CE-F210-4668-AE83-B2E25AE69EAB}"/>
              </a:ext>
            </a:extLst>
          </p:cNvPr>
          <p:cNvPicPr/>
          <p:nvPr/>
        </p:nvPicPr>
        <p:blipFill>
          <a:blip r:embed="rId4" cstate="print"/>
          <a:stretch>
            <a:fillRect/>
          </a:stretch>
        </p:blipFill>
        <p:spPr>
          <a:xfrm>
            <a:off x="5839011" y="1993836"/>
            <a:ext cx="5325036" cy="4864164"/>
          </a:xfrm>
          <a:prstGeom prst="rect">
            <a:avLst/>
          </a:prstGeom>
        </p:spPr>
      </p:pic>
    </p:spTree>
    <p:extLst>
      <p:ext uri="{BB962C8B-B14F-4D97-AF65-F5344CB8AC3E}">
        <p14:creationId xmlns:p14="http://schemas.microsoft.com/office/powerpoint/2010/main" val="36618512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363845"/>
            <a:ext cx="11388934" cy="1054297"/>
          </a:xfrm>
        </p:spPr>
        <p:txBody>
          <a:bodyPr>
            <a:normAutofit/>
          </a:bodyPr>
          <a:lstStyle/>
          <a:p>
            <a:r>
              <a:rPr lang="zh-CN" altLang="en-US" sz="3200" dirty="0"/>
              <a:t>五、电影表演基础教学的现状和创新</a:t>
            </a:r>
            <a:br>
              <a:rPr lang="en-US" altLang="zh-CN" sz="3200" dirty="0"/>
            </a:br>
            <a:r>
              <a:rPr lang="en-US" altLang="zh-CN" sz="3100" dirty="0"/>
              <a:t>                                                 </a:t>
            </a:r>
            <a:r>
              <a:rPr lang="en-US" altLang="zh-CN" sz="2700" dirty="0"/>
              <a:t>——</a:t>
            </a:r>
            <a:r>
              <a:rPr lang="zh-CN" altLang="en-US" sz="2700" dirty="0"/>
              <a:t>在</a:t>
            </a:r>
            <a:r>
              <a:rPr lang="en-US" altLang="zh-CN" sz="2700" dirty="0"/>
              <a:t>2003</a:t>
            </a:r>
            <a:r>
              <a:rPr lang="zh-CN" altLang="en-US" sz="2700" dirty="0"/>
              <a:t>年表演基础教学座谈会上的发言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89908" y="1316728"/>
            <a:ext cx="11388934" cy="5386090"/>
          </a:xfrm>
          <a:prstGeom prst="rect">
            <a:avLst/>
          </a:prstGeom>
          <a:noFill/>
        </p:spPr>
        <p:txBody>
          <a:bodyPr wrap="square">
            <a:spAutoFit/>
          </a:bodyPr>
          <a:lstStyle/>
          <a:p>
            <a:r>
              <a:rPr lang="en-US" altLang="zh-CN" sz="2000" b="1" dirty="0">
                <a:latin typeface="微软雅黑 Light" panose="020B0502040204020203" pitchFamily="34" charset="-122"/>
                <a:ea typeface="微软雅黑 Light" panose="020B0502040204020203" pitchFamily="34" charset="-122"/>
              </a:rPr>
              <a:t>4</a:t>
            </a:r>
            <a:r>
              <a:rPr lang="zh-CN" altLang="en-US" sz="2000" b="1" dirty="0">
                <a:latin typeface="微软雅黑 Light" panose="020B0502040204020203" pitchFamily="34" charset="-122"/>
                <a:ea typeface="微软雅黑 Light" panose="020B0502040204020203" pitchFamily="34" charset="-122"/>
              </a:rPr>
              <a:t>．培养创造性格的基本功必须与培养学生的专业意识、职业道德和基本素质相结合</a:t>
            </a:r>
            <a:endParaRPr lang="en-US" altLang="zh-CN" sz="2000" b="1"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b="1" dirty="0">
                <a:latin typeface="微软雅黑 Light" panose="020B0502040204020203" pitchFamily="34" charset="-122"/>
                <a:ea typeface="微软雅黑 Light" panose="020B0502040204020203" pitchFamily="34" charset="-122"/>
              </a:rPr>
              <a:t>还应注意：</a:t>
            </a:r>
          </a:p>
          <a:p>
            <a:pPr lvl="1"/>
            <a:r>
              <a:rPr lang="zh-CN" altLang="en-US" dirty="0">
                <a:latin typeface="微软雅黑 Light" panose="020B0502040204020203" pitchFamily="34" charset="-122"/>
                <a:ea typeface="微软雅黑 Light" panose="020B0502040204020203" pitchFamily="34" charset="-122"/>
              </a:rPr>
              <a:t>第一，教学要明确教学内容的核心、教学的规范要求，应是培养社会实践所需的人才，教学内容的核心是组织表演行动，目的是学习塑造有深度的影剧人物的创作方法。</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第二，简化练习形式，牢抓核心任务。诸元素的综合练习，是为了解放创作天性，开发想象，加强信念。万变不离其宗，起点应该是根据实际情况而定。</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第三，定向想象思维。演员的表演想象必然是以作品为依据进行展开、深化。所谓想象，演员的想象力，不是说海阔天空，胡思乱想，或不着边际，没有依托。</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第四，集中兵力，缩短战线。在进入文学片段时，不宜将面铺得太开。要以一两部作品为主，先文学片段，后戏剧片段。文学片段，目的是训练学生阅读文学作品后，自己学会选择能展现人物个性、动作性强的段落，将其改编成可供排演的台本，并在表演上予以展示。</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第五，强化例题的解剖。以一个片段做例题，做细致的排练，人人可上，在细致排练中相互比较作为规范作业。</a:t>
            </a:r>
            <a:endParaRPr lang="en-US" altLang="zh-CN" dirty="0">
              <a:latin typeface="微软雅黑 Light" panose="020B0502040204020203" pitchFamily="34" charset="-122"/>
              <a:ea typeface="微软雅黑 Light" panose="020B0502040204020203" pitchFamily="34" charset="-122"/>
            </a:endParaRPr>
          </a:p>
          <a:p>
            <a:pPr lvl="1"/>
            <a:r>
              <a:rPr lang="zh-CN" altLang="en-US" dirty="0">
                <a:latin typeface="微软雅黑 Light" panose="020B0502040204020203" pitchFamily="34" charset="-122"/>
                <a:ea typeface="微软雅黑 Light" panose="020B0502040204020203" pitchFamily="34" charset="-122"/>
              </a:rPr>
              <a:t>第六，严肃引导表演审美，培养学生高雅的艺术趣味、格调和正确的表演观念。表演艺术是要给人带来一种艺术美感的。</a:t>
            </a:r>
            <a:endParaRPr lang="en-US" altLang="zh-CN" dirty="0">
              <a:latin typeface="微软雅黑 Light" panose="020B0502040204020203" pitchFamily="34" charset="-122"/>
              <a:ea typeface="微软雅黑 Light" panose="020B0502040204020203" pitchFamily="34" charset="-122"/>
            </a:endParaRPr>
          </a:p>
          <a:p>
            <a:pPr marL="285750" indent="-285750">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从整个教学过程来看，周期缩短了，教师面对学生的工作面加大了。但由于教学法的调整，对基础教学的重视并未削弱，对过去教学程序中的繁杂部分进行了删减，坚持表演基础起步的循序渐进和启发式教学，在多元化教学中逐渐明确规范，走出了一条适合当前教学现状的新路。</a:t>
            </a:r>
          </a:p>
          <a:p>
            <a:pPr marL="285750" indent="-285750">
              <a:buFont typeface="Arial" panose="020B0604020202020204" pitchFamily="34" charset="0"/>
              <a:buChar char="•"/>
            </a:pPr>
            <a:endParaRPr lang="zh-CN" altLang="en-US" dirty="0">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5798361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28237" y="478118"/>
            <a:ext cx="11388934" cy="940024"/>
          </a:xfrm>
        </p:spPr>
        <p:txBody>
          <a:bodyPr>
            <a:normAutofit/>
          </a:bodyPr>
          <a:lstStyle/>
          <a:p>
            <a:r>
              <a:rPr lang="zh-CN" altLang="en-US" sz="3200" dirty="0"/>
              <a:t>六、对</a:t>
            </a:r>
            <a:r>
              <a:rPr lang="en-US" altLang="zh-CN" sz="3200" dirty="0"/>
              <a:t>《</a:t>
            </a:r>
            <a:r>
              <a:rPr lang="zh-CN" altLang="en-US" sz="3200" dirty="0"/>
              <a:t>研究</a:t>
            </a:r>
            <a:r>
              <a:rPr lang="en-US" altLang="zh-CN" sz="3200" dirty="0"/>
              <a:t>·</a:t>
            </a:r>
            <a:r>
              <a:rPr lang="zh-CN" altLang="en-US" sz="3200" dirty="0"/>
              <a:t>探索</a:t>
            </a:r>
            <a:r>
              <a:rPr lang="en-US" altLang="zh-CN" sz="3200" dirty="0"/>
              <a:t>·</a:t>
            </a:r>
            <a:r>
              <a:rPr lang="zh-CN" altLang="en-US" sz="3200" dirty="0"/>
              <a:t>创新</a:t>
            </a:r>
            <a:r>
              <a:rPr lang="en-US" altLang="zh-CN" sz="3200" dirty="0"/>
              <a:t>》</a:t>
            </a:r>
            <a:r>
              <a:rPr lang="zh-CN" altLang="en-US" sz="3200" dirty="0"/>
              <a:t>一文的评点</a:t>
            </a:r>
            <a:br>
              <a:rPr lang="en-US" altLang="zh-CN" sz="3200" dirty="0"/>
            </a:br>
            <a:r>
              <a:rPr lang="en-US" altLang="zh-CN" sz="2700" dirty="0"/>
              <a:t>                                                   ——</a:t>
            </a:r>
            <a:r>
              <a:rPr lang="zh-CN" altLang="en-US" sz="2700" dirty="0"/>
              <a:t>在</a:t>
            </a:r>
            <a:r>
              <a:rPr lang="en-US" altLang="zh-CN" sz="2700" dirty="0"/>
              <a:t>2005</a:t>
            </a:r>
            <a:r>
              <a:rPr lang="zh-CN" altLang="en-US" sz="2700" dirty="0"/>
              <a:t>年北京国际表演教学研讨会上的发言</a:t>
            </a:r>
            <a:endParaRPr lang="zh-CN" altLang="en-US" sz="32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6" name="文本框 5">
            <a:extLst>
              <a:ext uri="{FF2B5EF4-FFF2-40B4-BE49-F238E27FC236}">
                <a16:creationId xmlns:a16="http://schemas.microsoft.com/office/drawing/2014/main" id="{936F0396-16EB-47FC-866B-6B4439B6D6AF}"/>
              </a:ext>
            </a:extLst>
          </p:cNvPr>
          <p:cNvSpPr txBox="1"/>
          <p:nvPr/>
        </p:nvSpPr>
        <p:spPr>
          <a:xfrm>
            <a:off x="627184" y="1492158"/>
            <a:ext cx="11388934" cy="5324535"/>
          </a:xfrm>
          <a:prstGeom prst="rect">
            <a:avLst/>
          </a:prstGeom>
          <a:noFill/>
        </p:spPr>
        <p:txBody>
          <a:bodyPr wrap="square">
            <a:spAutoFit/>
          </a:bodyPr>
          <a:lstStyle/>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张仁里教授的</a:t>
            </a:r>
            <a:r>
              <a:rPr lang="en-US" altLang="zh-CN" sz="2000" dirty="0">
                <a:latin typeface="微软雅黑 Light" panose="020B0502040204020203" pitchFamily="34" charset="-122"/>
                <a:ea typeface="微软雅黑 Light" panose="020B0502040204020203" pitchFamily="34" charset="-122"/>
              </a:rPr>
              <a:t>《</a:t>
            </a:r>
            <a:r>
              <a:rPr lang="zh-CN" altLang="en-US" sz="2000" dirty="0">
                <a:latin typeface="微软雅黑 Light" panose="020B0502040204020203" pitchFamily="34" charset="-122"/>
                <a:ea typeface="微软雅黑 Light" panose="020B0502040204020203" pitchFamily="34" charset="-122"/>
              </a:rPr>
              <a:t>研究</a:t>
            </a:r>
            <a:r>
              <a:rPr lang="en-US" altLang="zh-CN" sz="2000" dirty="0">
                <a:latin typeface="微软雅黑 Light" panose="020B0502040204020203" pitchFamily="34" charset="-122"/>
                <a:ea typeface="微软雅黑 Light" panose="020B0502040204020203" pitchFamily="34" charset="-122"/>
              </a:rPr>
              <a:t>·</a:t>
            </a:r>
            <a:r>
              <a:rPr lang="zh-CN" altLang="en-US" sz="2000" dirty="0">
                <a:latin typeface="微软雅黑 Light" panose="020B0502040204020203" pitchFamily="34" charset="-122"/>
                <a:ea typeface="微软雅黑 Light" panose="020B0502040204020203" pitchFamily="34" charset="-122"/>
              </a:rPr>
              <a:t>探索</a:t>
            </a:r>
            <a:r>
              <a:rPr lang="en-US" altLang="zh-CN" sz="2000" dirty="0">
                <a:latin typeface="微软雅黑 Light" panose="020B0502040204020203" pitchFamily="34" charset="-122"/>
                <a:ea typeface="微软雅黑 Light" panose="020B0502040204020203" pitchFamily="34" charset="-122"/>
              </a:rPr>
              <a:t>·</a:t>
            </a:r>
            <a:r>
              <a:rPr lang="zh-CN" altLang="en-US" sz="2000" dirty="0">
                <a:latin typeface="微软雅黑 Light" panose="020B0502040204020203" pitchFamily="34" charset="-122"/>
                <a:ea typeface="微软雅黑 Light" panose="020B0502040204020203" pitchFamily="34" charset="-122"/>
              </a:rPr>
              <a:t>创新</a:t>
            </a:r>
            <a:r>
              <a:rPr lang="en-US" altLang="zh-CN" sz="2000" dirty="0">
                <a:latin typeface="微软雅黑 Light" panose="020B0502040204020203" pitchFamily="34" charset="-122"/>
                <a:ea typeface="微软雅黑 Light" panose="020B0502040204020203" pitchFamily="34" charset="-122"/>
              </a:rPr>
              <a:t>》</a:t>
            </a:r>
            <a:r>
              <a:rPr lang="zh-CN" altLang="en-US" sz="2000" dirty="0">
                <a:latin typeface="微软雅黑 Light" panose="020B0502040204020203" pitchFamily="34" charset="-122"/>
                <a:ea typeface="微软雅黑 Light" panose="020B0502040204020203" pitchFamily="34" charset="-122"/>
              </a:rPr>
              <a:t>一文，是一篇立足于艺术教育，表演教育必须要与时俱进，贵在创新，对表演教学的规律性问题进行重点阐述的论文。</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b="1" dirty="0">
                <a:latin typeface="微软雅黑 Light" panose="020B0502040204020203" pitchFamily="34" charset="-122"/>
                <a:ea typeface="微软雅黑 Light" panose="020B0502040204020203" pitchFamily="34" charset="-122"/>
              </a:rPr>
              <a:t>开篇</a:t>
            </a:r>
            <a:r>
              <a:rPr lang="en-US" altLang="zh-CN" sz="2000" dirty="0">
                <a:latin typeface="微软雅黑 Light" panose="020B0502040204020203" pitchFamily="34" charset="-122"/>
                <a:ea typeface="微软雅黑 Light" panose="020B0502040204020203" pitchFamily="34" charset="-122"/>
              </a:rPr>
              <a:t>--</a:t>
            </a:r>
            <a:r>
              <a:rPr lang="zh-CN" altLang="en-US" sz="2000" dirty="0">
                <a:latin typeface="微软雅黑 Light" panose="020B0502040204020203" pitchFamily="34" charset="-122"/>
                <a:ea typeface="微软雅黑 Light" panose="020B0502040204020203" pitchFamily="34" charset="-122"/>
              </a:rPr>
              <a:t>“艺术贵在创新，艺术教育亦然” ，讲明了与时俱进、推陈出新是任何事物发展过程中的客观要求。</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b="1" dirty="0">
                <a:latin typeface="微软雅黑 Light" panose="020B0502040204020203" pitchFamily="34" charset="-122"/>
                <a:ea typeface="微软雅黑 Light" panose="020B0502040204020203" pitchFamily="34" charset="-122"/>
              </a:rPr>
              <a:t>着重点</a:t>
            </a:r>
            <a:r>
              <a:rPr lang="zh-CN" altLang="en-US" sz="2000" dirty="0">
                <a:latin typeface="微软雅黑 Light" panose="020B0502040204020203" pitchFamily="34" charset="-122"/>
                <a:ea typeface="微软雅黑 Light" panose="020B0502040204020203" pitchFamily="34" charset="-122"/>
              </a:rPr>
              <a:t>：“创新”不是目的，而是在不同时期对表演教学原则、艺术规律更清晰的认识、把握和发展。哪些教学原则是教育者应清晰认识的，是本文的核心。</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应明确的</a:t>
            </a:r>
            <a:r>
              <a:rPr lang="zh-CN" altLang="en-US" sz="2000" b="1" dirty="0">
                <a:latin typeface="微软雅黑 Light" panose="020B0502040204020203" pitchFamily="34" charset="-122"/>
                <a:ea typeface="微软雅黑 Light" panose="020B0502040204020203" pitchFamily="34" charset="-122"/>
              </a:rPr>
              <a:t>教学原则</a:t>
            </a:r>
            <a:r>
              <a:rPr lang="zh-CN" altLang="en-US" sz="2000" dirty="0">
                <a:latin typeface="微软雅黑 Light" panose="020B0502040204020203" pitchFamily="34" charset="-122"/>
                <a:ea typeface="微软雅黑 Light" panose="020B0502040204020203" pitchFamily="34" charset="-122"/>
              </a:rPr>
              <a:t>：</a:t>
            </a:r>
            <a:endParaRPr lang="en-US" altLang="zh-CN" sz="2000" dirty="0">
              <a:latin typeface="微软雅黑 Light" panose="020B0502040204020203" pitchFamily="34" charset="-122"/>
              <a:ea typeface="微软雅黑 Light" panose="020B0502040204020203" pitchFamily="34" charset="-122"/>
            </a:endParaRPr>
          </a:p>
          <a:p>
            <a:pPr lvl="1"/>
            <a:r>
              <a:rPr lang="en-US" altLang="zh-CN" sz="2000" dirty="0">
                <a:latin typeface="微软雅黑 Light" panose="020B0502040204020203" pitchFamily="34" charset="-122"/>
                <a:ea typeface="微软雅黑 Light" panose="020B0502040204020203" pitchFamily="34" charset="-122"/>
              </a:rPr>
              <a:t>1</a:t>
            </a:r>
            <a:r>
              <a:rPr lang="zh-CN" altLang="en-US" sz="2000" dirty="0">
                <a:latin typeface="微软雅黑 Light" panose="020B0502040204020203" pitchFamily="34" charset="-122"/>
                <a:ea typeface="微软雅黑 Light" panose="020B0502040204020203" pitchFamily="34" charset="-122"/>
              </a:rPr>
              <a:t>．“人的生活是艺术创作之源。”表演教学要明确教导学生，表演创作“要表现人的精神和情感”。</a:t>
            </a:r>
            <a:r>
              <a:rPr lang="en-US" altLang="zh-CN" sz="2000" dirty="0">
                <a:latin typeface="微软雅黑 Light" panose="020B0502040204020203" pitchFamily="34" charset="-122"/>
                <a:ea typeface="微软雅黑 Light" panose="020B0502040204020203" pitchFamily="34" charset="-122"/>
              </a:rPr>
              <a:t>2</a:t>
            </a:r>
            <a:r>
              <a:rPr lang="zh-CN" altLang="en-US" sz="2000" dirty="0">
                <a:latin typeface="微软雅黑 Light" panose="020B0502040204020203" pitchFamily="34" charset="-122"/>
                <a:ea typeface="微软雅黑 Light" panose="020B0502040204020203" pitchFamily="34" charset="-122"/>
              </a:rPr>
              <a:t>．“形神兼备”、“体验与表现并重”的教学原则。</a:t>
            </a:r>
            <a:endParaRPr lang="en-US" altLang="zh-CN" sz="2000" dirty="0">
              <a:latin typeface="微软雅黑 Light" panose="020B0502040204020203" pitchFamily="34" charset="-122"/>
              <a:ea typeface="微软雅黑 Light" panose="020B0502040204020203" pitchFamily="34" charset="-122"/>
            </a:endParaRPr>
          </a:p>
          <a:p>
            <a:pPr lvl="1"/>
            <a:r>
              <a:rPr lang="en-US" altLang="zh-CN" sz="2000" dirty="0">
                <a:latin typeface="微软雅黑 Light" panose="020B0502040204020203" pitchFamily="34" charset="-122"/>
                <a:ea typeface="微软雅黑 Light" panose="020B0502040204020203" pitchFamily="34" charset="-122"/>
              </a:rPr>
              <a:t>3</a:t>
            </a:r>
            <a:r>
              <a:rPr lang="zh-CN" altLang="en-US" sz="2000" dirty="0">
                <a:latin typeface="微软雅黑 Light" panose="020B0502040204020203" pitchFamily="34" charset="-122"/>
                <a:ea typeface="微软雅黑 Light" panose="020B0502040204020203" pitchFamily="34" charset="-122"/>
              </a:rPr>
              <a:t>．“要因材施教”、“量体裁衣”是教师在表演教学中对每个学生的创作个性的了解、把握和指导必须遵循的教学方法。</a:t>
            </a:r>
            <a:endParaRPr lang="en-US" altLang="zh-CN" sz="2000" dirty="0">
              <a:latin typeface="微软雅黑 Light" panose="020B0502040204020203" pitchFamily="34" charset="-122"/>
              <a:ea typeface="微软雅黑 Light" panose="020B0502040204020203" pitchFamily="34" charset="-122"/>
            </a:endParaRPr>
          </a:p>
          <a:p>
            <a:pPr lvl="1"/>
            <a:r>
              <a:rPr lang="en-US" altLang="zh-CN" sz="2000" dirty="0">
                <a:latin typeface="微软雅黑 Light" panose="020B0502040204020203" pitchFamily="34" charset="-122"/>
                <a:ea typeface="微软雅黑 Light" panose="020B0502040204020203" pitchFamily="34" charset="-122"/>
              </a:rPr>
              <a:t>4</a:t>
            </a:r>
            <a:r>
              <a:rPr lang="zh-CN" altLang="en-US" sz="2000" dirty="0">
                <a:latin typeface="微软雅黑 Light" panose="020B0502040204020203" pitchFamily="34" charset="-122"/>
                <a:ea typeface="微软雅黑 Light" panose="020B0502040204020203" pitchFamily="34" charset="-122"/>
              </a:rPr>
              <a:t>．重在“实践”效果。“实践是检验和提高教学质量的重要方法。” </a:t>
            </a:r>
            <a:endParaRPr lang="en-US" altLang="zh-CN" sz="2000" dirty="0">
              <a:latin typeface="微软雅黑 Light" panose="020B0502040204020203" pitchFamily="34" charset="-122"/>
              <a:ea typeface="微软雅黑 Light" panose="020B0502040204020203" pitchFamily="34" charset="-122"/>
            </a:endParaRP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文章论题明确，论点正确，论述清楚，是一篇在当前表演教学中，在求新、创新中，吸取中外新鲜的教学经验，更新教学方法，对教学规律性问题有深刻认识的论文。</a:t>
            </a:r>
          </a:p>
          <a:p>
            <a:pPr marL="342900" indent="-342900">
              <a:buFont typeface="Arial" panose="020B0604020202020204" pitchFamily="34" charset="0"/>
              <a:buChar char="•"/>
            </a:pPr>
            <a:r>
              <a:rPr lang="zh-CN" altLang="en-US" sz="2000" dirty="0">
                <a:latin typeface="微软雅黑 Light" panose="020B0502040204020203" pitchFamily="34" charset="-122"/>
                <a:ea typeface="微软雅黑 Light" panose="020B0502040204020203" pitchFamily="34" charset="-122"/>
              </a:rPr>
              <a:t>论文若能对当前我国影剧表演教学现状的大普及形势，以及对表演教学多元化的现实情况做出中肯的分析，归纳一些创新的规律性探索，则既切题，又会对同仁们有更多的启示和现实的指导意义。</a:t>
            </a:r>
          </a:p>
        </p:txBody>
      </p:sp>
    </p:spTree>
    <p:extLst>
      <p:ext uri="{BB962C8B-B14F-4D97-AF65-F5344CB8AC3E}">
        <p14:creationId xmlns:p14="http://schemas.microsoft.com/office/powerpoint/2010/main" val="12808014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765459" y="2063557"/>
            <a:ext cx="2731404" cy="2715479"/>
            <a:chOff x="5641059" y="3248083"/>
            <a:chExt cx="918415" cy="913060"/>
          </a:xfrm>
        </p:grpSpPr>
        <p:sp>
          <p:nvSpPr>
            <p:cNvPr id="14" name="任意多边形 13"/>
            <p:cNvSpPr/>
            <p:nvPr/>
          </p:nvSpPr>
          <p:spPr>
            <a:xfrm>
              <a:off x="5912746" y="3248083"/>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5" name="任意多边形 14"/>
            <p:cNvSpPr/>
            <p:nvPr/>
          </p:nvSpPr>
          <p:spPr>
            <a:xfrm rot="16200000">
              <a:off x="5549900" y="3604562"/>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6" name="任意多边形 15"/>
            <p:cNvSpPr/>
            <p:nvPr/>
          </p:nvSpPr>
          <p:spPr>
            <a:xfrm rot="16200000" flipH="1" flipV="1">
              <a:off x="6280386" y="3612238"/>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sp>
          <p:nvSpPr>
            <p:cNvPr id="17" name="任意多边形 16"/>
            <p:cNvSpPr/>
            <p:nvPr/>
          </p:nvSpPr>
          <p:spPr>
            <a:xfrm flipV="1">
              <a:off x="5910876" y="3973214"/>
              <a:ext cx="370248" cy="187929"/>
            </a:xfrm>
            <a:custGeom>
              <a:avLst/>
              <a:gdLst>
                <a:gd name="connsiteX0" fmla="*/ 0 w 370248"/>
                <a:gd name="connsiteY0" fmla="*/ 182319 h 187929"/>
                <a:gd name="connsiteX1" fmla="*/ 179514 w 370248"/>
                <a:gd name="connsiteY1" fmla="*/ 0 h 187929"/>
                <a:gd name="connsiteX2" fmla="*/ 370248 w 370248"/>
                <a:gd name="connsiteY2" fmla="*/ 187929 h 187929"/>
              </a:gdLst>
              <a:ahLst/>
              <a:cxnLst>
                <a:cxn ang="0">
                  <a:pos x="connsiteX0" y="connsiteY0"/>
                </a:cxn>
                <a:cxn ang="0">
                  <a:pos x="connsiteX1" y="connsiteY1"/>
                </a:cxn>
                <a:cxn ang="0">
                  <a:pos x="connsiteX2" y="connsiteY2"/>
                </a:cxn>
              </a:cxnLst>
              <a:rect l="l" t="t" r="r" b="b"/>
              <a:pathLst>
                <a:path w="370248" h="187929">
                  <a:moveTo>
                    <a:pt x="0" y="182319"/>
                  </a:moveTo>
                  <a:lnTo>
                    <a:pt x="179514" y="0"/>
                  </a:lnTo>
                  <a:lnTo>
                    <a:pt x="370248" y="187929"/>
                  </a:lnTo>
                </a:path>
              </a:pathLst>
            </a:custGeom>
            <a:noFill/>
            <a:ln>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13B39"/>
                </a:solidFill>
                <a:latin typeface="方正兰亭超细黑简体" panose="02000000000000000000" pitchFamily="2" charset="-122"/>
                <a:ea typeface="方正兰亭超细黑简体" panose="02000000000000000000" pitchFamily="2" charset="-122"/>
              </a:endParaRPr>
            </a:p>
          </p:txBody>
        </p:sp>
      </p:grpSp>
      <p:sp>
        <p:nvSpPr>
          <p:cNvPr id="18" name="文本框 17"/>
          <p:cNvSpPr txBox="1"/>
          <p:nvPr/>
        </p:nvSpPr>
        <p:spPr>
          <a:xfrm>
            <a:off x="5186282" y="3014027"/>
            <a:ext cx="7005713" cy="1569660"/>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我国表演艺术家的表演</a:t>
            </a:r>
            <a:endParaRPr lang="en-US" altLang="zh-CN" sz="4800" dirty="0">
              <a:solidFill>
                <a:srgbClr val="413B39"/>
              </a:solidFill>
              <a:latin typeface="微软雅黑 Light" panose="020B0502040204020203" pitchFamily="34" charset="-122"/>
              <a:ea typeface="微软雅黑 Light" panose="020B0502040204020203" pitchFamily="34" charset="-122"/>
            </a:endParaRPr>
          </a:p>
          <a:p>
            <a:pPr algn="ctr"/>
            <a:r>
              <a:rPr lang="zh-CN" altLang="en-US" sz="4800" dirty="0">
                <a:solidFill>
                  <a:srgbClr val="413B39"/>
                </a:solidFill>
                <a:latin typeface="微软雅黑 Light" panose="020B0502040204020203" pitchFamily="34" charset="-122"/>
                <a:ea typeface="微软雅黑 Light" panose="020B0502040204020203" pitchFamily="34" charset="-122"/>
              </a:rPr>
              <a:t>个案分析</a:t>
            </a:r>
          </a:p>
        </p:txBody>
      </p:sp>
      <p:sp>
        <p:nvSpPr>
          <p:cNvPr id="19" name="文本框 18"/>
          <p:cNvSpPr txBox="1"/>
          <p:nvPr/>
        </p:nvSpPr>
        <p:spPr>
          <a:xfrm>
            <a:off x="2086536" y="3107429"/>
            <a:ext cx="2063019" cy="830997"/>
          </a:xfrm>
          <a:prstGeom prst="rect">
            <a:avLst/>
          </a:prstGeom>
          <a:noFill/>
        </p:spPr>
        <p:txBody>
          <a:bodyPr wrap="square" rtlCol="0">
            <a:spAutoFit/>
          </a:bodyPr>
          <a:lstStyle/>
          <a:p>
            <a:pPr algn="ctr"/>
            <a:r>
              <a:rPr lang="zh-CN" altLang="en-US" sz="4800" dirty="0">
                <a:solidFill>
                  <a:srgbClr val="413B39"/>
                </a:solidFill>
                <a:latin typeface="微软雅黑 Light" panose="020B0502040204020203" pitchFamily="34" charset="-122"/>
                <a:ea typeface="微软雅黑 Light" panose="020B0502040204020203" pitchFamily="34" charset="-122"/>
              </a:rPr>
              <a:t>第十章</a:t>
            </a:r>
          </a:p>
        </p:txBody>
      </p:sp>
      <p:sp>
        <p:nvSpPr>
          <p:cNvPr id="20" name="任意多边形 19"/>
          <p:cNvSpPr/>
          <p:nvPr/>
        </p:nvSpPr>
        <p:spPr>
          <a:xfrm>
            <a:off x="5191836" y="2386178"/>
            <a:ext cx="0" cy="2088000"/>
          </a:xfrm>
          <a:custGeom>
            <a:avLst/>
            <a:gdLst>
              <a:gd name="connsiteX0" fmla="*/ 0 w 0"/>
              <a:gd name="connsiteY0" fmla="*/ 0 h 1477370"/>
              <a:gd name="connsiteX1" fmla="*/ 0 w 0"/>
              <a:gd name="connsiteY1" fmla="*/ 1477370 h 1477370"/>
            </a:gdLst>
            <a:ahLst/>
            <a:cxnLst>
              <a:cxn ang="0">
                <a:pos x="connsiteX0" y="connsiteY0"/>
              </a:cxn>
              <a:cxn ang="0">
                <a:pos x="connsiteX1" y="connsiteY1"/>
              </a:cxn>
            </a:cxnLst>
            <a:rect l="l" t="t" r="r" b="b"/>
            <a:pathLst>
              <a:path h="1477370">
                <a:moveTo>
                  <a:pt x="0" y="0"/>
                </a:moveTo>
                <a:lnTo>
                  <a:pt x="0" y="1477370"/>
                </a:lnTo>
              </a:path>
            </a:pathLst>
          </a:custGeom>
          <a:noFill/>
          <a:ln w="12700">
            <a:solidFill>
              <a:schemeClr val="bg1">
                <a:lumMod val="50000"/>
                <a:alpha val="7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75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par>
                          <p:cTn id="8" fill="hold">
                            <p:stCondLst>
                              <p:cond delay="2250"/>
                            </p:stCondLst>
                            <p:childTnLst>
                              <p:par>
                                <p:cTn id="9" presetID="1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ppt_x</p:attrName>
                                        </p:attrNameLst>
                                      </p:cBhvr>
                                      <p:tavLst>
                                        <p:tav tm="0">
                                          <p:val>
                                            <p:strVal val="#ppt_x-#ppt_w*1.125000"/>
                                          </p:val>
                                        </p:tav>
                                        <p:tav tm="100000">
                                          <p:val>
                                            <p:strVal val="#ppt_x"/>
                                          </p:val>
                                        </p:tav>
                                      </p:tavLst>
                                    </p:anim>
                                    <p:animEffect transition="in" filter="wipe(right)">
                                      <p:cBhvr>
                                        <p:cTn id="12" dur="500"/>
                                        <p:tgtEl>
                                          <p:spTgt spid="19"/>
                                        </p:tgtEl>
                                      </p:cBhvr>
                                    </p:animEffect>
                                  </p:childTnLst>
                                </p:cTn>
                              </p:par>
                            </p:childTnLst>
                          </p:cTn>
                        </p:par>
                        <p:par>
                          <p:cTn id="13" fill="hold">
                            <p:stCondLst>
                              <p:cond delay="2750"/>
                            </p:stCondLst>
                            <p:childTnLst>
                              <p:par>
                                <p:cTn id="14" presetID="22"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500"/>
                                        <p:tgtEl>
                                          <p:spTgt spid="20"/>
                                        </p:tgtEl>
                                      </p:cBhvr>
                                    </p:animEffect>
                                  </p:childTnLst>
                                </p:cTn>
                              </p:par>
                            </p:childTnLst>
                          </p:cTn>
                        </p:par>
                        <p:par>
                          <p:cTn id="17" fill="hold">
                            <p:stCondLst>
                              <p:cond delay="3250"/>
                            </p:stCondLst>
                            <p:childTnLst>
                              <p:par>
                                <p:cTn id="18" presetID="1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right)">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bldLvl="0" animBg="1"/>
    </p:bldLst>
  </p:timing>
</p:sld>
</file>

<file path=ppt/slides/slide5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6076" y="191640"/>
            <a:ext cx="9242094" cy="1317119"/>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dirty="0">
                <a:latin typeface="微软雅黑 Light" panose="020B0502040204020203" pitchFamily="34" charset="-122"/>
              </a:rPr>
              <a:t>崔嵬在八年时间里（</a:t>
            </a:r>
            <a:r>
              <a:rPr lang="en-US" altLang="zh-CN" sz="2000" dirty="0">
                <a:latin typeface="微软雅黑 Light" panose="020B0502040204020203" pitchFamily="34" charset="-122"/>
              </a:rPr>
              <a:t>1954</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1961</a:t>
            </a:r>
            <a:r>
              <a:rPr lang="zh-CN" altLang="en-US" sz="2000" dirty="0">
                <a:latin typeface="微软雅黑 Light" panose="020B0502040204020203" pitchFamily="34" charset="-122"/>
              </a:rPr>
              <a:t>年），在银幕上主要创造了八个角色；</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代表角色：战长河（</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老兵新传</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）、朱老巩、朱老忠（</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红旗谱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表演特色：以自身独具的特点、气质、激情、魅力进行角色创造，并达到与角色魅力的最好重合。</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老舍评价</a:t>
            </a:r>
            <a:r>
              <a:rPr lang="zh-CN" altLang="en-US" sz="2000" dirty="0">
                <a:latin typeface="楷体" panose="02010609060101010101" pitchFamily="49" charset="-122"/>
                <a:ea typeface="楷体" panose="02010609060101010101" pitchFamily="49" charset="-122"/>
              </a:rPr>
              <a:t>：“独具风格的演技”“他不是在那儿扮演‘老兵’，他叫我们相信他就是那位‘老兵’”。“不管他演什么戏，他总是他，而他又恰好是他所扮演的人物。很少看出他做戏的痕迹。他是那么从容不迫，亲切可爱，把他放在一个故事里，他就自自然然地成为可爱的剧中人。”</a:t>
            </a:r>
            <a:endParaRPr lang="en-US" altLang="zh-CN" sz="2000" dirty="0">
              <a:latin typeface="楷体" panose="02010609060101010101" pitchFamily="49" charset="-122"/>
              <a:ea typeface="楷体" panose="02010609060101010101" pitchFamily="49" charset="-122"/>
            </a:endParaRPr>
          </a:p>
          <a:p>
            <a:pPr algn="just">
              <a:lnSpc>
                <a:spcPct val="100000"/>
              </a:lnSpc>
            </a:pPr>
            <a:r>
              <a:rPr lang="zh-CN" altLang="en-US" sz="2000" dirty="0">
                <a:latin typeface="微软雅黑 Light" panose="020B0502040204020203" pitchFamily="34" charset="-122"/>
              </a:rPr>
              <a:t>不管演什么戏，他总是他，”即他扮演的角色，虽都属热情、豪放、憨厚、纯朴类型的农民，但他并不在人物的外部化装造型上费力地改变自己，而是有强烈的自身特点，一看便是他。“而他又恰好是所扮演的人物。”</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一看是他，但又是人物，显示出他非凡的创作功力。他凭借丰富的生活阅历和对人物的准确理解，找出同类型角色的不同色彩，从每个角色所处的不同历史情境的具体行动中，准确把握住人物的动作、心态和每个角色不同的基调，并以娴熟的表演技巧予以恰如其分的体现，严格区分和避免了同类型角色的表演雷同。</a:t>
            </a:r>
            <a:endParaRPr lang="en-US" altLang="zh-CN" sz="2000" dirty="0">
              <a:latin typeface="微软雅黑 Light" panose="020B0502040204020203" pitchFamily="34" charset="-122"/>
            </a:endParaRPr>
          </a:p>
          <a:p>
            <a:pPr marL="0" indent="0" algn="ctr">
              <a:lnSpc>
                <a:spcPct val="100000"/>
              </a:lnSpc>
              <a:buNone/>
            </a:pPr>
            <a:r>
              <a:rPr lang="zh-CN" altLang="en-US" sz="2400" b="1" dirty="0">
                <a:latin typeface="微软雅黑 Light" panose="020B0502040204020203" pitchFamily="34" charset="-122"/>
              </a:rPr>
              <a:t>这些人物活在各个社会历史时期的特定环境中，又都活在了崔嵬的身上。</a:t>
            </a:r>
            <a:endParaRPr lang="zh-CN" altLang="en-US" sz="2400" b="1" dirty="0">
              <a:latin typeface="楷体" panose="02010609060101010101" pitchFamily="49" charset="-122"/>
              <a:ea typeface="楷体" panose="02010609060101010101" pitchFamily="49" charset="-122"/>
            </a:endParaRPr>
          </a:p>
          <a:p>
            <a:pPr marL="0" indent="0" algn="just">
              <a:lnSpc>
                <a:spcPct val="14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84.png">
            <a:extLst>
              <a:ext uri="{FF2B5EF4-FFF2-40B4-BE49-F238E27FC236}">
                <a16:creationId xmlns:a16="http://schemas.microsoft.com/office/drawing/2014/main" id="{BF93FB09-674D-4ED2-A6BD-EF4DEC283F53}"/>
              </a:ext>
            </a:extLst>
          </p:cNvPr>
          <p:cNvPicPr/>
          <p:nvPr/>
        </p:nvPicPr>
        <p:blipFill>
          <a:blip r:embed="rId3" cstate="print"/>
          <a:stretch>
            <a:fillRect/>
          </a:stretch>
        </p:blipFill>
        <p:spPr>
          <a:xfrm>
            <a:off x="10321222" y="-3907"/>
            <a:ext cx="1870778" cy="230907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392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60730" y="1508760"/>
            <a:ext cx="10381615" cy="5187950"/>
          </a:xfrm>
        </p:spPr>
        <p:txBody>
          <a:bodyPr vert="horz">
            <a:normAutofit fontScale="50000" lnSpcReduction="20000"/>
          </a:bodyPr>
          <a:lstStyle/>
          <a:p>
            <a:pPr marL="0" indent="0">
              <a:lnSpc>
                <a:spcPct val="130000"/>
              </a:lnSpc>
              <a:buNone/>
            </a:pPr>
            <a:r>
              <a:rPr lang="zh-CN" altLang="en-US" sz="5600" dirty="0"/>
              <a:t>三、动作、情绪记忆和情感</a:t>
            </a:r>
          </a:p>
          <a:p>
            <a:pPr>
              <a:lnSpc>
                <a:spcPct val="140000"/>
              </a:lnSpc>
            </a:pPr>
            <a:r>
              <a:rPr lang="zh-CN" altLang="en-US" sz="3600" dirty="0"/>
              <a:t>演员如何在自己内心唤起必需的表演情感？</a:t>
            </a:r>
          </a:p>
          <a:p>
            <a:pPr>
              <a:lnSpc>
                <a:spcPct val="140000"/>
              </a:lnSpc>
            </a:pPr>
            <a:r>
              <a:rPr lang="zh-CN" altLang="en-US" sz="3600" dirty="0"/>
              <a:t>人的行为的每一个动作，都是心理与形体的完整的、不可分割的统一体，演员应在一开始表演的时候就要把握住这一基本原则。情感是一个过程，同时情感也是一种态度，不会随意发生。动作是意志的结果，每个人都是按照一定的目的去完成意志支配的动作。</a:t>
            </a:r>
          </a:p>
          <a:p>
            <a:pPr>
              <a:lnSpc>
                <a:spcPct val="140000"/>
              </a:lnSpc>
            </a:pPr>
            <a:r>
              <a:rPr lang="zh-CN" altLang="en-US" sz="3600" dirty="0"/>
              <a:t>因此，</a:t>
            </a:r>
            <a:r>
              <a:rPr lang="zh-CN" altLang="en-US" sz="3600" b="1" dirty="0"/>
              <a:t>演员掌握情感的方法是动作。</a:t>
            </a:r>
            <a:endParaRPr lang="zh-CN" altLang="en-US" sz="3600" dirty="0"/>
          </a:p>
          <a:p>
            <a:pPr>
              <a:lnSpc>
                <a:spcPct val="140000"/>
              </a:lnSpc>
            </a:pPr>
            <a:r>
              <a:rPr lang="zh-CN" altLang="en-US" sz="3600" dirty="0"/>
              <a:t>斯坦尼斯拉夫斯基：“不要等待情感，立刻动作，在动作的过程中情感是会自行来到的。”“只要你从合理的、有逻辑性的、为了达到一定结果的形体动作开始，心理动作就会自行发生。动作起来吧，不要担心情感，情感会自行来到。”</a:t>
            </a:r>
          </a:p>
          <a:p>
            <a:pPr>
              <a:lnSpc>
                <a:spcPct val="140000"/>
              </a:lnSpc>
            </a:pPr>
            <a:r>
              <a:rPr lang="zh-CN" altLang="en-US" sz="3600" dirty="0"/>
              <a:t>我们只要紧紧抓住动作———设身处地、身临其境、真实地在虚构假定的情境里，去积极地、有目的地、合乎生活逻辑顺序地行动，就能获得所需的舞台情感。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6076" y="191640"/>
            <a:ext cx="8179857" cy="1317119"/>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buFont typeface="Wingdings" panose="05000000000000000000" pitchFamily="2" charset="2"/>
              <a:buChar char="u"/>
            </a:pPr>
            <a:r>
              <a:rPr lang="zh-CN" altLang="en-US" sz="1600" b="1" dirty="0">
                <a:latin typeface="微软雅黑 Light" panose="020B0502040204020203" pitchFamily="34" charset="-122"/>
              </a:rPr>
              <a:t>案例</a:t>
            </a:r>
            <a:r>
              <a:rPr lang="en-US" altLang="zh-CN" sz="1600" b="1" dirty="0">
                <a:latin typeface="微软雅黑 Light" panose="020B0502040204020203" pitchFamily="34" charset="-122"/>
              </a:rPr>
              <a:t>--</a:t>
            </a:r>
            <a:r>
              <a:rPr lang="zh-CN" altLang="en-US" sz="1600" b="1" dirty="0">
                <a:latin typeface="微软雅黑 Light" panose="020B0502040204020203" pitchFamily="34" charset="-122"/>
              </a:rPr>
              <a:t>战长河的创造</a:t>
            </a:r>
            <a:endParaRPr lang="en-US" altLang="zh-CN" sz="1600" b="1"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从老战驰马来请战建农场的得意一笑，在雪夜从容地枪击恶狼，身披军大衣有气魄地动员工人去农场，试种失败后鼓舞群众士气的有力的手势，以及最后离别时抑制内心激动对大家频频点头地讲话，都显现出他是身经百战、果敢干练的指挥员。</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他和农校学生的那一组戏：穿白布小褂挑水迎接学生，晚会上动怒制止跳舞，去宿舍风趣地做思想工作，备料盖房吵醒学生歉意地蹑手蹑脚等，展现了当年干群关系的和谐融洽，显示出他的热情和质朴气质。</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两组人物关系的刻画：老战渴望有一个志同道合的农学家，但在休耕问题上，老战与老赵发生了矛盾；试种失败后，老战真和老赵发了火。李主任批评了老战，老战真诚接受；等再见老赵回来时，他感到分外高兴，先是上去充满感情的一拳，这还不够，随即和老赵紧紧地拥抱在一起，激动地说：“我知道你是打不走的！”这表现出他直爽、坦诚、执拗和纯真的个性。在和小冬子的关系上，老战对冬子真诚的关心和爱护，荒原夜共听打簧表声的乐观情趣，动员冬子学技术的真切心情，不听冬子“提醒”的直率态度，以至最后分手时不敢正视冬子的离别愁绪，都极生动地展现了老战浓厚的阶级感情</a:t>
            </a:r>
            <a:r>
              <a:rPr lang="en-US" altLang="zh-CN" sz="1600" dirty="0">
                <a:latin typeface="微软雅黑 Light" panose="020B0502040204020203" pitchFamily="34" charset="-122"/>
              </a:rPr>
              <a:t>……</a:t>
            </a:r>
          </a:p>
          <a:p>
            <a:pPr algn="just">
              <a:lnSpc>
                <a:spcPct val="100000"/>
              </a:lnSpc>
            </a:pPr>
            <a:r>
              <a:rPr lang="zh-CN" altLang="en-US" sz="1600" dirty="0">
                <a:latin typeface="微软雅黑 Light" panose="020B0502040204020203" pitchFamily="34" charset="-122"/>
              </a:rPr>
              <a:t>以上这些情节被崔嵬表演得准确细腻、生动感人、丰富多彩，究其原因，不仅是因为他熟悉老战这个农民出身的革命干部的喜怒哀乐，他本人的生活斗争经历所形成的性格气质也是如此。</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崔嵬作为演员，本人性格气质的魅力与角色性格气质的魅力，在热情、质朴、丰富的戎马生涯和浓厚的乡土气息上达到了最好的重合。因此，他不仅驾驭了作者笔下的老战，而且以自身过往的生活经历，充实了若干表演细节，丰富了老战的性格。我们难以区分哪些是原剧本提供的，哪些是演员所特有的</a:t>
            </a:r>
            <a:endParaRPr lang="en-US" altLang="zh-CN" sz="1600" dirty="0">
              <a:latin typeface="微软雅黑 Light" panose="020B0502040204020203" pitchFamily="34" charset="-122"/>
            </a:endParaRPr>
          </a:p>
          <a:p>
            <a:pPr algn="just">
              <a:lnSpc>
                <a:spcPct val="100000"/>
              </a:lnSpc>
            </a:pPr>
            <a:r>
              <a:rPr lang="zh-CN" altLang="en-US" sz="1600" dirty="0">
                <a:latin typeface="楷体" panose="02010609060101010101" pitchFamily="49" charset="-122"/>
                <a:ea typeface="楷体" panose="02010609060101010101" pitchFamily="49" charset="-122"/>
              </a:rPr>
              <a:t>“观众虽然认识这个演员，但还是对这个新的角色形象做出反应，暂时忘记了演员本人。”“演员与形象，二者的融合是微妙的。你弄不清楚一个在哪里结束，另一个又在哪里开始，也弄不清楚感情表达方式何者是演员的，何者是角色的。”</a:t>
            </a:r>
            <a:endParaRPr lang="en-US" altLang="zh-CN" sz="1600" dirty="0">
              <a:latin typeface="楷体" panose="02010609060101010101" pitchFamily="49" charset="-122"/>
              <a:ea typeface="楷体" panose="02010609060101010101" pitchFamily="49" charset="-122"/>
            </a:endParaRPr>
          </a:p>
          <a:p>
            <a:pPr algn="just">
              <a:lnSpc>
                <a:spcPct val="100000"/>
              </a:lnSpc>
            </a:pPr>
            <a:r>
              <a:rPr lang="zh-CN" altLang="en-US" sz="1600" dirty="0">
                <a:latin typeface="微软雅黑 Light" panose="020B0502040204020203" pitchFamily="34" charset="-122"/>
              </a:rPr>
              <a:t>崔嵬以自身的豪放气质和对生活充满的激情创造了角色，演员的特色与角色的个性行动达到了水乳交融的结合。</a:t>
            </a:r>
          </a:p>
          <a:p>
            <a:pPr marL="0" indent="0" algn="just">
              <a:lnSpc>
                <a:spcPct val="140000"/>
              </a:lnSpc>
              <a:buNone/>
            </a:pP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0175165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6076" y="191640"/>
            <a:ext cx="9992231" cy="1317119"/>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dirty="0">
                <a:latin typeface="微软雅黑 Light" panose="020B0502040204020203" pitchFamily="34" charset="-122"/>
              </a:rPr>
              <a:t>演员与角色在形象与气质魅力上的高度吻合是创作成功的首要和关键因素，主要是因为电影摄影的纪实特性、“微相”功能对电影表演的要求。</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职业演员一方面要重视表演技巧的磨炼，对自身可塑性的扩展，另一方面也要正视与承认演员在银幕上的创造局限大于舞台表演。</a:t>
            </a:r>
            <a:endParaRPr lang="en-US" altLang="zh-CN" sz="2000" dirty="0">
              <a:latin typeface="微软雅黑 Light" panose="020B0502040204020203" pitchFamily="34" charset="-122"/>
            </a:endParaRPr>
          </a:p>
          <a:p>
            <a:pPr algn="just">
              <a:lnSpc>
                <a:spcPct val="100000"/>
              </a:lnSpc>
            </a:pPr>
            <a:r>
              <a:rPr lang="zh-CN" altLang="en-US" sz="2000" b="1" dirty="0">
                <a:latin typeface="微软雅黑 Light" panose="020B0502040204020203" pitchFamily="34" charset="-122"/>
              </a:rPr>
              <a:t>特点一：</a:t>
            </a:r>
            <a:endParaRPr lang="en-US" altLang="zh-CN" sz="2000" b="1"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崔嵬的表演从容不迫，“很少看出他做戏的痕迹”。他在表演，又很少痕迹，说明他的表演状态与生活状态的贴近，是一种隐藏技巧的表演。他发自内心的情感流露，使得他的表演特别具有表现力和生命力。</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“性格表演”与“本色表演” “二者兼有”；</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从气质扩展上把握人物，从生活体验上感受人物，从活跃想象上丰富人物。他那得天独厚的气魄和独特的气质，以及在表演创作上的恰当运用，正是演员一种极难得的宝贵财富。而这种气质的形成和适应，又不是短期的表演训练可以得到的，而是他在长期的生活积累中逐渐形成的艺术素养，是表演创作的大技巧。这正是电影表演美学长河中的一种风格</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接近生活实感、没有做戏痕迹的表演风格。</a:t>
            </a:r>
            <a:endParaRPr lang="en-US" altLang="zh-CN" sz="1800" dirty="0">
              <a:latin typeface="微软雅黑 Light" panose="020B0502040204020203" pitchFamily="34" charset="-122"/>
            </a:endParaRPr>
          </a:p>
          <a:p>
            <a:pPr marL="0" indent="0" algn="just">
              <a:lnSpc>
                <a:spcPct val="100000"/>
              </a:lnSpc>
              <a:buNone/>
            </a:pPr>
            <a:endParaRPr sz="16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18074199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6076" y="191640"/>
            <a:ext cx="8639795" cy="1317119"/>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b="1" dirty="0">
                <a:latin typeface="微软雅黑 Light" panose="020B0502040204020203" pitchFamily="34" charset="-122"/>
              </a:rPr>
              <a:t>特点二</a:t>
            </a:r>
            <a:r>
              <a:rPr lang="zh-CN" altLang="en-US" sz="2000" dirty="0">
                <a:latin typeface="微软雅黑 Light" panose="020B0502040204020203" pitchFamily="34" charset="-122"/>
              </a:rPr>
              <a:t>：</a:t>
            </a:r>
            <a:endParaRPr lang="en-US" altLang="zh-CN" sz="20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600" dirty="0">
                <a:latin typeface="微软雅黑 Light" panose="020B0502040204020203" pitchFamily="34" charset="-122"/>
              </a:rPr>
              <a:t>重视和强调演员对角色的正确理解与生活体验；</a:t>
            </a:r>
            <a:endParaRPr lang="en-US" altLang="zh-CN" sz="1600" dirty="0">
              <a:latin typeface="微软雅黑 Light" panose="020B0502040204020203" pitchFamily="34" charset="-122"/>
            </a:endParaRPr>
          </a:p>
          <a:p>
            <a:pPr lvl="1" algn="just">
              <a:lnSpc>
                <a:spcPct val="100000"/>
              </a:lnSpc>
              <a:buFont typeface="Wingdings" panose="05000000000000000000" pitchFamily="2" charset="2"/>
              <a:buChar char="ü"/>
            </a:pPr>
            <a:r>
              <a:rPr lang="en-US" altLang="zh-CN" sz="1600" dirty="0">
                <a:latin typeface="微软雅黑 Light" panose="020B0502040204020203" pitchFamily="34" charset="-122"/>
              </a:rPr>
              <a:t>1959</a:t>
            </a:r>
            <a:r>
              <a:rPr lang="zh-CN" altLang="en-US" sz="1600" dirty="0">
                <a:latin typeface="微软雅黑 Light" panose="020B0502040204020203" pitchFamily="34" charset="-122"/>
              </a:rPr>
              <a:t>年，他到北京电影学院表演系讲课时说：</a:t>
            </a:r>
            <a:r>
              <a:rPr lang="zh-CN" altLang="en-US" sz="1600" dirty="0">
                <a:latin typeface="楷体" panose="02010609060101010101" pitchFamily="49" charset="-122"/>
                <a:ea typeface="楷体" panose="02010609060101010101" pitchFamily="49" charset="-122"/>
              </a:rPr>
              <a:t>“这是目前电影演员表演中存在的最主要的两个问题。”“演员可以各有各的演法，但必须以剧本为依据，必须有对人物社会生活基础的理解。一个角色的创造过程也就是理解过程。”</a:t>
            </a:r>
            <a:endParaRPr lang="en-US" altLang="zh-CN" sz="1600" dirty="0">
              <a:latin typeface="楷体" panose="02010609060101010101" pitchFamily="49" charset="-122"/>
              <a:ea typeface="楷体" panose="02010609060101010101" pitchFamily="49" charset="-122"/>
            </a:endParaRPr>
          </a:p>
          <a:p>
            <a:pPr lvl="1" algn="just">
              <a:lnSpc>
                <a:spcPct val="100000"/>
              </a:lnSpc>
              <a:buFont typeface="Wingdings" panose="05000000000000000000" pitchFamily="2" charset="2"/>
              <a:buChar char="ü"/>
            </a:pPr>
            <a:r>
              <a:rPr lang="zh-CN" altLang="en-US" sz="1600" dirty="0">
                <a:latin typeface="微软雅黑 Light" panose="020B0502040204020203" pitchFamily="34" charset="-122"/>
              </a:rPr>
              <a:t>创造宋景诗时，有人曾劝他把宋景诗扮演得英雄些、帅些、风度些，他经过长时间研究后，觉得宋景诗首先应是一个纯朴、谦虚、和蔼、慈孝的中国普通农民。当他深入生活，访问了解到宋景诗平日对乡亲们非常温和，有个“大丫头”的外号时，就更坚定了他处理人物平易近人的信念，避免了演英雄人物概念化的倾向。</a:t>
            </a:r>
            <a:endParaRPr lang="en-US" altLang="zh-CN" sz="16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600" dirty="0">
                <a:latin typeface="微软雅黑 Light" panose="020B0502040204020203" pitchFamily="34" charset="-122"/>
              </a:rPr>
              <a:t>他对老战的果敢气势与干练风格的把握，也超出了仅对一个人物的解释，而是通过与一代革命者的接触，从他们的豪迈性格、叱咤风云的气概、对事业的耿耿忠心等方面获得了创作的依据。</a:t>
            </a:r>
            <a:endParaRPr lang="en-US" altLang="zh-CN" sz="16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600" dirty="0">
                <a:latin typeface="微软雅黑 Light" panose="020B0502040204020203" pitchFamily="34" charset="-122"/>
              </a:rPr>
              <a:t>正确理解角色，是演员表演从整体上把握人物的前提与关键。在我们目前一些演员的创作中，常有不对人物进行认真揣摸而只强调即兴的灵感迸发的现象，强调创作仅靠感觉、仅凭直觉的随意性，缺乏对人物的总体把握，缺乏对人物理解的深度，这是我们的表演水平很难提高的一个重要原因。</a:t>
            </a:r>
            <a:endParaRPr lang="en-US" altLang="zh-CN" sz="16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600" dirty="0">
                <a:latin typeface="楷体" panose="02010609060101010101" pitchFamily="49" charset="-122"/>
                <a:ea typeface="楷体" panose="02010609060101010101" pitchFamily="49" charset="-122"/>
              </a:rPr>
              <a:t>崔嵬：“现在表演创作的概念化，往往是对生活的不深入。体验生活根本在于要理解生活。</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白毛女</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是一部好影片，在于胡朋、田华有农村生活体验，演得真实、演得像；香港拍的</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小二黑结婚</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演员没有边区生活，就不像农民。没有生活，就谈不上技巧。排斥生活经历的可贵是不对的。”“一个演员只应当扮演他熟悉的形象”“我强调地提出演员只应当扮演他所熟悉的形象，这应当包括要熟悉或者了解角色的生活”“艺术家不解决生活的深度，有血有肉的形象永远和他无缘。”</a:t>
            </a:r>
            <a:endParaRPr lang="en-US" altLang="zh-CN" sz="1600" dirty="0">
              <a:latin typeface="楷体" panose="02010609060101010101" pitchFamily="49" charset="-122"/>
              <a:ea typeface="楷体" panose="02010609060101010101" pitchFamily="49" charset="-122"/>
            </a:endParaRPr>
          </a:p>
          <a:p>
            <a:pPr marL="457200" lvl="1" indent="0" algn="ctr">
              <a:lnSpc>
                <a:spcPct val="100000"/>
              </a:lnSpc>
              <a:buNone/>
            </a:pPr>
            <a:r>
              <a:rPr lang="zh-CN" altLang="en-US" sz="2800" dirty="0">
                <a:latin typeface="楷体" panose="02010609060101010101" pitchFamily="49" charset="-122"/>
                <a:ea typeface="楷体" panose="02010609060101010101" pitchFamily="49" charset="-122"/>
              </a:rPr>
              <a:t>“重视生活”</a:t>
            </a:r>
            <a:endParaRPr sz="28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023576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99416" y="164264"/>
            <a:ext cx="8273403" cy="1344496"/>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b="1" dirty="0">
                <a:latin typeface="微软雅黑 Light" panose="020B0502040204020203" pitchFamily="34" charset="-122"/>
              </a:rPr>
              <a:t>特点三：</a:t>
            </a:r>
            <a:endParaRPr lang="en-US" altLang="zh-CN" sz="2000" b="1"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在真挚自信的创作心境中进行表演，在不断求新的创作态度中进行探索；</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演员临场表演时，自身的松弛度与角色的信念感是极重要的。</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楷体" panose="02010609060101010101" pitchFamily="49" charset="-122"/>
                <a:ea typeface="楷体" panose="02010609060101010101" pitchFamily="49" charset="-122"/>
              </a:rPr>
              <a:t>崔嵬讲：“一个角色的演出，要相信自己的信念，才能真实有戏。”</a:t>
            </a:r>
            <a:endParaRPr lang="en-US" altLang="zh-CN" sz="1800" dirty="0">
              <a:latin typeface="楷体" panose="02010609060101010101" pitchFamily="49" charset="-122"/>
              <a:ea typeface="楷体" panose="02010609060101010101" pitchFamily="49"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在表演时，他正是用这种对角色极强的信念，调动了自己真挚的感情。此时的“我”就是“他”，怎样行动都是“他”，没有什么可犹豫的。因而，展现在观众面前的人物总是活生生的、具有旺盛生命力的。这种自信绝不是“艺高人胆大”的“自以为是”，而是经过创造性劳动后对人物行动的准确体现。</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例如他对朱老巩的塑造：崔嵬双手用力霍霍磨刀，手提铡刀大步流星走向堤坝，一把抓住冯兰池，一转身推开冯兰池登上钟台，用力撕碎伪契约，转身双手横握铡刀，以五尺身躯挡护大钟等动作，倾注了演员极充沛的感情与信念，他以只要有一口气谁也不敢碰的威严气势和动作展现人物，体现朱老巩不畏强暴的刚毅和威武。严老尚来调解，驱散众人而去。当朱老巩自知中计后，用愤怒的一掌推开严老尚，赶忙跑过来护钟，但钟已被砸，他一气之下口吐鲜血瘫倒在地，展现出人物宁折不弯的刚直气度与个性。</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微软雅黑 Light" panose="020B0502040204020203" pitchFamily="34" charset="-122"/>
              </a:rPr>
              <a:t>崔嵬根据自身膀大腰圆、气质浑厚的条件，以铿锵有力的动作节奏，变化丰富的人物调度，充沛的感情，极强的信念，从表演上对这个富有极强动作性和造型感的文学形象予以准确的体现与开拓。朱老巩的戏在</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红旗谱</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中长度不到七分钟，镜头数仅</a:t>
            </a:r>
            <a:r>
              <a:rPr lang="en-US" altLang="zh-CN" sz="1800" dirty="0">
                <a:latin typeface="微软雅黑 Light" panose="020B0502040204020203" pitchFamily="34" charset="-122"/>
              </a:rPr>
              <a:t>30</a:t>
            </a:r>
            <a:r>
              <a:rPr lang="zh-CN" altLang="en-US" sz="1800" dirty="0">
                <a:latin typeface="微软雅黑 Light" panose="020B0502040204020203" pitchFamily="34" charset="-122"/>
              </a:rPr>
              <a:t>多个，但通过崔嵬精湛的、一气呵成的表演，给观众留下了极深刻的印象。</a:t>
            </a:r>
            <a:endParaRPr lang="en-US" altLang="zh-CN" sz="1800" dirty="0">
              <a:latin typeface="微软雅黑 Light" panose="020B0502040204020203" pitchFamily="34" charset="-122"/>
            </a:endParaRPr>
          </a:p>
          <a:p>
            <a:pPr lvl="1" algn="just">
              <a:lnSpc>
                <a:spcPct val="100000"/>
              </a:lnSpc>
              <a:buFont typeface="Wingdings" panose="05000000000000000000" pitchFamily="2" charset="2"/>
              <a:buChar char="ü"/>
            </a:pPr>
            <a:r>
              <a:rPr lang="zh-CN" altLang="en-US" sz="1800" dirty="0">
                <a:latin typeface="楷体" panose="02010609060101010101" pitchFamily="49" charset="-122"/>
                <a:ea typeface="楷体" panose="02010609060101010101" pitchFamily="49" charset="-122"/>
              </a:rPr>
              <a:t>赵丹评价：“感情真挚，没有一点杂念，感情充沛，如洪水一样挡不住，但又有控制力，这是很高的技巧。”</a:t>
            </a:r>
          </a:p>
          <a:p>
            <a:pPr lvl="1" algn="just">
              <a:lnSpc>
                <a:spcPct val="100000"/>
              </a:lnSpc>
              <a:buFont typeface="Wingdings" panose="05000000000000000000" pitchFamily="2" charset="2"/>
              <a:buChar char="ü"/>
            </a:pPr>
            <a:endParaRPr sz="28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85.png">
            <a:extLst>
              <a:ext uri="{FF2B5EF4-FFF2-40B4-BE49-F238E27FC236}">
                <a16:creationId xmlns:a16="http://schemas.microsoft.com/office/drawing/2014/main" id="{A5773F10-B25E-4B0F-8D27-05ACC9292452}"/>
              </a:ext>
            </a:extLst>
          </p:cNvPr>
          <p:cNvPicPr/>
          <p:nvPr/>
        </p:nvPicPr>
        <p:blipFill>
          <a:blip r:embed="rId3" cstate="print"/>
          <a:stretch>
            <a:fillRect/>
          </a:stretch>
        </p:blipFill>
        <p:spPr>
          <a:xfrm>
            <a:off x="9420145" y="0"/>
            <a:ext cx="2771855" cy="2007922"/>
          </a:xfrm>
          <a:prstGeom prst="rect">
            <a:avLst/>
          </a:prstGeom>
        </p:spPr>
      </p:pic>
    </p:spTree>
    <p:extLst>
      <p:ext uri="{BB962C8B-B14F-4D97-AF65-F5344CB8AC3E}">
        <p14:creationId xmlns:p14="http://schemas.microsoft.com/office/powerpoint/2010/main" val="32577163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99416" y="186166"/>
            <a:ext cx="10616895" cy="1322594"/>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dirty="0">
                <a:latin typeface="微软雅黑 Light" panose="020B0502040204020203" pitchFamily="34" charset="-122"/>
              </a:rPr>
              <a:t>崔嵬在创作中总有一种追求更高艺境的欲望，经常保持着强烈的创作冲动和不断求新的创作想法。</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他强调“一部片子的拍摄也是与自己斗争的过程”，每次即使影片完成了，他也没有中止创作的思考，而常常想出些新的表演方案。</a:t>
            </a:r>
            <a:endParaRPr lang="en-US" altLang="zh-CN" sz="2000" dirty="0">
              <a:latin typeface="微软雅黑 Light" panose="020B0502040204020203" pitchFamily="34" charset="-122"/>
            </a:endParaRPr>
          </a:p>
          <a:p>
            <a:pPr algn="just">
              <a:lnSpc>
                <a:spcPct val="100000"/>
              </a:lnSpc>
              <a:buFont typeface="Wingdings" panose="05000000000000000000" pitchFamily="2" charset="2"/>
              <a:buChar char="u"/>
            </a:pPr>
            <a:r>
              <a:rPr lang="zh-CN" altLang="en-US" sz="2000" dirty="0">
                <a:latin typeface="微软雅黑 Light" panose="020B0502040204020203" pitchFamily="34" charset="-122"/>
              </a:rPr>
              <a:t>案例：</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他不满意自己表演宋景诗听见母死妻亡的巨大悲痛的处理，认为感情应更洒脱、更强烈，才能表现和发泄出宋景诗的巨大悲痛与对敌的仇恨；</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他不满意自己表演的老战与儿子见面的那场夜谈，认为本应使更多观众在这里激动，现在处理得有些概念化了；</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他不满意自己对“朱老忠扬鞭驱车过冯宅”一场戏的处理，认为把握人物心态不够；对“朱老忠入党”一场戏的表演，他也认为没有更好地用人物的个性习惯来表达内心的喜悦</a:t>
            </a:r>
            <a:r>
              <a:rPr lang="en-US" altLang="zh-CN" sz="2000" dirty="0">
                <a:latin typeface="微软雅黑 Light" panose="020B0502040204020203" pitchFamily="34" charset="-122"/>
              </a:rPr>
              <a:t>……</a:t>
            </a:r>
          </a:p>
          <a:p>
            <a:pPr algn="just">
              <a:lnSpc>
                <a:spcPct val="100000"/>
              </a:lnSpc>
            </a:pPr>
            <a:r>
              <a:rPr lang="zh-CN" altLang="en-US" sz="2000" dirty="0">
                <a:latin typeface="微软雅黑 Light" panose="020B0502040204020203" pitchFamily="34" charset="-122"/>
              </a:rPr>
              <a:t>总之，崔嵬是在十分自信、感情真挚的状态中成功地塑造了一个个生动的人物，同时又在更高的艺术与思想境界上不断有所追求而否定自己，并直爽地把这些告诉同志、同行与晚辈，这是一种高尚的思想境界、无私的艺术品德。</a:t>
            </a:r>
          </a:p>
          <a:p>
            <a:pPr lvl="1" algn="just">
              <a:lnSpc>
                <a:spcPct val="100000"/>
              </a:lnSpc>
              <a:buFont typeface="Wingdings" panose="05000000000000000000" pitchFamily="2" charset="2"/>
              <a:buChar char="ü"/>
            </a:pPr>
            <a:endParaRPr sz="2800" dirty="0">
              <a:latin typeface="楷体" panose="02010609060101010101" pitchFamily="49" charset="-122"/>
              <a:ea typeface="楷体" panose="02010609060101010101" pitchFamily="49"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913669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48146" y="210589"/>
            <a:ext cx="10795462" cy="1297780"/>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dirty="0">
                <a:latin typeface="微软雅黑 Light" panose="020B0502040204020203" pitchFamily="34" charset="-122"/>
              </a:rPr>
              <a:t>拍摄时表演的自信、“自以为是”和创作后的思索、“自以为非”，是演员极其可贵的创作心态。</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崔嵬的艺术美感是建立在民族化风格基础上的，重视人物个性美。他紧紧把握从人物的生活情境出发，追求人物个性化的动作神情、言谈风貌、服饰道具，给人强烈的“土生土长”之感。</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他所扮演的虽多是正面英雄人物，但从不脱离人物进行演员的自我修饰，他塑造的人物生动而富有独特的风韵。</a:t>
            </a:r>
          </a:p>
          <a:p>
            <a:pPr algn="just">
              <a:lnSpc>
                <a:spcPct val="100000"/>
              </a:lnSpc>
            </a:pPr>
            <a:r>
              <a:rPr lang="zh-CN" altLang="en-US" sz="2000" b="1" dirty="0">
                <a:latin typeface="微软雅黑 Light" panose="020B0502040204020203" pitchFamily="34" charset="-122"/>
              </a:rPr>
              <a:t>崔嵬银幕形象系列的美学价值</a:t>
            </a:r>
            <a:r>
              <a:rPr lang="zh-CN" altLang="en-US" sz="2000" dirty="0">
                <a:latin typeface="微软雅黑 Light" panose="020B0502040204020203" pitchFamily="34" charset="-122"/>
              </a:rPr>
              <a:t>：崔嵬一生从事电影表演创作仅八年，他在求真的现实主义表演方法中创造了八个栩栩如生的人物。其中尤以宋景诗、朱老巩、朱老忠、战长河等更为突出，形成了崔嵬的银幕形象系列。特别有意义的是他的银幕形象系列，不仅在艺术上形成了独特完美的艺术风格，而且在内容上亦构成了中国百年历史（</a:t>
            </a:r>
            <a:r>
              <a:rPr lang="en-US" altLang="zh-CN" sz="2000" dirty="0">
                <a:latin typeface="微软雅黑 Light" panose="020B0502040204020203" pitchFamily="34" charset="-122"/>
              </a:rPr>
              <a:t>1860</a:t>
            </a:r>
            <a:r>
              <a:rPr lang="zh-CN" altLang="en-US" sz="2000" dirty="0">
                <a:latin typeface="微软雅黑 Light" panose="020B0502040204020203" pitchFamily="34" charset="-122"/>
              </a:rPr>
              <a:t>～</a:t>
            </a:r>
            <a:r>
              <a:rPr lang="en-US" altLang="zh-CN" sz="2000" dirty="0">
                <a:latin typeface="微软雅黑 Light" panose="020B0502040204020203" pitchFamily="34" charset="-122"/>
              </a:rPr>
              <a:t>1960</a:t>
            </a:r>
            <a:r>
              <a:rPr lang="zh-CN" altLang="en-US" sz="2000" dirty="0">
                <a:latin typeface="微软雅黑 Light" panose="020B0502040204020203" pitchFamily="34" charset="-122"/>
              </a:rPr>
              <a:t>）农民革命斗争的历史画卷。</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主持公理、护钟而亡的朱老巩，不畏强暴、带头抗税的朱老忠，革命战火中经受洗礼的战长河，建设年代里开荒夺粮的黄老清</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每个人物都处在不同时代的历史背景和社会生活环境中，每个形象都具有中华民族劳苦大众的勤劳勇敢、百折不挠的民族气节与性格。</a:t>
            </a:r>
          </a:p>
          <a:p>
            <a:pPr algn="just">
              <a:lnSpc>
                <a:spcPct val="10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4002029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2989" y="197116"/>
            <a:ext cx="10550278" cy="1311253"/>
          </a:xfrm>
        </p:spPr>
        <p:txBody>
          <a:bodyPr/>
          <a:lstStyle/>
          <a:p>
            <a:pPr algn="just"/>
            <a:r>
              <a:rPr lang="zh-CN" altLang="en-US" sz="3200" dirty="0"/>
              <a:t>一、崔嵬银幕形象的美学价值与表演技巧</a:t>
            </a:r>
          </a:p>
        </p:txBody>
      </p:sp>
      <p:sp>
        <p:nvSpPr>
          <p:cNvPr id="3" name="文本占位符 2"/>
          <p:cNvSpPr>
            <a:spLocks noGrp="1"/>
          </p:cNvSpPr>
          <p:nvPr>
            <p:ph type="body" orient="vert" idx="1"/>
          </p:nvPr>
        </p:nvSpPr>
        <p:spPr>
          <a:xfrm>
            <a:off x="689908" y="1330534"/>
            <a:ext cx="11388934" cy="5467777"/>
          </a:xfrm>
        </p:spPr>
        <p:txBody>
          <a:bodyPr vert="horz">
            <a:noAutofit/>
          </a:bodyPr>
          <a:lstStyle/>
          <a:p>
            <a:pPr algn="just">
              <a:lnSpc>
                <a:spcPct val="100000"/>
              </a:lnSpc>
            </a:pPr>
            <a:r>
              <a:rPr lang="zh-CN" altLang="en-US" sz="2000" dirty="0">
                <a:latin typeface="微软雅黑 Light" panose="020B0502040204020203" pitchFamily="34" charset="-122"/>
              </a:rPr>
              <a:t>评价一部作品中人物的塑造，不应是仅以完成一个艺术真实的人物形象为目的，而是要通过这活生生的人物，给观众以启迪，帮助观众认识生活、改造社会，这样才真正具有艺术价值。多少演员对自己形象创作的审美价值的追求亦是如此。崔嵬正是以他高度的社会责任感和对革命文艺的献身精神，以他对人民的热爱和对民族精神的理解，以他毕生的经历所获得的丰富的生活体验，塑造了一系列动人的银幕形象，产生了积极的教育意义。</a:t>
            </a:r>
          </a:p>
          <a:p>
            <a:pPr algn="just">
              <a:lnSpc>
                <a:spcPct val="100000"/>
              </a:lnSpc>
            </a:pPr>
            <a:r>
              <a:rPr lang="zh-CN" altLang="en-US" sz="2000" b="1" dirty="0">
                <a:latin typeface="微软雅黑 Light" panose="020B0502040204020203" pitchFamily="34" charset="-122"/>
              </a:rPr>
              <a:t>总体评价：</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崔嵬是了不起的，但由于他自身的成长经历，同时受到当时文艺政策中“左”的干扰影响，从其创作发展看，有逐渐因过分强调政治思想性和表演激情的作用，而使得表演处理有简单化、表面化的倾向，</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北大荒人</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的创作就受到这种倾向的影响。这是我们研究崔嵬表演时也应看到的一面。不过，我们对他进行全面评价时，绝不应超越历史的必然做某些苛求。</a:t>
            </a:r>
          </a:p>
          <a:p>
            <a:pPr algn="just">
              <a:lnSpc>
                <a:spcPct val="100000"/>
              </a:lnSpc>
            </a:pPr>
            <a:r>
              <a:rPr lang="zh-CN" altLang="en-US" sz="2000" dirty="0">
                <a:latin typeface="微软雅黑 Light" panose="020B0502040204020203" pitchFamily="34" charset="-122"/>
              </a:rPr>
              <a:t>崔嵬在电影表演创作上所取得的功绩，与其塑造的战长河、朱老忠等形象一样，在新中国电影史上是不会被磨灭的。崔嵬的表演美学（包括他作为电影导演指导下的表演处理及戏曲片的表演处理）是一份极宝贵的艺术财富，是值得我们进一步认真研究、学习和继承的。</a:t>
            </a:r>
          </a:p>
          <a:p>
            <a:pPr algn="just">
              <a:lnSpc>
                <a:spcPct val="100000"/>
              </a:lnSpc>
            </a:pPr>
            <a:endParaRPr lang="en-US" altLang="zh-CN"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5706981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9645" y="147836"/>
            <a:ext cx="11010930" cy="1317119"/>
          </a:xfrm>
        </p:spPr>
        <p:txBody>
          <a:bodyPr/>
          <a:lstStyle/>
          <a:p>
            <a:pPr algn="just"/>
            <a:r>
              <a:rPr lang="zh-CN" altLang="en-US" sz="3200" dirty="0"/>
              <a:t>二、略谈谢添塑造的银幕形象</a:t>
            </a:r>
          </a:p>
        </p:txBody>
      </p:sp>
      <p:sp>
        <p:nvSpPr>
          <p:cNvPr id="3" name="文本占位符 2"/>
          <p:cNvSpPr>
            <a:spLocks noGrp="1"/>
          </p:cNvSpPr>
          <p:nvPr>
            <p:ph type="body" orient="vert" idx="1"/>
          </p:nvPr>
        </p:nvSpPr>
        <p:spPr>
          <a:xfrm>
            <a:off x="2840986" y="1330534"/>
            <a:ext cx="9237856" cy="5467777"/>
          </a:xfrm>
        </p:spPr>
        <p:txBody>
          <a:bodyPr vert="horz">
            <a:noAutofit/>
          </a:bodyPr>
          <a:lstStyle/>
          <a:p>
            <a:pPr algn="just">
              <a:lnSpc>
                <a:spcPct val="100000"/>
              </a:lnSpc>
            </a:pPr>
            <a:r>
              <a:rPr lang="zh-CN" altLang="en-US" sz="1800" dirty="0">
                <a:latin typeface="微软雅黑 Light" panose="020B0502040204020203" pitchFamily="34" charset="-122"/>
              </a:rPr>
              <a:t>谢添电影表演艺术在中国电影近百年表演史上</a:t>
            </a:r>
            <a:r>
              <a:rPr lang="zh-CN" altLang="en-US" sz="1800" b="1" dirty="0">
                <a:latin typeface="微软雅黑 Light" panose="020B0502040204020203" pitchFamily="34" charset="-122"/>
              </a:rPr>
              <a:t>跨度之长，作品之丰盛，成果之出色</a:t>
            </a:r>
            <a:r>
              <a:rPr lang="zh-CN" altLang="en-US" sz="1800" dirty="0">
                <a:latin typeface="微软雅黑 Light" panose="020B0502040204020203" pitchFamily="34" charset="-122"/>
              </a:rPr>
              <a:t>是少有的（从</a:t>
            </a:r>
            <a:r>
              <a:rPr lang="en-US" altLang="zh-CN" sz="1800" dirty="0">
                <a:latin typeface="微软雅黑 Light" panose="020B0502040204020203" pitchFamily="34" charset="-122"/>
              </a:rPr>
              <a:t>20</a:t>
            </a:r>
            <a:r>
              <a:rPr lang="zh-CN" altLang="en-US" sz="1800" dirty="0">
                <a:latin typeface="微软雅黑 Light" panose="020B0502040204020203" pitchFamily="34" charset="-122"/>
              </a:rPr>
              <a:t>世纪</a:t>
            </a:r>
            <a:r>
              <a:rPr lang="en-US" altLang="zh-CN" sz="1800" dirty="0">
                <a:latin typeface="微软雅黑 Light" panose="020B0502040204020203" pitchFamily="34" charset="-122"/>
              </a:rPr>
              <a:t>30</a:t>
            </a:r>
            <a:r>
              <a:rPr lang="zh-CN" altLang="en-US" sz="1800" dirty="0">
                <a:latin typeface="微软雅黑 Light" panose="020B0502040204020203" pitchFamily="34" charset="-122"/>
              </a:rPr>
              <a:t>年代跨越到</a:t>
            </a:r>
            <a:r>
              <a:rPr lang="en-US" altLang="zh-CN" sz="1800" dirty="0">
                <a:latin typeface="微软雅黑 Light" panose="020B0502040204020203" pitchFamily="34" charset="-122"/>
              </a:rPr>
              <a:t>90</a:t>
            </a:r>
            <a:r>
              <a:rPr lang="zh-CN" altLang="en-US" sz="1800" dirty="0">
                <a:latin typeface="微软雅黑 Light" panose="020B0502040204020203" pitchFamily="34" charset="-122"/>
              </a:rPr>
              <a:t>年代末，达</a:t>
            </a:r>
            <a:r>
              <a:rPr lang="en-US" altLang="zh-CN" sz="1800" dirty="0">
                <a:latin typeface="微软雅黑 Light" panose="020B0502040204020203" pitchFamily="34" charset="-122"/>
              </a:rPr>
              <a:t>63</a:t>
            </a:r>
            <a:r>
              <a:rPr lang="zh-CN" altLang="en-US" sz="1800" dirty="0">
                <a:latin typeface="微软雅黑 Light" panose="020B0502040204020203" pitchFamily="34" charset="-122"/>
              </a:rPr>
              <a:t>年之久）。</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谢添的近</a:t>
            </a:r>
            <a:r>
              <a:rPr lang="en-US" altLang="zh-CN" sz="1800" dirty="0">
                <a:latin typeface="微软雅黑 Light" panose="020B0502040204020203" pitchFamily="34" charset="-122"/>
              </a:rPr>
              <a:t>30</a:t>
            </a:r>
            <a:r>
              <a:rPr lang="zh-CN" altLang="en-US" sz="1800" dirty="0">
                <a:latin typeface="微软雅黑 Light" panose="020B0502040204020203" pitchFamily="34" charset="-122"/>
              </a:rPr>
              <a:t>部影片的表演创作是和中国几代导演、几代演员合作的成果。其中，著名导演有：李萍倩、张石川、欧阳予倩、应云卫、史东山、吕班、沈浮、梅阡、徐昌霖、水华、许珂、王家乙、谢晋、黄健中、陈凯歌等；</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合作的演员则从最早的王献斋、龚稼农、黄耐霜到袁牧之、陈波儿、赵丹、魏鹤龄、白杨、舒绣文、蓝马、黄宗英、于蓝，与之合作的当代优秀演员则有斯琴高娃、王馥荔，年轻演员刘欣、苏有朋等。</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在电影艺术长河中，这种导演、表演艺术创作的合作、继承、革新与发展，观念的相互撞击、渗透、交融，形成了具有传统的中国电影表演艺术特色的发展历程，也形成了谢添电影表演的风格。</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谢添的电影表演艺术中包含浓厚的民族传统文化特征。他精通京剧的南、北各种流派，也懂得曲艺、相声、评弹、评话等艺术内涵，并和戏曲演员、说唱艺人广交朋友，对他们的表演特色了如指掌。从谭鑫培、周信芳、梅兰芳到言菊朋、杨小楼、盖叫天，从周蛤蟆、张寿臣、马三立到小蘑菇、侯宝林、马季，谢添能从这些不同样式、风格、流派的精湛表演中领悟其艺术真谛，丰富自身的艺术素养，形成他电影表演的独特的“都市平民文化”风格，具有丰厚的艺术底蕴。</a:t>
            </a:r>
            <a:endParaRPr lang="en-US" altLang="zh-CN"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86.png">
            <a:extLst>
              <a:ext uri="{FF2B5EF4-FFF2-40B4-BE49-F238E27FC236}">
                <a16:creationId xmlns:a16="http://schemas.microsoft.com/office/drawing/2014/main" id="{B1312B59-80B7-49A8-84DE-983FF00807F3}"/>
              </a:ext>
            </a:extLst>
          </p:cNvPr>
          <p:cNvPicPr/>
          <p:nvPr/>
        </p:nvPicPr>
        <p:blipFill>
          <a:blip r:embed="rId3" cstate="print"/>
          <a:stretch>
            <a:fillRect/>
          </a:stretch>
        </p:blipFill>
        <p:spPr>
          <a:xfrm>
            <a:off x="0" y="1899981"/>
            <a:ext cx="2774818" cy="3444057"/>
          </a:xfrm>
          <a:prstGeom prst="rect">
            <a:avLst/>
          </a:prstGeom>
        </p:spPr>
      </p:pic>
    </p:spTree>
    <p:extLst>
      <p:ext uri="{BB962C8B-B14F-4D97-AF65-F5344CB8AC3E}">
        <p14:creationId xmlns:p14="http://schemas.microsoft.com/office/powerpoint/2010/main" val="3931583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4170" y="147836"/>
            <a:ext cx="11010863" cy="1317119"/>
          </a:xfrm>
        </p:spPr>
        <p:txBody>
          <a:bodyPr/>
          <a:lstStyle/>
          <a:p>
            <a:pPr algn="just"/>
            <a:r>
              <a:rPr lang="zh-CN" altLang="en-US" sz="3200" dirty="0"/>
              <a:t>二、略谈谢添塑造的银幕形象</a:t>
            </a:r>
          </a:p>
        </p:txBody>
      </p:sp>
      <p:sp>
        <p:nvSpPr>
          <p:cNvPr id="3" name="文本占位符 2"/>
          <p:cNvSpPr>
            <a:spLocks noGrp="1"/>
          </p:cNvSpPr>
          <p:nvPr>
            <p:ph type="body" orient="vert" idx="1"/>
          </p:nvPr>
        </p:nvSpPr>
        <p:spPr>
          <a:xfrm>
            <a:off x="2840986" y="1330534"/>
            <a:ext cx="9237856" cy="5467777"/>
          </a:xfrm>
        </p:spPr>
        <p:txBody>
          <a:bodyPr vert="horz">
            <a:noAutofit/>
          </a:bodyPr>
          <a:lstStyle/>
          <a:p>
            <a:pPr algn="just">
              <a:lnSpc>
                <a:spcPct val="100000"/>
              </a:lnSpc>
            </a:pPr>
            <a:r>
              <a:rPr lang="zh-CN" altLang="en-US" sz="2000" dirty="0">
                <a:latin typeface="微软雅黑 Light" panose="020B0502040204020203" pitchFamily="34" charset="-122"/>
              </a:rPr>
              <a:t>谢添的电影表演艺术展现了丰富的社会生活的众生相，他塑造的千姿百态的系列形象，反映出他脑子里有着“生活的仓库”，平日重视对生活中各类人物的观察模仿，在表演时强调形象的外部体现。</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他捕捉形象细致、有功力，不爱演同一类型角色，探索多类型、性格多层面的人物塑造，这是他表演创作的重要特色。</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仅从</a:t>
            </a: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世纪</a:t>
            </a:r>
            <a:r>
              <a:rPr lang="en-US" altLang="zh-CN" sz="2000" dirty="0">
                <a:latin typeface="微软雅黑 Light" panose="020B0502040204020203" pitchFamily="34" charset="-122"/>
              </a:rPr>
              <a:t>50</a:t>
            </a:r>
            <a:r>
              <a:rPr lang="zh-CN" altLang="en-US" sz="2000" dirty="0">
                <a:latin typeface="微软雅黑 Light" panose="020B0502040204020203" pitchFamily="34" charset="-122"/>
              </a:rPr>
              <a:t>年代至</a:t>
            </a:r>
            <a:r>
              <a:rPr lang="en-US" altLang="zh-CN" sz="2000" dirty="0">
                <a:latin typeface="微软雅黑 Light" panose="020B0502040204020203" pitchFamily="34" charset="-122"/>
              </a:rPr>
              <a:t>90</a:t>
            </a:r>
            <a:r>
              <a:rPr lang="zh-CN" altLang="en-US" sz="2000" dirty="0">
                <a:latin typeface="微软雅黑 Light" panose="020B0502040204020203" pitchFamily="34" charset="-122"/>
              </a:rPr>
              <a:t>年代，他所塑造的十几个银幕形象，如宋教授、张金龙、马金龙、孟长友、古玩店商人、张副官，到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老人与狗</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风月</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西厢记</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的角色创作，没有重复的形象，没有雷同的表演。张金龙、马金龙两个反面形象的光彩独到并早已成为佳话；</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一次独有的配音</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他为苏联影片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我们好像见过面</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译配，一人配</a:t>
            </a:r>
            <a:r>
              <a:rPr lang="en-US" altLang="zh-CN" sz="2000" dirty="0">
                <a:latin typeface="微软雅黑 Light" panose="020B0502040204020203" pitchFamily="34" charset="-122"/>
              </a:rPr>
              <a:t>24</a:t>
            </a:r>
            <a:r>
              <a:rPr lang="zh-CN" altLang="en-US" sz="2000" dirty="0">
                <a:latin typeface="微软雅黑 Light" panose="020B0502040204020203" pitchFamily="34" charset="-122"/>
              </a:rPr>
              <a:t>个人物，其语言塑造力也被同行们所称赞；</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在</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林家铺子</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他对林老板的塑造，准确地把握了人物基调，多侧面、有深度的细腻刻画，使人物具有丰富鲜明的多重性格和浓郁强烈的时代气息，已成为旧中国小商业者的生动的艺术典型而被载入电影表演史册，从而标志着谢添表演创作的成熟与辉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6" name="image187.png">
            <a:extLst>
              <a:ext uri="{FF2B5EF4-FFF2-40B4-BE49-F238E27FC236}">
                <a16:creationId xmlns:a16="http://schemas.microsoft.com/office/drawing/2014/main" id="{F3C6AA3B-AE5D-44ED-90DA-A2B00F6A661D}"/>
              </a:ext>
            </a:extLst>
          </p:cNvPr>
          <p:cNvPicPr/>
          <p:nvPr/>
        </p:nvPicPr>
        <p:blipFill>
          <a:blip r:embed="rId3" cstate="print"/>
          <a:stretch>
            <a:fillRect/>
          </a:stretch>
        </p:blipFill>
        <p:spPr>
          <a:xfrm>
            <a:off x="11723" y="4798507"/>
            <a:ext cx="2840986" cy="2059493"/>
          </a:xfrm>
          <a:prstGeom prst="rect">
            <a:avLst/>
          </a:prstGeom>
        </p:spPr>
      </p:pic>
    </p:spTree>
    <p:extLst>
      <p:ext uri="{BB962C8B-B14F-4D97-AF65-F5344CB8AC3E}">
        <p14:creationId xmlns:p14="http://schemas.microsoft.com/office/powerpoint/2010/main" val="3877447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80105" y="169740"/>
            <a:ext cx="10649750" cy="1339020"/>
          </a:xfrm>
        </p:spPr>
        <p:txBody>
          <a:bodyPr/>
          <a:lstStyle/>
          <a:p>
            <a:pPr algn="just"/>
            <a:r>
              <a:rPr lang="zh-CN" altLang="en-US" sz="3200" dirty="0"/>
              <a:t>二、略谈谢添塑造的银幕形象</a:t>
            </a:r>
          </a:p>
        </p:txBody>
      </p:sp>
      <p:sp>
        <p:nvSpPr>
          <p:cNvPr id="3" name="文本占位符 2"/>
          <p:cNvSpPr>
            <a:spLocks noGrp="1"/>
          </p:cNvSpPr>
          <p:nvPr>
            <p:ph type="body" orient="vert" idx="1"/>
          </p:nvPr>
        </p:nvSpPr>
        <p:spPr>
          <a:xfrm>
            <a:off x="678956" y="1330534"/>
            <a:ext cx="11399886" cy="5467777"/>
          </a:xfrm>
        </p:spPr>
        <p:txBody>
          <a:bodyPr vert="horz">
            <a:noAutofit/>
          </a:bodyPr>
          <a:lstStyle/>
          <a:p>
            <a:pPr algn="just">
              <a:lnSpc>
                <a:spcPct val="100000"/>
              </a:lnSpc>
            </a:pPr>
            <a:r>
              <a:rPr lang="zh-CN" altLang="en-US" sz="2000" dirty="0">
                <a:latin typeface="微软雅黑 Light" panose="020B0502040204020203" pitchFamily="34" charset="-122"/>
              </a:rPr>
              <a:t>谢添的电影表演艺术还表现在他从</a:t>
            </a:r>
            <a:r>
              <a:rPr lang="en-US" altLang="zh-CN" sz="2000" dirty="0">
                <a:latin typeface="微软雅黑 Light" panose="020B0502040204020203" pitchFamily="34" charset="-122"/>
              </a:rPr>
              <a:t>20</a:t>
            </a:r>
            <a:r>
              <a:rPr lang="zh-CN" altLang="en-US" sz="2000" dirty="0">
                <a:latin typeface="微软雅黑 Light" panose="020B0502040204020203" pitchFamily="34" charset="-122"/>
              </a:rPr>
              <a:t>世纪</a:t>
            </a:r>
            <a:r>
              <a:rPr lang="en-US" altLang="zh-CN" sz="2000" dirty="0">
                <a:latin typeface="微软雅黑 Light" panose="020B0502040204020203" pitchFamily="34" charset="-122"/>
              </a:rPr>
              <a:t>50</a:t>
            </a:r>
            <a:r>
              <a:rPr lang="zh-CN" altLang="en-US" sz="2000" dirty="0">
                <a:latin typeface="微软雅黑 Light" panose="020B0502040204020203" pitchFamily="34" charset="-122"/>
              </a:rPr>
              <a:t>年代后期以自身丰富的生活积累和广泛的兴趣爱好和艺术修养，从事电影导演的创作，并在喜剧片、儿童片及戏曲、戏剧的电影拍摄上取得了突出成绩。</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其中，喜剧片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锦上添花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甜蜜的事业</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，儿童片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小铃铛</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，歌剧片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洪湖赤卫队</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，戏曲片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七品芝麻官</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，话剧片</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茶馆</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等，有的成为传世之作，有的是以电影手法的再创造，成功地记载了其他剧种优秀演员的表演精品，在完好保存其艺术特色时，又以电影视听手段的综合运用，使作品更具光彩。这里面既体现出谢添对各种表演艺术的精通，也反映了他对各种艺术研究博采、融化、汲取的过程。</a:t>
            </a:r>
            <a:endParaRPr lang="en-US" altLang="zh-CN" sz="2000" dirty="0">
              <a:latin typeface="微软雅黑 Light" panose="020B0502040204020203" pitchFamily="34" charset="-122"/>
            </a:endParaRPr>
          </a:p>
          <a:p>
            <a:pPr algn="just">
              <a:lnSpc>
                <a:spcPct val="100000"/>
              </a:lnSpc>
            </a:pPr>
            <a:r>
              <a:rPr lang="zh-CN" altLang="en-US" sz="2000" b="1" dirty="0">
                <a:latin typeface="微软雅黑 Light" panose="020B0502040204020203" pitchFamily="34" charset="-122"/>
              </a:rPr>
              <a:t>评价：</a:t>
            </a:r>
            <a:endParaRPr lang="en-US" altLang="zh-CN" sz="2000" b="1" dirty="0">
              <a:latin typeface="微软雅黑 Light" panose="020B0502040204020203" pitchFamily="34" charset="-122"/>
            </a:endParaRPr>
          </a:p>
          <a:p>
            <a:pPr algn="just">
              <a:lnSpc>
                <a:spcPct val="100000"/>
              </a:lnSpc>
            </a:pPr>
            <a:r>
              <a:rPr lang="zh-CN" altLang="en-US" sz="2000" b="1" dirty="0">
                <a:latin typeface="微软雅黑 Light" panose="020B0502040204020203" pitchFamily="34" charset="-122"/>
              </a:rPr>
              <a:t>他身处中国电影表演历史长河之中，融会了演员、导演两种创作，承上启下，演、导兼能，对新一代电影表演、导演人才的培养作出了贡献。谢添是中国电影史上的一颗灿烂之星。</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99515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78510" y="1508760"/>
            <a:ext cx="10363835" cy="5187950"/>
          </a:xfrm>
        </p:spPr>
        <p:txBody>
          <a:bodyPr vert="horz">
            <a:normAutofit fontScale="50000" lnSpcReduction="20000"/>
          </a:bodyPr>
          <a:lstStyle/>
          <a:p>
            <a:pPr marL="0" indent="0">
              <a:lnSpc>
                <a:spcPct val="130000"/>
              </a:lnSpc>
              <a:buNone/>
            </a:pPr>
            <a:r>
              <a:rPr lang="zh-CN" altLang="en-US" sz="5600" dirty="0"/>
              <a:t>四、简单动作练习</a:t>
            </a:r>
          </a:p>
          <a:p>
            <a:pPr>
              <a:lnSpc>
                <a:spcPct val="140000"/>
              </a:lnSpc>
            </a:pPr>
            <a:r>
              <a:rPr lang="en-US" altLang="zh-CN" sz="3600" dirty="0">
                <a:latin typeface="微软雅黑 Light" panose="020B0502040204020203" pitchFamily="34" charset="-122"/>
                <a:cs typeface="微软雅黑 Light" panose="020B0502040204020203" pitchFamily="34" charset="-122"/>
              </a:rPr>
              <a:t>“</a:t>
            </a:r>
            <a:r>
              <a:rPr lang="zh-CN" altLang="en-US" sz="3600" dirty="0">
                <a:latin typeface="微软雅黑 Light" panose="020B0502040204020203" pitchFamily="34" charset="-122"/>
                <a:cs typeface="微软雅黑 Light" panose="020B0502040204020203" pitchFamily="34" charset="-122"/>
              </a:rPr>
              <a:t>做一件事</a:t>
            </a:r>
            <a:r>
              <a:rPr lang="en-US" altLang="zh-CN" sz="3600" dirty="0">
                <a:latin typeface="微软雅黑 Light" panose="020B0502040204020203" pitchFamily="34" charset="-122"/>
                <a:cs typeface="微软雅黑 Light" panose="020B0502040204020203" pitchFamily="34" charset="-122"/>
              </a:rPr>
              <a:t>”</a:t>
            </a:r>
            <a:r>
              <a:rPr lang="zh-CN" altLang="en-US" sz="3600" dirty="0"/>
              <a:t>的简单动作练习（可归为演员的“梳洗”一类），它是表演的想象力、信念感、感受力、注意力综合训练的最初形式。</a:t>
            </a:r>
          </a:p>
          <a:p>
            <a:pPr>
              <a:lnSpc>
                <a:spcPct val="140000"/>
              </a:lnSpc>
            </a:pPr>
            <a:r>
              <a:rPr lang="zh-CN" altLang="en-US" sz="3600" dirty="0"/>
              <a:t>练习时，要求演员想象“假使”做某一件日常生活中的事，如炒菜、洗碗、做木工活、做针线活等。</a:t>
            </a:r>
          </a:p>
          <a:p>
            <a:pPr>
              <a:lnSpc>
                <a:spcPct val="140000"/>
              </a:lnSpc>
            </a:pPr>
            <a:r>
              <a:rPr lang="zh-CN" altLang="en-US" sz="3600" b="1" dirty="0"/>
              <a:t>动作要求：</a:t>
            </a:r>
          </a:p>
          <a:p>
            <a:pPr marL="0" indent="0">
              <a:lnSpc>
                <a:spcPct val="140000"/>
              </a:lnSpc>
              <a:buNone/>
            </a:pPr>
            <a:r>
              <a:rPr lang="zh-CN" altLang="en-US" sz="3600" dirty="0"/>
              <a:t>（１）明确目的；</a:t>
            </a:r>
          </a:p>
          <a:p>
            <a:pPr marL="0" indent="0">
              <a:lnSpc>
                <a:spcPct val="140000"/>
              </a:lnSpc>
              <a:buNone/>
            </a:pPr>
            <a:r>
              <a:rPr lang="zh-CN" altLang="en-US" sz="3600" dirty="0"/>
              <a:t>（２）合乎逻辑顺序；</a:t>
            </a:r>
          </a:p>
          <a:p>
            <a:pPr marL="0" indent="0">
              <a:lnSpc>
                <a:spcPct val="140000"/>
              </a:lnSpc>
              <a:buNone/>
            </a:pPr>
            <a:r>
              <a:rPr lang="zh-CN" altLang="en-US" sz="3600" dirty="0"/>
              <a:t>（３）鲜明的视觉可见性（不只是在想）；</a:t>
            </a:r>
          </a:p>
          <a:p>
            <a:pPr marL="0" indent="0">
              <a:lnSpc>
                <a:spcPct val="140000"/>
              </a:lnSpc>
              <a:buNone/>
            </a:pPr>
            <a:r>
              <a:rPr lang="zh-CN" altLang="en-US" sz="3600" dirty="0"/>
              <a:t>（４）准确自然；</a:t>
            </a:r>
          </a:p>
          <a:p>
            <a:pPr marL="0" indent="0">
              <a:lnSpc>
                <a:spcPct val="140000"/>
              </a:lnSpc>
              <a:buNone/>
            </a:pPr>
            <a:r>
              <a:rPr lang="zh-CN" altLang="en-US" sz="3600" dirty="0"/>
              <a:t>（５）有吸引力。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7923" y="93670"/>
            <a:ext cx="10880489" cy="1317119"/>
          </a:xfrm>
        </p:spPr>
        <p:txBody>
          <a:bodyPr/>
          <a:lstStyle/>
          <a:p>
            <a:pPr algn="just"/>
            <a:r>
              <a:rPr lang="zh-CN" altLang="en-US" sz="3200" dirty="0"/>
              <a:t>三、张瑞芳</a:t>
            </a:r>
            <a:r>
              <a:rPr lang="en-US" altLang="zh-CN" sz="3200" dirty="0"/>
              <a:t>——</a:t>
            </a:r>
            <a:r>
              <a:rPr lang="zh-CN" altLang="en-US" sz="3200" dirty="0"/>
              <a:t>探索社会主义工农新人物创造的一代先驱</a:t>
            </a:r>
          </a:p>
        </p:txBody>
      </p:sp>
      <p:sp>
        <p:nvSpPr>
          <p:cNvPr id="3" name="文本占位符 2"/>
          <p:cNvSpPr>
            <a:spLocks noGrp="1"/>
          </p:cNvSpPr>
          <p:nvPr>
            <p:ph type="body" orient="vert" idx="1"/>
          </p:nvPr>
        </p:nvSpPr>
        <p:spPr>
          <a:xfrm>
            <a:off x="678956" y="1330534"/>
            <a:ext cx="9543707" cy="5467777"/>
          </a:xfrm>
        </p:spPr>
        <p:txBody>
          <a:bodyPr vert="horz">
            <a:noAutofit/>
          </a:bodyPr>
          <a:lstStyle/>
          <a:p>
            <a:pPr algn="just">
              <a:lnSpc>
                <a:spcPct val="100000"/>
              </a:lnSpc>
            </a:pPr>
            <a:r>
              <a:rPr lang="zh-CN" altLang="en-US" sz="1800" dirty="0">
                <a:latin typeface="微软雅黑 Light" panose="020B0502040204020203" pitchFamily="34" charset="-122"/>
              </a:rPr>
              <a:t>张瑞芳同志早年从事进步戏剧活动，被公认为中国话剧界的</a:t>
            </a:r>
            <a:r>
              <a:rPr lang="zh-CN" altLang="en-US" sz="1800" b="1" dirty="0">
                <a:latin typeface="微软雅黑 Light" panose="020B0502040204020203" pitchFamily="34" charset="-122"/>
              </a:rPr>
              <a:t>“四大名旦”之一</a:t>
            </a:r>
            <a:r>
              <a:rPr lang="zh-CN" altLang="en-US" sz="1800" dirty="0">
                <a:latin typeface="微软雅黑 Light" panose="020B0502040204020203" pitchFamily="34" charset="-122"/>
              </a:rPr>
              <a:t>。</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她半个世纪电影艺术创作生涯中塑造的人物形象，被胶片记载着供学习研究与创作借鉴。</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张瑞芳的电影表演虽然始自</a:t>
            </a:r>
            <a:r>
              <a:rPr lang="en-US" altLang="zh-CN" sz="1800" dirty="0">
                <a:latin typeface="微软雅黑 Light" panose="020B0502040204020203" pitchFamily="34" charset="-122"/>
              </a:rPr>
              <a:t>20</a:t>
            </a:r>
            <a:r>
              <a:rPr lang="zh-CN" altLang="en-US" sz="1800" dirty="0">
                <a:latin typeface="微软雅黑 Light" panose="020B0502040204020203" pitchFamily="34" charset="-122"/>
              </a:rPr>
              <a:t>世纪</a:t>
            </a:r>
            <a:r>
              <a:rPr lang="en-US" altLang="zh-CN" sz="1800" dirty="0">
                <a:latin typeface="微软雅黑 Light" panose="020B0502040204020203" pitchFamily="34" charset="-122"/>
              </a:rPr>
              <a:t>40</a:t>
            </a:r>
            <a:r>
              <a:rPr lang="zh-CN" altLang="en-US" sz="1800" dirty="0">
                <a:latin typeface="微软雅黑 Light" panose="020B0502040204020203" pitchFamily="34" charset="-122"/>
              </a:rPr>
              <a:t>年代延至</a:t>
            </a:r>
            <a:r>
              <a:rPr lang="en-US" altLang="zh-CN" sz="1800" dirty="0">
                <a:latin typeface="微软雅黑 Light" panose="020B0502040204020203" pitchFamily="34" charset="-122"/>
              </a:rPr>
              <a:t>80</a:t>
            </a:r>
            <a:r>
              <a:rPr lang="zh-CN" altLang="en-US" sz="1800" dirty="0">
                <a:latin typeface="微软雅黑 Light" panose="020B0502040204020203" pitchFamily="34" charset="-122"/>
              </a:rPr>
              <a:t>年代几个时期，但是她的主要作品仍归属“十七年”，尤其是</a:t>
            </a:r>
            <a:r>
              <a:rPr lang="en-US" altLang="zh-CN" sz="1800" dirty="0">
                <a:latin typeface="微软雅黑 Light" panose="020B0502040204020203" pitchFamily="34" charset="-122"/>
              </a:rPr>
              <a:t>50</a:t>
            </a:r>
            <a:r>
              <a:rPr lang="zh-CN" altLang="en-US" sz="1800" dirty="0">
                <a:latin typeface="微软雅黑 Light" panose="020B0502040204020203" pitchFamily="34" charset="-122"/>
              </a:rPr>
              <a:t>年代新中国电影创作起步时期。</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代表作：</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李双双</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，其他作品有</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南征北战</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三年</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母亲</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家</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凤凰之歌</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三八河边</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聂耳</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万紫千红总是春</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等。</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她所塑造的一系列工农新女性，广为专家、同行与观众所赞赏；她的每一部影片的拍摄、放映，也为广大电影爱好者们所关注。</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由于她特殊的革命经历、艺术造诣和戏德人品，在</a:t>
            </a:r>
            <a:r>
              <a:rPr lang="en-US" altLang="zh-CN" sz="1800" dirty="0">
                <a:latin typeface="微软雅黑 Light" panose="020B0502040204020203" pitchFamily="34" charset="-122"/>
              </a:rPr>
              <a:t>50</a:t>
            </a:r>
            <a:r>
              <a:rPr lang="zh-CN" altLang="en-US" sz="1800" dirty="0">
                <a:latin typeface="微软雅黑 Light" panose="020B0502040204020203" pitchFamily="34" charset="-122"/>
              </a:rPr>
              <a:t>年代，她是演员队伍中不缺上戏机会、响应党的号召的“红专型”演员，而她在回顾那一时期的创作时，也承认经历了一个艰苦的摸索、磨炼过程。这就是演员自身的创作个性怎样吻合时代大环境的要求问题。</a:t>
            </a:r>
            <a:endParaRPr lang="en-US" altLang="zh-CN" sz="1800"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瓶颈期：</a:t>
            </a:r>
            <a:endParaRPr lang="en-US" altLang="zh-CN" sz="1800" b="1" dirty="0">
              <a:latin typeface="微软雅黑 Light" panose="020B0502040204020203" pitchFamily="34" charset="-122"/>
            </a:endParaRPr>
          </a:p>
          <a:p>
            <a:pPr algn="just">
              <a:lnSpc>
                <a:spcPct val="100000"/>
              </a:lnSpc>
            </a:pPr>
            <a:r>
              <a:rPr lang="en-US" altLang="zh-CN" sz="1800" dirty="0">
                <a:latin typeface="微软雅黑 Light" panose="020B0502040204020203" pitchFamily="34" charset="-122"/>
              </a:rPr>
              <a:t>1949</a:t>
            </a:r>
            <a:r>
              <a:rPr lang="zh-CN" altLang="en-US" sz="1800" dirty="0">
                <a:latin typeface="微软雅黑 Light" panose="020B0502040204020203" pitchFamily="34" charset="-122"/>
              </a:rPr>
              <a:t>年新中国成立以后，电影开始以新视角，新的观念、立场、方法来表现工农大众的新纪元。张瑞芳对新文艺要表现的工农生活并不熟悉。她感到难以胜任并一度想过改行。</a:t>
            </a:r>
            <a:endParaRPr lang="en-US" altLang="zh-CN"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88.png">
            <a:extLst>
              <a:ext uri="{FF2B5EF4-FFF2-40B4-BE49-F238E27FC236}">
                <a16:creationId xmlns:a16="http://schemas.microsoft.com/office/drawing/2014/main" id="{002B39CD-0BB0-4058-B675-11736F4AE0F7}"/>
              </a:ext>
            </a:extLst>
          </p:cNvPr>
          <p:cNvPicPr/>
          <p:nvPr/>
        </p:nvPicPr>
        <p:blipFill>
          <a:blip r:embed="rId3" cstate="print"/>
          <a:stretch>
            <a:fillRect/>
          </a:stretch>
        </p:blipFill>
        <p:spPr>
          <a:xfrm>
            <a:off x="10222664" y="1330533"/>
            <a:ext cx="1957614" cy="2715823"/>
          </a:xfrm>
          <a:prstGeom prst="rect">
            <a:avLst/>
          </a:prstGeom>
        </p:spPr>
      </p:pic>
    </p:spTree>
    <p:extLst>
      <p:ext uri="{BB962C8B-B14F-4D97-AF65-F5344CB8AC3E}">
        <p14:creationId xmlns:p14="http://schemas.microsoft.com/office/powerpoint/2010/main" val="26037418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19876" y="128400"/>
            <a:ext cx="10795528" cy="1317119"/>
          </a:xfrm>
        </p:spPr>
        <p:txBody>
          <a:bodyPr/>
          <a:lstStyle/>
          <a:p>
            <a:pPr algn="just"/>
            <a:r>
              <a:rPr lang="zh-CN" altLang="en-US" sz="3200" dirty="0"/>
              <a:t>三、张瑞芳</a:t>
            </a:r>
            <a:r>
              <a:rPr lang="en-US" altLang="zh-CN" sz="3200" dirty="0"/>
              <a:t>——</a:t>
            </a:r>
            <a:r>
              <a:rPr lang="zh-CN" altLang="en-US" sz="3200" dirty="0"/>
              <a:t>探索社会主义工农新人物创造的一代先驱</a:t>
            </a:r>
          </a:p>
        </p:txBody>
      </p:sp>
      <p:sp>
        <p:nvSpPr>
          <p:cNvPr id="3" name="文本占位符 2"/>
          <p:cNvSpPr>
            <a:spLocks noGrp="1"/>
          </p:cNvSpPr>
          <p:nvPr>
            <p:ph type="body" orient="vert" idx="1"/>
          </p:nvPr>
        </p:nvSpPr>
        <p:spPr>
          <a:xfrm>
            <a:off x="678956" y="1445519"/>
            <a:ext cx="11399886" cy="5352792"/>
          </a:xfrm>
        </p:spPr>
        <p:txBody>
          <a:bodyPr vert="horz">
            <a:noAutofit/>
          </a:bodyPr>
          <a:lstStyle/>
          <a:p>
            <a:pPr marL="0" indent="0" algn="just">
              <a:lnSpc>
                <a:spcPct val="100000"/>
              </a:lnSpc>
              <a:buNone/>
            </a:pPr>
            <a:r>
              <a:rPr lang="zh-CN" altLang="en-US" sz="1800" b="1" dirty="0">
                <a:latin typeface="微软雅黑 Light" panose="020B0502040204020203" pitchFamily="34" charset="-122"/>
              </a:rPr>
              <a:t>调整期：</a:t>
            </a:r>
            <a:endParaRPr lang="en-US" altLang="zh-CN" sz="18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当创作</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南征北战</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中的游击队长赵毓敏时，她感到“除了文学描写所直接告诉我的内容外，我补充不了任何的想象”，因而在表演时内心发空，缺乏信念，人物的眼神、步态都不对。</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这促使她下定决心进行一番自我改造，她采取“为自己设置层层包围圈的办法”，即：熟悉时代，熟悉社会气氛，改变自身的气质；熟悉新的生活内容和时代语言；扩大自己的生活接触面；大量阅读解放区文艺丛书，积累新的艺术形象。她说到自己在工农群众中体验生活时，“我像是带着满身的触角，仔细地观察体验</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使自身在工厂和农村的环境里感到自如，改变自己一贯的生活习惯和节奏，努力适应工厂、农村的生活。”</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在“追随着角色深入到生活里去，无形中使我和时代脉搏接近了，影响和改变了自己的精神气质，开阔了我的创作领域，得到塑造时代新人的经验教训”。</a:t>
            </a:r>
          </a:p>
          <a:p>
            <a:pPr algn="just">
              <a:lnSpc>
                <a:spcPct val="100000"/>
              </a:lnSpc>
            </a:pPr>
            <a:r>
              <a:rPr lang="en-US" altLang="zh-CN" sz="1800" dirty="0">
                <a:latin typeface="微软雅黑 Light" panose="020B0502040204020203" pitchFamily="34" charset="-122"/>
              </a:rPr>
              <a:t>20</a:t>
            </a:r>
            <a:r>
              <a:rPr lang="zh-CN" altLang="en-US" sz="1800" dirty="0">
                <a:latin typeface="微软雅黑 Light" panose="020B0502040204020203" pitchFamily="34" charset="-122"/>
              </a:rPr>
              <a:t>世纪</a:t>
            </a:r>
            <a:r>
              <a:rPr lang="en-US" altLang="zh-CN" sz="1800" dirty="0">
                <a:latin typeface="微软雅黑 Light" panose="020B0502040204020203" pitchFamily="34" charset="-122"/>
              </a:rPr>
              <a:t>50</a:t>
            </a:r>
            <a:r>
              <a:rPr lang="zh-CN" altLang="en-US" sz="1800" dirty="0">
                <a:latin typeface="微软雅黑 Light" panose="020B0502040204020203" pitchFamily="34" charset="-122"/>
              </a:rPr>
              <a:t>年代初期，广大文艺工作者满腔热忱地歌颂新生活，歌颂工农兵，工农兵形象迅速占领银幕，作品强烈的时代气息成为新中国电影的主要特征。张瑞芳同志迅速调整了自己的创作倾向，认真严肃地对待那一个个她并不熟悉的工农新人物，深入工农生活，对人物原型观察、体验、积累，积极探索反映新时代生活的新人物创作。</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3753389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23908" y="180690"/>
            <a:ext cx="10677127" cy="1328069"/>
          </a:xfrm>
        </p:spPr>
        <p:txBody>
          <a:bodyPr/>
          <a:lstStyle/>
          <a:p>
            <a:pPr algn="just"/>
            <a:r>
              <a:rPr lang="zh-CN" altLang="en-US" sz="3200" dirty="0"/>
              <a:t>三、张瑞芳</a:t>
            </a:r>
            <a:r>
              <a:rPr lang="en-US" altLang="zh-CN" sz="3200" dirty="0"/>
              <a:t>——</a:t>
            </a:r>
            <a:r>
              <a:rPr lang="zh-CN" altLang="en-US" sz="3200" dirty="0"/>
              <a:t>探索社会主义工农新人物创造的一代先驱</a:t>
            </a:r>
          </a:p>
        </p:txBody>
      </p:sp>
      <p:sp>
        <p:nvSpPr>
          <p:cNvPr id="3" name="文本占位符 2"/>
          <p:cNvSpPr>
            <a:spLocks noGrp="1"/>
          </p:cNvSpPr>
          <p:nvPr>
            <p:ph type="body" orient="vert" idx="1"/>
          </p:nvPr>
        </p:nvSpPr>
        <p:spPr>
          <a:xfrm>
            <a:off x="678956" y="1330534"/>
            <a:ext cx="11399886" cy="5467777"/>
          </a:xfrm>
        </p:spPr>
        <p:txBody>
          <a:bodyPr vert="horz">
            <a:noAutofit/>
          </a:bodyPr>
          <a:lstStyle/>
          <a:p>
            <a:pPr algn="just">
              <a:lnSpc>
                <a:spcPct val="100000"/>
              </a:lnSpc>
            </a:pPr>
            <a:r>
              <a:rPr lang="zh-CN" altLang="en-US" sz="1800" dirty="0">
                <a:latin typeface="微软雅黑 Light" panose="020B0502040204020203" pitchFamily="34" charset="-122"/>
              </a:rPr>
              <a:t>她注重当时社会的政治气氛和时代脉搏在创作中的表现，深入生活、贴近生活。</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案例：</a:t>
            </a:r>
            <a:endParaRPr lang="en-US" altLang="zh-CN" sz="1800" dirty="0">
              <a:latin typeface="微软雅黑 Light" panose="020B0502040204020203" pitchFamily="34" charset="-122"/>
            </a:endParaRPr>
          </a:p>
          <a:p>
            <a:pPr algn="just">
              <a:lnSpc>
                <a:spcPct val="100000"/>
              </a:lnSpc>
            </a:pP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三八河边</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她在一种看似平淡的生活原生态的纪实风格里，艺术地记录陈桂贞从一位普通妇女成长为女社长的真实经历，表演惟妙惟肖。她和农村妇女围坐在地里开会想主意，她带领群众扬鞭赶着马车缴公粮等场景，人物那泼辣干练的乡土气息和纯朴的气质，体现出张瑞芳对自身原有委婉、细腻情感表演的开拓，本色中寓有粗犷、豪放的个性，与角色融为一体的质朴演技所透出的艺术美，令观众赞不绝口，无不为她的精彩表演所折服。</a:t>
            </a:r>
            <a:endParaRPr lang="en-US" altLang="zh-CN" sz="1800" dirty="0">
              <a:latin typeface="微软雅黑 Light" panose="020B0502040204020203" pitchFamily="34" charset="-122"/>
            </a:endParaRPr>
          </a:p>
          <a:p>
            <a:pPr algn="just">
              <a:lnSpc>
                <a:spcPct val="100000"/>
              </a:lnSpc>
            </a:pP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万紫千红总是春</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张瑞芳扮演坚决走出家门组织街道家庭妇女实现自身社会价值的女性形象彩凤，她没有概念化地去表现彩凤对传统势力的不妥协和人物思想境界的高大完美，而是把人物演得那样平和、自然、贴切，既没有对后进女友的训斥和歧视，也没有不近人情地对待婆母。演员不仅把自身的真诚融入了角色，而且把对那个时代新型人际关系的理解、感受以及人情的温馨展现出来，使观众在艺术美中感受到生活美，同时也折射出演员自身的思想境界。</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总之，张瑞芳是以对待艺术的真诚和深入生活所引发的创作激情，改变了自己从</a:t>
            </a:r>
            <a:r>
              <a:rPr lang="en-US" altLang="zh-CN" sz="1800" dirty="0">
                <a:latin typeface="微软雅黑 Light" panose="020B0502040204020203" pitchFamily="34" charset="-122"/>
              </a:rPr>
              <a:t>40</a:t>
            </a:r>
            <a:r>
              <a:rPr lang="zh-CN" altLang="en-US" sz="1800" dirty="0">
                <a:latin typeface="微软雅黑 Light" panose="020B0502040204020203" pitchFamily="34" charset="-122"/>
              </a:rPr>
              <a:t>年代起仅靠“直觉”进行舞台表演的特点，凭借自己精湛的创作才华和开拓新文艺的高度责任感，塑造了一系列生动的新时期的人物形象。</a:t>
            </a:r>
          </a:p>
          <a:p>
            <a:pPr algn="just">
              <a:lnSpc>
                <a:spcPct val="100000"/>
              </a:lnSpc>
            </a:pPr>
            <a:endParaRPr lang="zh-CN" altLang="en-US"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extLst>
      <p:ext uri="{BB962C8B-B14F-4D97-AF65-F5344CB8AC3E}">
        <p14:creationId xmlns:p14="http://schemas.microsoft.com/office/powerpoint/2010/main" val="2037513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36302" y="148679"/>
            <a:ext cx="10380091" cy="1317119"/>
          </a:xfrm>
        </p:spPr>
        <p:txBody>
          <a:bodyPr/>
          <a:lstStyle/>
          <a:p>
            <a:pPr algn="just"/>
            <a:r>
              <a:rPr lang="zh-CN" altLang="en-US" sz="3200" dirty="0"/>
              <a:t>三、张瑞芳</a:t>
            </a:r>
            <a:r>
              <a:rPr lang="en-US" altLang="zh-CN" sz="3200" dirty="0"/>
              <a:t>——</a:t>
            </a:r>
            <a:r>
              <a:rPr lang="zh-CN" altLang="en-US" sz="3200" dirty="0"/>
              <a:t>探索社会主义工农新人物创造的一代先驱</a:t>
            </a:r>
          </a:p>
        </p:txBody>
      </p:sp>
      <p:sp>
        <p:nvSpPr>
          <p:cNvPr id="3" name="文本占位符 2"/>
          <p:cNvSpPr>
            <a:spLocks noGrp="1"/>
          </p:cNvSpPr>
          <p:nvPr>
            <p:ph type="body" orient="vert" idx="1"/>
          </p:nvPr>
        </p:nvSpPr>
        <p:spPr>
          <a:xfrm>
            <a:off x="678956" y="1330534"/>
            <a:ext cx="8678587" cy="5467777"/>
          </a:xfrm>
        </p:spPr>
        <p:txBody>
          <a:bodyPr vert="horz">
            <a:noAutofit/>
          </a:bodyPr>
          <a:lstStyle/>
          <a:p>
            <a:pPr algn="just">
              <a:lnSpc>
                <a:spcPct val="100000"/>
              </a:lnSpc>
              <a:buFont typeface="Wingdings" panose="05000000000000000000" pitchFamily="2" charset="2"/>
              <a:buChar char="u"/>
            </a:pPr>
            <a:r>
              <a:rPr lang="zh-CN" altLang="en-US" sz="1600" b="1" dirty="0">
                <a:latin typeface="微软雅黑 Light" panose="020B0502040204020203" pitchFamily="34" charset="-122"/>
              </a:rPr>
              <a:t>案例：</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李双双</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的放映，曾在全国农村掀起学习高潮；</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五朵金花</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的放映，也曾使白族地区掀起“金花热”，其社会作用不可替代，其艺术价值也不可低估。</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关键：艺术家能否真正深入生活去挖掘他们身上真实的美，生动地、深刻地、丰富地表现他们的情感，表现他们在各种规定情境下复杂独特的情感变化中蕴含的人情、人性、人品的美。真正地反映了时代特征的人物形象，也是可以超越历史而存活在观众心目中的艺术形象。</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张瑞芳同志</a:t>
            </a:r>
            <a:r>
              <a:rPr lang="en-US" altLang="zh-CN" sz="1600" dirty="0">
                <a:latin typeface="微软雅黑 Light" panose="020B0502040204020203" pitchFamily="34" charset="-122"/>
              </a:rPr>
              <a:t>20</a:t>
            </a:r>
            <a:r>
              <a:rPr lang="zh-CN" altLang="en-US" sz="1600" dirty="0">
                <a:latin typeface="微软雅黑 Light" panose="020B0502040204020203" pitchFamily="34" charset="-122"/>
              </a:rPr>
              <a:t>世纪</a:t>
            </a:r>
            <a:r>
              <a:rPr lang="en-US" altLang="zh-CN" sz="1600" dirty="0">
                <a:latin typeface="微软雅黑 Light" panose="020B0502040204020203" pitchFamily="34" charset="-122"/>
              </a:rPr>
              <a:t>40</a:t>
            </a:r>
            <a:r>
              <a:rPr lang="zh-CN" altLang="en-US" sz="1600" dirty="0">
                <a:latin typeface="微软雅黑 Light" panose="020B0502040204020203" pitchFamily="34" charset="-122"/>
              </a:rPr>
              <a:t>年代舞台上的婵娟、愫芳的创造，赢得了山城文艺界和广大观众的喝彩；</a:t>
            </a:r>
            <a:r>
              <a:rPr lang="en-US" altLang="zh-CN" sz="1600" dirty="0">
                <a:latin typeface="微软雅黑 Light" panose="020B0502040204020203" pitchFamily="34" charset="-122"/>
              </a:rPr>
              <a:t>60</a:t>
            </a:r>
            <a:r>
              <a:rPr lang="zh-CN" altLang="en-US" sz="1600" dirty="0">
                <a:latin typeface="微软雅黑 Light" panose="020B0502040204020203" pitchFamily="34" charset="-122"/>
              </a:rPr>
              <a:t>年代银幕上的李双双的成功，则赢得了全国几亿农民的心。这是新人物带给她创作的新天地。</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她在时代大环境的要求下，放弃和调整了自己创作个性中的美学擅长，而多方面地开拓了自我，积极塑造工农新人物并逐渐走出了一条创作新路。这是特定历史时期给予他们的历史使命与责任。</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她数十年多次在北京电影学院、中央戏剧学院为学生讲艺术创作与生活的关系。作为中国电影表演艺术学会会长，她在多次主持学会奖的评奖和组织学术讨论活动时，也一再谈及自己在生活与创作关系上的感受、经验与教训。</a:t>
            </a:r>
            <a:endParaRPr lang="en-US" altLang="zh-CN" sz="1600"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启示：</a:t>
            </a:r>
            <a:r>
              <a:rPr lang="zh-CN" altLang="en-US" sz="1600" dirty="0">
                <a:latin typeface="微软雅黑 Light" panose="020B0502040204020203" pitchFamily="34" charset="-122"/>
              </a:rPr>
              <a:t>艺术要反映新时期的新人物，需要继续沿着先驱者们开拓的道路，深入生活，找到时代要求与个人创作擅长的契合点，多塑造些鲜明生动的新人物，振奋民族斗志，净化人民心灵，留下我们创作的足迹。</a:t>
            </a:r>
          </a:p>
          <a:p>
            <a:pPr algn="just">
              <a:lnSpc>
                <a:spcPct val="100000"/>
              </a:lnSpc>
            </a:pPr>
            <a:endParaRPr lang="zh-CN" altLang="en-US" sz="1800" dirty="0">
              <a:latin typeface="微软雅黑 Light" panose="020B0502040204020203" pitchFamily="34" charset="-122"/>
            </a:endParaRPr>
          </a:p>
          <a:p>
            <a:pPr marL="0" indent="0" algn="just">
              <a:lnSpc>
                <a:spcPct val="100000"/>
              </a:lnSpc>
              <a:buNone/>
            </a:pPr>
            <a:endParaRPr lang="zh-CN" altLang="en-US"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5" name="image189.png">
            <a:extLst>
              <a:ext uri="{FF2B5EF4-FFF2-40B4-BE49-F238E27FC236}">
                <a16:creationId xmlns:a16="http://schemas.microsoft.com/office/drawing/2014/main" id="{9B53833A-C4E5-4B05-8BA3-3BC63DB9DF13}"/>
              </a:ext>
            </a:extLst>
          </p:cNvPr>
          <p:cNvPicPr/>
          <p:nvPr/>
        </p:nvPicPr>
        <p:blipFill>
          <a:blip r:embed="rId3" cstate="print"/>
          <a:stretch>
            <a:fillRect/>
          </a:stretch>
        </p:blipFill>
        <p:spPr>
          <a:xfrm>
            <a:off x="9345820" y="1056761"/>
            <a:ext cx="2834457" cy="2053294"/>
          </a:xfrm>
          <a:prstGeom prst="rect">
            <a:avLst/>
          </a:prstGeom>
        </p:spPr>
      </p:pic>
      <p:pic>
        <p:nvPicPr>
          <p:cNvPr id="6" name="image190.png">
            <a:extLst>
              <a:ext uri="{FF2B5EF4-FFF2-40B4-BE49-F238E27FC236}">
                <a16:creationId xmlns:a16="http://schemas.microsoft.com/office/drawing/2014/main" id="{35AC1479-3045-463E-B118-04B9F680C215}"/>
              </a:ext>
            </a:extLst>
          </p:cNvPr>
          <p:cNvPicPr/>
          <p:nvPr/>
        </p:nvPicPr>
        <p:blipFill>
          <a:blip r:embed="rId4" cstate="print"/>
          <a:stretch>
            <a:fillRect/>
          </a:stretch>
        </p:blipFill>
        <p:spPr>
          <a:xfrm>
            <a:off x="9357543" y="4342031"/>
            <a:ext cx="2834457" cy="1843477"/>
          </a:xfrm>
          <a:prstGeom prst="rect">
            <a:avLst/>
          </a:prstGeom>
        </p:spPr>
      </p:pic>
    </p:spTree>
    <p:extLst>
      <p:ext uri="{BB962C8B-B14F-4D97-AF65-F5344CB8AC3E}">
        <p14:creationId xmlns:p14="http://schemas.microsoft.com/office/powerpoint/2010/main" val="3345032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8203" y="93670"/>
            <a:ext cx="10100170" cy="1317119"/>
          </a:xfrm>
        </p:spPr>
        <p:txBody>
          <a:bodyPr/>
          <a:lstStyle/>
          <a:p>
            <a:pPr algn="just"/>
            <a:r>
              <a:rPr lang="zh-CN" altLang="en-US" sz="3200" dirty="0"/>
              <a:t>四、一个时代的英雄全景观形象</a:t>
            </a:r>
            <a:r>
              <a:rPr lang="en-US" altLang="zh-CN" sz="3200" dirty="0"/>
              <a:t>——</a:t>
            </a:r>
            <a:r>
              <a:rPr lang="zh-CN" altLang="en-US" sz="3200" dirty="0"/>
              <a:t>回顾于洋银幕创作</a:t>
            </a:r>
          </a:p>
        </p:txBody>
      </p:sp>
      <p:sp>
        <p:nvSpPr>
          <p:cNvPr id="3" name="文本占位符 2"/>
          <p:cNvSpPr>
            <a:spLocks noGrp="1"/>
          </p:cNvSpPr>
          <p:nvPr>
            <p:ph type="body" orient="vert" idx="1"/>
          </p:nvPr>
        </p:nvSpPr>
        <p:spPr>
          <a:xfrm>
            <a:off x="678956" y="1330534"/>
            <a:ext cx="9712184" cy="5467777"/>
          </a:xfrm>
        </p:spPr>
        <p:txBody>
          <a:bodyPr vert="horz">
            <a:noAutofit/>
          </a:bodyPr>
          <a:lstStyle/>
          <a:p>
            <a:pPr marL="342900" indent="-342900" algn="just">
              <a:lnSpc>
                <a:spcPct val="100000"/>
              </a:lnSpc>
              <a:buFont typeface="+mj-lt"/>
              <a:buAutoNum type="arabicPeriod"/>
            </a:pPr>
            <a:r>
              <a:rPr lang="zh-CN" altLang="en-US" sz="2000" b="1" dirty="0">
                <a:latin typeface="微软雅黑 Light" panose="020B0502040204020203" pitchFamily="34" charset="-122"/>
              </a:rPr>
              <a:t>于洋作品的历史意义与现实意义</a:t>
            </a:r>
            <a:endParaRPr lang="en-US" altLang="zh-CN" sz="2000" b="1"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于洋从事电影表演创作是从新中国诞生前的</a:t>
            </a:r>
            <a:r>
              <a:rPr lang="en-US" altLang="zh-CN" sz="2000" dirty="0">
                <a:latin typeface="微软雅黑 Light" panose="020B0502040204020203" pitchFamily="34" charset="-122"/>
              </a:rPr>
              <a:t>1947</a:t>
            </a:r>
            <a:r>
              <a:rPr lang="zh-CN" altLang="en-US" sz="2000" dirty="0">
                <a:latin typeface="微软雅黑 Light" panose="020B0502040204020203" pitchFamily="34" charset="-122"/>
              </a:rPr>
              <a:t>年拍摄</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留下他打老蒋</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起，随后他参加了新中国拍摄的第一部电影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桥</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，饰演炼钢工人吴一竹，</a:t>
            </a:r>
            <a:r>
              <a:rPr lang="en-US" altLang="zh-CN" sz="2000" dirty="0">
                <a:latin typeface="微软雅黑 Light" panose="020B0502040204020203" pitchFamily="34" charset="-122"/>
              </a:rPr>
              <a:t>2002</a:t>
            </a:r>
            <a:r>
              <a:rPr lang="zh-CN" altLang="en-US" sz="2000" dirty="0">
                <a:latin typeface="微软雅黑 Light" panose="020B0502040204020203" pitchFamily="34" charset="-122"/>
              </a:rPr>
              <a:t>年出演电影</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惊涛骇浪</a:t>
            </a:r>
            <a:r>
              <a:rPr lang="en-US" altLang="zh-CN" sz="2000" dirty="0">
                <a:latin typeface="微软雅黑 Light" panose="020B0502040204020203" pitchFamily="34" charset="-122"/>
              </a:rPr>
              <a:t>》</a:t>
            </a:r>
            <a:r>
              <a:rPr lang="zh-CN" altLang="en-US" sz="2000" dirty="0">
                <a:latin typeface="微软雅黑 Light" panose="020B0502040204020203" pitchFamily="34" charset="-122"/>
              </a:rPr>
              <a:t>中的李司令员。</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在他近六十年的</a:t>
            </a:r>
            <a:r>
              <a:rPr lang="en-US" altLang="zh-CN" sz="2000" dirty="0">
                <a:latin typeface="微软雅黑 Light" panose="020B0502040204020203" pitchFamily="34" charset="-122"/>
              </a:rPr>
              <a:t>30</a:t>
            </a:r>
            <a:r>
              <a:rPr lang="zh-CN" altLang="en-US" sz="2000" dirty="0">
                <a:latin typeface="微软雅黑 Light" panose="020B0502040204020203" pitchFamily="34" charset="-122"/>
              </a:rPr>
              <a:t>余部电影创作中，可以说是把一生交给了电影，并且一直与时代同步，与人民大众生活近距离地接触，是为当代人，是为人民大众而不是小众创作的。他的作品是一个时代的作品，是紧扣时代的脉搏，围绕时代主旋律创作的作品，因而具有时代本质的意义。</a:t>
            </a:r>
            <a:endParaRPr lang="en-US" altLang="zh-CN" sz="2000" dirty="0">
              <a:latin typeface="微软雅黑 Light" panose="020B0502040204020203" pitchFamily="34" charset="-122"/>
            </a:endParaRPr>
          </a:p>
          <a:p>
            <a:pPr algn="just">
              <a:lnSpc>
                <a:spcPct val="100000"/>
              </a:lnSpc>
            </a:pPr>
            <a:r>
              <a:rPr lang="zh-CN" altLang="en-US" sz="2000" dirty="0">
                <a:latin typeface="微软雅黑 Light" panose="020B0502040204020203" pitchFamily="34" charset="-122"/>
              </a:rPr>
              <a:t>在“红色经典”作品中，于洋所塑造的多是以正面出现的、具有英雄品质的人物，为当代工农大众树碑立传。</a:t>
            </a:r>
            <a:endParaRPr lang="en-US" altLang="zh-CN" sz="2000" dirty="0">
              <a:latin typeface="微软雅黑 Light" panose="020B0502040204020203" pitchFamily="34" charset="-122"/>
            </a:endParaRPr>
          </a:p>
          <a:p>
            <a:pPr marL="0" indent="0" algn="just">
              <a:lnSpc>
                <a:spcPct val="100000"/>
              </a:lnSpc>
              <a:buNone/>
            </a:pPr>
            <a:endParaRPr lang="zh-CN" altLang="en-US" sz="2400" dirty="0">
              <a:latin typeface="微软雅黑 Light" panose="020B0502040204020203" pitchFamily="34" charset="-122"/>
            </a:endParaRPr>
          </a:p>
          <a:p>
            <a:pPr marL="0" indent="0" algn="just">
              <a:lnSpc>
                <a:spcPct val="100000"/>
              </a:lnSpc>
              <a:buNone/>
            </a:pPr>
            <a:endParaRPr lang="zh-CN" altLang="en-US"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9" name="image191.png">
            <a:extLst>
              <a:ext uri="{FF2B5EF4-FFF2-40B4-BE49-F238E27FC236}">
                <a16:creationId xmlns:a16="http://schemas.microsoft.com/office/drawing/2014/main" id="{834434A8-3F4F-41C6-B2DD-EB2B36B74047}"/>
              </a:ext>
            </a:extLst>
          </p:cNvPr>
          <p:cNvPicPr/>
          <p:nvPr/>
        </p:nvPicPr>
        <p:blipFill>
          <a:blip r:embed="rId3" cstate="print"/>
          <a:stretch>
            <a:fillRect/>
          </a:stretch>
        </p:blipFill>
        <p:spPr>
          <a:xfrm>
            <a:off x="10379417" y="1451630"/>
            <a:ext cx="1800860" cy="2392045"/>
          </a:xfrm>
          <a:prstGeom prst="rect">
            <a:avLst/>
          </a:prstGeom>
        </p:spPr>
      </p:pic>
    </p:spTree>
    <p:extLst>
      <p:ext uri="{BB962C8B-B14F-4D97-AF65-F5344CB8AC3E}">
        <p14:creationId xmlns:p14="http://schemas.microsoft.com/office/powerpoint/2010/main" val="229246082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a:extLst>
              <a:ext uri="{FF2B5EF4-FFF2-40B4-BE49-F238E27FC236}">
                <a16:creationId xmlns:a16="http://schemas.microsoft.com/office/drawing/2014/main" id="{291CD18F-452A-4F88-9BA9-1DF0A6910BBF}"/>
              </a:ext>
            </a:extLst>
          </p:cNvPr>
          <p:cNvGraphicFramePr/>
          <p:nvPr/>
        </p:nvGraphicFramePr>
        <p:xfrm>
          <a:off x="180690" y="2266835"/>
          <a:ext cx="11963856" cy="4467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8" name="文本框 7">
            <a:extLst>
              <a:ext uri="{FF2B5EF4-FFF2-40B4-BE49-F238E27FC236}">
                <a16:creationId xmlns:a16="http://schemas.microsoft.com/office/drawing/2014/main" id="{31077F5C-F102-473C-9D81-06BE3FF20FEA}"/>
              </a:ext>
            </a:extLst>
          </p:cNvPr>
          <p:cNvSpPr txBox="1"/>
          <p:nvPr/>
        </p:nvSpPr>
        <p:spPr>
          <a:xfrm>
            <a:off x="974630" y="1201748"/>
            <a:ext cx="11217370" cy="1477328"/>
          </a:xfrm>
          <a:prstGeom prst="rect">
            <a:avLst/>
          </a:prstGeom>
          <a:noFill/>
        </p:spPr>
        <p:txBody>
          <a:bodyPr wrap="square">
            <a:spAutoFit/>
          </a:bodyPr>
          <a:lstStyle/>
          <a:p>
            <a:pPr marL="285750" indent="-285750" algn="just">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按影片中人物生存的年代编序看，这些人物的创作，前后跨越了六七十年。</a:t>
            </a:r>
            <a:endParaRPr lang="en-US" altLang="zh-CN" dirty="0">
              <a:latin typeface="微软雅黑 Light" panose="020B0502040204020203" pitchFamily="34" charset="-122"/>
              <a:ea typeface="微软雅黑 Light" panose="020B0502040204020203" pitchFamily="34" charset="-122"/>
            </a:endParaRPr>
          </a:p>
          <a:p>
            <a:pPr marL="285750" indent="-285750" algn="just">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这些人物是紧贴时代，紧贴革命斗争生活的，是观众熟悉的、认知的，体现了一个完整时代的一种昂扬的革命激情与革命精神。</a:t>
            </a:r>
            <a:endParaRPr lang="en-US" altLang="zh-CN" dirty="0">
              <a:latin typeface="微软雅黑 Light" panose="020B0502040204020203" pitchFamily="34" charset="-122"/>
              <a:ea typeface="微软雅黑 Light" panose="020B0502040204020203" pitchFamily="34" charset="-122"/>
            </a:endParaRPr>
          </a:p>
          <a:p>
            <a:pPr marL="285750" indent="-285750" algn="just">
              <a:buFont typeface="Arial" panose="020B0604020202020204" pitchFamily="34" charset="0"/>
              <a:buChar char="•"/>
            </a:pPr>
            <a:r>
              <a:rPr lang="zh-CN" altLang="en-US" dirty="0">
                <a:latin typeface="微软雅黑 Light" panose="020B0502040204020203" pitchFamily="34" charset="-122"/>
                <a:ea typeface="微软雅黑 Light" panose="020B0502040204020203" pitchFamily="34" charset="-122"/>
              </a:rPr>
              <a:t>于洋用表演创作近距离地、全景式地记录和再现了上世纪中国风云变幻的历史</a:t>
            </a:r>
            <a:r>
              <a:rPr lang="en-US" altLang="zh-CN" dirty="0">
                <a:latin typeface="微软雅黑 Light" panose="020B0502040204020203" pitchFamily="34" charset="-122"/>
                <a:ea typeface="微软雅黑 Light" panose="020B0502040204020203" pitchFamily="34" charset="-122"/>
              </a:rPr>
              <a:t>——</a:t>
            </a:r>
            <a:r>
              <a:rPr lang="zh-CN" altLang="en-US" dirty="0">
                <a:latin typeface="微软雅黑 Light" panose="020B0502040204020203" pitchFamily="34" charset="-122"/>
                <a:ea typeface="微软雅黑 Light" panose="020B0502040204020203" pitchFamily="34" charset="-122"/>
              </a:rPr>
              <a:t>革命斗争的历史和建设新中国的历史。这些人物的精神面貌所展现的真善美，也体现了一种民族的主体性格。</a:t>
            </a:r>
          </a:p>
        </p:txBody>
      </p:sp>
      <p:pic>
        <p:nvPicPr>
          <p:cNvPr id="10" name="image192.png">
            <a:extLst>
              <a:ext uri="{FF2B5EF4-FFF2-40B4-BE49-F238E27FC236}">
                <a16:creationId xmlns:a16="http://schemas.microsoft.com/office/drawing/2014/main" id="{3C43FFC4-B3E7-4377-8E15-4D8AABA7434F}"/>
              </a:ext>
            </a:extLst>
          </p:cNvPr>
          <p:cNvPicPr/>
          <p:nvPr/>
        </p:nvPicPr>
        <p:blipFill>
          <a:blip r:embed="rId8" cstate="print"/>
          <a:stretch>
            <a:fillRect/>
          </a:stretch>
        </p:blipFill>
        <p:spPr>
          <a:xfrm>
            <a:off x="0" y="5393317"/>
            <a:ext cx="1144369" cy="1464683"/>
          </a:xfrm>
          <a:prstGeom prst="rect">
            <a:avLst/>
          </a:prstGeom>
        </p:spPr>
      </p:pic>
      <p:sp>
        <p:nvSpPr>
          <p:cNvPr id="11" name="标题 1">
            <a:extLst>
              <a:ext uri="{FF2B5EF4-FFF2-40B4-BE49-F238E27FC236}">
                <a16:creationId xmlns:a16="http://schemas.microsoft.com/office/drawing/2014/main" id="{88B198FB-4A9E-4EB1-B73A-82B0746F1DCF}"/>
              </a:ext>
            </a:extLst>
          </p:cNvPr>
          <p:cNvSpPr>
            <a:spLocks noGrp="1"/>
          </p:cNvSpPr>
          <p:nvPr>
            <p:ph type="title"/>
          </p:nvPr>
        </p:nvSpPr>
        <p:spPr>
          <a:xfrm>
            <a:off x="958203" y="93670"/>
            <a:ext cx="10100170" cy="1317119"/>
          </a:xfrm>
        </p:spPr>
        <p:txBody>
          <a:bodyPr/>
          <a:lstStyle/>
          <a:p>
            <a:pPr algn="just"/>
            <a:r>
              <a:rPr lang="zh-CN" altLang="en-US" sz="3200" dirty="0"/>
              <a:t>四、一个时代的英雄全景观形象</a:t>
            </a:r>
            <a:r>
              <a:rPr lang="en-US" altLang="zh-CN" sz="3200" dirty="0"/>
              <a:t>——</a:t>
            </a:r>
            <a:r>
              <a:rPr lang="zh-CN" altLang="en-US" sz="3200" dirty="0"/>
              <a:t>回顾于洋银幕创作</a:t>
            </a:r>
          </a:p>
        </p:txBody>
      </p:sp>
    </p:spTree>
    <p:extLst>
      <p:ext uri="{BB962C8B-B14F-4D97-AF65-F5344CB8AC3E}">
        <p14:creationId xmlns:p14="http://schemas.microsoft.com/office/powerpoint/2010/main" val="36639073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28234" y="1508369"/>
            <a:ext cx="11405361" cy="5289942"/>
          </a:xfrm>
        </p:spPr>
        <p:txBody>
          <a:bodyPr vert="horz">
            <a:noAutofit/>
          </a:bodyPr>
          <a:lstStyle/>
          <a:p>
            <a:pPr marL="457200" indent="-457200" algn="just">
              <a:lnSpc>
                <a:spcPct val="100000"/>
              </a:lnSpc>
              <a:buFont typeface="+mj-lt"/>
              <a:buAutoNum type="arabicPeriod" startAt="2"/>
            </a:pPr>
            <a:r>
              <a:rPr lang="zh-CN" altLang="en-US" sz="2000" b="1" dirty="0">
                <a:latin typeface="微软雅黑 Light" panose="020B0502040204020203" pitchFamily="34" charset="-122"/>
              </a:rPr>
              <a:t>于洋作品的艺术形象刻画与塑造</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一个完美式的人物，一个时代的英雄人物，常常是难得地把真善美（外在的美和内心的美）集聚为一体的，这常成为导演在选择演员，观众在欣赏影片时一种自然的审美要求，也是编导对演员内外部条件的苛刻的要求。</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演员在进行角色的创作时会有自己的局限或优势。</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于洋凭借他</a:t>
            </a:r>
            <a:r>
              <a:rPr lang="zh-CN" altLang="en-US" sz="1800" b="1" dirty="0">
                <a:latin typeface="微软雅黑 Light" panose="020B0502040204020203" pitchFamily="34" charset="-122"/>
              </a:rPr>
              <a:t>自身外形的彪悍中含有睿智、粗犷中带有英俊的优势</a:t>
            </a:r>
            <a:r>
              <a:rPr lang="zh-CN" altLang="en-US" sz="1800" dirty="0">
                <a:latin typeface="微软雅黑 Light" panose="020B0502040204020203" pitchFamily="34" charset="-122"/>
              </a:rPr>
              <a:t>得到了各种各样的拍摄机会。同时，他又在一个良好的革命队伍环境中得到了锻炼和艺术的熏陶，他丰富的生活阅历，包括苦难的童年经历以及很早接触革命受到的教育，使他在那个年代进行创作时不断主动深入生活、体验生活，逐渐形成了自身的艺术气质、艺德人品，加上自身的勤奋好学，使他在获得一个个创作机遇时，他的生活激情、创作激情能很好地转换为人物的激情，生活体验与生活阅历能很好地转换为人物的内心情感的积累，他的个人性格与气质能够较好地在创作中与人物融合。</a:t>
            </a:r>
            <a:endParaRPr lang="en-US" altLang="zh-CN" sz="1800"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从气质上整体地把握工农兵人物</a:t>
            </a:r>
            <a:r>
              <a:rPr lang="zh-CN" altLang="en-US" sz="1800" dirty="0">
                <a:latin typeface="微软雅黑 Light" panose="020B0502040204020203" pitchFamily="34" charset="-122"/>
              </a:rPr>
              <a:t>是新中国电影表演创作的一个重要特征，也是于洋创作的优势。</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于洋善于思考，他将与一些老艺术家如王滨、伊琳、蓝马、刘琼、崔嵬、水华、陈强、谢添等的合作过程中所受到的熏陶和自身的勤奋好学，很快转化为自己日臻成熟的表演技巧，给我们的银幕留下了一系列令人印象深刻的形象：靳恭绶、肖祥、江泰、刘杰、赵四海等。这些人物的创作被赋予了新中国电影绚丽的色彩，这些也正是于洋创作走向成熟后的作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BA30FAAE-6E0E-43A7-9E50-979905CE869E}"/>
              </a:ext>
            </a:extLst>
          </p:cNvPr>
          <p:cNvSpPr>
            <a:spLocks noGrp="1"/>
          </p:cNvSpPr>
          <p:nvPr>
            <p:ph type="title"/>
          </p:nvPr>
        </p:nvSpPr>
        <p:spPr>
          <a:xfrm>
            <a:off x="958203" y="93670"/>
            <a:ext cx="10100170" cy="1317119"/>
          </a:xfrm>
        </p:spPr>
        <p:txBody>
          <a:bodyPr/>
          <a:lstStyle/>
          <a:p>
            <a:pPr algn="just"/>
            <a:r>
              <a:rPr lang="zh-CN" altLang="en-US" sz="3200" dirty="0"/>
              <a:t>四、一个时代的英雄全景观形象</a:t>
            </a:r>
            <a:r>
              <a:rPr lang="en-US" altLang="zh-CN" sz="3200" dirty="0"/>
              <a:t>——</a:t>
            </a:r>
            <a:r>
              <a:rPr lang="zh-CN" altLang="en-US" sz="3200" dirty="0"/>
              <a:t>回顾于洋银幕创作</a:t>
            </a:r>
          </a:p>
        </p:txBody>
      </p:sp>
    </p:spTree>
    <p:extLst>
      <p:ext uri="{BB962C8B-B14F-4D97-AF65-F5344CB8AC3E}">
        <p14:creationId xmlns:p14="http://schemas.microsoft.com/office/powerpoint/2010/main" val="21841575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28234" y="1508369"/>
            <a:ext cx="11405361" cy="5289942"/>
          </a:xfrm>
        </p:spPr>
        <p:txBody>
          <a:bodyPr vert="horz">
            <a:noAutofit/>
          </a:bodyPr>
          <a:lstStyle/>
          <a:p>
            <a:pPr marL="457200" indent="-457200" algn="just">
              <a:lnSpc>
                <a:spcPct val="100000"/>
              </a:lnSpc>
              <a:buFont typeface="+mj-lt"/>
              <a:buAutoNum type="arabicPeriod" startAt="2"/>
            </a:pPr>
            <a:r>
              <a:rPr lang="zh-CN" altLang="en-US" sz="2000" b="1" dirty="0">
                <a:latin typeface="微软雅黑 Light" panose="020B0502040204020203" pitchFamily="34" charset="-122"/>
              </a:rPr>
              <a:t>于洋作品的艺术形象刻画与塑造</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于洋在和众多导演的合作中，在把握着剧本时代和人物命运中，融入自身特有的粗犷、豪放、硬朗的气质性格，塑造了一系列带有民族个性的阳光、乐观、坚毅、挺拔、不屈不挠精神的人物。</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于洋的</a:t>
            </a:r>
            <a:r>
              <a:rPr lang="zh-CN" altLang="en-US" sz="1800" b="1" dirty="0">
                <a:latin typeface="微软雅黑 Light" panose="020B0502040204020203" pitchFamily="34" charset="-122"/>
              </a:rPr>
              <a:t>创作特点</a:t>
            </a:r>
            <a:r>
              <a:rPr lang="zh-CN" altLang="en-US" sz="1800" dirty="0">
                <a:latin typeface="微软雅黑 Light" panose="020B0502040204020203" pitchFamily="34" charset="-122"/>
              </a:rPr>
              <a:t>：</a:t>
            </a:r>
            <a:endParaRPr lang="en-US" altLang="zh-CN" sz="1800"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塑造人物的整体感强</a:t>
            </a:r>
            <a:r>
              <a:rPr lang="zh-CN" altLang="en-US" sz="1800" dirty="0">
                <a:latin typeface="微软雅黑 Light" panose="020B0502040204020203" pitchFamily="34" charset="-122"/>
              </a:rPr>
              <a:t>（像是一种大泼墨、大手笔的气势磅礴的中国写意画，而不是那种用笔纤细、精巧的工笔画）；</a:t>
            </a:r>
            <a:endParaRPr lang="en-US" altLang="zh-CN" sz="1800"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人物的生活实感鲜明</a:t>
            </a:r>
            <a:r>
              <a:rPr lang="zh-CN" altLang="en-US" sz="1800" dirty="0">
                <a:latin typeface="微软雅黑 Light" panose="020B0502040204020203" pitchFamily="34" charset="-122"/>
              </a:rPr>
              <a:t>（全是和我们同时代的近距离能触摸到的可亲可敬的活生生的人，而不是概念化的人）；</a:t>
            </a:r>
            <a:endParaRPr lang="en-US" altLang="zh-CN" sz="1800"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人物具有强烈的激情</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对革命的信念、对人民的忠诚所具有的激情（这种演员真实的激情融入角色的情感，能使观众受到人物的感染，获得思想的启迪，从而转化成一种精神力量）。</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综观于洋的整体创作，人物似乎单一了些，近似是一种类型，但当细细品味时，又不雷同，人各有貌，栩栩如生，光泽耀眼。</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正是这些人物所焕发出的光彩，使得新中国电影在百余年的中国电影史册上具有无比的光辉，也正是这一系列形象所蕴涵的真善美，使得于洋创作成为一个时代的英雄全景观形象，具有永久的艺术魅力。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93670"/>
            <a:ext cx="10100170" cy="1317119"/>
          </a:xfrm>
        </p:spPr>
        <p:txBody>
          <a:bodyPr/>
          <a:lstStyle/>
          <a:p>
            <a:pPr algn="just"/>
            <a:r>
              <a:rPr lang="zh-CN" altLang="en-US" sz="3200" dirty="0"/>
              <a:t>四、一个时代的英雄全景观形象</a:t>
            </a:r>
            <a:r>
              <a:rPr lang="en-US" altLang="zh-CN" sz="3200" dirty="0"/>
              <a:t>——</a:t>
            </a:r>
            <a:r>
              <a:rPr lang="zh-CN" altLang="en-US" sz="3200" dirty="0"/>
              <a:t>回顾于洋银幕创作</a:t>
            </a:r>
          </a:p>
        </p:txBody>
      </p:sp>
    </p:spTree>
    <p:extLst>
      <p:ext uri="{BB962C8B-B14F-4D97-AF65-F5344CB8AC3E}">
        <p14:creationId xmlns:p14="http://schemas.microsoft.com/office/powerpoint/2010/main" val="36101020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1800226" y="1552171"/>
            <a:ext cx="10333370" cy="5246140"/>
          </a:xfrm>
        </p:spPr>
        <p:txBody>
          <a:bodyPr vert="horz">
            <a:noAutofit/>
          </a:bodyPr>
          <a:lstStyle/>
          <a:p>
            <a:pPr algn="just">
              <a:lnSpc>
                <a:spcPct val="100000"/>
              </a:lnSpc>
            </a:pPr>
            <a:r>
              <a:rPr lang="zh-CN" altLang="en-US" sz="1800" dirty="0">
                <a:latin typeface="微软雅黑 Light" panose="020B0502040204020203" pitchFamily="34" charset="-122"/>
              </a:rPr>
              <a:t>田华不仅是我国当代优秀的电影表演艺术家，也是中国电影史上的一颗灿烂之星。</a:t>
            </a:r>
          </a:p>
          <a:p>
            <a:pPr algn="just">
              <a:lnSpc>
                <a:spcPct val="100000"/>
              </a:lnSpc>
            </a:pPr>
            <a:r>
              <a:rPr lang="zh-CN" altLang="en-US" sz="1800" dirty="0">
                <a:latin typeface="微软雅黑 Light" panose="020B0502040204020203" pitchFamily="34" charset="-122"/>
              </a:rPr>
              <a:t>代表作：影片</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白毛女</a:t>
            </a:r>
            <a:r>
              <a:rPr lang="en-US" altLang="zh-CN" sz="1800" dirty="0">
                <a:latin typeface="微软雅黑 Light" panose="020B0502040204020203" pitchFamily="34" charset="-122"/>
              </a:rPr>
              <a:t>》</a:t>
            </a:r>
          </a:p>
          <a:p>
            <a:pPr algn="just">
              <a:lnSpc>
                <a:spcPct val="100000"/>
              </a:lnSpc>
            </a:pPr>
            <a:r>
              <a:rPr lang="zh-CN" altLang="en-US" sz="1800" dirty="0">
                <a:latin typeface="微软雅黑 Light" panose="020B0502040204020203" pitchFamily="34" charset="-122"/>
              </a:rPr>
              <a:t>影片中喜儿的形象不仅在中国家喻户晓，而且作为反抗压迫的东方女性的典型形象，进入世界电影史册。田华以她纯朴的气质、富有生活气息的表演技巧塑造了鲜活生动而令人难忘的喜儿，并一举成为众人瞩目的明星。</a:t>
            </a:r>
            <a:endParaRPr lang="en-US" altLang="zh-CN" sz="1800" dirty="0">
              <a:latin typeface="微软雅黑 Light" panose="020B0502040204020203" pitchFamily="34" charset="-122"/>
            </a:endParaRPr>
          </a:p>
          <a:p>
            <a:pPr marL="342900" indent="-342900" algn="just">
              <a:lnSpc>
                <a:spcPct val="100000"/>
              </a:lnSpc>
              <a:buFont typeface="+mj-lt"/>
              <a:buAutoNum type="arabicPeriod"/>
            </a:pPr>
            <a:r>
              <a:rPr lang="zh-CN" altLang="en-US" sz="1800" b="1" dirty="0">
                <a:latin typeface="微软雅黑 Light" panose="020B0502040204020203" pitchFamily="34" charset="-122"/>
              </a:rPr>
              <a:t>田华创作的系列形象，是为同时代劳动人民树碑立传的形象</a:t>
            </a: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田华为新中国的电影事业塑造了一系列银幕形象，她在</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白毛女</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中的喜儿、</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花好月圆</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中的范灵芝、</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党的女儿</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中的李玉梅、</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江山多娇</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中的岳仙、</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风暴</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中林祥谦的妻子陈桂贞、</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法庭内外</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中的尚勤等，都给观众留下了深刻难忘的印象。</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田华创作的系列形象留下了人民解放事业和社会主义建设事业</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人民时代的鲜明印迹。</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这些作品具有鲜明的政治倾向性，也具有完美的艺术性，这是绝不能脱离时代与电影事业的发展来苛求的。它们不是“纯”电影，它们歌颂人民战争的胜利、人民革命事业的兴旺，歌颂光明战胜黑暗、正义战胜邪恶。这正是社会主义电影区别于其他电影的独特所在，也正是它的美学价值所在。</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田华系列银幕形象作品的重要特点：为同时代劳动人民树碑立传的形象。</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93670"/>
            <a:ext cx="10100170" cy="1317119"/>
          </a:xfrm>
        </p:spPr>
        <p:txBody>
          <a:bodyPr/>
          <a:lstStyle/>
          <a:p>
            <a:pPr algn="just"/>
            <a:r>
              <a:rPr lang="zh-CN" altLang="en-US" sz="3200" dirty="0"/>
              <a:t>五、田华</a:t>
            </a:r>
            <a:r>
              <a:rPr lang="en-US" altLang="zh-CN" sz="3200" dirty="0"/>
              <a:t>——</a:t>
            </a:r>
            <a:r>
              <a:rPr lang="zh-CN" altLang="en-US" sz="3200" dirty="0"/>
              <a:t>新中国电影史上的灿烂之星</a:t>
            </a:r>
          </a:p>
        </p:txBody>
      </p:sp>
      <p:pic>
        <p:nvPicPr>
          <p:cNvPr id="5" name="image193.png">
            <a:extLst>
              <a:ext uri="{FF2B5EF4-FFF2-40B4-BE49-F238E27FC236}">
                <a16:creationId xmlns:a16="http://schemas.microsoft.com/office/drawing/2014/main" id="{0D265D38-22AC-4C8C-B7E2-C32BE31C539B}"/>
              </a:ext>
            </a:extLst>
          </p:cNvPr>
          <p:cNvPicPr/>
          <p:nvPr/>
        </p:nvPicPr>
        <p:blipFill>
          <a:blip r:embed="rId3" cstate="print"/>
          <a:stretch>
            <a:fillRect/>
          </a:stretch>
        </p:blipFill>
        <p:spPr>
          <a:xfrm>
            <a:off x="0" y="1552171"/>
            <a:ext cx="1800225" cy="2492800"/>
          </a:xfrm>
          <a:prstGeom prst="rect">
            <a:avLst/>
          </a:prstGeom>
        </p:spPr>
      </p:pic>
    </p:spTree>
    <p:extLst>
      <p:ext uri="{BB962C8B-B14F-4D97-AF65-F5344CB8AC3E}">
        <p14:creationId xmlns:p14="http://schemas.microsoft.com/office/powerpoint/2010/main" val="39751694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28235" y="1357911"/>
            <a:ext cx="11405361" cy="5440400"/>
          </a:xfrm>
        </p:spPr>
        <p:txBody>
          <a:bodyPr vert="horz">
            <a:noAutofit/>
          </a:bodyPr>
          <a:lstStyle/>
          <a:p>
            <a:pPr marL="342900" indent="-342900" algn="just">
              <a:lnSpc>
                <a:spcPct val="100000"/>
              </a:lnSpc>
              <a:buFont typeface="+mj-lt"/>
              <a:buAutoNum type="arabicPeriod" startAt="2"/>
            </a:pPr>
            <a:r>
              <a:rPr lang="zh-CN" altLang="en-US" sz="2000" b="1" dirty="0">
                <a:latin typeface="微软雅黑 Light" panose="020B0502040204020203" pitchFamily="34" charset="-122"/>
              </a:rPr>
              <a:t>田华的表演创作，注意到艺术与生活的密切关系</a:t>
            </a:r>
            <a:endParaRPr lang="en-US" altLang="zh-CN" sz="2000" b="1"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生活是创作之源。这是老生常谈的问题，是规律，也是科学。</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田华的系列创作是她在生活经历（生长在农村与艰苦的战争环境）中不断索取角色创作所需要的内容，并不断地丰富生活，通过“向生活学习”，完成人物创作。表演是展现人的艺术，电影表演是一种十分接近生活原生态的展现人的艺术，应特别重视从生活中索取、汲取、榨取创作素材与原料。这是创作的技巧，表演的大技巧。</a:t>
            </a:r>
          </a:p>
          <a:p>
            <a:pPr algn="just">
              <a:lnSpc>
                <a:spcPct val="100000"/>
              </a:lnSpc>
              <a:buFont typeface="Wingdings" panose="05000000000000000000" pitchFamily="2" charset="2"/>
              <a:buChar char="ü"/>
            </a:pP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白毛女</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钢铁战士</a:t>
            </a:r>
            <a:r>
              <a:rPr lang="en-US" altLang="zh-CN" sz="1800" dirty="0">
                <a:latin typeface="微软雅黑 Light" panose="020B0502040204020203" pitchFamily="34" charset="-122"/>
              </a:rPr>
              <a:t>》vs.《</a:t>
            </a:r>
            <a:r>
              <a:rPr lang="zh-CN" altLang="en-US" sz="1800" dirty="0">
                <a:latin typeface="微软雅黑 Light" panose="020B0502040204020203" pitchFamily="34" charset="-122"/>
              </a:rPr>
              <a:t>小二黑结婚</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（香港片）</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胜利重逢</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，同是写边区生活，同是写人民战争，但由于影片的创作者，尤其是演员们对这些生活的熟悉程度不同，拍出来的影片大不相同。</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田华的人物塑造，注意到演员自身气质的挖掘和发挥。（</a:t>
            </a:r>
            <a:r>
              <a:rPr lang="zh-CN" altLang="en-US" sz="1800" b="1" dirty="0">
                <a:latin typeface="微软雅黑 Light" panose="020B0502040204020203" pitchFamily="34" charset="-122"/>
              </a:rPr>
              <a:t>思考：有了正确的思想、丰富的生活、娴熟的技巧，演员是否就可“海阔凭鱼跃”地扮演与塑造一切人物呢？</a:t>
            </a:r>
            <a:r>
              <a:rPr lang="zh-CN" altLang="en-US" sz="1800" dirty="0">
                <a:latin typeface="微软雅黑 Light" panose="020B0502040204020203" pitchFamily="34" charset="-122"/>
              </a:rPr>
              <a:t>）</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创作忠于角色，处处从角色的完整体现着想，她将心血和汗水灌注于角色中，以自己丰富的艺术想象编织角色，以自己芬芳淳厚的乡土气、纯朴自然的生活美，以自身柔韧气质的扩展赋予角色生命。</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借助于自己的躯体与心灵塑造了一个个具有民族优秀品德的、有血有肉的、善良的劳动女性、战斗女性、东方女性，这是其表演观。这些感人的、各具独特气质的系列形象，谱写了田华姹紫嫣红的艺术生命，保留了田华的艺术青春。</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田华塑造的系列银幕形象鼓舞着千百万人民为正义的事业而奋斗，也激励我们为民族电影事业的发展，为在我国银幕上出现更多完美的、动人的人物形象而努力。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93670"/>
            <a:ext cx="10100170" cy="1317119"/>
          </a:xfrm>
        </p:spPr>
        <p:txBody>
          <a:bodyPr/>
          <a:lstStyle/>
          <a:p>
            <a:pPr algn="just"/>
            <a:r>
              <a:rPr lang="zh-CN" altLang="en-US" sz="3200" dirty="0"/>
              <a:t>五、田华</a:t>
            </a:r>
            <a:r>
              <a:rPr lang="en-US" altLang="zh-CN" sz="3200" dirty="0"/>
              <a:t>——</a:t>
            </a:r>
            <a:r>
              <a:rPr lang="zh-CN" altLang="en-US" sz="3200" dirty="0"/>
              <a:t>新中国电影史上的灿烂之星</a:t>
            </a:r>
          </a:p>
        </p:txBody>
      </p:sp>
      <p:pic>
        <p:nvPicPr>
          <p:cNvPr id="6" name="image194.png">
            <a:extLst>
              <a:ext uri="{FF2B5EF4-FFF2-40B4-BE49-F238E27FC236}">
                <a16:creationId xmlns:a16="http://schemas.microsoft.com/office/drawing/2014/main" id="{D35CC842-156D-4FCA-85ED-7BE1F1E10FAE}"/>
              </a:ext>
            </a:extLst>
          </p:cNvPr>
          <p:cNvPicPr/>
          <p:nvPr/>
        </p:nvPicPr>
        <p:blipFill>
          <a:blip r:embed="rId3" cstate="print"/>
          <a:stretch>
            <a:fillRect/>
          </a:stretch>
        </p:blipFill>
        <p:spPr>
          <a:xfrm>
            <a:off x="8711441" y="-6106"/>
            <a:ext cx="3480560" cy="2168908"/>
          </a:xfrm>
          <a:prstGeom prst="rect">
            <a:avLst/>
          </a:prstGeom>
        </p:spPr>
      </p:pic>
    </p:spTree>
    <p:extLst>
      <p:ext uri="{BB962C8B-B14F-4D97-AF65-F5344CB8AC3E}">
        <p14:creationId xmlns:p14="http://schemas.microsoft.com/office/powerpoint/2010/main" val="40075848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802005" y="1508760"/>
            <a:ext cx="10340340" cy="5187950"/>
          </a:xfrm>
        </p:spPr>
        <p:txBody>
          <a:bodyPr vert="horz">
            <a:normAutofit fontScale="92500" lnSpcReduction="10000"/>
          </a:bodyPr>
          <a:lstStyle/>
          <a:p>
            <a:pPr marL="0" indent="0">
              <a:lnSpc>
                <a:spcPct val="130000"/>
              </a:lnSpc>
              <a:buNone/>
            </a:pPr>
            <a:r>
              <a:rPr lang="zh-CN" altLang="en-US" sz="3000" dirty="0"/>
              <a:t>五、无实物练习</a:t>
            </a:r>
          </a:p>
          <a:p>
            <a:pPr>
              <a:lnSpc>
                <a:spcPct val="130000"/>
              </a:lnSpc>
            </a:pPr>
            <a:r>
              <a:rPr lang="zh-CN" altLang="en-US" sz="2000" dirty="0"/>
              <a:t>无实物练习是表演基础学习中一种开发想象力、建立信念感的重要的训练形式。要求是在有规律的形体动作的可见行动过程中，以无实物的虚拟动作形态做一件事。只要有准确的动作逻辑顺序，过程清晰可见即可；</a:t>
            </a:r>
          </a:p>
          <a:p>
            <a:pPr>
              <a:lnSpc>
                <a:spcPct val="130000"/>
              </a:lnSpc>
            </a:pPr>
            <a:r>
              <a:rPr lang="zh-CN" altLang="en-US" sz="2000" dirty="0"/>
              <a:t>练习时强调对物体的态度的准确无误（如对重量、体积、质地的感觉），注意动作过程的五官感受，注意力集中，有信念地对待假定虚拟的物体进行表演；</a:t>
            </a:r>
          </a:p>
          <a:p>
            <a:pPr>
              <a:lnSpc>
                <a:spcPct val="130000"/>
              </a:lnSpc>
            </a:pPr>
            <a:r>
              <a:rPr lang="zh-CN" altLang="en-US" sz="2000" dirty="0"/>
              <a:t>无实物练习提供了广阔的想象天地，可以更好地培养和训练学生的注意力集中、肌肉松弛与控制、想象、信念与真实感、情绪记忆，也可提供丰富的规定情境；</a:t>
            </a:r>
          </a:p>
          <a:p>
            <a:pPr>
              <a:lnSpc>
                <a:spcPct val="130000"/>
              </a:lnSpc>
            </a:pPr>
            <a:r>
              <a:rPr lang="zh-CN" altLang="en-US" sz="2000" dirty="0"/>
              <a:t>影视表演课堂对无实物练习的训练，常是在要求训练注意力集中，展开想象、动作的逻辑顺序的准确性上，并以生活的实际状态作为检验表演真实与否的标准。实际上，无实物练习的训练在虚拟的、写意性的表演艺术中有着独特的艺术魅力；</a:t>
            </a:r>
          </a:p>
          <a:p>
            <a:pPr>
              <a:lnSpc>
                <a:spcPct val="130000"/>
              </a:lnSpc>
            </a:pPr>
            <a:r>
              <a:rPr lang="zh-CN" altLang="en-US" sz="2000" dirty="0"/>
              <a:t>无实物练习的训练，实际是对戏剧舞台假定性的呼应。</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28235" y="1357911"/>
            <a:ext cx="11405361" cy="5440400"/>
          </a:xfrm>
        </p:spPr>
        <p:txBody>
          <a:bodyPr vert="horz">
            <a:noAutofit/>
          </a:bodyPr>
          <a:lstStyle/>
          <a:p>
            <a:pPr marL="342900" indent="-342900" algn="just">
              <a:lnSpc>
                <a:spcPct val="100000"/>
              </a:lnSpc>
              <a:buFont typeface="+mj-lt"/>
              <a:buAutoNum type="arabicPeriod"/>
            </a:pPr>
            <a:r>
              <a:rPr lang="zh-CN" altLang="en-US" sz="2000" b="1" dirty="0">
                <a:latin typeface="微软雅黑 Light" panose="020B0502040204020203" pitchFamily="34" charset="-122"/>
              </a:rPr>
              <a:t>对潘虹的系列表演创作评析</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从潘虹的前三部影片（</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苦恼人的笑</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透过云层的霞光</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漩涡里的歌</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）来看，表演是朴实的，没有明显的“做戏”感。</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u"/>
            </a:pPr>
            <a:r>
              <a:rPr lang="zh-CN" altLang="en-US" sz="1800" dirty="0">
                <a:latin typeface="微软雅黑 Light" panose="020B0502040204020203" pitchFamily="34" charset="-122"/>
              </a:rPr>
              <a:t>案例：</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600" dirty="0">
                <a:latin typeface="微软雅黑 Light" panose="020B0502040204020203" pitchFamily="34" charset="-122"/>
              </a:rPr>
              <a:t>潘虹在</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苦恼人的笑</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扮演的妻，在有些场景的表演很动人。如妻最后送丈夫去干校的近景表演，潘虹以她的忧郁神情、沉默无语，把政治灾难降临到她的家庭生活里的沉重心情表达得十分真切感人；但另一方面，她在人物的总体把握上显得不足，对由于强大的政治压力造成人物心理畸形发展，导致家庭关系的复杂而微妙的变化开掘得不够，而只是以自己的气质魅力表演了一个一般的贤妻良母式的人物。</a:t>
            </a:r>
          </a:p>
          <a:p>
            <a:pPr algn="just">
              <a:lnSpc>
                <a:spcPct val="100000"/>
              </a:lnSpc>
              <a:buFont typeface="Wingdings" panose="05000000000000000000" pitchFamily="2" charset="2"/>
              <a:buChar char="ü"/>
            </a:pPr>
            <a:r>
              <a:rPr lang="zh-CN" altLang="en-US" sz="1600" dirty="0">
                <a:latin typeface="微软雅黑 Light" panose="020B0502040204020203" pitchFamily="34" charset="-122"/>
              </a:rPr>
              <a:t>潘虹在</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透过云层的霞光</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扮演白妹，由于编导追求散文诗电影，注重形式感，场景假定性太强而又缺乏生活实感，因此，她虽然仍是朴实地去表演，但剧本中人物的行为动作本身缺少时代色彩，演员处理人物时又未在时代感上着力调整，导致白妹在衣着发式的设计、海边追逐表达爱情的场景等方面与那个时代极不吻合，失去了基本的真实，只是意念地诠释一个一般化的经历了欢乐与波折的爱情故事。表演应是表露具体的人的情感的，而人的情感又是依附在特定的时间、地点、事件里，是“这一个”人的思想发展所产生的必然行动。当把这些产生情感的因素都虚幻掉，只去表现一种意念的符号，情感本身就失去了感染力。因此，潘虹表演白妹对郑岩的坚贞爱情，虽从初识、热恋到主动断交，几经波折，人物本身感情似乎也有较大的起伏跌宕，演员也认真地演了，但却打动不了观众的心。</a:t>
            </a:r>
          </a:p>
          <a:p>
            <a:pPr algn="just">
              <a:lnSpc>
                <a:spcPct val="100000"/>
              </a:lnSpc>
              <a:buFont typeface="Wingdings" panose="05000000000000000000" pitchFamily="2" charset="2"/>
              <a:buChar char="ü"/>
            </a:pPr>
            <a:r>
              <a:rPr lang="zh-CN" altLang="en-US" sz="1600" dirty="0">
                <a:latin typeface="微软雅黑 Light" panose="020B0502040204020203" pitchFamily="34" charset="-122"/>
              </a:rPr>
              <a:t>潘虹在</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漩涡里的歌</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扮演林娟，表演也是顺畅的。但在展现剧本提供的人物性格时，潘虹则显得功力不足。林娟的身份与处境同江歌有着较大的差距，可为何那样执拗地爱着江歌？又为何如此任性，不听母亲的劝阻去追求江歌？演员都没有表现出来。</a:t>
            </a:r>
          </a:p>
          <a:p>
            <a:pPr algn="just">
              <a:lnSpc>
                <a:spcPct val="100000"/>
              </a:lnSpc>
            </a:pPr>
            <a:endParaRPr lang="en-US" altLang="zh-CN"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93670"/>
            <a:ext cx="10100170" cy="1317119"/>
          </a:xfrm>
        </p:spPr>
        <p:txBody>
          <a:bodyPr/>
          <a:lstStyle/>
          <a:p>
            <a:pPr algn="just"/>
            <a:r>
              <a:rPr lang="zh-CN" altLang="en-US" sz="3200"/>
              <a:t>六、潘虹的系列银幕创作</a:t>
            </a:r>
            <a:endParaRPr lang="zh-CN" altLang="en-US" sz="3200" dirty="0"/>
          </a:p>
        </p:txBody>
      </p:sp>
      <p:pic>
        <p:nvPicPr>
          <p:cNvPr id="8" name="image195.png">
            <a:extLst>
              <a:ext uri="{FF2B5EF4-FFF2-40B4-BE49-F238E27FC236}">
                <a16:creationId xmlns:a16="http://schemas.microsoft.com/office/drawing/2014/main" id="{AB14661F-DF4E-467B-97D9-4DF45A266D65}"/>
              </a:ext>
            </a:extLst>
          </p:cNvPr>
          <p:cNvPicPr/>
          <p:nvPr/>
        </p:nvPicPr>
        <p:blipFill>
          <a:blip r:embed="rId3" cstate="print"/>
          <a:stretch>
            <a:fillRect/>
          </a:stretch>
        </p:blipFill>
        <p:spPr>
          <a:xfrm>
            <a:off x="10775576" y="0"/>
            <a:ext cx="1404701" cy="1757619"/>
          </a:xfrm>
          <a:prstGeom prst="rect">
            <a:avLst/>
          </a:prstGeom>
        </p:spPr>
      </p:pic>
    </p:spTree>
    <p:extLst>
      <p:ext uri="{BB962C8B-B14F-4D97-AF65-F5344CB8AC3E}">
        <p14:creationId xmlns:p14="http://schemas.microsoft.com/office/powerpoint/2010/main" val="2847758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7176" y="1410789"/>
            <a:ext cx="11421896" cy="5400670"/>
          </a:xfrm>
        </p:spPr>
        <p:txBody>
          <a:bodyPr vert="horz">
            <a:noAutofit/>
          </a:bodyPr>
          <a:lstStyle/>
          <a:p>
            <a:pPr marL="342900" indent="-342900" algn="just">
              <a:lnSpc>
                <a:spcPct val="100000"/>
              </a:lnSpc>
              <a:buFont typeface="+mj-lt"/>
              <a:buAutoNum type="arabicPeriod"/>
            </a:pPr>
            <a:r>
              <a:rPr lang="zh-CN" altLang="en-US" sz="2000" b="1" dirty="0">
                <a:latin typeface="微软雅黑 Light" panose="020B0502040204020203" pitchFamily="34" charset="-122"/>
              </a:rPr>
              <a:t>对潘虹的系列表演创作评析</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从前三部戏的创作来看，潘虹的表演朴实、生活，不演自己没有感受到的东西，但在具体表演环节中，还要有闪光的感受判断</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真正在角色内心感受到的外界刺激：对人物的命运发展、人物关系变化有影响的，能够推动剧情发展的细节，表现得不清晰、不准确。</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案例：</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苦恼人的笑</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中，妻挨了丈夫一记耳光，这在恩爱的夫妻生活中是一个重大事件，但潘虹在情绪的分寸感觉掌握上不够准确；</a:t>
            </a:r>
            <a:endParaRPr lang="en-US" altLang="zh-CN" sz="1600" dirty="0">
              <a:latin typeface="微软雅黑 Light" panose="020B0502040204020203" pitchFamily="34" charset="-122"/>
            </a:endParaRPr>
          </a:p>
          <a:p>
            <a:pPr algn="just">
              <a:lnSpc>
                <a:spcPct val="100000"/>
              </a:lnSpc>
              <a:buFont typeface="Wingdings" panose="05000000000000000000" pitchFamily="2" charset="2"/>
              <a:buChar char="ü"/>
            </a:pP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漩涡里的歌</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中，她在医院里听到号子歌声，不是真正感受到而只是通过语言说出来的；</a:t>
            </a:r>
            <a:endParaRPr lang="en-US" altLang="zh-CN" sz="16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600" dirty="0">
                <a:latin typeface="微软雅黑 Light" panose="020B0502040204020203" pitchFamily="34" charset="-122"/>
              </a:rPr>
              <a:t>形体表现技巧弱于面部和眼睛的表现力：如</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苦恼人的笑</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被抄家后的全景戏及</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漩涡里的歌</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归家途中思索问题险些被车撞的反应等，显示出她形体控制的不自如和缺少表现力。</a:t>
            </a:r>
            <a:endParaRPr lang="en-US" altLang="zh-CN" sz="16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演员的本色气质运用多于人物个性的创造，本色气质和外形魅力在一定程度上弥补了演技的不足。</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u"/>
            </a:pPr>
            <a:r>
              <a:rPr lang="zh-CN" altLang="en-US" sz="1800" dirty="0">
                <a:latin typeface="微软雅黑 Light" panose="020B0502040204020203" pitchFamily="34" charset="-122"/>
              </a:rPr>
              <a:t>案例：</a:t>
            </a:r>
            <a:endParaRPr lang="en-US" altLang="zh-CN" sz="1800" dirty="0">
              <a:latin typeface="微软雅黑 Light" panose="020B0502040204020203" pitchFamily="34" charset="-122"/>
            </a:endParaRPr>
          </a:p>
          <a:p>
            <a:pPr algn="just">
              <a:lnSpc>
                <a:spcPct val="100000"/>
              </a:lnSpc>
            </a:pP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杜十娘</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演杜十娘难度大，完全靠本色气质难以驾驭。从结果看，演员对人物的理解与表演都存在问题（这与剧本改编及导演的表演观有很大关系）。她从总体上没能把握住人物的“风尘感”；这一烟花女子在剧本改编上有拔高人物的倾向。潘虹在理解上也略为浅显，显得轻飘，内心情感不够丰富、细腻；在表演方法上，由于导演整体风格的戏曲化，潘虹在这部影片中，存在做戏感强和带有表演情绪的倾向，人物歌舞场景均有些游离人物此时此刻的心情，其富有表现力的眼神在一些特写中表现得也不够准确。</a:t>
            </a:r>
            <a:endParaRPr lang="en-US" altLang="zh-CN" sz="16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93670"/>
            <a:ext cx="10100170" cy="1317119"/>
          </a:xfrm>
        </p:spPr>
        <p:txBody>
          <a:bodyPr/>
          <a:lstStyle/>
          <a:p>
            <a:pPr algn="just"/>
            <a:r>
              <a:rPr lang="zh-CN" altLang="en-US" sz="3200"/>
              <a:t>六、潘虹的系列银幕创作</a:t>
            </a:r>
            <a:endParaRPr lang="zh-CN" altLang="en-US" sz="3200" dirty="0"/>
          </a:p>
        </p:txBody>
      </p:sp>
    </p:spTree>
    <p:extLst>
      <p:ext uri="{BB962C8B-B14F-4D97-AF65-F5344CB8AC3E}">
        <p14:creationId xmlns:p14="http://schemas.microsoft.com/office/powerpoint/2010/main" val="5481821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678956" y="1410789"/>
            <a:ext cx="8935933" cy="5400670"/>
          </a:xfrm>
        </p:spPr>
        <p:txBody>
          <a:bodyPr vert="horz">
            <a:noAutofit/>
          </a:bodyPr>
          <a:lstStyle/>
          <a:p>
            <a:pPr marL="342900" indent="-342900" algn="just">
              <a:lnSpc>
                <a:spcPct val="100000"/>
              </a:lnSpc>
              <a:buFont typeface="+mj-lt"/>
              <a:buAutoNum type="arabicPeriod"/>
            </a:pPr>
            <a:r>
              <a:rPr lang="zh-CN" altLang="en-US" sz="2000" b="1" dirty="0">
                <a:latin typeface="微软雅黑 Light" panose="020B0502040204020203" pitchFamily="34" charset="-122"/>
              </a:rPr>
              <a:t>对潘虹的系列表演创作评析</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潘虹在</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人到中年</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的创作上获得了成功，这不仅在其个人的创作道路上发生了质的飞跃，而且在我国当代电影表演中获得了“最佳”的评语。</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分析其成功，除文学形象的丰满给她的创作提供了极好的基础外，还有以下几点：</a:t>
            </a:r>
            <a:endParaRPr lang="en-US" altLang="zh-CN" sz="1800" dirty="0">
              <a:latin typeface="微软雅黑 Light" panose="020B0502040204020203" pitchFamily="34" charset="-122"/>
            </a:endParaRPr>
          </a:p>
          <a:p>
            <a:pPr marL="0" indent="0" algn="just">
              <a:lnSpc>
                <a:spcPct val="100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1</a:t>
            </a:r>
            <a:r>
              <a:rPr lang="zh-CN" altLang="en-US" sz="1800" dirty="0">
                <a:latin typeface="微软雅黑 Light" panose="020B0502040204020203" pitchFamily="34" charset="-122"/>
              </a:rPr>
              <a:t>）在总体上把握住了人物，且认真地遵循科学的表演规律进行创作。从她的</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角色备忘录</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中可以看出。</a:t>
            </a:r>
          </a:p>
          <a:p>
            <a:pPr marL="0" indent="0" algn="just">
              <a:lnSpc>
                <a:spcPct val="100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2</a:t>
            </a:r>
            <a:r>
              <a:rPr lang="zh-CN" altLang="en-US" sz="1800" dirty="0">
                <a:latin typeface="微软雅黑 Light" panose="020B0502040204020203" pitchFamily="34" charset="-122"/>
              </a:rPr>
              <a:t>）掌握了电影表演特点。在总体上分析、理解、设计、把握了角色之后，一是强调表演中的感觉环节；二是注意了特写及中景、近景的眼神设计。</a:t>
            </a:r>
            <a:endParaRPr lang="en-US" altLang="zh-CN" sz="1800" dirty="0">
              <a:latin typeface="微软雅黑 Light" panose="020B0502040204020203" pitchFamily="34" charset="-122"/>
            </a:endParaRPr>
          </a:p>
          <a:p>
            <a:pPr marL="0" indent="0" algn="just">
              <a:lnSpc>
                <a:spcPct val="100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3</a:t>
            </a:r>
            <a:r>
              <a:rPr lang="zh-CN" altLang="en-US" sz="1800" dirty="0">
                <a:latin typeface="微软雅黑 Light" panose="020B0502040204020203" pitchFamily="34" charset="-122"/>
              </a:rPr>
              <a:t>）演员本色魅力的优势在创作中的极大发挥。所谓魅力，是形象美、气质好，符合观众对这个人物的审美心理要求，再加上高超的演技。潘虹的气质和她的忧郁是很适合陆文婷这个人物的。同一时代的生活背景使她能较容易地理解、感受和体现人物。</a:t>
            </a:r>
            <a:endParaRPr lang="en-US" altLang="zh-CN" sz="1800" dirty="0">
              <a:latin typeface="微软雅黑 Light" panose="020B0502040204020203" pitchFamily="34" charset="-122"/>
            </a:endParaRPr>
          </a:p>
          <a:p>
            <a:pPr marL="0" indent="0" algn="just">
              <a:lnSpc>
                <a:spcPct val="100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4</a:t>
            </a:r>
            <a:r>
              <a:rPr lang="zh-CN" altLang="en-US" sz="1800" dirty="0">
                <a:latin typeface="微软雅黑 Light" panose="020B0502040204020203" pitchFamily="34" charset="-122"/>
              </a:rPr>
              <a:t>）陆文婷这个人物的深度和社会性在观众中引起的共鸣，使人联想、深思中年知识分子的命运，潘虹结合自身生活的实际感受对人物给予极大的补充，使其具有了一定的美学价值。</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遗憾</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她只注意到表现人物的“忍”和“韧”，而多方面展现人物显得有些不足；有的戏显得轻松了些，含义浅了。</a:t>
            </a:r>
          </a:p>
          <a:p>
            <a:pPr algn="just">
              <a:lnSpc>
                <a:spcPct val="100000"/>
              </a:lnSpc>
            </a:pPr>
            <a:endParaRPr lang="zh-CN" altLang="en-US"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93670"/>
            <a:ext cx="10100170" cy="1317119"/>
          </a:xfrm>
        </p:spPr>
        <p:txBody>
          <a:bodyPr/>
          <a:lstStyle/>
          <a:p>
            <a:pPr algn="just"/>
            <a:r>
              <a:rPr lang="zh-CN" altLang="en-US" sz="3200"/>
              <a:t>六、潘虹的系列银幕创作</a:t>
            </a:r>
            <a:endParaRPr lang="zh-CN" altLang="en-US" sz="3200" dirty="0"/>
          </a:p>
        </p:txBody>
      </p:sp>
      <p:pic>
        <p:nvPicPr>
          <p:cNvPr id="5" name="image196.png">
            <a:extLst>
              <a:ext uri="{FF2B5EF4-FFF2-40B4-BE49-F238E27FC236}">
                <a16:creationId xmlns:a16="http://schemas.microsoft.com/office/drawing/2014/main" id="{0304681E-354B-49CA-9C04-3144741D3F43}"/>
              </a:ext>
            </a:extLst>
          </p:cNvPr>
          <p:cNvPicPr/>
          <p:nvPr/>
        </p:nvPicPr>
        <p:blipFill>
          <a:blip r:embed="rId3" cstate="print"/>
          <a:stretch>
            <a:fillRect/>
          </a:stretch>
        </p:blipFill>
        <p:spPr>
          <a:xfrm>
            <a:off x="9626612" y="0"/>
            <a:ext cx="2565388" cy="3442646"/>
          </a:xfrm>
          <a:prstGeom prst="rect">
            <a:avLst/>
          </a:prstGeom>
        </p:spPr>
      </p:pic>
    </p:spTree>
    <p:extLst>
      <p:ext uri="{BB962C8B-B14F-4D97-AF65-F5344CB8AC3E}">
        <p14:creationId xmlns:p14="http://schemas.microsoft.com/office/powerpoint/2010/main" val="3328770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673480" y="1456469"/>
            <a:ext cx="11465591" cy="5354990"/>
          </a:xfrm>
        </p:spPr>
        <p:txBody>
          <a:bodyPr vert="horz">
            <a:noAutofit/>
          </a:bodyPr>
          <a:lstStyle/>
          <a:p>
            <a:pPr marL="342900" indent="-342900" algn="just">
              <a:lnSpc>
                <a:spcPct val="100000"/>
              </a:lnSpc>
              <a:buFont typeface="+mj-lt"/>
              <a:buAutoNum type="arabicPeriod"/>
            </a:pPr>
            <a:r>
              <a:rPr lang="zh-CN" altLang="en-US" sz="2000" b="1" dirty="0">
                <a:latin typeface="微软雅黑 Light" panose="020B0502040204020203" pitchFamily="34" charset="-122"/>
              </a:rPr>
              <a:t>对潘虹的系列表演创作评析</a:t>
            </a:r>
            <a:endParaRPr lang="en-US" altLang="zh-CN" sz="2000" b="1" dirty="0">
              <a:latin typeface="微软雅黑 Light" panose="020B0502040204020203" pitchFamily="34" charset="-122"/>
            </a:endParaRPr>
          </a:p>
          <a:p>
            <a:pPr algn="just">
              <a:lnSpc>
                <a:spcPct val="100000"/>
              </a:lnSpc>
            </a:pP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寒夜</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中她对曾树生的创造，可能和改编与导演的人物解释有关，问题较多：</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这个角色从时代感、生活面和人物气质上都与潘虹本人差距较大，是个感情色彩浓、内心复杂的人物。</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她从一个单纯热情的女青年，怎样沉沦到现在这个样子，这个人物的“线”是不清楚的；</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她和文萱与张主任之间的复杂的思想感情也表现得含糊不清。如深夜阻止文萱抄书，表现的是怨气，实际还应透着疼爱，现在缺少这种微妙的感觉；</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吃生日蛋糕时的夫妻相望，是被迫即将长期离别，应是眼泪往肚里咽，她的表演欠缺这种复杂的内心感觉；</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拿出机票的戏，丈夫已经是三期肺病，以后回来可能就见不到了，但她还决定走，看不出这种内心复杂细腻的变化感受；</a:t>
            </a:r>
            <a:endParaRPr lang="en-US" altLang="zh-CN" sz="1800" dirty="0">
              <a:latin typeface="微软雅黑 Light" panose="020B0502040204020203" pitchFamily="34" charset="-122"/>
            </a:endParaRPr>
          </a:p>
          <a:p>
            <a:pPr algn="just">
              <a:lnSpc>
                <a:spcPct val="100000"/>
              </a:lnSpc>
              <a:buFont typeface="Wingdings" panose="05000000000000000000" pitchFamily="2" charset="2"/>
              <a:buChar char="ü"/>
            </a:pPr>
            <a:r>
              <a:rPr lang="zh-CN" altLang="en-US" sz="1800" dirty="0">
                <a:latin typeface="微软雅黑 Light" panose="020B0502040204020203" pitchFamily="34" charset="-122"/>
              </a:rPr>
              <a:t>最后胜利了，她抱着希望回来了，可是文萱没了，她很揪心，没有表现应有失望感和急切的寻找感。</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以上这些，观众只看到了她动作过程的外壳，但产生这些动作的心理感觉和这些行动导致的必然外貌表现，则是模糊不清的，因此失去了人物应有的感染力。这里可能是演员过分强调自己的内心感受了，而没有把握住人物此时应有的准确感觉，也有把复杂的生活“淡化”之嫌。 </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问题：“热爱心目中的艺术，还是艺术中的自己”</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448987"/>
            <a:ext cx="10100170" cy="613250"/>
          </a:xfrm>
        </p:spPr>
        <p:txBody>
          <a:bodyPr/>
          <a:lstStyle/>
          <a:p>
            <a:pPr algn="just"/>
            <a:r>
              <a:rPr lang="zh-CN" altLang="en-US" sz="3200" dirty="0"/>
              <a:t>六、潘虹的系列银幕创作</a:t>
            </a:r>
          </a:p>
        </p:txBody>
      </p:sp>
    </p:spTree>
    <p:extLst>
      <p:ext uri="{BB962C8B-B14F-4D97-AF65-F5344CB8AC3E}">
        <p14:creationId xmlns:p14="http://schemas.microsoft.com/office/powerpoint/2010/main" val="41228366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39186" y="1357911"/>
            <a:ext cx="11399885" cy="5453548"/>
          </a:xfrm>
        </p:spPr>
        <p:txBody>
          <a:bodyPr vert="horz">
            <a:noAutofit/>
          </a:bodyPr>
          <a:lstStyle/>
          <a:p>
            <a:pPr marL="342900" indent="-342900" algn="just">
              <a:lnSpc>
                <a:spcPct val="100000"/>
              </a:lnSpc>
              <a:buFont typeface="+mj-lt"/>
              <a:buAutoNum type="arabicPeriod" startAt="2"/>
            </a:pPr>
            <a:r>
              <a:rPr lang="zh-CN" altLang="en-US" sz="2000" b="1" dirty="0">
                <a:latin typeface="微软雅黑 Light" panose="020B0502040204020203" pitchFamily="34" charset="-122"/>
              </a:rPr>
              <a:t>电影表演观念的争论</a:t>
            </a:r>
            <a:endParaRPr lang="en-US" altLang="zh-CN" sz="2000" b="1"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谈表演要具体、实在。一就是一，不应说成二。</a:t>
            </a:r>
            <a:endParaRPr lang="en-US" altLang="zh-CN" sz="18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如潘虹对陆文婷弥留之际的面部表情的静态表演很准确，是她对人物此时此刻的内心感觉和表露方式把握得好，丰富的生活观察积累使创作充实了，而表现出人物在生命垂危时的欲说无力、欲看无神、百感交集的状态，加之电影情节安排和综合效果的运用，才产生这样极感人的效果。不能因此得出结论：她此时面部表情的静态是因为不去动作、只去感觉才提供了复杂的内涵，让我们看到了她一生的艰辛，表现了生活的复杂性。甚至以此作为当代表演“开放性”的实例，是“辐射性”表演，是“第三个层次”的表演，体现了当代电影表演的特点。又以此否定外部动作强的表演是观念陈旧，或贬传统的电影表演是“展示”，是单一的，不能反映生活的多含义性，不能把微妙的感情表现出来等等。似乎过去的电影表演都不行了。</a:t>
            </a:r>
            <a:endParaRPr lang="en-US" altLang="zh-CN" sz="1800" dirty="0">
              <a:latin typeface="微软雅黑 Light" panose="020B0502040204020203" pitchFamily="34" charset="-122"/>
            </a:endParaRPr>
          </a:p>
          <a:p>
            <a:pPr algn="just">
              <a:lnSpc>
                <a:spcPct val="100000"/>
              </a:lnSpc>
            </a:pP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美人计</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我这一辈子</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舞台姐妹</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这三部电影说明，当时并没有现代电影表演观念的指导，演员只是深刻地理解和体验了人物此时此刻的心理状态，并做到准确地体现。事隔几十年，我们用现在的电影观念看，这几部作品仍不愧是表演佳作。电影表演必然是在发展的，但艺术的发展与技术的进步是不尽相同的。</a:t>
            </a:r>
            <a:endParaRPr lang="en-US" altLang="zh-CN" sz="1800" dirty="0">
              <a:latin typeface="微软雅黑 Light" panose="020B0502040204020203" pitchFamily="34" charset="-122"/>
            </a:endParaRPr>
          </a:p>
          <a:p>
            <a:pPr algn="just">
              <a:lnSpc>
                <a:spcPct val="100000"/>
              </a:lnSpc>
            </a:pPr>
            <a:r>
              <a:rPr lang="zh-CN" altLang="en-US" sz="1800" b="1" dirty="0">
                <a:latin typeface="微软雅黑 Light" panose="020B0502040204020203" pitchFamily="34" charset="-122"/>
              </a:rPr>
              <a:t>现代电影表演观念不应否定和排斥传统电影表演，而应同时发展不同的表演风格流派，在电影创作实践中共同探索导演表演特性。</a:t>
            </a:r>
            <a:r>
              <a:rPr lang="zh-CN" altLang="en-US" sz="1800" dirty="0">
                <a:latin typeface="微软雅黑 Light" panose="020B0502040204020203" pitchFamily="34" charset="-122"/>
              </a:rPr>
              <a:t>离开创作者对艺术的追求，离开剧本情节、人物而去过分强调当代电影表演观念是演员应追求的“第三个层次”高度的表演，只会使演员在表演实践中感到束手无策。</a:t>
            </a:r>
            <a:endParaRPr lang="en-US" altLang="zh-CN"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427085"/>
            <a:ext cx="10100170" cy="591350"/>
          </a:xfrm>
        </p:spPr>
        <p:txBody>
          <a:bodyPr/>
          <a:lstStyle/>
          <a:p>
            <a:pPr algn="just"/>
            <a:r>
              <a:rPr lang="zh-CN" altLang="en-US" sz="3200" dirty="0"/>
              <a:t>六、潘虹的系列银幕创作</a:t>
            </a:r>
          </a:p>
        </p:txBody>
      </p:sp>
    </p:spTree>
    <p:extLst>
      <p:ext uri="{BB962C8B-B14F-4D97-AF65-F5344CB8AC3E}">
        <p14:creationId xmlns:p14="http://schemas.microsoft.com/office/powerpoint/2010/main" val="2003589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607775" y="1188172"/>
            <a:ext cx="11531296" cy="5623287"/>
          </a:xfrm>
        </p:spPr>
        <p:txBody>
          <a:bodyPr vert="horz">
            <a:noAutofit/>
          </a:bodyPr>
          <a:lstStyle/>
          <a:p>
            <a:pPr marL="342900" indent="-342900" algn="just">
              <a:lnSpc>
                <a:spcPct val="100000"/>
              </a:lnSpc>
              <a:buFont typeface="+mj-lt"/>
              <a:buAutoNum type="arabicPeriod" startAt="2"/>
            </a:pPr>
            <a:r>
              <a:rPr lang="zh-CN" altLang="en-US" sz="2000" b="1" dirty="0">
                <a:latin typeface="微软雅黑 Light" panose="020B0502040204020203" pitchFamily="34" charset="-122"/>
              </a:rPr>
              <a:t>电影表演观念的争论</a:t>
            </a:r>
            <a:endParaRPr lang="en-US" altLang="zh-CN" sz="2000" b="1" dirty="0">
              <a:latin typeface="微软雅黑 Light" panose="020B0502040204020203" pitchFamily="34" charset="-122"/>
            </a:endParaRPr>
          </a:p>
          <a:p>
            <a:pPr algn="just">
              <a:lnSpc>
                <a:spcPct val="100000"/>
              </a:lnSpc>
            </a:pPr>
            <a:r>
              <a:rPr lang="zh-CN" altLang="en-US" sz="1600" dirty="0">
                <a:latin typeface="楷体" panose="02010609060101010101" pitchFamily="49" charset="-122"/>
                <a:ea typeface="楷体" panose="02010609060101010101" pitchFamily="49" charset="-122"/>
              </a:rPr>
              <a:t>潘虹：“在整个创作过程中，演员最重要的是感受，即用其特殊的思维方式去感受角色，接近角色。”</a:t>
            </a:r>
            <a:r>
              <a:rPr lang="en-US" altLang="zh-CN" sz="1600" dirty="0">
                <a:latin typeface="楷体" panose="02010609060101010101" pitchFamily="49" charset="-122"/>
                <a:ea typeface="楷体" panose="02010609060101010101" pitchFamily="49" charset="-122"/>
              </a:rPr>
              <a:t>——《</a:t>
            </a:r>
            <a:r>
              <a:rPr lang="zh-CN" altLang="en-US" sz="1600" dirty="0">
                <a:latin typeface="楷体" panose="02010609060101010101" pitchFamily="49" charset="-122"/>
                <a:ea typeface="楷体" panose="02010609060101010101" pitchFamily="49" charset="-122"/>
              </a:rPr>
              <a:t>角色备忘录</a:t>
            </a:r>
            <a:r>
              <a:rPr lang="en-US" altLang="zh-CN" sz="1600" dirty="0">
                <a:latin typeface="楷体" panose="02010609060101010101" pitchFamily="49" charset="-122"/>
                <a:ea typeface="楷体" panose="02010609060101010101" pitchFamily="49" charset="-122"/>
              </a:rPr>
              <a:t>》</a:t>
            </a:r>
          </a:p>
          <a:p>
            <a:pPr algn="just">
              <a:lnSpc>
                <a:spcPct val="100000"/>
              </a:lnSpc>
            </a:pPr>
            <a:r>
              <a:rPr lang="zh-CN" altLang="en-US" sz="1600" dirty="0">
                <a:latin typeface="微软雅黑 Light" panose="020B0502040204020203" pitchFamily="34" charset="-122"/>
              </a:rPr>
              <a:t>只强调对角色感受过程的重要</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结论：电影表演只是“感觉的艺术” “现代电影表演已从‘动作的艺术’发展走向‘感觉的艺术’”</a:t>
            </a:r>
            <a:r>
              <a:rPr lang="en-US" altLang="zh-CN" sz="1600" dirty="0">
                <a:latin typeface="微软雅黑 Light" panose="020B0502040204020203" pitchFamily="34" charset="-122"/>
              </a:rPr>
              <a:t> </a:t>
            </a:r>
            <a:r>
              <a:rPr lang="zh-CN" altLang="en-US" sz="1600" dirty="0">
                <a:latin typeface="微软雅黑 Light" panose="020B0502040204020203" pitchFamily="34" charset="-122"/>
              </a:rPr>
              <a:t>，感觉就是一切</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排斥相应的外部动作表现的重要性</a:t>
            </a:r>
            <a:endParaRPr lang="en-US" altLang="zh-CN" sz="1600" dirty="0">
              <a:latin typeface="微软雅黑 Light" panose="020B0502040204020203" pitchFamily="34" charset="-122"/>
            </a:endParaRPr>
          </a:p>
          <a:p>
            <a:pPr marL="0" indent="0" algn="ctr">
              <a:lnSpc>
                <a:spcPct val="100000"/>
              </a:lnSpc>
              <a:buNone/>
            </a:pPr>
            <a:r>
              <a:rPr lang="zh-CN" altLang="en-US" sz="1600" b="1" dirty="0">
                <a:latin typeface="微软雅黑 Light" panose="020B0502040204020203" pitchFamily="34" charset="-122"/>
              </a:rPr>
              <a:t>电影表演只是“感觉的艺术”？</a:t>
            </a:r>
            <a:endParaRPr lang="en-US" altLang="zh-CN" sz="1600" b="1"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表演</a:t>
            </a:r>
            <a:r>
              <a:rPr lang="zh-CN" altLang="en-US" sz="1600" dirty="0">
                <a:latin typeface="微软雅黑 Light" panose="020B0502040204020203" pitchFamily="34" charset="-122"/>
              </a:rPr>
              <a:t>是</a:t>
            </a:r>
            <a:r>
              <a:rPr lang="zh-CN" altLang="en-US" sz="1600" b="1" dirty="0">
                <a:latin typeface="微软雅黑 Light" panose="020B0502040204020203" pitchFamily="34" charset="-122"/>
              </a:rPr>
              <a:t>“动作的艺术”</a:t>
            </a:r>
            <a:r>
              <a:rPr lang="zh-CN" altLang="en-US" sz="1600" dirty="0">
                <a:latin typeface="微软雅黑 Light" panose="020B0502040204020203" pitchFamily="34" charset="-122"/>
              </a:rPr>
              <a:t>（包含了动作过程中的感觉）。表演动作是</a:t>
            </a:r>
            <a:r>
              <a:rPr lang="zh-CN" altLang="en-US" sz="1600" b="1" dirty="0">
                <a:latin typeface="微软雅黑 Light" panose="020B0502040204020203" pitchFamily="34" charset="-122"/>
              </a:rPr>
              <a:t>“心理</a:t>
            </a:r>
            <a:r>
              <a:rPr lang="en-US" altLang="zh-CN" sz="1600" b="1" dirty="0">
                <a:latin typeface="微软雅黑 Light" panose="020B0502040204020203" pitchFamily="34" charset="-122"/>
              </a:rPr>
              <a:t>—</a:t>
            </a:r>
            <a:r>
              <a:rPr lang="zh-CN" altLang="en-US" sz="1600" b="1" dirty="0">
                <a:latin typeface="微软雅黑 Light" panose="020B0502040204020203" pitchFamily="34" charset="-122"/>
              </a:rPr>
              <a:t>形体动作”</a:t>
            </a:r>
            <a:r>
              <a:rPr lang="zh-CN" altLang="en-US" sz="1600" dirty="0">
                <a:latin typeface="微软雅黑 Light" panose="020B0502040204020203" pitchFamily="34" charset="-122"/>
              </a:rPr>
              <a:t>，即动作包含表演者的内部心理及外部形体（包括语言）两方面。</a:t>
            </a:r>
            <a:endParaRPr lang="en-US" altLang="zh-CN" sz="1600"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感觉</a:t>
            </a:r>
            <a:r>
              <a:rPr lang="zh-CN" altLang="en-US" sz="1600" dirty="0">
                <a:latin typeface="微软雅黑 Light" panose="020B0502040204020203" pitchFamily="34" charset="-122"/>
              </a:rPr>
              <a:t>是客观事物在人们头脑中引起的反应，属于心理动作的一部分，随着人物的性格及面临情况的不同，相应地有外在的表露形式，即人物的外部动作。</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在生活里，内心感觉与外部动作是</a:t>
            </a:r>
            <a:r>
              <a:rPr lang="zh-CN" altLang="en-US" sz="1600" b="1" dirty="0">
                <a:latin typeface="微软雅黑 Light" panose="020B0502040204020203" pitchFamily="34" charset="-122"/>
              </a:rPr>
              <a:t>不可分</a:t>
            </a:r>
            <a:r>
              <a:rPr lang="zh-CN" altLang="en-US" sz="1600" dirty="0">
                <a:latin typeface="微软雅黑 Light" panose="020B0502040204020203" pitchFamily="34" charset="-122"/>
              </a:rPr>
              <a:t>的，下意识地统一的。</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在表演中，演员以自己化身为角色，以自己的意识活动去感受角色的内心世界，达到使</a:t>
            </a:r>
            <a:r>
              <a:rPr lang="zh-CN" altLang="en-US" sz="1600" b="1" dirty="0">
                <a:latin typeface="微软雅黑 Light" panose="020B0502040204020203" pitchFamily="34" charset="-122"/>
              </a:rPr>
              <a:t>角色“附体”</a:t>
            </a:r>
            <a:r>
              <a:rPr lang="zh-CN" altLang="en-US" sz="1600" dirty="0">
                <a:latin typeface="微软雅黑 Light" panose="020B0502040204020203" pitchFamily="34" charset="-122"/>
              </a:rPr>
              <a:t>，再去努力地、下意识地（实际往往要靠演员精心设计的意识活动），表露角色应有的情感状态。演员是在表演创作中的</a:t>
            </a:r>
            <a:r>
              <a:rPr lang="zh-CN" altLang="en-US" sz="1600" b="1" dirty="0">
                <a:latin typeface="微软雅黑 Light" panose="020B0502040204020203" pitchFamily="34" charset="-122"/>
              </a:rPr>
              <a:t>两种假定性</a:t>
            </a:r>
            <a:r>
              <a:rPr lang="zh-CN" altLang="en-US" sz="1600" dirty="0">
                <a:latin typeface="微软雅黑 Light" panose="020B0502040204020203" pitchFamily="34" charset="-122"/>
              </a:rPr>
              <a:t>（我是“这个”人物的假定和“这个”人物面临情况的假定）中获得角色的感觉，又通过“这个”人物（而不是自己）的外部动作的真实性表露而达到艺术地再现生活真实。 </a:t>
            </a:r>
            <a:endParaRPr lang="en-US" altLang="zh-CN" sz="1600" dirty="0">
              <a:latin typeface="微软雅黑 Light" panose="020B0502040204020203" pitchFamily="34" charset="-122"/>
            </a:endParaRPr>
          </a:p>
          <a:p>
            <a:pPr algn="just">
              <a:lnSpc>
                <a:spcPct val="100000"/>
              </a:lnSpc>
            </a:pPr>
            <a:r>
              <a:rPr lang="zh-CN" altLang="en-US" sz="1600" b="1" dirty="0">
                <a:latin typeface="微软雅黑 Light" panose="020B0502040204020203" pitchFamily="34" charset="-122"/>
              </a:rPr>
              <a:t>“动于衷而形于外”</a:t>
            </a:r>
            <a:r>
              <a:rPr lang="zh-CN" altLang="en-US" sz="1600" dirty="0">
                <a:latin typeface="微软雅黑 Light" panose="020B0502040204020203" pitchFamily="34" charset="-122"/>
              </a:rPr>
              <a:t>（也包含外形的某种静止状态）是表演艺术的规律。演员的电影表演只是寻求自己独特的感受与表现形式。这里绝不排除在导演意图下的综合力量对表演的作用，但演员刻画人物，表现人物内心细致而复杂的情感，绝不能只依赖于这种综合手段，而要观察、积累生活中不同人的多种多样的情感表达方式，以丰富自己“这一个”的表现手段。</a:t>
            </a:r>
            <a:endParaRPr lang="en-US" altLang="zh-CN" sz="1600" dirty="0">
              <a:latin typeface="微软雅黑 Light" panose="020B0502040204020203" pitchFamily="34" charset="-122"/>
            </a:endParaRPr>
          </a:p>
          <a:p>
            <a:pPr marL="0" indent="0" algn="ctr">
              <a:lnSpc>
                <a:spcPct val="100000"/>
              </a:lnSpc>
              <a:buNone/>
            </a:pPr>
            <a:r>
              <a:rPr lang="zh-CN" altLang="en-US" sz="1600" b="1" dirty="0">
                <a:latin typeface="微软雅黑 Light" panose="020B0502040204020203" pitchFamily="34" charset="-122"/>
              </a:rPr>
              <a:t>所以说电影表演只是“感觉的艺术”是不全面的。</a:t>
            </a:r>
          </a:p>
          <a:p>
            <a:pPr algn="just">
              <a:lnSpc>
                <a:spcPct val="100000"/>
              </a:lnSpc>
            </a:pPr>
            <a:endParaRPr lang="zh-CN" altLang="en-US" sz="16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58203" y="432559"/>
            <a:ext cx="10100170" cy="640629"/>
          </a:xfrm>
        </p:spPr>
        <p:txBody>
          <a:bodyPr/>
          <a:lstStyle/>
          <a:p>
            <a:pPr algn="just"/>
            <a:r>
              <a:rPr lang="zh-CN" altLang="en-US" sz="3200" dirty="0"/>
              <a:t>六、潘虹的系列银幕创作</a:t>
            </a:r>
          </a:p>
        </p:txBody>
      </p:sp>
    </p:spTree>
    <p:extLst>
      <p:ext uri="{BB962C8B-B14F-4D97-AF65-F5344CB8AC3E}">
        <p14:creationId xmlns:p14="http://schemas.microsoft.com/office/powerpoint/2010/main" val="208163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607775" y="1508368"/>
            <a:ext cx="11531296" cy="5303091"/>
          </a:xfrm>
        </p:spPr>
        <p:txBody>
          <a:bodyPr vert="horz">
            <a:noAutofit/>
          </a:bodyPr>
          <a:lstStyle/>
          <a:p>
            <a:pPr marL="342900" indent="-342900" algn="just">
              <a:lnSpc>
                <a:spcPct val="100000"/>
              </a:lnSpc>
              <a:buFont typeface="+mj-lt"/>
              <a:buAutoNum type="arabicPeriod" startAt="3"/>
            </a:pPr>
            <a:r>
              <a:rPr lang="zh-CN" altLang="en-US" sz="2000" b="1" dirty="0">
                <a:latin typeface="微软雅黑 Light" panose="020B0502040204020203" pitchFamily="34" charset="-122"/>
              </a:rPr>
              <a:t>演员的创作魅力与人物形象的魅力创造</a:t>
            </a:r>
            <a:endParaRPr lang="en-US" altLang="zh-CN" sz="2000" b="1" dirty="0">
              <a:latin typeface="微软雅黑 Light" panose="020B0502040204020203" pitchFamily="34" charset="-122"/>
            </a:endParaRPr>
          </a:p>
          <a:p>
            <a:pPr algn="just">
              <a:lnSpc>
                <a:spcPct val="100000"/>
              </a:lnSpc>
            </a:pPr>
            <a:r>
              <a:rPr lang="zh-CN" altLang="en-US" sz="1800" dirty="0">
                <a:latin typeface="楷体" panose="02010609060101010101" pitchFamily="49" charset="-122"/>
                <a:ea typeface="楷体" panose="02010609060101010101" pitchFamily="49" charset="-122"/>
              </a:rPr>
              <a:t>潘虹：“征服观众最重要的东西是演员本身性格中所具有的那些迷人的魅力。”</a:t>
            </a:r>
            <a:r>
              <a:rPr lang="en-US" altLang="zh-CN" sz="1800" dirty="0">
                <a:latin typeface="楷体" panose="02010609060101010101" pitchFamily="49" charset="-122"/>
                <a:ea typeface="楷体" panose="02010609060101010101" pitchFamily="49" charset="-122"/>
              </a:rPr>
              <a:t>——《</a:t>
            </a:r>
            <a:r>
              <a:rPr lang="zh-CN" altLang="en-US" sz="1800" dirty="0">
                <a:latin typeface="楷体" panose="02010609060101010101" pitchFamily="49" charset="-122"/>
                <a:ea typeface="楷体" panose="02010609060101010101" pitchFamily="49" charset="-122"/>
              </a:rPr>
              <a:t>角色备忘录</a:t>
            </a:r>
            <a:r>
              <a:rPr lang="en-US" altLang="zh-CN" sz="1800" dirty="0">
                <a:latin typeface="楷体" panose="02010609060101010101" pitchFamily="49" charset="-122"/>
                <a:ea typeface="楷体" panose="02010609060101010101" pitchFamily="49" charset="-122"/>
              </a:rPr>
              <a:t>》</a:t>
            </a:r>
          </a:p>
          <a:p>
            <a:pPr algn="just">
              <a:lnSpc>
                <a:spcPct val="100000"/>
              </a:lnSpc>
            </a:pPr>
            <a:r>
              <a:rPr lang="zh-CN" altLang="en-US" sz="1800" dirty="0">
                <a:latin typeface="微软雅黑 Light" panose="020B0502040204020203" pitchFamily="34" charset="-122"/>
              </a:rPr>
              <a:t>这种说法欠妥。</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演员本身的气质魅力在创造中是能起重要作用的，但一定要符合人物、与人物融为一体。因为观众要看的毕竟还是人物性格的魅力或者是自己熟悉的演员怎样创造另一个新的与她性格不同的人物。演员应力求突破自己，开掘自己的戏路。</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只以自己一种素质特色（如“忧郁”）来创造人物，一部片子如此，两部、三部还如此，最终会使自己的创造道路越走越窄。</a:t>
            </a:r>
            <a:endParaRPr lang="en-US" altLang="zh-CN" sz="1800" dirty="0">
              <a:latin typeface="微软雅黑 Light" panose="020B0502040204020203" pitchFamily="34" charset="-122"/>
            </a:endParaRPr>
          </a:p>
          <a:p>
            <a:pPr algn="just">
              <a:lnSpc>
                <a:spcPct val="100000"/>
              </a:lnSpc>
            </a:pPr>
            <a:r>
              <a:rPr lang="zh-CN" altLang="en-US" sz="1800" dirty="0">
                <a:latin typeface="楷体" panose="02010609060101010101" pitchFamily="49" charset="-122"/>
                <a:ea typeface="楷体" panose="02010609060101010101" pitchFamily="49" charset="-122"/>
              </a:rPr>
              <a:t>斯坦尼斯拉夫斯基：“把任何角色、任何作者都压在自己身下，使他们适应自己，为自己而消化他们，这是一场灾难。这种情况下，艺术必亡，匠艺出世。”</a:t>
            </a:r>
          </a:p>
          <a:p>
            <a:pPr algn="just">
              <a:lnSpc>
                <a:spcPct val="100000"/>
              </a:lnSpc>
            </a:pPr>
            <a:r>
              <a:rPr lang="zh-CN" altLang="en-US" sz="1800" dirty="0">
                <a:latin typeface="微软雅黑 Light" panose="020B0502040204020203" pitchFamily="34" charset="-122"/>
              </a:rPr>
              <a:t>潘虹本色的成分较多，本人气质赋予人物较多，在可塑性上还应有一个大的突破。</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演员在创作的道路上应努力从各方面开掘自己，不要过早地把自己限制起来。</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六、潘虹的系列银幕创作</a:t>
            </a:r>
          </a:p>
        </p:txBody>
      </p:sp>
    </p:spTree>
    <p:extLst>
      <p:ext uri="{BB962C8B-B14F-4D97-AF65-F5344CB8AC3E}">
        <p14:creationId xmlns:p14="http://schemas.microsoft.com/office/powerpoint/2010/main" val="27866960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50137" y="1308847"/>
            <a:ext cx="11388934" cy="5502611"/>
          </a:xfrm>
        </p:spPr>
        <p:txBody>
          <a:bodyPr vert="horz">
            <a:noAutofit/>
          </a:bodyPr>
          <a:lstStyle/>
          <a:p>
            <a:pPr marL="342900" indent="-342900" algn="just">
              <a:lnSpc>
                <a:spcPct val="100000"/>
              </a:lnSpc>
              <a:buFont typeface="+mj-lt"/>
              <a:buAutoNum type="arabicPeriod" startAt="4"/>
            </a:pPr>
            <a:r>
              <a:rPr lang="zh-CN" altLang="en-US" sz="2000" b="1" dirty="0">
                <a:latin typeface="微软雅黑 Light" panose="020B0502040204020203" pitchFamily="34" charset="-122"/>
              </a:rPr>
              <a:t>培养造就演员和演员的艺术生命</a:t>
            </a:r>
            <a:endParaRPr lang="en-US" altLang="zh-CN" sz="2000" b="1"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演员要延长艺术生命，有个增强可塑性的问题。</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“注重自我”，利用本色，演员应该在表演的内心充实和真挚上下工夫，去发展自己性格的多方面因素，开拓自己的创作个性，不是重复地表演自己，不是把可塑性降至最小。</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科学技术的发展为我们塑造各种人物提供了可能性。（例：达斯汀</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霍夫曼、斯特里普）</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演员若仅靠形象、气质的魅力来演戏，是不能持久的。由于电影的微观特性，演员要有自知之明，要对自己的戏路有个基本估计，切不可被动地固守自己的某些特色，使自己的某些优势变成某种局限，而要不断地观察社会，积累生活，发展自己性格的可塑性、多面性，加强自身的创作魅力，使自己能在原有的性格特点以外，为更多不同类型的角色创作找到根基。</a:t>
            </a:r>
            <a:endParaRPr lang="en-US" altLang="zh-CN" sz="1800" dirty="0">
              <a:latin typeface="微软雅黑 Light" panose="020B0502040204020203" pitchFamily="34" charset="-122"/>
            </a:endParaRPr>
          </a:p>
          <a:p>
            <a:pPr algn="just">
              <a:lnSpc>
                <a:spcPct val="100000"/>
              </a:lnSpc>
            </a:pPr>
            <a:r>
              <a:rPr lang="zh-CN" altLang="en-US" sz="1800" dirty="0">
                <a:latin typeface="微软雅黑 Light" panose="020B0502040204020203" pitchFamily="34" charset="-122"/>
              </a:rPr>
              <a:t>表演的可塑性应是演员基本功训练的重要内容，要把经常的舞台实践作为磨炼技巧的基础。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六、潘虹的系列银幕创作</a:t>
            </a:r>
          </a:p>
        </p:txBody>
      </p:sp>
    </p:spTree>
    <p:extLst>
      <p:ext uri="{BB962C8B-B14F-4D97-AF65-F5344CB8AC3E}">
        <p14:creationId xmlns:p14="http://schemas.microsoft.com/office/powerpoint/2010/main" val="6412770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50137" y="1275779"/>
            <a:ext cx="11388934" cy="5535679"/>
          </a:xfrm>
        </p:spPr>
        <p:txBody>
          <a:bodyPr vert="horz">
            <a:noAutofit/>
          </a:bodyPr>
          <a:lstStyle/>
          <a:p>
            <a:pPr marL="342900" indent="-342900" algn="just">
              <a:lnSpc>
                <a:spcPct val="100000"/>
              </a:lnSpc>
              <a:buFont typeface="+mj-lt"/>
              <a:buAutoNum type="arabicPeriod" startAt="5"/>
            </a:pPr>
            <a:r>
              <a:rPr lang="zh-CN" altLang="en-US" sz="2000" b="1" dirty="0">
                <a:latin typeface="微软雅黑 Light" panose="020B0502040204020203" pitchFamily="34" charset="-122"/>
              </a:rPr>
              <a:t>斯坦尼斯拉夫斯基体系是否适用于电影表演</a:t>
            </a:r>
          </a:p>
          <a:p>
            <a:pPr algn="just">
              <a:lnSpc>
                <a:spcPct val="100000"/>
              </a:lnSpc>
            </a:pPr>
            <a:r>
              <a:rPr lang="zh-CN" altLang="en-US" sz="1600" dirty="0">
                <a:latin typeface="微软雅黑 Light" panose="020B0502040204020203" pitchFamily="34" charset="-122"/>
              </a:rPr>
              <a:t>潘虹在表演实践中探索电影表演的规律值得充分肯定。她在</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角色备忘录</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中表示出斯坦尼斯拉夫斯基体系理论已经有些过时的意思，可她的</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人到中年</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创作恰恰是自觉不自觉地遵循了斯坦尼斯拉夫斯基体系的“在体验基础上演员对形象的再体现”的创作方法，扎实地进行生活体验，认真分析剧本，寻找角色核心，然后找寻角色与自我的联系（凭借自身的优势，对角色进行精心设计），把角色建立在自我体现的基础上。</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从她对眼神的种种设计表明，除了重视电影的“微相视觉”特性和在不同场景中准确地表现人物外，重要的一点，她在电影表演中重视体验与体现的关系，而不是有些人所说的“只要感觉到了，就会自然流露出来”。</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斯坦尼斯拉夫斯基曾说：“演员应当不只是在内心体验角色，而且要在外部体现所体验到的东西，”并且要“把极其微妙的而且常常是下意识的生活反映出来”。</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电影的“微相视觉”和电影表演要生活、自然</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斯坦尼斯拉夫斯基：“在银幕上一切看得清清楚楚，任何刻板化的东西都将永远铭刻下来。”“在真正的大自然的背景上，电影演员们不管愿意不愿意，都要显得自然。”</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斯坦尼斯拉夫斯基坚决反对电影表演中的虚假、刻板、外在。潘虹在</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杜十娘</a:t>
            </a:r>
            <a:r>
              <a:rPr lang="en-US" altLang="zh-CN" sz="1600" dirty="0">
                <a:latin typeface="微软雅黑 Light" panose="020B0502040204020203" pitchFamily="34" charset="-122"/>
              </a:rPr>
              <a:t>》</a:t>
            </a:r>
            <a:r>
              <a:rPr lang="zh-CN" altLang="en-US" sz="1600" dirty="0">
                <a:latin typeface="微软雅黑 Light" panose="020B0502040204020203" pitchFamily="34" charset="-122"/>
              </a:rPr>
              <a:t>中的表演之所以没有处理好，正是由于不符合斯坦尼斯拉夫斯基的创作方法。</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斯坦尼也有唯心的成分和繁琐哲学，不能一概照搬，但他精辟地概括总结了前人的表演经验并上升到理论，完成一套表演体系，被世界公认是符合表演艺术规律的科学学创作方法，它对我们今天的演员创作角色和演员的培养训练仍是颇有价值的。</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我们对它的掌握还很不够，首先要了解它、研究它，也可以不学它，去探求另一套。但不要出于无知，轻易否定或进行歪曲的评价。</a:t>
            </a:r>
            <a:endParaRPr lang="en-US" altLang="zh-CN" sz="1600" dirty="0">
              <a:latin typeface="微软雅黑 Light" panose="020B0502040204020203" pitchFamily="34" charset="-122"/>
            </a:endParaRPr>
          </a:p>
          <a:p>
            <a:pPr algn="just">
              <a:lnSpc>
                <a:spcPct val="100000"/>
              </a:lnSpc>
            </a:pPr>
            <a:r>
              <a:rPr lang="zh-CN" altLang="en-US" sz="1600" dirty="0">
                <a:latin typeface="微软雅黑 Light" panose="020B0502040204020203" pitchFamily="34" charset="-122"/>
              </a:rPr>
              <a:t>“文革”中，我国乱批斯坦尼，在国内外的表演学术领域里造成混乱与恶劣影响的教训是应该吸取的。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六、潘虹的系列银幕创作</a:t>
            </a:r>
          </a:p>
        </p:txBody>
      </p:sp>
    </p:spTree>
    <p:extLst>
      <p:ext uri="{BB962C8B-B14F-4D97-AF65-F5344CB8AC3E}">
        <p14:creationId xmlns:p14="http://schemas.microsoft.com/office/powerpoint/2010/main" val="3239917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112399" y="1836539"/>
            <a:ext cx="3979407" cy="5180446"/>
          </a:xfrm>
        </p:spPr>
        <p:txBody>
          <a:bodyPr vert="horz">
            <a:noAutofit/>
          </a:bodyPr>
          <a:lstStyle/>
          <a:p>
            <a:pPr marL="0" indent="0">
              <a:lnSpc>
                <a:spcPct val="100000"/>
              </a:lnSpc>
              <a:buNone/>
            </a:pPr>
            <a:r>
              <a:rPr lang="zh-CN" altLang="en-US" sz="1800" dirty="0">
                <a:latin typeface="微软雅黑 Light" panose="020B0502040204020203" pitchFamily="34" charset="-122"/>
              </a:rPr>
              <a:t>当前，在电影产业化、电影创作市场化的背景下，电影表演创作，尤其是青年演员的表演创作显现出了一些新的时代特征。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pic>
        <p:nvPicPr>
          <p:cNvPr id="2" name="图片 1">
            <a:extLst>
              <a:ext uri="{FF2B5EF4-FFF2-40B4-BE49-F238E27FC236}">
                <a16:creationId xmlns:a16="http://schemas.microsoft.com/office/drawing/2014/main" id="{3D1642B6-92C3-41EE-856A-60C8BF562921}"/>
              </a:ext>
            </a:extLst>
          </p:cNvPr>
          <p:cNvPicPr>
            <a:picLocks noChangeAspect="1"/>
          </p:cNvPicPr>
          <p:nvPr/>
        </p:nvPicPr>
        <p:blipFill>
          <a:blip r:embed="rId3"/>
          <a:stretch>
            <a:fillRect/>
          </a:stretch>
        </p:blipFill>
        <p:spPr>
          <a:xfrm>
            <a:off x="4088755" y="1836539"/>
            <a:ext cx="4504762" cy="1561905"/>
          </a:xfrm>
          <a:prstGeom prst="rect">
            <a:avLst/>
          </a:prstGeom>
        </p:spPr>
      </p:pic>
      <p:grpSp>
        <p:nvGrpSpPr>
          <p:cNvPr id="4" name="Group 2">
            <a:extLst>
              <a:ext uri="{FF2B5EF4-FFF2-40B4-BE49-F238E27FC236}">
                <a16:creationId xmlns:a16="http://schemas.microsoft.com/office/drawing/2014/main" id="{23A04F83-0CCB-4F76-AFAD-A8EDFC7151A9}"/>
              </a:ext>
            </a:extLst>
          </p:cNvPr>
          <p:cNvGrpSpPr>
            <a:grpSpLocks/>
          </p:cNvGrpSpPr>
          <p:nvPr/>
        </p:nvGrpSpPr>
        <p:grpSpPr bwMode="auto">
          <a:xfrm>
            <a:off x="4093077" y="3386138"/>
            <a:ext cx="4497388" cy="1728787"/>
            <a:chOff x="988" y="141"/>
            <a:chExt cx="7082" cy="2721"/>
          </a:xfrm>
        </p:grpSpPr>
        <p:pic>
          <p:nvPicPr>
            <p:cNvPr id="1027" name="Picture 3">
              <a:extLst>
                <a:ext uri="{FF2B5EF4-FFF2-40B4-BE49-F238E27FC236}">
                  <a16:creationId xmlns:a16="http://schemas.microsoft.com/office/drawing/2014/main" id="{A4358D80-074F-41F3-8E26-8AC71F3157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7" y="141"/>
              <a:ext cx="2322" cy="27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120C8CF-7774-4D54-8316-C7875F189C9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66" y="141"/>
              <a:ext cx="2324" cy="272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a:extLst>
                <a:ext uri="{FF2B5EF4-FFF2-40B4-BE49-F238E27FC236}">
                  <a16:creationId xmlns:a16="http://schemas.microsoft.com/office/drawing/2014/main" id="{5FEBB96B-0CF0-481D-A275-E2B2A572DD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45" y="141"/>
              <a:ext cx="2324" cy="272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6">
            <a:extLst>
              <a:ext uri="{FF2B5EF4-FFF2-40B4-BE49-F238E27FC236}">
                <a16:creationId xmlns:a16="http://schemas.microsoft.com/office/drawing/2014/main" id="{99EC59A8-03DE-4DEE-A8F9-B085F0A194D3}"/>
              </a:ext>
            </a:extLst>
          </p:cNvPr>
          <p:cNvGrpSpPr>
            <a:grpSpLocks/>
          </p:cNvGrpSpPr>
          <p:nvPr/>
        </p:nvGrpSpPr>
        <p:grpSpPr bwMode="auto">
          <a:xfrm>
            <a:off x="4093712" y="5114925"/>
            <a:ext cx="4497388" cy="1743075"/>
            <a:chOff x="988" y="414"/>
            <a:chExt cx="7082" cy="2744"/>
          </a:xfrm>
        </p:grpSpPr>
        <p:pic>
          <p:nvPicPr>
            <p:cNvPr id="1031" name="Picture 7">
              <a:extLst>
                <a:ext uri="{FF2B5EF4-FFF2-40B4-BE49-F238E27FC236}">
                  <a16:creationId xmlns:a16="http://schemas.microsoft.com/office/drawing/2014/main" id="{1372AEBE-829D-42ED-AE37-0F1D9452BCE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7" y="414"/>
              <a:ext cx="2322" cy="274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D7676A2D-4414-436E-887C-7C1FF213D2E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66" y="414"/>
              <a:ext cx="2324" cy="274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a:extLst>
                <a:ext uri="{FF2B5EF4-FFF2-40B4-BE49-F238E27FC236}">
                  <a16:creationId xmlns:a16="http://schemas.microsoft.com/office/drawing/2014/main" id="{894A27FA-8710-455E-A003-C95FEBBC6A5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45" y="414"/>
              <a:ext cx="2324" cy="2744"/>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文本框 14">
            <a:extLst>
              <a:ext uri="{FF2B5EF4-FFF2-40B4-BE49-F238E27FC236}">
                <a16:creationId xmlns:a16="http://schemas.microsoft.com/office/drawing/2014/main" id="{421E8C38-9FFD-418C-BB79-3879A1DF2543}"/>
              </a:ext>
            </a:extLst>
          </p:cNvPr>
          <p:cNvSpPr txBox="1"/>
          <p:nvPr/>
        </p:nvSpPr>
        <p:spPr>
          <a:xfrm>
            <a:off x="8624123" y="1836539"/>
            <a:ext cx="3444800" cy="2862322"/>
          </a:xfrm>
          <a:prstGeom prst="rect">
            <a:avLst/>
          </a:prstGeom>
          <a:noFill/>
        </p:spPr>
        <p:txBody>
          <a:bodyPr wrap="square">
            <a:spAutoFit/>
          </a:bodyPr>
          <a:lstStyle/>
          <a:p>
            <a:r>
              <a:rPr lang="zh-CN" altLang="en-US" dirty="0">
                <a:latin typeface="微软雅黑 Light" panose="020B0502040204020203" pitchFamily="34" charset="-122"/>
                <a:ea typeface="微软雅黑 Light" panose="020B0502040204020203" pitchFamily="34" charset="-122"/>
              </a:rPr>
              <a:t>这里面既有电影创作的观念演变，导演的不同美学追求及表演多元化的发展，也有产业化、市场化，进入</a:t>
            </a:r>
            <a:r>
              <a:rPr lang="en-US" altLang="zh-CN" dirty="0">
                <a:latin typeface="微软雅黑 Light" panose="020B0502040204020203" pitchFamily="34" charset="-122"/>
                <a:ea typeface="微软雅黑 Light" panose="020B0502040204020203" pitchFamily="34" charset="-122"/>
              </a:rPr>
              <a:t>WTO</a:t>
            </a:r>
            <a:r>
              <a:rPr lang="zh-CN" altLang="en-US" dirty="0">
                <a:latin typeface="微软雅黑 Light" panose="020B0502040204020203" pitchFamily="34" charset="-122"/>
                <a:ea typeface="微软雅黑 Light" panose="020B0502040204020203" pitchFamily="34" charset="-122"/>
              </a:rPr>
              <a:t>与国际接轨后电影创作发生变化的影响，使得表演（演员的选用）和影片的发行、票房的收入密切相关。</a:t>
            </a:r>
          </a:p>
          <a:p>
            <a:r>
              <a:rPr lang="zh-CN" altLang="en-US" dirty="0">
                <a:latin typeface="微软雅黑 Light" panose="020B0502040204020203" pitchFamily="34" charset="-122"/>
                <a:ea typeface="微软雅黑 Light" panose="020B0502040204020203" pitchFamily="34" charset="-122"/>
              </a:rPr>
              <a:t>这里面渗透着艺术的审美差异，也表现为演员表演创作中的不同类型。</a:t>
            </a:r>
          </a:p>
        </p:txBody>
      </p:sp>
    </p:spTree>
    <p:extLst>
      <p:ext uri="{BB962C8B-B14F-4D97-AF65-F5344CB8AC3E}">
        <p14:creationId xmlns:p14="http://schemas.microsoft.com/office/powerpoint/2010/main" val="4148717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65810" y="1508760"/>
            <a:ext cx="10498455" cy="5187950"/>
          </a:xfrm>
        </p:spPr>
        <p:txBody>
          <a:bodyPr vert="horz">
            <a:normAutofit/>
          </a:bodyPr>
          <a:lstStyle/>
          <a:p>
            <a:pPr marL="0" indent="0">
              <a:lnSpc>
                <a:spcPct val="130000"/>
              </a:lnSpc>
              <a:buNone/>
            </a:pPr>
            <a:r>
              <a:rPr lang="zh-CN" altLang="en-US" dirty="0"/>
              <a:t>五、无实物练习</a:t>
            </a:r>
          </a:p>
          <a:p>
            <a:pPr>
              <a:lnSpc>
                <a:spcPct val="150000"/>
              </a:lnSpc>
            </a:pPr>
            <a:r>
              <a:rPr lang="zh-CN" altLang="en-US" sz="2000" dirty="0">
                <a:sym typeface="+mn-ea"/>
              </a:rPr>
              <a:t>关于无实物练习在培养和训练演员的过程中的作用与重视程度的讨论：</a:t>
            </a:r>
          </a:p>
          <a:p>
            <a:pPr>
              <a:lnSpc>
                <a:spcPct val="150000"/>
              </a:lnSpc>
            </a:pPr>
            <a:r>
              <a:rPr lang="zh-CN" altLang="en-US" sz="2000" dirty="0">
                <a:sym typeface="+mn-ea"/>
              </a:rPr>
              <a:t>有人认为它和其他的表演元素练习一样，让学生明白、做一两次就可以了；</a:t>
            </a:r>
          </a:p>
          <a:p>
            <a:pPr>
              <a:lnSpc>
                <a:spcPct val="150000"/>
              </a:lnSpc>
            </a:pPr>
            <a:r>
              <a:rPr lang="zh-CN" altLang="en-US" sz="2000" dirty="0">
                <a:sym typeface="+mn-ea"/>
              </a:rPr>
              <a:t>有人则认为现在教学环境教具缺乏，一切均是无实物，认为不训练也能逐渐做到熟能生巧。</a:t>
            </a:r>
          </a:p>
          <a:p>
            <a:pPr>
              <a:lnSpc>
                <a:spcPct val="150000"/>
              </a:lnSpc>
            </a:pPr>
            <a:r>
              <a:rPr lang="zh-CN" altLang="en-US" sz="2000" dirty="0">
                <a:sym typeface="+mn-ea"/>
              </a:rPr>
              <a:t>上海戏剧学院陈明正</a:t>
            </a:r>
            <a:r>
              <a:rPr lang="en-US" altLang="zh-CN" sz="2000" dirty="0">
                <a:sym typeface="+mn-ea"/>
              </a:rPr>
              <a:t>——</a:t>
            </a:r>
            <a:r>
              <a:rPr lang="zh-CN" altLang="en-US" sz="2000" dirty="0">
                <a:sym typeface="+mn-ea"/>
              </a:rPr>
              <a:t>无实物练习是初学表演者起步的最好练习；</a:t>
            </a:r>
          </a:p>
          <a:p>
            <a:pPr>
              <a:lnSpc>
                <a:spcPct val="150000"/>
              </a:lnSpc>
            </a:pPr>
            <a:r>
              <a:rPr lang="zh-CN" altLang="en-US" sz="2000" dirty="0">
                <a:sym typeface="+mn-ea"/>
              </a:rPr>
              <a:t>刘烈雄：“无实物练习，实际上是以‘动作’为纲的各种元素训练的结合。它不仅是对演员形象思维的训练，也是对演员动作性思维的训练，是演员获得正确的创作状态的最为有效的练习。只有将这些规律和方法掌握之后，才能促使演员形成第二天性这种重要的创作习惯。而第二天性对一个演员的一生而言，其解放程度有着至关重要的作用。”</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285702"/>
            <a:ext cx="11327476" cy="5219482"/>
          </a:xfrm>
        </p:spPr>
        <p:txBody>
          <a:bodyPr vert="horz">
            <a:noAutofit/>
          </a:bodyPr>
          <a:lstStyle/>
          <a:p>
            <a:pPr marL="0" indent="0">
              <a:lnSpc>
                <a:spcPct val="100000"/>
              </a:lnSpc>
              <a:buNone/>
            </a:pPr>
            <a:r>
              <a:rPr lang="zh-CN" altLang="en-US" sz="1800" dirty="0">
                <a:latin typeface="微软雅黑 Light" panose="020B0502040204020203" pitchFamily="34" charset="-122"/>
              </a:rPr>
              <a:t>１</a:t>
            </a:r>
            <a:r>
              <a:rPr lang="zh-CN" altLang="en-US" sz="2000" b="1" dirty="0">
                <a:latin typeface="微软雅黑 Light" panose="020B0502040204020203" pitchFamily="34" charset="-122"/>
              </a:rPr>
              <a:t>．类型化、本色、性格化与生活化表演</a:t>
            </a:r>
            <a:endParaRPr lang="en-US" altLang="zh-CN" sz="2000" b="1" dirty="0">
              <a:latin typeface="微软雅黑 Light" panose="020B0502040204020203" pitchFamily="34" charset="-122"/>
            </a:endParaRPr>
          </a:p>
          <a:p>
            <a:pPr marL="0" indent="0">
              <a:lnSpc>
                <a:spcPct val="100000"/>
              </a:lnSpc>
              <a:buNone/>
            </a:pPr>
            <a:r>
              <a:rPr lang="zh-CN" altLang="en-US" sz="1800" b="1" dirty="0">
                <a:latin typeface="微软雅黑 Light" panose="020B0502040204020203" pitchFamily="34" charset="-122"/>
              </a:rPr>
              <a:t>一是在产业化、市场化的竞争中出现的大制作，从投资、票房角度考虑，开始启用、推出和制造“明星效应”来吸引观众。</a:t>
            </a:r>
            <a:r>
              <a:rPr lang="zh-CN" altLang="en-US" sz="1800" dirty="0">
                <a:latin typeface="微软雅黑 Light" panose="020B0502040204020203" pitchFamily="34" charset="-122"/>
              </a:rPr>
              <a:t>其表演风格的基本特征是：保持演员本人的明星个性特征的类型化表演。关键要遇到能展示他们才能的好剧本、好人物、好的导演，进一步挖掘出他们的多方面潜质，他们自己也要不断地自我丰富和补充，创作才能有质的飞跃。</a:t>
            </a:r>
            <a:endParaRPr lang="en-US" altLang="zh-CN" sz="1800" dirty="0">
              <a:latin typeface="微软雅黑 Light" panose="020B0502040204020203" pitchFamily="34" charset="-122"/>
            </a:endParaRPr>
          </a:p>
          <a:p>
            <a:pPr marL="0" indent="0">
              <a:lnSpc>
                <a:spcPct val="100000"/>
              </a:lnSpc>
              <a:buNone/>
            </a:pPr>
            <a:r>
              <a:rPr lang="zh-CN" altLang="en-US" sz="1800" b="1" dirty="0">
                <a:latin typeface="微软雅黑 Light" panose="020B0502040204020203" pitchFamily="34" charset="-122"/>
              </a:rPr>
              <a:t>二是导演追求原汁原味的生活写实，大胆启用非职业演员来演主角，或用大量非职业演员的群众角色来烘托，充实了演员队伍，强调剧情环境的真实和人物的真实。</a:t>
            </a:r>
            <a:r>
              <a:rPr lang="zh-CN" altLang="en-US" sz="1800" dirty="0">
                <a:latin typeface="微软雅黑 Light" panose="020B0502040204020203" pitchFamily="34" charset="-122"/>
              </a:rPr>
              <a:t>如</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沙鸥</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雅马哈鱼档</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一个都不能少</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诺玛的十七岁</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盲井</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香巴拉信使</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等。非职业演员向专业演员的过渡，核心本质还是要有继续创作出有个性形象的塑造力。否则就像意大利导演德</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西卡选用马齐奥拉尼扮演</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偷自行车的人</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一样，只是一次性的创作成功。至于非职业演员与职业演员之间，本身并没有一条不可逾越的鸿沟。</a:t>
            </a:r>
            <a:endParaRPr lang="en-US" altLang="zh-CN" sz="1800" dirty="0">
              <a:latin typeface="微软雅黑 Light" panose="020B0502040204020203" pitchFamily="34" charset="-122"/>
            </a:endParaRPr>
          </a:p>
          <a:p>
            <a:pPr marL="0" indent="0">
              <a:lnSpc>
                <a:spcPct val="100000"/>
              </a:lnSpc>
              <a:buNone/>
            </a:pPr>
            <a:r>
              <a:rPr lang="zh-CN" altLang="en-US" sz="1800" b="1" dirty="0">
                <a:latin typeface="微软雅黑 Light" panose="020B0502040204020203" pitchFamily="34" charset="-122"/>
              </a:rPr>
              <a:t>三是导演寻找酷似生活的场景，营造逼真的生活氛围，并在使用演员时强调演员表演的自然逼真到极致的生活状态（真实生活形态），不要（甚至是掩盖）演员的靓丽面孔，不允许演员有任何修饰地去塑造人物，这是很多导演的一种美学追求。</a:t>
            </a:r>
            <a:r>
              <a:rPr lang="zh-CN" altLang="en-US" sz="1800" dirty="0">
                <a:latin typeface="微软雅黑 Light" panose="020B0502040204020203" pitchFamily="34" charset="-122"/>
              </a:rPr>
              <a:t>（例：</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秋菊打官司</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巩俐）这种有浓厚生活底蕴的表演创作，可以称为“走向极致的生活化表演”。它给观众留下了深刻的印象，演员的表演似乎是在逼真的现实中截取出的一段生活，没有任何修饰，但又有可看的戏剧吸引力，是令人回味的银幕形象。</a:t>
            </a:r>
          </a:p>
          <a:p>
            <a:pPr marL="0" indent="0">
              <a:lnSpc>
                <a:spcPct val="100000"/>
              </a:lnSpc>
              <a:buNone/>
            </a:pPr>
            <a:endParaRPr lang="en-US" altLang="zh-CN"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28898872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285702"/>
            <a:ext cx="11327476" cy="5572298"/>
          </a:xfrm>
        </p:spPr>
        <p:txBody>
          <a:bodyPr vert="horz">
            <a:noAutofit/>
          </a:bodyPr>
          <a:lstStyle/>
          <a:p>
            <a:pPr marL="342900" indent="-342900">
              <a:lnSpc>
                <a:spcPct val="100000"/>
              </a:lnSpc>
              <a:buFont typeface="+mj-lt"/>
              <a:buAutoNum type="arabicPeriod"/>
            </a:pPr>
            <a:r>
              <a:rPr lang="zh-CN" altLang="en-US" sz="2000" b="1" dirty="0">
                <a:latin typeface="微软雅黑 Light" panose="020B0502040204020203" pitchFamily="34" charset="-122"/>
              </a:rPr>
              <a:t>类型化、本色、性格化与生活化表演</a:t>
            </a:r>
            <a:endParaRPr lang="en-US" altLang="zh-CN" sz="2000" b="1" dirty="0">
              <a:latin typeface="微软雅黑 Light" panose="020B0502040204020203" pitchFamily="34" charset="-122"/>
            </a:endParaRPr>
          </a:p>
          <a:p>
            <a:pPr marL="0" indent="0">
              <a:lnSpc>
                <a:spcPct val="100000"/>
              </a:lnSpc>
              <a:buNone/>
            </a:pPr>
            <a:r>
              <a:rPr lang="zh-CN" altLang="en-US" sz="1800" b="1" dirty="0">
                <a:latin typeface="微软雅黑 Light" panose="020B0502040204020203" pitchFamily="34" charset="-122"/>
              </a:rPr>
              <a:t>生活化</a:t>
            </a:r>
            <a:r>
              <a:rPr lang="en-US" altLang="zh-CN" sz="1800" b="1" dirty="0">
                <a:latin typeface="微软雅黑 Light" panose="020B0502040204020203" pitchFamily="34" charset="-122"/>
              </a:rPr>
              <a:t>vs.</a:t>
            </a:r>
            <a:r>
              <a:rPr lang="zh-CN" altLang="en-US" sz="1800" b="1" dirty="0">
                <a:latin typeface="微软雅黑 Light" panose="020B0502040204020203" pitchFamily="34" charset="-122"/>
              </a:rPr>
              <a:t>偶像化</a:t>
            </a:r>
            <a:endParaRPr lang="en-US" altLang="zh-CN" sz="1800" b="1"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近年来余男的</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惊蛰</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、吴军的</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张思德</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、富大龙的</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天狗</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、颜丙燕的</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爱情的牙齿</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、李易祥的</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鸡犬不宁</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和</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我叫刘跃进</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等，演员的外部形象和自身气质似乎并不是标准的青春靓丽，但他们的创作令人折服、称赞。影片文学剧本中的人物形象起初并不是和演员本人气质相吻合，但这些形象通过演员的表演展现出了鲜活的魅力（剧本人物和演员自身的魅力得到很好融合，绝不是割裂地只展现演员自我的作品），让观众久久难以忘怀。这是对演员创作实力的检验，是对其综合素质的考验，也是对他们汲取生活素材转入艺术创作的能力的考验。我们在目前电影产业化、市场化，宣传靓丽型的明星魅力，追求“偶像化”时，这种生活化的表演创作尤其值得我们关注、分析，这也是他们的创作打动观众的原因。</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电影表演要“生活化”观念的提出，是对电影逼真、纪实的“微相”功能的认识，而区别于一般舞台上的戏剧化表演。</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中国电影在上世纪三四十年代逐渐走向成熟之后，前辈赵丹、石挥、蓝马、谢添等已逐渐在他们的表演中区分开了电影与话剧的表演审美，追求电影表演的“生活化”。</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“生活化”表演绝不仅是“镜头前的松弛”的自我展现，也不是用轻松自如的本色代替人物的塑造，而是在逼真、纪实的生活原生态的表露中，包含对人物个性化的处理，对剧中人物进行“性格化”的塑造；</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“生活化”的表演创作，是演员在镜头前的生活自然中，要有鲜明的人物性格化。再“生活化”的表演也是要创作艺术的个性典型的。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39918511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7"/>
            <a:ext cx="11327476" cy="5047821"/>
          </a:xfrm>
        </p:spPr>
        <p:txBody>
          <a:bodyPr vert="horz">
            <a:noAutofit/>
          </a:bodyPr>
          <a:lstStyle/>
          <a:p>
            <a:pPr marL="457200" indent="-457200">
              <a:lnSpc>
                <a:spcPct val="100000"/>
              </a:lnSpc>
              <a:buFont typeface="+mj-lt"/>
              <a:buAutoNum type="arabicPeriod" startAt="2"/>
            </a:pPr>
            <a:r>
              <a:rPr lang="zh-CN" altLang="en-US" sz="2000" b="1" dirty="0">
                <a:latin typeface="微软雅黑 Light" panose="020B0502040204020203" pitchFamily="34" charset="-122"/>
              </a:rPr>
              <a:t>深入生活体验与“推向极致的生活化表演”</a:t>
            </a:r>
            <a:endParaRPr lang="en-US" altLang="zh-CN" sz="2000" b="1"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生活是艺术创作的源泉，对文学创作是极其重要的。作家可以长期地、无条件地、全心全意地到他所要写作的人物环境中去生活。</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以二度创作为主体的表演艺术，不可能有作家们的这种创作优势。演员创作角色的过程远比作家编剧的复杂之处在于，他要把对生活的观察、体验，以自己的言语行动和流动的情感，以自身的言谈举止和体态变化，很好地与“这一个”人物，与他的生活环境</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人物的规定情境，达到有机融合（而不仅是理性的分析与文字的表述），让观众认可他（演员）就是“他”（人物）。</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作家、导演是隐身在作品人物之后的，而演员则是作品人物的真实体现。</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生活在现实中的演员，要找到剧中人物的感觉，并用自身行动、情感变化的可见性，让观众认可他就是另一时代、环境、职业身份、个性、所处具体事件中的鲜活的人，演员就以自身所具有的丰富的生活积累、敏锐的观察与模仿能力，迅速地熟悉人物，以他所处的环境、事件完美地体现他。</a:t>
            </a:r>
            <a:endParaRPr lang="en-US" altLang="zh-CN" sz="1800" dirty="0">
              <a:latin typeface="微软雅黑 Light" panose="020B0502040204020203" pitchFamily="34" charset="-122"/>
            </a:endParaRPr>
          </a:p>
          <a:p>
            <a:pPr>
              <a:lnSpc>
                <a:spcPct val="100000"/>
              </a:lnSpc>
            </a:pPr>
            <a:endParaRPr lang="zh-CN" altLang="en-US" sz="18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21428811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5167350"/>
          </a:xfrm>
        </p:spPr>
        <p:txBody>
          <a:bodyPr vert="horz">
            <a:noAutofit/>
          </a:bodyPr>
          <a:lstStyle/>
          <a:p>
            <a:pPr marL="457200" indent="-457200">
              <a:lnSpc>
                <a:spcPct val="100000"/>
              </a:lnSpc>
              <a:buFont typeface="+mj-lt"/>
              <a:buAutoNum type="arabicPeriod" startAt="2"/>
            </a:pPr>
            <a:r>
              <a:rPr lang="zh-CN" altLang="en-US" sz="2000" b="1" dirty="0">
                <a:latin typeface="微软雅黑 Light" panose="020B0502040204020203" pitchFamily="34" charset="-122"/>
              </a:rPr>
              <a:t>深入生活体验与“推向极致的生活化表演”</a:t>
            </a:r>
            <a:endParaRPr lang="en-US" altLang="zh-CN" sz="2000" b="1"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当今，在形象偶像化的趋势下，电影表演面临的创作环境是：</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影片的拍摄周期缩短，多部影片角色重叠拍摄，创作团队内部待遇悬殊，创作人员心态浮躁，剧本总体上不够成熟、完善，需要导演与演员的二度创作对其进行丰富加工</a:t>
            </a:r>
            <a:r>
              <a:rPr lang="en-US" altLang="zh-CN" sz="1800" dirty="0">
                <a:latin typeface="微软雅黑 Light" panose="020B0502040204020203" pitchFamily="34" charset="-122"/>
              </a:rPr>
              <a:t>……</a:t>
            </a:r>
          </a:p>
          <a:p>
            <a:pPr>
              <a:lnSpc>
                <a:spcPct val="100000"/>
              </a:lnSpc>
            </a:pPr>
            <a:r>
              <a:rPr lang="zh-CN" altLang="en-US" sz="1800" dirty="0">
                <a:latin typeface="微软雅黑 Light" panose="020B0502040204020203" pitchFamily="34" charset="-122"/>
              </a:rPr>
              <a:t>生活化表演绝不仅仅是演员自我在镜头前的松弛的自然状态，而必须是人物在规定情境中自然的有机行动，这就更需要演员对人物的生存状态、生活环境有十分透彻的了解、体验和感受（这是创作成功的关键）。</a:t>
            </a:r>
            <a:endParaRPr lang="en-US" altLang="zh-CN" sz="1800" dirty="0">
              <a:latin typeface="微软雅黑 Light" panose="020B0502040204020203" pitchFamily="34" charset="-122"/>
            </a:endParaRPr>
          </a:p>
          <a:p>
            <a:pPr>
              <a:lnSpc>
                <a:spcPct val="100000"/>
              </a:lnSpc>
            </a:pPr>
            <a:r>
              <a:rPr lang="zh-CN" altLang="en-US" sz="1800" dirty="0">
                <a:latin typeface="微软雅黑 Light" panose="020B0502040204020203" pitchFamily="34" charset="-122"/>
              </a:rPr>
              <a:t>“性格化”塑造仍是“生活化表演”的归宿。努力把表演推向极致的生活化，则是导演、演员在新形势下，一种现实主义创作审美的拓展与延伸。</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3511338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4996816"/>
          </a:xfrm>
        </p:spPr>
        <p:txBody>
          <a:bodyPr vert="horz">
            <a:noAutofit/>
          </a:bodyPr>
          <a:lstStyle/>
          <a:p>
            <a:pPr marL="457200" indent="-457200">
              <a:lnSpc>
                <a:spcPct val="100000"/>
              </a:lnSpc>
              <a:buFont typeface="+mj-lt"/>
              <a:buAutoNum type="arabicPeriod" startAt="3"/>
            </a:pPr>
            <a:r>
              <a:rPr lang="zh-CN" altLang="en-US" sz="2000" b="1" dirty="0">
                <a:latin typeface="微软雅黑 Light" panose="020B0502040204020203" pitchFamily="34" charset="-122"/>
              </a:rPr>
              <a:t>创作个案分析：余男、吴军、富大龙、颜丙燕、李易祥</a:t>
            </a:r>
            <a:endParaRPr lang="en-US" altLang="zh-CN" sz="2000" b="1" dirty="0">
              <a:latin typeface="微软雅黑 Light" panose="020B0502040204020203" pitchFamily="34" charset="-122"/>
            </a:endParaRPr>
          </a:p>
          <a:p>
            <a:pPr>
              <a:lnSpc>
                <a:spcPct val="100000"/>
              </a:lnSpc>
              <a:buFont typeface="Wingdings" panose="05000000000000000000" pitchFamily="2" charset="2"/>
              <a:buChar char="u"/>
            </a:pPr>
            <a:r>
              <a:rPr lang="zh-CN" altLang="en-US" sz="1800" b="1" dirty="0">
                <a:latin typeface="微软雅黑 Light" panose="020B0502040204020203" pitchFamily="34" charset="-122"/>
              </a:rPr>
              <a:t>余男</a:t>
            </a:r>
            <a:r>
              <a:rPr lang="en-US" altLang="zh-CN" sz="1800" b="1" dirty="0">
                <a:latin typeface="微软雅黑 Light" panose="020B0502040204020203" pitchFamily="34" charset="-122"/>
              </a:rPr>
              <a:t>--《</a:t>
            </a:r>
            <a:r>
              <a:rPr lang="zh-CN" altLang="en-US" sz="1800" b="1" dirty="0">
                <a:latin typeface="微软雅黑 Light" panose="020B0502040204020203" pitchFamily="34" charset="-122"/>
              </a:rPr>
              <a:t>惊蛰</a:t>
            </a:r>
            <a:r>
              <a:rPr lang="en-US" altLang="zh-CN" sz="1800" b="1" dirty="0">
                <a:latin typeface="微软雅黑 Light" panose="020B0502040204020203" pitchFamily="34" charset="-122"/>
              </a:rPr>
              <a:t>》</a:t>
            </a:r>
          </a:p>
          <a:p>
            <a:pPr>
              <a:lnSpc>
                <a:spcPct val="100000"/>
              </a:lnSpc>
              <a:buFont typeface="Wingdings" panose="05000000000000000000" pitchFamily="2" charset="2"/>
              <a:buChar char="ü"/>
            </a:pPr>
            <a:r>
              <a:rPr lang="zh-CN" altLang="en-US" sz="1800" dirty="0">
                <a:latin typeface="微软雅黑 Light" panose="020B0502040204020203" pitchFamily="34" charset="-122"/>
              </a:rPr>
              <a:t>获第</a:t>
            </a:r>
            <a:r>
              <a:rPr lang="en-US" altLang="zh-CN" sz="1800" dirty="0">
                <a:latin typeface="微软雅黑 Light" panose="020B0502040204020203" pitchFamily="34" charset="-122"/>
              </a:rPr>
              <a:t>23</a:t>
            </a:r>
            <a:r>
              <a:rPr lang="zh-CN" altLang="en-US" sz="1800" dirty="0">
                <a:latin typeface="微软雅黑 Light" panose="020B0502040204020203" pitchFamily="34" charset="-122"/>
              </a:rPr>
              <a:t>届“金鸡奖”，当时的评委会主任王晓棠介绍说，当时评委们看片时，从她一连串土得掉渣儿的行为，认为是导演找了一个陕北当地的女群众来重现她本人的生活场景。后来才知道余男为了塑造好人物，完全沉浸在现实生活中，她一头扎进陕北农村的婆姨、姑娘中间体验生活，踏踏实实地干各种活计，感受着当地妇女的各种状态。当地的大娘、大嫂们叫她“二妹”，支使着她干活；活儿干完了，她又主动上门去找新活儿干，半个月下来，已经分不出她和当地妇女有啥区别。</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这种“沉下去”的收获，使她在</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惊蛰</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中对人物的塑造游刃有余。余男谈</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惊蛰</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中关二妹的创作时说： </a:t>
            </a:r>
            <a:endParaRPr lang="en-US" altLang="zh-CN" sz="1800" dirty="0">
              <a:latin typeface="微软雅黑 Light" panose="020B0502040204020203" pitchFamily="34"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“和一群业余演员一起表演，说着陕北方言，并通过潜在的方式负责带动业余演员保持质感上的一致，使其具有一定的戏剧爆发力（导演语：使纪实风格的表演具有戏剧表演的强度）”。</a:t>
            </a:r>
            <a:endParaRPr lang="en-US" altLang="zh-CN" sz="1800" dirty="0">
              <a:latin typeface="楷体" panose="02010609060101010101" pitchFamily="49" charset="-122"/>
              <a:ea typeface="楷体" panose="02010609060101010101" pitchFamily="49"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“真实自然的表演，绝不是对生活简单的模仿，表演就是对生活的发现，能否发现，就取决于是否具有相当的审美高度，发现美是需要能力的”。</a:t>
            </a:r>
            <a:endParaRPr lang="en-US" altLang="zh-CN" sz="1800" dirty="0">
              <a:latin typeface="楷体" panose="02010609060101010101" pitchFamily="49" charset="-122"/>
              <a:ea typeface="楷体" panose="02010609060101010101" pitchFamily="49"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“当一切都和生活保持一致的时候</a:t>
            </a:r>
            <a:r>
              <a:rPr lang="en-US" altLang="zh-CN" sz="1800" dirty="0">
                <a:latin typeface="楷体" panose="02010609060101010101" pitchFamily="49" charset="-122"/>
                <a:ea typeface="楷体" panose="02010609060101010101" pitchFamily="49" charset="-122"/>
              </a:rPr>
              <a:t>……</a:t>
            </a:r>
            <a:r>
              <a:rPr lang="zh-CN" altLang="en-US" sz="1800" dirty="0">
                <a:latin typeface="楷体" panose="02010609060101010101" pitchFamily="49" charset="-122"/>
                <a:ea typeface="楷体" panose="02010609060101010101" pitchFamily="49" charset="-122"/>
              </a:rPr>
              <a:t>一时间，表演所要求的自然、节奏包括强度都出现了。”</a:t>
            </a:r>
            <a:endParaRPr lang="en-US" altLang="zh-CN" sz="1800" dirty="0">
              <a:latin typeface="楷体" panose="02010609060101010101" pitchFamily="49" charset="-122"/>
              <a:ea typeface="楷体" panose="02010609060101010101" pitchFamily="49"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“任何表演的虚假，都是因为和生活不一致造成的，而表演的任何戏剧强度，也都不可能超越生活本身。”</a:t>
            </a:r>
            <a:endParaRPr lang="en-US" altLang="zh-CN" sz="1800" dirty="0">
              <a:latin typeface="楷体" panose="02010609060101010101" pitchFamily="49" charset="-122"/>
              <a:ea typeface="楷体" panose="02010609060101010101" pitchFamily="49"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她强调表演要追求原生活形态，不是仅以自然纪实为最高标准，还要同时具有艺术审美的高度。</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17114165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3">
                                            <p:txEl>
                                              <p:pRg st="4" end="4"/>
                                            </p:txEl>
                                          </p:spTgt>
                                        </p:tgtEl>
                                        <p:attrNameLst>
                                          <p:attrName>style.textDecorationUnderline</p:attrName>
                                        </p:attrNameLst>
                                      </p:cBhvr>
                                      <p:to>
                                        <p:strVal val="true"/>
                                      </p:to>
                                    </p:set>
                                  </p:childTnLst>
                                </p:cTn>
                              </p:par>
                              <p:par>
                                <p:cTn id="7" presetID="18" presetClass="emph" presetSubtype="0" fill="hold" nodeType="withEffect">
                                  <p:stCondLst>
                                    <p:cond delay="0"/>
                                  </p:stCondLst>
                                  <p:iterate type="lt">
                                    <p:tmPct val="4000"/>
                                  </p:iterate>
                                  <p:childTnLst>
                                    <p:set>
                                      <p:cBhvr override="childStyle">
                                        <p:cTn id="8" dur="500" fill="hold"/>
                                        <p:tgtEl>
                                          <p:spTgt spid="3">
                                            <p:txEl>
                                              <p:pRg st="5" end="5"/>
                                            </p:txEl>
                                          </p:spTgt>
                                        </p:tgtEl>
                                        <p:attrNameLst>
                                          <p:attrName>style.textDecorationUnderline</p:attrName>
                                        </p:attrNameLst>
                                      </p:cBhvr>
                                      <p:to>
                                        <p:strVal val="true"/>
                                      </p:to>
                                    </p:set>
                                  </p:childTnLst>
                                </p:cTn>
                              </p:par>
                              <p:par>
                                <p:cTn id="9" presetID="18" presetClass="emph" presetSubtype="0" fill="hold" nodeType="withEffect">
                                  <p:stCondLst>
                                    <p:cond delay="0"/>
                                  </p:stCondLst>
                                  <p:iterate type="lt">
                                    <p:tmPct val="4000"/>
                                  </p:iterate>
                                  <p:childTnLst>
                                    <p:set>
                                      <p:cBhvr override="childStyle">
                                        <p:cTn id="10" dur="500" fill="hold"/>
                                        <p:tgtEl>
                                          <p:spTgt spid="3">
                                            <p:txEl>
                                              <p:pRg st="6" end="6"/>
                                            </p:txEl>
                                          </p:spTgt>
                                        </p:tgtEl>
                                        <p:attrNameLst>
                                          <p:attrName>style.textDecorationUnderline</p:attrName>
                                        </p:attrNameLst>
                                      </p:cBhvr>
                                      <p:to>
                                        <p:strVal val="true"/>
                                      </p:to>
                                    </p:set>
                                  </p:childTnLst>
                                </p:cTn>
                              </p:par>
                              <p:par>
                                <p:cTn id="11" presetID="18" presetClass="emph" presetSubtype="0" fill="hold" nodeType="withEffect">
                                  <p:stCondLst>
                                    <p:cond delay="0"/>
                                  </p:stCondLst>
                                  <p:iterate type="lt">
                                    <p:tmPct val="4000"/>
                                  </p:iterate>
                                  <p:childTnLst>
                                    <p:set>
                                      <p:cBhvr override="childStyle">
                                        <p:cTn id="12" dur="500" fill="hold"/>
                                        <p:tgtEl>
                                          <p:spTgt spid="3">
                                            <p:txEl>
                                              <p:pRg st="7" end="7"/>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5095632"/>
          </a:xfrm>
        </p:spPr>
        <p:txBody>
          <a:bodyPr vert="horz">
            <a:noAutofit/>
          </a:bodyPr>
          <a:lstStyle/>
          <a:p>
            <a:pPr marL="457200" indent="-457200">
              <a:lnSpc>
                <a:spcPct val="100000"/>
              </a:lnSpc>
              <a:buFont typeface="+mj-lt"/>
              <a:buAutoNum type="arabicPeriod" startAt="3"/>
            </a:pPr>
            <a:r>
              <a:rPr lang="zh-CN" altLang="en-US" sz="2000" b="1" dirty="0">
                <a:latin typeface="微软雅黑 Light" panose="020B0502040204020203" pitchFamily="34" charset="-122"/>
              </a:rPr>
              <a:t>创作个案分析：余男、吴军、富大龙、颜丙燕、李易祥</a:t>
            </a:r>
            <a:endParaRPr lang="en-US" altLang="zh-CN" sz="2000" b="1" dirty="0">
              <a:latin typeface="微软雅黑 Light" panose="020B0502040204020203" pitchFamily="34" charset="-122"/>
            </a:endParaRPr>
          </a:p>
          <a:p>
            <a:pPr>
              <a:lnSpc>
                <a:spcPct val="100000"/>
              </a:lnSpc>
              <a:buFont typeface="Wingdings" panose="05000000000000000000" pitchFamily="2" charset="2"/>
              <a:buChar char="u"/>
            </a:pPr>
            <a:r>
              <a:rPr lang="zh-CN" altLang="en-US" sz="1800" b="1" dirty="0">
                <a:latin typeface="微软雅黑 Light" panose="020B0502040204020203" pitchFamily="34" charset="-122"/>
              </a:rPr>
              <a:t>吴军</a:t>
            </a:r>
            <a:r>
              <a:rPr lang="en-US" altLang="zh-CN" sz="1800" b="1" dirty="0">
                <a:latin typeface="微软雅黑 Light" panose="020B0502040204020203" pitchFamily="34" charset="-122"/>
              </a:rPr>
              <a:t>--《</a:t>
            </a:r>
            <a:r>
              <a:rPr lang="zh-CN" altLang="en-US" sz="1800" b="1" dirty="0">
                <a:latin typeface="微软雅黑 Light" panose="020B0502040204020203" pitchFamily="34" charset="-122"/>
              </a:rPr>
              <a:t>张思德</a:t>
            </a:r>
            <a:r>
              <a:rPr lang="en-US" altLang="zh-CN" sz="1800" b="1" dirty="0">
                <a:latin typeface="微软雅黑 Light" panose="020B0502040204020203" pitchFamily="34" charset="-122"/>
              </a:rPr>
              <a:t>》</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吴军获“百花奖”最佳男主角及“金鸡奖”提名。</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吴军在创作日记</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心灵之旅</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与札记</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从雷锋到张思德</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中，记述与回顾了</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张思德</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的创作过程。</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为了更贴近那个时期的人物，他自创了一套“魔鬼减肥法”，开拍前就减轻体重</a:t>
            </a:r>
            <a:r>
              <a:rPr lang="en-US" altLang="zh-CN" sz="1800" dirty="0">
                <a:latin typeface="微软雅黑 Light" panose="020B0502040204020203" pitchFamily="34" charset="-122"/>
              </a:rPr>
              <a:t>20</a:t>
            </a:r>
            <a:r>
              <a:rPr lang="zh-CN" altLang="en-US" sz="1800" dirty="0">
                <a:latin typeface="微软雅黑 Light" panose="020B0502040204020203" pitchFamily="34" charset="-122"/>
              </a:rPr>
              <a:t>斤，后来在拍摄中又减去了</a:t>
            </a:r>
            <a:r>
              <a:rPr lang="en-US" altLang="zh-CN" sz="1800" dirty="0">
                <a:latin typeface="微软雅黑 Light" panose="020B0502040204020203" pitchFamily="34" charset="-122"/>
              </a:rPr>
              <a:t>35</a:t>
            </a:r>
            <a:r>
              <a:rPr lang="zh-CN" altLang="en-US" sz="1800" dirty="0">
                <a:latin typeface="微软雅黑 Light" panose="020B0502040204020203" pitchFamily="34" charset="-122"/>
              </a:rPr>
              <a:t>斤，“每天都在向极限挑战，饿得头昏脑涨”；</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翻阅资料，到陕北体验生活，晒黑皮肤，穿上草鞋，“让自己以最快速度回到张思德年代”；</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案头工作，性格定位，把编剧笔下的张思德的憨厚、朴实、可爱</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敏于行而纳于言，用自己的肢体和情感体现出来。</a:t>
            </a:r>
            <a:endParaRPr lang="en-US" altLang="zh-CN" sz="1800" dirty="0">
              <a:latin typeface="微软雅黑 Light" panose="020B0502040204020203" pitchFamily="34"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拍摄中记忆最深的就是跑！各式各样的跑，最长的一次是背着长枪、公文包山上山下地来回跑了十二次，每次一公里多，最后瘫坐在黄土高坡上。脚后跟被草鞋磨破后火辣辣地渗着血，每天早上起床时，脚疼得都不能着地。</a:t>
            </a:r>
            <a:r>
              <a:rPr lang="en-US" altLang="zh-CN" sz="1800" dirty="0">
                <a:latin typeface="楷体" panose="02010609060101010101" pitchFamily="49" charset="-122"/>
                <a:ea typeface="楷体" panose="02010609060101010101" pitchFamily="49" charset="-122"/>
              </a:rPr>
              <a:t>……</a:t>
            </a:r>
            <a:r>
              <a:rPr lang="zh-CN" altLang="en-US" sz="1800" dirty="0">
                <a:latin typeface="楷体" panose="02010609060101010101" pitchFamily="49" charset="-122"/>
                <a:ea typeface="楷体" panose="02010609060101010101" pitchFamily="49" charset="-122"/>
              </a:rPr>
              <a:t>饰演张思德，回首这</a:t>
            </a:r>
            <a:r>
              <a:rPr lang="en-US" altLang="zh-CN" sz="1800" dirty="0">
                <a:latin typeface="楷体" panose="02010609060101010101" pitchFamily="49" charset="-122"/>
                <a:ea typeface="楷体" panose="02010609060101010101" pitchFamily="49" charset="-122"/>
              </a:rPr>
              <a:t>132</a:t>
            </a:r>
            <a:r>
              <a:rPr lang="zh-CN" altLang="en-US" sz="1800" dirty="0">
                <a:latin typeface="楷体" panose="02010609060101010101" pitchFamily="49" charset="-122"/>
                <a:ea typeface="楷体" panose="02010609060101010101" pitchFamily="49" charset="-122"/>
              </a:rPr>
              <a:t>天（的创作），准确地讲这是一次心灵之旅，我真的以为在我的心灵深处端坐着张思德</a:t>
            </a:r>
            <a:r>
              <a:rPr lang="en-US" altLang="zh-CN" sz="1800" dirty="0">
                <a:latin typeface="楷体" panose="02010609060101010101" pitchFamily="49" charset="-122"/>
                <a:ea typeface="楷体" panose="02010609060101010101" pitchFamily="49" charset="-122"/>
              </a:rPr>
              <a:t>……”</a:t>
            </a:r>
          </a:p>
          <a:p>
            <a:pPr>
              <a:lnSpc>
                <a:spcPct val="100000"/>
              </a:lnSpc>
              <a:buFont typeface="Wingdings" panose="05000000000000000000" pitchFamily="2" charset="2"/>
              <a:buChar char="ü"/>
            </a:pPr>
            <a:r>
              <a:rPr lang="zh-CN" altLang="en-US" sz="1800" dirty="0">
                <a:latin typeface="微软雅黑 Light" panose="020B0502040204020203" pitchFamily="34" charset="-122"/>
              </a:rPr>
              <a:t>他并不是仅以自身的自然条件完成人物塑造，而是在较短的时间内，以最快速度从内到外达到自我与人物的重合，创造了一个人人心中有却又是全新的被观众认可的张思德形象。</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9838765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nodeType="afterEffect">
                                  <p:stCondLst>
                                    <p:cond delay="0"/>
                                  </p:stCondLst>
                                  <p:iterate type="lt">
                                    <p:tmPct val="4000"/>
                                  </p:iterate>
                                  <p:childTnLst>
                                    <p:set>
                                      <p:cBhvr override="childStyle">
                                        <p:cTn id="6" dur="500" fill="hold"/>
                                        <p:tgtEl>
                                          <p:spTgt spid="3">
                                            <p:txEl>
                                              <p:pRg st="7" end="7"/>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5095632"/>
          </a:xfrm>
        </p:spPr>
        <p:txBody>
          <a:bodyPr vert="horz">
            <a:noAutofit/>
          </a:bodyPr>
          <a:lstStyle/>
          <a:p>
            <a:pPr marL="457200" indent="-457200">
              <a:lnSpc>
                <a:spcPct val="100000"/>
              </a:lnSpc>
              <a:buFont typeface="+mj-lt"/>
              <a:buAutoNum type="arabicPeriod" startAt="3"/>
            </a:pPr>
            <a:r>
              <a:rPr lang="zh-CN" altLang="en-US" sz="2000" b="1" dirty="0">
                <a:latin typeface="微软雅黑 Light" panose="020B0502040204020203" pitchFamily="34" charset="-122"/>
              </a:rPr>
              <a:t>创作个案分析：余男、吴军、富大龙、颜丙燕、李易祥</a:t>
            </a:r>
            <a:endParaRPr lang="en-US" altLang="zh-CN" sz="2000" b="1" dirty="0">
              <a:latin typeface="微软雅黑 Light" panose="020B0502040204020203" pitchFamily="34" charset="-122"/>
            </a:endParaRPr>
          </a:p>
          <a:p>
            <a:pPr>
              <a:lnSpc>
                <a:spcPct val="100000"/>
              </a:lnSpc>
              <a:buFont typeface="Wingdings" panose="05000000000000000000" pitchFamily="2" charset="2"/>
              <a:buChar char="u"/>
            </a:pPr>
            <a:r>
              <a:rPr lang="zh-CN" altLang="en-US" sz="1800" b="1" dirty="0">
                <a:latin typeface="微软雅黑 Light" panose="020B0502040204020203" pitchFamily="34" charset="-122"/>
              </a:rPr>
              <a:t>富大龙</a:t>
            </a:r>
            <a:r>
              <a:rPr lang="en-US" altLang="zh-CN" sz="1800" b="1" dirty="0">
                <a:latin typeface="微软雅黑 Light" panose="020B0502040204020203" pitchFamily="34" charset="-122"/>
              </a:rPr>
              <a:t>--《</a:t>
            </a:r>
            <a:r>
              <a:rPr lang="zh-CN" altLang="en-US" sz="1800" b="1" dirty="0">
                <a:latin typeface="微软雅黑 Light" panose="020B0502040204020203" pitchFamily="34" charset="-122"/>
              </a:rPr>
              <a:t>天狗</a:t>
            </a:r>
            <a:r>
              <a:rPr lang="en-US" altLang="zh-CN" sz="1800" b="1" dirty="0">
                <a:latin typeface="微软雅黑 Light" panose="020B0502040204020203" pitchFamily="34" charset="-122"/>
              </a:rPr>
              <a:t>》</a:t>
            </a:r>
          </a:p>
          <a:p>
            <a:pPr>
              <a:lnSpc>
                <a:spcPct val="100000"/>
              </a:lnSpc>
              <a:buFont typeface="Wingdings" panose="05000000000000000000" pitchFamily="2" charset="2"/>
              <a:buChar char="ü"/>
            </a:pPr>
            <a:r>
              <a:rPr lang="zh-CN" altLang="en-US" sz="1800" dirty="0">
                <a:latin typeface="微软雅黑 Light" panose="020B0502040204020203" pitchFamily="34" charset="-122"/>
              </a:rPr>
              <a:t>获“华表”、“金鸡”双奖的富大龙，在谈及</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天狗</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创作的表演体会时讲，当他读完剧本的那一刻即感受到“地底下泥土的腥味儿”，分析了人物的定位、气质的确定，以及和对手群体的默契配合等因素后，就知角色非己莫属了。</a:t>
            </a:r>
            <a:endParaRPr lang="en-US" altLang="zh-CN" sz="1800" dirty="0">
              <a:latin typeface="微软雅黑 Light" panose="020B0502040204020203" pitchFamily="34"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“一个角色是一部电影整体的一扇窗</a:t>
            </a:r>
            <a:r>
              <a:rPr lang="en-US" altLang="zh-CN" sz="1800" dirty="0">
                <a:latin typeface="楷体" panose="02010609060101010101" pitchFamily="49" charset="-122"/>
                <a:ea typeface="楷体" panose="02010609060101010101" pitchFamily="49" charset="-122"/>
              </a:rPr>
              <a:t>——</a:t>
            </a:r>
            <a:r>
              <a:rPr lang="zh-CN" altLang="en-US" sz="1800" dirty="0">
                <a:latin typeface="楷体" panose="02010609060101010101" pitchFamily="49" charset="-122"/>
                <a:ea typeface="楷体" panose="02010609060101010101" pitchFamily="49" charset="-122"/>
              </a:rPr>
              <a:t>演员服从整体，角色相互配合。打开自己负责的窗户，让作品该从你处透露的风景尽可能通畅透露。”</a:t>
            </a:r>
            <a:endParaRPr lang="en-US" altLang="zh-CN" sz="1800" dirty="0">
              <a:latin typeface="楷体" panose="02010609060101010101" pitchFamily="49" charset="-122"/>
              <a:ea typeface="楷体" panose="02010609060101010101" pitchFamily="49"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京城学生出身的富大龙，其本人的文雅气质和天狗的憨朴似有天壤之别，但他把这个顶天立地的男人演得有分寸，真诚、质朴，一口山西方言与当地的演员群体配合默契，显示出他所具备的宽厚的气质容量、汲取生活的能量和极致的生活化表演的精湛技艺。</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5471320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5095632"/>
          </a:xfrm>
        </p:spPr>
        <p:txBody>
          <a:bodyPr vert="horz">
            <a:noAutofit/>
          </a:bodyPr>
          <a:lstStyle/>
          <a:p>
            <a:pPr marL="457200" indent="-457200">
              <a:lnSpc>
                <a:spcPct val="100000"/>
              </a:lnSpc>
              <a:buFont typeface="+mj-lt"/>
              <a:buAutoNum type="arabicPeriod" startAt="3"/>
            </a:pPr>
            <a:r>
              <a:rPr lang="zh-CN" altLang="en-US" sz="2000" b="1" dirty="0">
                <a:latin typeface="微软雅黑 Light" panose="020B0502040204020203" pitchFamily="34" charset="-122"/>
              </a:rPr>
              <a:t>创作个案分析：余男、吴军、富大龙、颜丙燕、李易祥</a:t>
            </a:r>
            <a:endParaRPr lang="en-US" altLang="zh-CN" sz="2000" b="1" dirty="0">
              <a:latin typeface="微软雅黑 Light" panose="020B0502040204020203" pitchFamily="34" charset="-122"/>
            </a:endParaRPr>
          </a:p>
          <a:p>
            <a:pPr>
              <a:lnSpc>
                <a:spcPct val="100000"/>
              </a:lnSpc>
              <a:buFont typeface="Wingdings" panose="05000000000000000000" pitchFamily="2" charset="2"/>
              <a:buChar char="u"/>
            </a:pPr>
            <a:r>
              <a:rPr lang="zh-CN" altLang="en-US" sz="1800" b="1" dirty="0">
                <a:latin typeface="微软雅黑 Light" panose="020B0502040204020203" pitchFamily="34" charset="-122"/>
              </a:rPr>
              <a:t>颜丙燕</a:t>
            </a:r>
            <a:r>
              <a:rPr lang="en-US" altLang="zh-CN" sz="1800" b="1" dirty="0">
                <a:latin typeface="微软雅黑 Light" panose="020B0502040204020203" pitchFamily="34" charset="-122"/>
              </a:rPr>
              <a:t>--《</a:t>
            </a:r>
            <a:r>
              <a:rPr lang="zh-CN" altLang="en-US" sz="1800" b="1" dirty="0">
                <a:latin typeface="微软雅黑 Light" panose="020B0502040204020203" pitchFamily="34" charset="-122"/>
              </a:rPr>
              <a:t>爱情的牙齿</a:t>
            </a:r>
            <a:r>
              <a:rPr lang="en-US" altLang="zh-CN" sz="1800" b="1" dirty="0">
                <a:latin typeface="微软雅黑 Light" panose="020B0502040204020203" pitchFamily="34" charset="-122"/>
              </a:rPr>
              <a:t>》</a:t>
            </a:r>
          </a:p>
          <a:p>
            <a:pPr>
              <a:lnSpc>
                <a:spcPct val="100000"/>
              </a:lnSpc>
              <a:buFont typeface="Wingdings" panose="05000000000000000000" pitchFamily="2" charset="2"/>
              <a:buChar char="ü"/>
            </a:pPr>
            <a:r>
              <a:rPr lang="zh-CN" altLang="en-US" sz="1800" dirty="0">
                <a:latin typeface="微软雅黑 Light" panose="020B0502040204020203" pitchFamily="34" charset="-122"/>
              </a:rPr>
              <a:t>颜丙燕凭借此片获“金鸡”影后。影片讲述一个女性心灵深处对爱的乞求和浩劫时代带给青年的一种不重视情感、不尊重情感的人性畸形发展的情绪，表现了少女畸形的爱与人性的扭曲。</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颜丙燕通过丰富、细致的可见性动作，展现了她在三个阶段经历的与三个男人的情感变化。</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在爱情萌动期，对爱的嘲弄后的愧悔；爱情青春期，对爱，洞察、痴情、热烈、牺牲，承担责任、敢作敢为的追求；当她经历了挫伤，失去了爱的激情后，过着毫无激情、毫无爱的火花的家庭生活；最后当丈夫把牙齿给予了她，她又有一种对爱的忏悔的感受。这些，在颜丙燕的眼睛里，表达得坦然、真挚。演员的年龄没有变化，但我们看到的是人物</a:t>
            </a:r>
            <a:r>
              <a:rPr lang="en-US" altLang="zh-CN" sz="1800" dirty="0">
                <a:latin typeface="微软雅黑 Light" panose="020B0502040204020203" pitchFamily="34" charset="-122"/>
              </a:rPr>
              <a:t>——</a:t>
            </a:r>
            <a:r>
              <a:rPr lang="zh-CN" altLang="en-US" sz="1800" dirty="0">
                <a:latin typeface="微软雅黑 Light" panose="020B0502040204020203" pitchFamily="34" charset="-122"/>
              </a:rPr>
              <a:t>钱叶红的人生经历与爱情的轨迹（</a:t>
            </a:r>
            <a:r>
              <a:rPr lang="zh-CN" altLang="en-US" sz="1800" dirty="0">
                <a:latin typeface="楷体" panose="02010609060101010101" pitchFamily="49" charset="-122"/>
                <a:ea typeface="楷体" panose="02010609060101010101" pitchFamily="49" charset="-122"/>
              </a:rPr>
              <a:t>“从骨子里充满了叛逆与骄傲，使爱情毁灭性的中断”到“爱情的力量把一个阴冷生硬的中性人转变成一个温情似水的小女人”，以至最后“爱情的杀伤力使她成为一个麻木地活着的女人”</a:t>
            </a:r>
            <a:r>
              <a:rPr lang="en-US" altLang="zh-CN" sz="1800" dirty="0">
                <a:latin typeface="楷体" panose="02010609060101010101" pitchFamily="49" charset="-122"/>
                <a:ea typeface="楷体" panose="02010609060101010101" pitchFamily="49" charset="-122"/>
              </a:rPr>
              <a:t>———</a:t>
            </a:r>
            <a:r>
              <a:rPr lang="zh-CN" altLang="en-US" sz="1800" dirty="0">
                <a:latin typeface="楷体" panose="02010609060101010101" pitchFamily="49" charset="-122"/>
                <a:ea typeface="楷体" panose="02010609060101010101" pitchFamily="49" charset="-122"/>
              </a:rPr>
              <a:t>颜丙燕语</a:t>
            </a:r>
            <a:r>
              <a:rPr lang="zh-CN" altLang="en-US" sz="1800" dirty="0">
                <a:latin typeface="微软雅黑 Light" panose="020B0502040204020203" pitchFamily="34" charset="-122"/>
              </a:rPr>
              <a:t>），充分展示了演员的创作功力。</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楷体" panose="02010609060101010101" pitchFamily="49" charset="-122"/>
                <a:ea typeface="楷体" panose="02010609060101010101" pitchFamily="49" charset="-122"/>
              </a:rPr>
              <a:t>“每一个人的生活环境、生活方式、生活经历都不一样，他们对生活的感受自然大不相同。而演员的工作就是去感受更多人的生活，理解更多人的感受，表达更多人的心声。”</a:t>
            </a:r>
            <a:endParaRPr lang="en-US" altLang="zh-CN" sz="1800" dirty="0">
              <a:latin typeface="楷体" panose="02010609060101010101" pitchFamily="49" charset="-122"/>
              <a:ea typeface="楷体" panose="02010609060101010101" pitchFamily="49"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颜丙燕饰演的钱叶红有跨度，性格有发展变化，她通过丰富细致的动作表述和眼神语言，展示了浩劫年代对人性的扭曲。颜丙燕准确、细腻的人物刻画，有着时代的鲜明个性，展现了她的创作潜力。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14588861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5095632"/>
          </a:xfrm>
        </p:spPr>
        <p:txBody>
          <a:bodyPr vert="horz">
            <a:noAutofit/>
          </a:bodyPr>
          <a:lstStyle/>
          <a:p>
            <a:pPr marL="457200" indent="-457200">
              <a:lnSpc>
                <a:spcPct val="100000"/>
              </a:lnSpc>
              <a:buFont typeface="+mj-lt"/>
              <a:buAutoNum type="arabicPeriod" startAt="3"/>
            </a:pPr>
            <a:r>
              <a:rPr lang="zh-CN" altLang="en-US" sz="2000" b="1" dirty="0">
                <a:latin typeface="微软雅黑 Light" panose="020B0502040204020203" pitchFamily="34" charset="-122"/>
              </a:rPr>
              <a:t>创作个案分析：余男、吴军、富大龙、颜丙燕、李易祥</a:t>
            </a:r>
            <a:endParaRPr lang="en-US" altLang="zh-CN" sz="2000" b="1" dirty="0">
              <a:latin typeface="微软雅黑 Light" panose="020B0502040204020203" pitchFamily="34" charset="-122"/>
            </a:endParaRPr>
          </a:p>
          <a:p>
            <a:pPr>
              <a:lnSpc>
                <a:spcPct val="100000"/>
              </a:lnSpc>
              <a:buFont typeface="Wingdings" panose="05000000000000000000" pitchFamily="2" charset="2"/>
              <a:buChar char="u"/>
            </a:pPr>
            <a:r>
              <a:rPr lang="zh-CN" altLang="en-US" sz="1800" b="1" dirty="0">
                <a:latin typeface="微软雅黑 Light" panose="020B0502040204020203" pitchFamily="34" charset="-122"/>
              </a:rPr>
              <a:t>李易祥</a:t>
            </a:r>
            <a:r>
              <a:rPr lang="en-US" altLang="zh-CN" sz="1800" b="1" dirty="0">
                <a:latin typeface="微软雅黑 Light" panose="020B0502040204020203" pitchFamily="34" charset="-122"/>
              </a:rPr>
              <a:t>--《</a:t>
            </a:r>
            <a:r>
              <a:rPr lang="zh-CN" altLang="en-US" sz="1800" b="1" dirty="0">
                <a:latin typeface="微软雅黑 Light" panose="020B0502040204020203" pitchFamily="34" charset="-122"/>
              </a:rPr>
              <a:t>鸡犬不宁</a:t>
            </a:r>
            <a:r>
              <a:rPr lang="en-US" altLang="zh-CN" sz="1800" b="1" dirty="0">
                <a:latin typeface="微软雅黑 Light" panose="020B0502040204020203" pitchFamily="34" charset="-122"/>
              </a:rPr>
              <a:t>》《</a:t>
            </a:r>
            <a:r>
              <a:rPr lang="zh-CN" altLang="en-US" sz="1800" b="1" dirty="0">
                <a:latin typeface="微软雅黑 Light" panose="020B0502040204020203" pitchFamily="34" charset="-122"/>
              </a:rPr>
              <a:t>我叫刘跃进</a:t>
            </a:r>
            <a:r>
              <a:rPr lang="en-US" altLang="zh-CN" sz="1800" b="1" dirty="0">
                <a:latin typeface="微软雅黑 Light" panose="020B0502040204020203" pitchFamily="34" charset="-122"/>
              </a:rPr>
              <a:t>》</a:t>
            </a:r>
          </a:p>
          <a:p>
            <a:pPr>
              <a:lnSpc>
                <a:spcPct val="100000"/>
              </a:lnSpc>
              <a:buFont typeface="Wingdings" panose="05000000000000000000" pitchFamily="2" charset="2"/>
              <a:buChar char="ü"/>
            </a:pPr>
            <a:r>
              <a:rPr lang="zh-CN" altLang="en-US" sz="1800" dirty="0">
                <a:latin typeface="微软雅黑 Light" panose="020B0502040204020203" pitchFamily="34" charset="-122"/>
              </a:rPr>
              <a:t>李易祥是一位有着鲜明创作个性的演员。他表示：</a:t>
            </a:r>
            <a:endParaRPr lang="en-US" altLang="zh-CN" sz="1800" dirty="0">
              <a:latin typeface="微软雅黑 Light" panose="020B0502040204020203" pitchFamily="34"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“只想通过自己的表演还原真实的普通的河南人。”</a:t>
            </a:r>
            <a:endParaRPr lang="en-US" altLang="zh-CN" sz="1800" dirty="0">
              <a:latin typeface="楷体" panose="02010609060101010101" pitchFamily="49" charset="-122"/>
              <a:ea typeface="楷体" panose="02010609060101010101" pitchFamily="49"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“刘跃进是河南人，他来北京打工，我看完剧本，这个人物在我心里就活了。”</a:t>
            </a:r>
            <a:endParaRPr lang="en-US" altLang="zh-CN" sz="1800" dirty="0">
              <a:latin typeface="楷体" panose="02010609060101010101" pitchFamily="49" charset="-122"/>
              <a:ea typeface="楷体" panose="02010609060101010101" pitchFamily="49" charset="-122"/>
            </a:endParaRPr>
          </a:p>
          <a:p>
            <a:pPr marL="0" indent="0">
              <a:lnSpc>
                <a:spcPct val="100000"/>
              </a:lnSpc>
              <a:buNone/>
            </a:pPr>
            <a:r>
              <a:rPr lang="zh-CN" altLang="en-US" sz="1800" dirty="0">
                <a:latin typeface="楷体" panose="02010609060101010101" pitchFamily="49" charset="-122"/>
                <a:ea typeface="楷体" panose="02010609060101010101" pitchFamily="49" charset="-122"/>
              </a:rPr>
              <a:t>“这个小人物挺让人辛酸，也挺可爱的，他有各种毛病，但终归是个老实人、好人。”</a:t>
            </a:r>
            <a:endParaRPr lang="en-US" altLang="zh-CN" sz="1800" dirty="0">
              <a:latin typeface="楷体" panose="02010609060101010101" pitchFamily="49" charset="-122"/>
              <a:ea typeface="楷体" panose="02010609060101010101" pitchFamily="49"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在创作前，他只与编导有过谈话交流，拍摄前也无法刻意地去体验人物的生活，但通过为人物到国贸嘉里西侧的工地去“扒衣服”（挑选民工身上适合片中人物穿着的衣服后买下来），和那些民工们接触，从看他们真正穿什么开始，了解民工们的经历，感受他们简单、质朴的生活，观察他们的神态以及辛苦的高空作业，突然觉得他们很伟大，他们是社会的基石。我的“表演要把这种神态传递出来”。</a:t>
            </a:r>
            <a:endParaRPr lang="en-US" altLang="zh-CN" sz="1800" dirty="0">
              <a:latin typeface="微软雅黑 Light" panose="020B0502040204020203" pitchFamily="34" charset="-122"/>
            </a:endParaRPr>
          </a:p>
          <a:p>
            <a:pPr>
              <a:lnSpc>
                <a:spcPct val="100000"/>
              </a:lnSpc>
              <a:buFont typeface="Wingdings" panose="05000000000000000000" pitchFamily="2" charset="2"/>
              <a:buChar char="ü"/>
            </a:pPr>
            <a:r>
              <a:rPr lang="zh-CN" altLang="en-US" sz="1800" dirty="0">
                <a:latin typeface="微软雅黑 Light" panose="020B0502040204020203" pitchFamily="34" charset="-122"/>
              </a:rPr>
              <a:t>李易祥在银幕上塑造的几个人物都土得掉渣儿，却性格鲜明，毫不雷同，从而看出他丰厚的生活底蕴和塑造人物的功力。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36713594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3" y="1362635"/>
            <a:ext cx="11417341" cy="5450541"/>
          </a:xfrm>
        </p:spPr>
        <p:txBody>
          <a:bodyPr vert="horz">
            <a:noAutofit/>
          </a:bodyPr>
          <a:lstStyle/>
          <a:p>
            <a:pPr marL="457200" indent="-457200">
              <a:lnSpc>
                <a:spcPct val="125000"/>
              </a:lnSpc>
              <a:buFont typeface="+mj-lt"/>
              <a:buAutoNum type="arabicPeriod" startAt="4"/>
            </a:pPr>
            <a:r>
              <a:rPr lang="zh-CN" altLang="en-US" sz="2000" b="1" dirty="0">
                <a:latin typeface="微软雅黑 Light" panose="020B0502040204020203" pitchFamily="34" charset="-122"/>
              </a:rPr>
              <a:t>表演审美、生活感悟、“心象形”象化技巧、多元化</a:t>
            </a:r>
            <a:endParaRPr lang="en-US" altLang="zh-CN" sz="2000" b="1" dirty="0">
              <a:latin typeface="微软雅黑 Light" panose="020B0502040204020203" pitchFamily="34" charset="-122"/>
            </a:endParaRPr>
          </a:p>
          <a:p>
            <a:pPr marL="0" indent="0">
              <a:lnSpc>
                <a:spcPct val="125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1</a:t>
            </a:r>
            <a:r>
              <a:rPr lang="zh-CN" altLang="en-US" sz="1800" dirty="0">
                <a:latin typeface="微软雅黑 Light" panose="020B0502040204020203" pitchFamily="34" charset="-122"/>
              </a:rPr>
              <a:t>）</a:t>
            </a:r>
            <a:r>
              <a:rPr lang="zh-CN" altLang="en-US" sz="1800" b="1" dirty="0">
                <a:latin typeface="微软雅黑 Light" panose="020B0502040204020203" pitchFamily="34" charset="-122"/>
              </a:rPr>
              <a:t>这些角色创作的成功，除了剧本人物性格有坚实的文学基础这个极为重要的因素外，还有着共同的表演审美，即都要求表演“极致的生活化”</a:t>
            </a:r>
            <a:r>
              <a:rPr lang="zh-CN" altLang="en-US" sz="1800" dirty="0">
                <a:latin typeface="微软雅黑 Light" panose="020B0502040204020203" pitchFamily="34" charset="-122"/>
              </a:rPr>
              <a:t>，而不是演员本人情感本色的“自然流露”，都要求演员脱胎换骨地走入人物，在人物逼真的生活环境中按照人物行动去生活，以一种接近自然主义的白描手法如实地展现现实生活，寻找一种生活的常态美，展示人性的真实美、质朴美。然而，当前有一些影片创作追求场面的恢宏气势的渲染，或追求唯美诗情画意的视听造型、夸张的撕心裂肺的煽情等，演员却只成为造型语言的符号，使得演员在流动的光影声色的棋盘上，只是导演手中被动的任意摆放的棋子。一些明星在某些大制作中的表演也显得苍白，被造型手段湮没掉，失去了绚丽的光彩。“走向极致的生活化表演”是一种朴实无华的追求，是在真实生活场景中让观众感受和发掘艺术的美、人物性格的美以至人性的美。</a:t>
            </a:r>
          </a:p>
          <a:p>
            <a:pPr marL="0" indent="0">
              <a:lnSpc>
                <a:spcPct val="125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2</a:t>
            </a:r>
            <a:r>
              <a:rPr lang="zh-CN" altLang="en-US" sz="1800" dirty="0">
                <a:latin typeface="微软雅黑 Light" panose="020B0502040204020203" pitchFamily="34" charset="-122"/>
              </a:rPr>
              <a:t>）</a:t>
            </a:r>
            <a:r>
              <a:rPr lang="zh-CN" altLang="en-US" sz="1800" b="1" dirty="0">
                <a:latin typeface="微软雅黑 Light" panose="020B0502040204020203" pitchFamily="34" charset="-122"/>
              </a:rPr>
              <a:t>他们的创作都不是在一个相对较长的创作周期完成的，多少有打“遭遇战”的情况，是突然来到的“机遇”。</a:t>
            </a:r>
            <a:r>
              <a:rPr lang="zh-CN" altLang="en-US" sz="1800" dirty="0">
                <a:latin typeface="微软雅黑 Light" panose="020B0502040204020203" pitchFamily="34" charset="-122"/>
              </a:rPr>
              <a:t>演员有时似乎并不熟悉所扮演角色的经历。但他们能把握机遇，不失时机地捕捉与人物有关的生活，迅速地进入状态，拥抱生活，热爱自己的角色，因而在解决长期丰富的生活积累与立即进入创作状态的关系上，找到了正确的途径；他们的创作是多年生活的历练、积累、沉淀后的机遇的爆发。“你的生活历练、你的沉淀对你的角色创作有特别的好处”，“你对生活的态度直接影响到你对作品人物的理解”（李易祥）。而那近似生活逼真现实的展现，也绝不是生活的照搬，而是对他们汲取生活素材转入艺术创作的能力的考验。</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37768370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72160" y="1508760"/>
            <a:ext cx="10370185" cy="5187950"/>
          </a:xfrm>
        </p:spPr>
        <p:txBody>
          <a:bodyPr vert="horz">
            <a:normAutofit/>
          </a:bodyPr>
          <a:lstStyle/>
          <a:p>
            <a:pPr marL="0" indent="0">
              <a:lnSpc>
                <a:spcPct val="130000"/>
              </a:lnSpc>
              <a:buNone/>
            </a:pPr>
            <a:r>
              <a:rPr lang="zh-CN" altLang="en-US" dirty="0">
                <a:latin typeface="微软雅黑 Light" panose="020B0502040204020203" pitchFamily="34" charset="-122"/>
                <a:cs typeface="微软雅黑 Light" panose="020B0502040204020203" pitchFamily="34" charset="-122"/>
              </a:rPr>
              <a:t>五、无实物练习</a:t>
            </a:r>
            <a:r>
              <a:rPr lang="en-US" altLang="zh-CN" dirty="0">
                <a:latin typeface="微软雅黑 Light" panose="020B0502040204020203" pitchFamily="34" charset="-122"/>
                <a:cs typeface="微软雅黑 Light" panose="020B0502040204020203" pitchFamily="34" charset="-122"/>
              </a:rPr>
              <a:t>——</a:t>
            </a:r>
            <a:r>
              <a:rPr lang="zh-CN" altLang="en-US" dirty="0">
                <a:latin typeface="微软雅黑 Light" panose="020B0502040204020203" pitchFamily="34" charset="-122"/>
                <a:cs typeface="微软雅黑 Light" panose="020B0502040204020203" pitchFamily="34" charset="-122"/>
              </a:rPr>
              <a:t>组合练习案例</a:t>
            </a:r>
          </a:p>
          <a:p>
            <a:pPr>
              <a:lnSpc>
                <a:spcPct val="130000"/>
              </a:lnSpc>
            </a:pPr>
            <a:endParaRPr lang="zh-CN" altLang="en-US" dirty="0">
              <a:latin typeface="微软雅黑 Light" panose="020B0502040204020203" pitchFamily="34" charset="-122"/>
              <a:cs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graphicFrame>
        <p:nvGraphicFramePr>
          <p:cNvPr id="6" name="表格 5"/>
          <p:cNvGraphicFramePr/>
          <p:nvPr>
            <p:custDataLst>
              <p:tags r:id="rId1"/>
            </p:custDataLst>
            <p:extLst>
              <p:ext uri="{D42A27DB-BD31-4B8C-83A1-F6EECF244321}">
                <p14:modId xmlns:p14="http://schemas.microsoft.com/office/powerpoint/2010/main" val="1451299420"/>
              </p:ext>
            </p:extLst>
          </p:nvPr>
        </p:nvGraphicFramePr>
        <p:xfrm>
          <a:off x="1143000" y="2124688"/>
          <a:ext cx="9161780" cy="4572000"/>
        </p:xfrm>
        <a:graphic>
          <a:graphicData uri="http://schemas.openxmlformats.org/drawingml/2006/table">
            <a:tbl>
              <a:tblPr firstRow="1" bandRow="1">
                <a:tableStyleId>{5940675A-B579-460E-94D1-54222C63F5DA}</a:tableStyleId>
              </a:tblPr>
              <a:tblGrid>
                <a:gridCol w="3158490">
                  <a:extLst>
                    <a:ext uri="{9D8B030D-6E8A-4147-A177-3AD203B41FA5}">
                      <a16:colId xmlns:a16="http://schemas.microsoft.com/office/drawing/2014/main" val="20000"/>
                    </a:ext>
                  </a:extLst>
                </a:gridCol>
                <a:gridCol w="2823845">
                  <a:extLst>
                    <a:ext uri="{9D8B030D-6E8A-4147-A177-3AD203B41FA5}">
                      <a16:colId xmlns:a16="http://schemas.microsoft.com/office/drawing/2014/main" val="20001"/>
                    </a:ext>
                  </a:extLst>
                </a:gridCol>
                <a:gridCol w="3179445">
                  <a:extLst>
                    <a:ext uri="{9D8B030D-6E8A-4147-A177-3AD203B41FA5}">
                      <a16:colId xmlns:a16="http://schemas.microsoft.com/office/drawing/2014/main" val="20002"/>
                    </a:ext>
                  </a:extLst>
                </a:gridCol>
              </a:tblGrid>
              <a:tr h="558800">
                <a:tc>
                  <a:txBody>
                    <a:bodyPr/>
                    <a:lstStyle/>
                    <a:p>
                      <a:pPr indent="0">
                        <a:buNone/>
                      </a:pPr>
                      <a:r>
                        <a:rPr lang="en-US" sz="2400" b="0">
                          <a:solidFill>
                            <a:srgbClr val="FFFFFF"/>
                          </a:solidFill>
                          <a:latin typeface="微软雅黑 Light" panose="020B0502040204020203" pitchFamily="34" charset="-122"/>
                          <a:ea typeface="微软雅黑 Light" panose="020B0502040204020203" pitchFamily="34" charset="-122"/>
                          <a:cs typeface="Lucida Sans Unicode" panose="020B0602030504020204" charset="0"/>
                        </a:rPr>
                        <a:t>◎</a:t>
                      </a:r>
                      <a:r>
                        <a:rPr lang="en-US" sz="2400" b="0">
                          <a:solidFill>
                            <a:srgbClr val="FFFFFF"/>
                          </a:solidFill>
                          <a:latin typeface="微软雅黑 Light" panose="020B0502040204020203" pitchFamily="34" charset="-122"/>
                          <a:ea typeface="微软雅黑 Light" panose="020B0502040204020203" pitchFamily="34" charset="-122"/>
                          <a:cs typeface="宋体" panose="02010600030101010101" pitchFamily="2" charset="-122"/>
                        </a:rPr>
                        <a:t>公用厨房</a:t>
                      </a:r>
                      <a:endParaRPr lang="en-US" altLang="en-US" sz="2400" b="0">
                        <a:solidFill>
                          <a:srgbClr val="FFFFFF"/>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chemeClr val="accent4">
                        <a:lumMod val="75000"/>
                      </a:schemeClr>
                    </a:solidFill>
                  </a:tcPr>
                </a:tc>
                <a:tc>
                  <a:txBody>
                    <a:bodyPr/>
                    <a:lstStyle/>
                    <a:p>
                      <a:pPr indent="0">
                        <a:buNone/>
                      </a:pPr>
                      <a:r>
                        <a:rPr lang="en-US" sz="2400" b="0">
                          <a:solidFill>
                            <a:srgbClr val="FFFFFF"/>
                          </a:solidFill>
                          <a:latin typeface="微软雅黑 Light" panose="020B0502040204020203" pitchFamily="34" charset="-122"/>
                          <a:ea typeface="微软雅黑 Light" panose="020B0502040204020203" pitchFamily="34" charset="-122"/>
                          <a:cs typeface="Lucida Sans Unicode" panose="020B0602030504020204" charset="0"/>
                        </a:rPr>
                        <a:t>◎</a:t>
                      </a:r>
                      <a:r>
                        <a:rPr lang="en-US" sz="2400" b="0">
                          <a:solidFill>
                            <a:srgbClr val="FFFFFF"/>
                          </a:solidFill>
                          <a:latin typeface="微软雅黑 Light" panose="020B0502040204020203" pitchFamily="34" charset="-122"/>
                          <a:ea typeface="微软雅黑 Light" panose="020B0502040204020203" pitchFamily="34" charset="-122"/>
                          <a:cs typeface="宋体" panose="02010600030101010101" pitchFamily="2" charset="-122"/>
                        </a:rPr>
                        <a:t>宿舍休息日</a:t>
                      </a:r>
                      <a:endParaRPr lang="en-US" altLang="en-US" sz="2400" b="0">
                        <a:solidFill>
                          <a:srgbClr val="FFFFFF"/>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chemeClr val="accent2">
                        <a:lumMod val="75000"/>
                      </a:schemeClr>
                    </a:solidFill>
                  </a:tcPr>
                </a:tc>
                <a:tc>
                  <a:txBody>
                    <a:bodyPr/>
                    <a:lstStyle/>
                    <a:p>
                      <a:pPr indent="0">
                        <a:buNone/>
                      </a:pPr>
                      <a:r>
                        <a:rPr lang="en-US" sz="2400" b="0">
                          <a:solidFill>
                            <a:srgbClr val="FFFFFF"/>
                          </a:solidFill>
                          <a:latin typeface="微软雅黑 Light" panose="020B0502040204020203" pitchFamily="34" charset="-122"/>
                          <a:ea typeface="微软雅黑 Light" panose="020B0502040204020203" pitchFamily="34" charset="-122"/>
                          <a:cs typeface="Lucida Sans Unicode" panose="020B0602030504020204" charset="0"/>
                        </a:rPr>
                        <a:t>◎</a:t>
                      </a:r>
                      <a:r>
                        <a:rPr lang="en-US" sz="2400" b="0">
                          <a:solidFill>
                            <a:srgbClr val="FFFFFF"/>
                          </a:solidFill>
                          <a:latin typeface="微软雅黑 Light" panose="020B0502040204020203" pitchFamily="34" charset="-122"/>
                          <a:ea typeface="微软雅黑 Light" panose="020B0502040204020203" pitchFamily="34" charset="-122"/>
                          <a:cs typeface="宋体" panose="02010600030101010101" pitchFamily="2" charset="-122"/>
                        </a:rPr>
                        <a:t>山村小景</a:t>
                      </a:r>
                      <a:endParaRPr lang="en-US" altLang="en-US" sz="2400" b="0">
                        <a:solidFill>
                          <a:srgbClr val="FFFFFF"/>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28575" cap="flat" cmpd="sng">
                      <a:solidFill>
                        <a:srgbClr val="FFFFFF"/>
                      </a:solidFill>
                      <a:prstDash val="solid"/>
                      <a:headEnd type="none" w="med" len="med"/>
                      <a:tailEnd type="none" w="med" len="med"/>
                    </a:lnB>
                    <a:lnTlToBr>
                      <a:noFill/>
                    </a:lnTlToBr>
                    <a:lnBlToTr>
                      <a:noFill/>
                    </a:lnBlToTr>
                    <a:solidFill>
                      <a:schemeClr val="accent2">
                        <a:lumMod val="75000"/>
                      </a:schemeClr>
                    </a:solidFill>
                  </a:tcPr>
                </a:tc>
                <a:extLst>
                  <a:ext uri="{0D108BD9-81ED-4DB2-BD59-A6C34878D82A}">
                    <a16:rowId xmlns:a16="http://schemas.microsoft.com/office/drawing/2014/main" val="10000"/>
                  </a:ext>
                </a:extLst>
              </a:tr>
              <a:tr h="495300">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抻面</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solidFill>
                      <a:schemeClr val="accent2">
                        <a:lumMod val="40000"/>
                        <a:lumOff val="60000"/>
                      </a:schemeClr>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缝扣子</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40000"/>
                        <a:lumOff val="60000"/>
                      </a:schemeClr>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劈柴</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28575" cap="flat" cmpd="sng">
                      <a:solidFill>
                        <a:srgbClr val="FFFFFF"/>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r h="492760">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煎鸡蛋</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洗衣被</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锯木、木工活</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49276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和面</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拖地</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砌墙</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3"/>
                  </a:ext>
                </a:extLst>
              </a:tr>
              <a:tr h="55880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擀面、切面条</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熨衣</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剁猪草</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4"/>
                  </a:ext>
                </a:extLst>
              </a:tr>
              <a:tr h="49530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杀鸡</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40000"/>
                        <a:lumOff val="60000"/>
                      </a:schemeClr>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擦地板</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40000"/>
                        <a:lumOff val="60000"/>
                      </a:schemeClr>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喂猪</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5"/>
                  </a:ext>
                </a:extLst>
              </a:tr>
              <a:tr h="49276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剐黄鳝</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擦皮鞋</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刨木工活</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6"/>
                  </a:ext>
                </a:extLst>
              </a:tr>
              <a:tr h="49276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剖活鱼</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修自行车</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60000"/>
                        <a:lumOff val="40000"/>
                      </a:schemeClr>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筛米</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chemeClr val="accent2">
                        <a:lumMod val="60000"/>
                        <a:lumOff val="40000"/>
                      </a:schemeClr>
                    </a:solidFill>
                  </a:tcPr>
                </a:tc>
                <a:extLst>
                  <a:ext uri="{0D108BD9-81ED-4DB2-BD59-A6C34878D82A}">
                    <a16:rowId xmlns:a16="http://schemas.microsoft.com/office/drawing/2014/main" val="10007"/>
                  </a:ext>
                </a:extLst>
              </a:tr>
              <a:tr h="492760">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包饺子</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擦玻璃</a:t>
                      </a:r>
                      <a:endParaRPr lang="en-US" altLang="en-US" sz="2400" b="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tc>
                  <a:txBody>
                    <a:bodyPr/>
                    <a:lstStyle/>
                    <a:p>
                      <a:pPr indent="0" algn="ctr">
                        <a:buNone/>
                      </a:pPr>
                      <a:r>
                        <a:rPr lang="en-US" sz="2400" b="0" dirty="0" err="1">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rPr>
                        <a:t>摇辘轳挑水</a:t>
                      </a:r>
                      <a:endParaRPr lang="en-US" altLang="en-US" sz="2400" b="0" dirty="0">
                        <a:solidFill>
                          <a:srgbClr val="000000"/>
                        </a:solidFill>
                        <a:latin typeface="微软雅黑 Light" panose="020B0502040204020203" pitchFamily="34" charset="-122"/>
                        <a:ea typeface="微软雅黑 Light" panose="020B0502040204020203" pitchFamily="34" charset="-122"/>
                        <a:cs typeface="宋体" panose="02010600030101010101" pitchFamily="2" charset="-122"/>
                      </a:endParaRPr>
                    </a:p>
                  </a:txBody>
                  <a:tcPr marL="0" marR="0" marT="0" marB="0">
                    <a:lnL w="12700" cap="flat" cmpd="sng">
                      <a:solidFill>
                        <a:srgbClr val="4F81BD"/>
                      </a:solidFill>
                      <a:prstDash val="solid"/>
                      <a:headEnd type="none" w="med" len="med"/>
                      <a:tailEnd type="none" w="med" len="med"/>
                    </a:lnL>
                    <a:lnR w="12700" cap="flat" cmpd="sng">
                      <a:solidFill>
                        <a:srgbClr val="4F81BD"/>
                      </a:solidFill>
                      <a:prstDash val="solid"/>
                      <a:headEnd type="none" w="med" len="med"/>
                      <a:tailEnd type="none" w="med" len="med"/>
                    </a:lnR>
                    <a:lnT w="12700" cap="flat" cmpd="sng">
                      <a:solidFill>
                        <a:srgbClr val="4F81BD"/>
                      </a:solidFill>
                      <a:prstDash val="solid"/>
                      <a:headEnd type="none" w="med" len="med"/>
                      <a:tailEnd type="none" w="med" len="med"/>
                    </a:lnT>
                    <a:lnB w="12700" cap="flat" cmpd="sng">
                      <a:solidFill>
                        <a:srgbClr val="4F81BD"/>
                      </a:solidFill>
                      <a:prstDash val="soli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8"/>
                  </a:ext>
                </a:extLst>
              </a:tr>
            </a:tbl>
          </a:graphicData>
        </a:graphic>
      </p:graphicFrame>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orient="vert" idx="1"/>
          </p:nvPr>
        </p:nvSpPr>
        <p:spPr>
          <a:xfrm>
            <a:off x="714894" y="1508368"/>
            <a:ext cx="11327476" cy="5095632"/>
          </a:xfrm>
        </p:spPr>
        <p:txBody>
          <a:bodyPr vert="horz">
            <a:noAutofit/>
          </a:bodyPr>
          <a:lstStyle/>
          <a:p>
            <a:pPr marL="457200" indent="-457200">
              <a:lnSpc>
                <a:spcPct val="100000"/>
              </a:lnSpc>
              <a:buFont typeface="+mj-lt"/>
              <a:buAutoNum type="arabicPeriod" startAt="4"/>
            </a:pPr>
            <a:r>
              <a:rPr lang="zh-CN" altLang="en-US" sz="2000" b="1" dirty="0">
                <a:latin typeface="微软雅黑 Light" panose="020B0502040204020203" pitchFamily="34" charset="-122"/>
              </a:rPr>
              <a:t>表演审美、生活感悟、“心象形”象化技巧、多元化</a:t>
            </a:r>
            <a:endParaRPr lang="en-US" altLang="zh-CN" sz="2000" b="1" dirty="0">
              <a:latin typeface="微软雅黑 Light" panose="020B0502040204020203" pitchFamily="34" charset="-122"/>
            </a:endParaRPr>
          </a:p>
          <a:p>
            <a:pPr marL="0" indent="0">
              <a:lnSpc>
                <a:spcPct val="125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3</a:t>
            </a:r>
            <a:r>
              <a:rPr lang="zh-CN" altLang="en-US" sz="1800" dirty="0">
                <a:latin typeface="微软雅黑 Light" panose="020B0502040204020203" pitchFamily="34" charset="-122"/>
              </a:rPr>
              <a:t>）</a:t>
            </a:r>
            <a:r>
              <a:rPr lang="zh-CN" altLang="en-US" sz="1800" b="1" dirty="0">
                <a:latin typeface="微软雅黑 Light" panose="020B0502040204020203" pitchFamily="34" charset="-122"/>
              </a:rPr>
              <a:t>演员对人物“心象”的准确把握并转换为形象的成功。</a:t>
            </a:r>
            <a:r>
              <a:rPr lang="zh-CN" altLang="en-US" sz="1800" dirty="0">
                <a:latin typeface="微软雅黑 Light" panose="020B0502040204020203" pitchFamily="34" charset="-122"/>
              </a:rPr>
              <a:t>“把自己放进这个角色里面才能真正体会到这个角色”（李易祥）。在深刻理解和感受人物心理后，寻找揭示人物情感外化的手段，演员要运用不露痕迹的表演技巧，将人物“心象”变成形象，“我”永远要向角色靠近。他们这种创作的探索，不是轻而易举的“本色”，而是锤炼纯熟的“性格化”技巧，是对自己的艺术潜质不断挖掘的结果，才为当代中国银幕留下了一个个鲜活的人物形象。富有民族象征的、贴近时代的、具有真善美品德的人物永远是我们要努力塑造的。</a:t>
            </a:r>
          </a:p>
          <a:p>
            <a:pPr marL="0" indent="0">
              <a:lnSpc>
                <a:spcPct val="125000"/>
              </a:lnSpc>
              <a:buNone/>
            </a:pPr>
            <a:r>
              <a:rPr lang="zh-CN" altLang="en-US" sz="1800" dirty="0">
                <a:latin typeface="微软雅黑 Light" panose="020B0502040204020203" pitchFamily="34" charset="-122"/>
              </a:rPr>
              <a:t>（</a:t>
            </a:r>
            <a:r>
              <a:rPr lang="en-US" altLang="zh-CN" sz="1800" dirty="0">
                <a:latin typeface="微软雅黑 Light" panose="020B0502040204020203" pitchFamily="34" charset="-122"/>
              </a:rPr>
              <a:t>4</a:t>
            </a:r>
            <a:r>
              <a:rPr lang="zh-CN" altLang="en-US" sz="1800" dirty="0">
                <a:latin typeface="微软雅黑 Light" panose="020B0502040204020203" pitchFamily="34" charset="-122"/>
              </a:rPr>
              <a:t>）</a:t>
            </a:r>
            <a:r>
              <a:rPr lang="zh-CN" altLang="en-US" sz="1800" b="1" dirty="0">
                <a:latin typeface="微软雅黑 Light" panose="020B0502040204020203" pitchFamily="34" charset="-122"/>
              </a:rPr>
              <a:t>电影表演在多元化地向前发展，既有生活化写实逼真的追求，也有戏剧化表现风格的存在。</a:t>
            </a:r>
            <a:r>
              <a:rPr lang="zh-CN" altLang="en-US" sz="1800" dirty="0">
                <a:latin typeface="微软雅黑 Light" panose="020B0502040204020203" pitchFamily="34" charset="-122"/>
              </a:rPr>
              <a:t>观众审美在不断地发展变化，演员创作群体也不是一成不变的，需要电影表演多元化的发展与调整。既然提倡多元化，就不存在高低之分，只是不同时期的发展趋势与倾向，满足观众对电影审美的不同要求。目前的表演创作还显一般化了些，风格不够多样，缺少更多的精品。“走向极致的生活化表演”，只是近期青年演员的写实主义风格创作走向成熟的一种群体现象，一种风格的探索。但即便是一个演员在不同时期的系列创作中，也表现出不同的风格特征和对不同风格样式的探索与追求。这样才促成了表演艺术的鲜活流动和整体的丰富多彩的景象。</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7" name="标题 1">
            <a:extLst>
              <a:ext uri="{FF2B5EF4-FFF2-40B4-BE49-F238E27FC236}">
                <a16:creationId xmlns:a16="http://schemas.microsoft.com/office/drawing/2014/main" id="{9452E3BF-B22B-4376-A9E9-4B6E55E9D2EB}"/>
              </a:ext>
            </a:extLst>
          </p:cNvPr>
          <p:cNvSpPr>
            <a:spLocks noGrp="1"/>
          </p:cNvSpPr>
          <p:nvPr>
            <p:ph type="title"/>
          </p:nvPr>
        </p:nvSpPr>
        <p:spPr>
          <a:xfrm>
            <a:off x="930825" y="352816"/>
            <a:ext cx="10100170" cy="798828"/>
          </a:xfrm>
        </p:spPr>
        <p:txBody>
          <a:bodyPr/>
          <a:lstStyle/>
          <a:p>
            <a:pPr algn="just"/>
            <a:r>
              <a:rPr lang="zh-CN" altLang="en-US" sz="3200" dirty="0"/>
              <a:t>七、当前青年演员表演艺术群体分析</a:t>
            </a:r>
          </a:p>
        </p:txBody>
      </p:sp>
    </p:spTree>
    <p:extLst>
      <p:ext uri="{BB962C8B-B14F-4D97-AF65-F5344CB8AC3E}">
        <p14:creationId xmlns:p14="http://schemas.microsoft.com/office/powerpoint/2010/main" val="724014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菱形 7"/>
          <p:cNvSpPr/>
          <p:nvPr/>
        </p:nvSpPr>
        <p:spPr>
          <a:xfrm>
            <a:off x="4485036" y="1713952"/>
            <a:ext cx="3242523" cy="3242523"/>
          </a:xfrm>
          <a:prstGeom prst="diamond">
            <a:avLst/>
          </a:prstGeom>
          <a:solidFill>
            <a:schemeClr val="bg1">
              <a:lumMod val="6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9" name="等腰三角形 8"/>
          <p:cNvSpPr/>
          <p:nvPr/>
        </p:nvSpPr>
        <p:spPr>
          <a:xfrm flipV="1">
            <a:off x="3945758" y="3199094"/>
            <a:ext cx="4271743" cy="2255667"/>
          </a:xfrm>
          <a:prstGeom prst="triangle">
            <a:avLst>
              <a:gd name="adj" fmla="val 49673"/>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a typeface="微软雅黑 Light" panose="020B0502040204020203" pitchFamily="34" charset="-122"/>
            </a:endParaRPr>
          </a:p>
        </p:txBody>
      </p:sp>
      <p:sp>
        <p:nvSpPr>
          <p:cNvPr id="10" name="等腰三角形 9"/>
          <p:cNvSpPr/>
          <p:nvPr/>
        </p:nvSpPr>
        <p:spPr>
          <a:xfrm>
            <a:off x="3945757" y="1183067"/>
            <a:ext cx="4271743" cy="2255667"/>
          </a:xfrm>
          <a:prstGeom prst="triangle">
            <a:avLst>
              <a:gd name="adj" fmla="val 49673"/>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ea typeface="微软雅黑 Light" panose="020B0502040204020203" pitchFamily="34" charset="-122"/>
            </a:endParaRPr>
          </a:p>
        </p:txBody>
      </p:sp>
      <p:sp>
        <p:nvSpPr>
          <p:cNvPr id="14" name="文本框 13"/>
          <p:cNvSpPr txBox="1"/>
          <p:nvPr/>
        </p:nvSpPr>
        <p:spPr>
          <a:xfrm>
            <a:off x="4549924" y="2277213"/>
            <a:ext cx="2926080" cy="922020"/>
          </a:xfrm>
          <a:prstGeom prst="rect">
            <a:avLst/>
          </a:prstGeom>
          <a:noFill/>
          <a:ln>
            <a:noFill/>
          </a:ln>
        </p:spPr>
        <p:txBody>
          <a:bodyPr wrap="none" rtlCol="0">
            <a:spAutoFit/>
          </a:bodyPr>
          <a:lstStyle/>
          <a:p>
            <a:r>
              <a:rPr lang="zh-CN" altLang="en-US" sz="5400" dirty="0">
                <a:solidFill>
                  <a:schemeClr val="tx1">
                    <a:lumMod val="85000"/>
                    <a:lumOff val="15000"/>
                  </a:schemeClr>
                </a:solidFill>
                <a:latin typeface="微软雅黑 Light" panose="020B0502040204020203" pitchFamily="34" charset="-122"/>
                <a:ea typeface="微软雅黑 Light" panose="020B0502040204020203" pitchFamily="34" charset="-122"/>
              </a:rPr>
              <a:t>谢谢观看</a:t>
            </a:r>
          </a:p>
        </p:txBody>
      </p:sp>
      <p:sp>
        <p:nvSpPr>
          <p:cNvPr id="16" name="任意多边形: 形状 15"/>
          <p:cNvSpPr/>
          <p:nvPr/>
        </p:nvSpPr>
        <p:spPr>
          <a:xfrm>
            <a:off x="-233169" y="3198280"/>
            <a:ext cx="4862319" cy="730782"/>
          </a:xfrm>
          <a:custGeom>
            <a:avLst/>
            <a:gdLst>
              <a:gd name="connsiteX0" fmla="*/ 0 w 4454013"/>
              <a:gd name="connsiteY0" fmla="*/ 531514 h 767488"/>
              <a:gd name="connsiteX1" fmla="*/ 1828800 w 4454013"/>
              <a:gd name="connsiteY1" fmla="*/ 572 h 767488"/>
              <a:gd name="connsiteX2" fmla="*/ 3628103 w 4454013"/>
              <a:gd name="connsiteY2" fmla="*/ 620004 h 767488"/>
              <a:gd name="connsiteX3" fmla="*/ 4454013 w 4454013"/>
              <a:gd name="connsiteY3" fmla="*/ 767488 h 767488"/>
              <a:gd name="connsiteX0-1" fmla="*/ 0 w 4454013"/>
              <a:gd name="connsiteY0-2" fmla="*/ 531514 h 767488"/>
              <a:gd name="connsiteX1-3" fmla="*/ 1828800 w 4454013"/>
              <a:gd name="connsiteY1-4" fmla="*/ 572 h 767488"/>
              <a:gd name="connsiteX2-5" fmla="*/ 3628103 w 4454013"/>
              <a:gd name="connsiteY2-6" fmla="*/ 620004 h 767488"/>
              <a:gd name="connsiteX3-7" fmla="*/ 4195569 w 4454013"/>
              <a:gd name="connsiteY3-8" fmla="*/ 735545 h 767488"/>
              <a:gd name="connsiteX4" fmla="*/ 4454013 w 4454013"/>
              <a:gd name="connsiteY4" fmla="*/ 767488 h 767488"/>
              <a:gd name="connsiteX0-9" fmla="*/ 0 w 4454013"/>
              <a:gd name="connsiteY0-10" fmla="*/ 531514 h 767488"/>
              <a:gd name="connsiteX1-11" fmla="*/ 1828800 w 4454013"/>
              <a:gd name="connsiteY1-12" fmla="*/ 572 h 767488"/>
              <a:gd name="connsiteX2-13" fmla="*/ 3628103 w 4454013"/>
              <a:gd name="connsiteY2-14" fmla="*/ 620004 h 767488"/>
              <a:gd name="connsiteX3-15" fmla="*/ 4081269 w 4454013"/>
              <a:gd name="connsiteY3-16" fmla="*/ 730782 h 767488"/>
              <a:gd name="connsiteX4-17" fmla="*/ 4454013 w 4454013"/>
              <a:gd name="connsiteY4-18" fmla="*/ 767488 h 767488"/>
              <a:gd name="connsiteX0-19" fmla="*/ 0 w 4081269"/>
              <a:gd name="connsiteY0-20" fmla="*/ 531514 h 730782"/>
              <a:gd name="connsiteX1-21" fmla="*/ 1828800 w 4081269"/>
              <a:gd name="connsiteY1-22" fmla="*/ 572 h 730782"/>
              <a:gd name="connsiteX2-23" fmla="*/ 3628103 w 4081269"/>
              <a:gd name="connsiteY2-24" fmla="*/ 620004 h 730782"/>
              <a:gd name="connsiteX3-25" fmla="*/ 4081269 w 4081269"/>
              <a:gd name="connsiteY3-26" fmla="*/ 730782 h 730782"/>
            </a:gdLst>
            <a:ahLst/>
            <a:cxnLst>
              <a:cxn ang="0">
                <a:pos x="connsiteX0-1" y="connsiteY0-2"/>
              </a:cxn>
              <a:cxn ang="0">
                <a:pos x="connsiteX1-3" y="connsiteY1-4"/>
              </a:cxn>
              <a:cxn ang="0">
                <a:pos x="connsiteX2-5" y="connsiteY2-6"/>
              </a:cxn>
              <a:cxn ang="0">
                <a:pos x="connsiteX3-7" y="connsiteY3-8"/>
              </a:cxn>
            </a:cxnLst>
            <a:rect l="l" t="t" r="r" b="b"/>
            <a:pathLst>
              <a:path w="4081269" h="730782">
                <a:moveTo>
                  <a:pt x="0" y="531514"/>
                </a:moveTo>
                <a:cubicBezTo>
                  <a:pt x="612058" y="258669"/>
                  <a:pt x="1224116" y="-14176"/>
                  <a:pt x="1828800" y="572"/>
                </a:cubicBezTo>
                <a:cubicBezTo>
                  <a:pt x="2433484" y="15320"/>
                  <a:pt x="3252692" y="498302"/>
                  <a:pt x="3628103" y="620004"/>
                </a:cubicBezTo>
                <a:cubicBezTo>
                  <a:pt x="4003514" y="741706"/>
                  <a:pt x="3943617" y="706201"/>
                  <a:pt x="4081269" y="730782"/>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17" name="任意多边形: 形状 18"/>
          <p:cNvSpPr/>
          <p:nvPr/>
        </p:nvSpPr>
        <p:spPr>
          <a:xfrm>
            <a:off x="7350734" y="3733664"/>
            <a:ext cx="5549139" cy="700144"/>
          </a:xfrm>
          <a:custGeom>
            <a:avLst/>
            <a:gdLst>
              <a:gd name="connsiteX0" fmla="*/ 0 w 4719484"/>
              <a:gd name="connsiteY0" fmla="*/ 364821 h 700144"/>
              <a:gd name="connsiteX1" fmla="*/ 1091381 w 4719484"/>
              <a:gd name="connsiteY1" fmla="*/ 689285 h 700144"/>
              <a:gd name="connsiteX2" fmla="*/ 2890684 w 4719484"/>
              <a:gd name="connsiteY2" fmla="*/ 10859 h 700144"/>
              <a:gd name="connsiteX3" fmla="*/ 4719484 w 4719484"/>
              <a:gd name="connsiteY3" fmla="*/ 335324 h 700144"/>
              <a:gd name="connsiteX0-1" fmla="*/ 0 w 4733772"/>
              <a:gd name="connsiteY0-2" fmla="*/ 364821 h 700144"/>
              <a:gd name="connsiteX1-3" fmla="*/ 1105669 w 4733772"/>
              <a:gd name="connsiteY1-4" fmla="*/ 689285 h 700144"/>
              <a:gd name="connsiteX2-5" fmla="*/ 2904972 w 4733772"/>
              <a:gd name="connsiteY2-6" fmla="*/ 10859 h 700144"/>
              <a:gd name="connsiteX3-7" fmla="*/ 4733772 w 4733772"/>
              <a:gd name="connsiteY3-8" fmla="*/ 335324 h 700144"/>
            </a:gdLst>
            <a:ahLst/>
            <a:cxnLst>
              <a:cxn ang="0">
                <a:pos x="connsiteX0-1" y="connsiteY0-2"/>
              </a:cxn>
              <a:cxn ang="0">
                <a:pos x="connsiteX1-3" y="connsiteY1-4"/>
              </a:cxn>
              <a:cxn ang="0">
                <a:pos x="connsiteX2-5" y="connsiteY2-6"/>
              </a:cxn>
              <a:cxn ang="0">
                <a:pos x="connsiteX3-7" y="connsiteY3-8"/>
              </a:cxn>
            </a:cxnLst>
            <a:rect l="l" t="t" r="r" b="b"/>
            <a:pathLst>
              <a:path w="4733772" h="700144">
                <a:moveTo>
                  <a:pt x="0" y="364821"/>
                </a:moveTo>
                <a:cubicBezTo>
                  <a:pt x="304800" y="556550"/>
                  <a:pt x="621507" y="748279"/>
                  <a:pt x="1105669" y="689285"/>
                </a:cubicBezTo>
                <a:cubicBezTo>
                  <a:pt x="1589831" y="630291"/>
                  <a:pt x="2300288" y="69852"/>
                  <a:pt x="2904972" y="10859"/>
                </a:cubicBezTo>
                <a:cubicBezTo>
                  <a:pt x="3509656" y="-48135"/>
                  <a:pt x="4121714" y="143594"/>
                  <a:pt x="4733772" y="335324"/>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18" name="任意多边形: 形状 19"/>
          <p:cNvSpPr/>
          <p:nvPr/>
        </p:nvSpPr>
        <p:spPr>
          <a:xfrm>
            <a:off x="7570106" y="3684186"/>
            <a:ext cx="5105157" cy="560475"/>
          </a:xfrm>
          <a:custGeom>
            <a:avLst/>
            <a:gdLst>
              <a:gd name="connsiteX0" fmla="*/ 0 w 4395020"/>
              <a:gd name="connsiteY0" fmla="*/ 176980 h 560476"/>
              <a:gd name="connsiteX1" fmla="*/ 973394 w 4395020"/>
              <a:gd name="connsiteY1" fmla="*/ 29497 h 560476"/>
              <a:gd name="connsiteX2" fmla="*/ 2831691 w 4395020"/>
              <a:gd name="connsiteY2" fmla="*/ 560438 h 560476"/>
              <a:gd name="connsiteX3" fmla="*/ 4395020 w 4395020"/>
              <a:gd name="connsiteY3" fmla="*/ 0 h 560476"/>
              <a:gd name="connsiteX0-1" fmla="*/ 0 w 4414070"/>
              <a:gd name="connsiteY0-2" fmla="*/ 196030 h 560475"/>
              <a:gd name="connsiteX1-3" fmla="*/ 992444 w 4414070"/>
              <a:gd name="connsiteY1-4" fmla="*/ 29497 h 560475"/>
              <a:gd name="connsiteX2-5" fmla="*/ 2850741 w 4414070"/>
              <a:gd name="connsiteY2-6" fmla="*/ 560438 h 560475"/>
              <a:gd name="connsiteX3-7" fmla="*/ 4414070 w 4414070"/>
              <a:gd name="connsiteY3-8" fmla="*/ 0 h 560475"/>
            </a:gdLst>
            <a:ahLst/>
            <a:cxnLst>
              <a:cxn ang="0">
                <a:pos x="connsiteX0-1" y="connsiteY0-2"/>
              </a:cxn>
              <a:cxn ang="0">
                <a:pos x="connsiteX1-3" y="connsiteY1-4"/>
              </a:cxn>
              <a:cxn ang="0">
                <a:pos x="connsiteX2-5" y="connsiteY2-6"/>
              </a:cxn>
              <a:cxn ang="0">
                <a:pos x="connsiteX3-7" y="connsiteY3-8"/>
              </a:cxn>
            </a:cxnLst>
            <a:rect l="l" t="t" r="r" b="b"/>
            <a:pathLst>
              <a:path w="4414070" h="560475">
                <a:moveTo>
                  <a:pt x="0" y="196030"/>
                </a:moveTo>
                <a:cubicBezTo>
                  <a:pt x="250723" y="90333"/>
                  <a:pt x="517321" y="-31238"/>
                  <a:pt x="992444" y="29497"/>
                </a:cubicBezTo>
                <a:cubicBezTo>
                  <a:pt x="1467568" y="90232"/>
                  <a:pt x="2280470" y="565354"/>
                  <a:pt x="2850741" y="560438"/>
                </a:cubicBezTo>
                <a:cubicBezTo>
                  <a:pt x="3421012" y="555522"/>
                  <a:pt x="3917541" y="277761"/>
                  <a:pt x="4414070" y="0"/>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19" name="任意多边形: 形状 20"/>
          <p:cNvSpPr/>
          <p:nvPr/>
        </p:nvSpPr>
        <p:spPr>
          <a:xfrm>
            <a:off x="-215759" y="3425261"/>
            <a:ext cx="4435333" cy="523672"/>
          </a:xfrm>
          <a:custGeom>
            <a:avLst/>
            <a:gdLst>
              <a:gd name="connsiteX0" fmla="*/ 0 w 4222750"/>
              <a:gd name="connsiteY0" fmla="*/ 184907 h 523672"/>
              <a:gd name="connsiteX1" fmla="*/ 1352550 w 4222750"/>
              <a:gd name="connsiteY1" fmla="*/ 521457 h 523672"/>
              <a:gd name="connsiteX2" fmla="*/ 3384550 w 4222750"/>
              <a:gd name="connsiteY2" fmla="*/ 38857 h 523672"/>
              <a:gd name="connsiteX3" fmla="*/ 4222750 w 4222750"/>
              <a:gd name="connsiteY3" fmla="*/ 64257 h 523672"/>
            </a:gdLst>
            <a:ahLst/>
            <a:cxnLst>
              <a:cxn ang="0">
                <a:pos x="connsiteX0" y="connsiteY0"/>
              </a:cxn>
              <a:cxn ang="0">
                <a:pos x="connsiteX1" y="connsiteY1"/>
              </a:cxn>
              <a:cxn ang="0">
                <a:pos x="connsiteX2" y="connsiteY2"/>
              </a:cxn>
              <a:cxn ang="0">
                <a:pos x="connsiteX3" y="connsiteY3"/>
              </a:cxn>
            </a:cxnLst>
            <a:rect l="l" t="t" r="r" b="b"/>
            <a:pathLst>
              <a:path w="4222750" h="523672">
                <a:moveTo>
                  <a:pt x="0" y="184907"/>
                </a:moveTo>
                <a:cubicBezTo>
                  <a:pt x="394229" y="365353"/>
                  <a:pt x="788458" y="545799"/>
                  <a:pt x="1352550" y="521457"/>
                </a:cubicBezTo>
                <a:cubicBezTo>
                  <a:pt x="1916642" y="497115"/>
                  <a:pt x="2906183" y="115057"/>
                  <a:pt x="3384550" y="38857"/>
                </a:cubicBezTo>
                <a:cubicBezTo>
                  <a:pt x="3862917" y="-37343"/>
                  <a:pt x="4042833" y="13457"/>
                  <a:pt x="4222750" y="64257"/>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矩形: 圆角 22"/>
          <p:cNvSpPr/>
          <p:nvPr/>
        </p:nvSpPr>
        <p:spPr>
          <a:xfrm rot="18746479">
            <a:off x="10079180" y="3293450"/>
            <a:ext cx="192454" cy="192454"/>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1" name="矩形: 圆角 23"/>
          <p:cNvSpPr/>
          <p:nvPr/>
        </p:nvSpPr>
        <p:spPr>
          <a:xfrm rot="15661163">
            <a:off x="11624670" y="3414859"/>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2" name="矩形: 圆角 24"/>
          <p:cNvSpPr/>
          <p:nvPr/>
        </p:nvSpPr>
        <p:spPr>
          <a:xfrm rot="15661163">
            <a:off x="2456504" y="2789497"/>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3" name="矩形: 圆角 25"/>
          <p:cNvSpPr/>
          <p:nvPr/>
        </p:nvSpPr>
        <p:spPr>
          <a:xfrm rot="19434123">
            <a:off x="445531" y="2495668"/>
            <a:ext cx="442097" cy="442097"/>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4" name="矩形: 圆角 26"/>
          <p:cNvSpPr/>
          <p:nvPr/>
        </p:nvSpPr>
        <p:spPr>
          <a:xfrm rot="17624697">
            <a:off x="1386338" y="4257902"/>
            <a:ext cx="83268" cy="83268"/>
          </a:xfrm>
          <a:prstGeom prst="roundRect">
            <a:avLst>
              <a:gd name="adj" fmla="val 17644"/>
            </a:avLst>
          </a:prstGeom>
          <a:solidFill>
            <a:schemeClr val="bg1">
              <a:lumMod val="6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5" name="矩形: 圆角 27"/>
          <p:cNvSpPr/>
          <p:nvPr/>
        </p:nvSpPr>
        <p:spPr>
          <a:xfrm rot="17624697">
            <a:off x="10115172" y="1924620"/>
            <a:ext cx="423239" cy="423239"/>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6" name="矩形: 圆角 51"/>
          <p:cNvSpPr/>
          <p:nvPr/>
        </p:nvSpPr>
        <p:spPr>
          <a:xfrm rot="15661163">
            <a:off x="2527738" y="4771060"/>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7" name="矩形: 圆角 53"/>
          <p:cNvSpPr/>
          <p:nvPr/>
        </p:nvSpPr>
        <p:spPr>
          <a:xfrm rot="19132149">
            <a:off x="10230629" y="4771059"/>
            <a:ext cx="272513" cy="272513"/>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
        <p:nvSpPr>
          <p:cNvPr id="28" name="矩形: 圆角 56"/>
          <p:cNvSpPr/>
          <p:nvPr/>
        </p:nvSpPr>
        <p:spPr>
          <a:xfrm rot="15661163">
            <a:off x="1478553" y="1573731"/>
            <a:ext cx="226904" cy="226904"/>
          </a:xfrm>
          <a:prstGeom prst="roundRect">
            <a:avLst>
              <a:gd name="adj" fmla="val 17644"/>
            </a:avLst>
          </a:prstGeom>
          <a:solidFill>
            <a:schemeClr val="tx1">
              <a:lumMod val="95000"/>
              <a:lumOff val="5000"/>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Light" panose="020B0502040204020203"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ppt_x"/>
                                          </p:val>
                                        </p:tav>
                                        <p:tav tm="100000">
                                          <p:val>
                                            <p:strVal val="#ppt_x"/>
                                          </p:val>
                                        </p:tav>
                                      </p:tavLst>
                                    </p:anim>
                                    <p:anim calcmode="lin" valueType="num">
                                      <p:cBhvr additive="base">
                                        <p:cTn id="14" dur="1000" fill="hold"/>
                                        <p:tgtEl>
                                          <p:spTgt spid="10"/>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2" presetClass="entr" presetSubtype="4"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ppt_x"/>
                                          </p:val>
                                        </p:tav>
                                        <p:tav tm="100000">
                                          <p:val>
                                            <p:strVal val="#ppt_x"/>
                                          </p:val>
                                        </p:tav>
                                      </p:tavLst>
                                    </p:anim>
                                    <p:anim calcmode="lin" valueType="num">
                                      <p:cBhvr additive="base">
                                        <p:cTn id="19" dur="1000" fill="hold"/>
                                        <p:tgtEl>
                                          <p:spTgt spid="9"/>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23" presetClass="entr" presetSubtype="3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250" fill="hold"/>
                                        <p:tgtEl>
                                          <p:spTgt spid="14"/>
                                        </p:tgtEl>
                                        <p:attrNameLst>
                                          <p:attrName>ppt_w</p:attrName>
                                        </p:attrNameLst>
                                      </p:cBhvr>
                                      <p:tavLst>
                                        <p:tav tm="0">
                                          <p:val>
                                            <p:strVal val="(6*min(max(#ppt_w*#ppt_h,.3),1)-7.4)/-.7*#ppt_w"/>
                                          </p:val>
                                        </p:tav>
                                        <p:tav tm="100000">
                                          <p:val>
                                            <p:strVal val="#ppt_w"/>
                                          </p:val>
                                        </p:tav>
                                      </p:tavLst>
                                    </p:anim>
                                    <p:anim calcmode="lin" valueType="num">
                                      <p:cBhvr>
                                        <p:cTn id="24" dur="1250" fill="hold"/>
                                        <p:tgtEl>
                                          <p:spTgt spid="14"/>
                                        </p:tgtEl>
                                        <p:attrNameLst>
                                          <p:attrName>ppt_h</p:attrName>
                                        </p:attrNameLst>
                                      </p:cBhvr>
                                      <p:tavLst>
                                        <p:tav tm="0">
                                          <p:val>
                                            <p:strVal val="(6*min(max(#ppt_w*#ppt_h,.3),1)-7.4)/-.7*#ppt_h"/>
                                          </p:val>
                                        </p:tav>
                                        <p:tav tm="100000">
                                          <p:val>
                                            <p:strVal val="#ppt_h"/>
                                          </p:val>
                                        </p:tav>
                                      </p:tavLst>
                                    </p:anim>
                                    <p:anim calcmode="lin" valueType="num">
                                      <p:cBhvr>
                                        <p:cTn id="25" dur="1250" fill="hold"/>
                                        <p:tgtEl>
                                          <p:spTgt spid="14"/>
                                        </p:tgtEl>
                                        <p:attrNameLst>
                                          <p:attrName>ppt_x</p:attrName>
                                        </p:attrNameLst>
                                      </p:cBhvr>
                                      <p:tavLst>
                                        <p:tav tm="0">
                                          <p:val>
                                            <p:fltVal val="0.5"/>
                                          </p:val>
                                        </p:tav>
                                        <p:tav tm="100000">
                                          <p:val>
                                            <p:strVal val="#ppt_x"/>
                                          </p:val>
                                        </p:tav>
                                      </p:tavLst>
                                    </p:anim>
                                    <p:anim calcmode="lin" valueType="num">
                                      <p:cBhvr>
                                        <p:cTn id="26" dur="1250" fill="hold"/>
                                        <p:tgtEl>
                                          <p:spTgt spid="14"/>
                                        </p:tgtEl>
                                        <p:attrNameLst>
                                          <p:attrName>ppt_y</p:attrName>
                                        </p:attrNameLst>
                                      </p:cBhvr>
                                      <p:tavLst>
                                        <p:tav tm="0">
                                          <p:val>
                                            <p:strVal val="1+(6*min(max(#ppt_w*#ppt_h,.3),1)-7.4)/-.7*#ppt_h/2"/>
                                          </p:val>
                                        </p:tav>
                                        <p:tav tm="100000">
                                          <p:val>
                                            <p:strVal val="#ppt_y"/>
                                          </p:val>
                                        </p:tav>
                                      </p:tavLst>
                                    </p:anim>
                                  </p:childTnLst>
                                </p:cTn>
                              </p:par>
                              <p:par>
                                <p:cTn id="27" presetID="22" presetClass="entr" presetSubtype="8" fill="hold" grpId="0" nodeType="withEffect">
                                  <p:stCondLst>
                                    <p:cond delay="1750"/>
                                  </p:stCondLst>
                                  <p:childTnLst>
                                    <p:set>
                                      <p:cBhvr>
                                        <p:cTn id="28" dur="1" fill="hold">
                                          <p:stCondLst>
                                            <p:cond delay="0"/>
                                          </p:stCondLst>
                                        </p:cTn>
                                        <p:tgtEl>
                                          <p:spTgt spid="19"/>
                                        </p:tgtEl>
                                        <p:attrNameLst>
                                          <p:attrName>style.visibility</p:attrName>
                                        </p:attrNameLst>
                                      </p:cBhvr>
                                      <p:to>
                                        <p:strVal val="visible"/>
                                      </p:to>
                                    </p:set>
                                    <p:animEffect transition="in" filter="wipe(left)">
                                      <p:cBhvr>
                                        <p:cTn id="29" dur="500"/>
                                        <p:tgtEl>
                                          <p:spTgt spid="19"/>
                                        </p:tgtEl>
                                      </p:cBhvr>
                                    </p:animEffect>
                                  </p:childTnLst>
                                </p:cTn>
                              </p:par>
                              <p:par>
                                <p:cTn id="30" presetID="22" presetClass="entr" presetSubtype="8" fill="hold" grpId="0" nodeType="withEffect">
                                  <p:stCondLst>
                                    <p:cond delay="225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par>
                                <p:cTn id="33" presetID="22" presetClass="entr" presetSubtype="8" fill="hold" grpId="0" nodeType="withEffect">
                                  <p:stCondLst>
                                    <p:cond delay="275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2" presetClass="entr" presetSubtype="8" fill="hold" grpId="0" nodeType="withEffect">
                                  <p:stCondLst>
                                    <p:cond delay="325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42" presetClass="entr" presetSubtype="0" fill="hold" grpId="0" nodeType="withEffect">
                                  <p:stCondLst>
                                    <p:cond delay="375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anim calcmode="lin" valueType="num">
                                      <p:cBhvr>
                                        <p:cTn id="42" dur="500" fill="hold"/>
                                        <p:tgtEl>
                                          <p:spTgt spid="23"/>
                                        </p:tgtEl>
                                        <p:attrNameLst>
                                          <p:attrName>ppt_x</p:attrName>
                                        </p:attrNameLst>
                                      </p:cBhvr>
                                      <p:tavLst>
                                        <p:tav tm="0">
                                          <p:val>
                                            <p:strVal val="#ppt_x"/>
                                          </p:val>
                                        </p:tav>
                                        <p:tav tm="100000">
                                          <p:val>
                                            <p:strVal val="#ppt_x"/>
                                          </p:val>
                                        </p:tav>
                                      </p:tavLst>
                                    </p:anim>
                                    <p:anim calcmode="lin" valueType="num">
                                      <p:cBhvr>
                                        <p:cTn id="43" dur="5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375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anim calcmode="lin" valueType="num">
                                      <p:cBhvr>
                                        <p:cTn id="47" dur="500" fill="hold"/>
                                        <p:tgtEl>
                                          <p:spTgt spid="22"/>
                                        </p:tgtEl>
                                        <p:attrNameLst>
                                          <p:attrName>ppt_x</p:attrName>
                                        </p:attrNameLst>
                                      </p:cBhvr>
                                      <p:tavLst>
                                        <p:tav tm="0">
                                          <p:val>
                                            <p:strVal val="#ppt_x"/>
                                          </p:val>
                                        </p:tav>
                                        <p:tav tm="100000">
                                          <p:val>
                                            <p:strVal val="#ppt_x"/>
                                          </p:val>
                                        </p:tav>
                                      </p:tavLst>
                                    </p:anim>
                                    <p:anim calcmode="lin" valueType="num">
                                      <p:cBhvr>
                                        <p:cTn id="48" dur="500" fill="hold"/>
                                        <p:tgtEl>
                                          <p:spTgt spid="2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425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750"/>
                                        <p:tgtEl>
                                          <p:spTgt spid="25"/>
                                        </p:tgtEl>
                                      </p:cBhvr>
                                    </p:animEffect>
                                    <p:anim calcmode="lin" valueType="num">
                                      <p:cBhvr>
                                        <p:cTn id="52" dur="750" fill="hold"/>
                                        <p:tgtEl>
                                          <p:spTgt spid="25"/>
                                        </p:tgtEl>
                                        <p:attrNameLst>
                                          <p:attrName>ppt_x</p:attrName>
                                        </p:attrNameLst>
                                      </p:cBhvr>
                                      <p:tavLst>
                                        <p:tav tm="0">
                                          <p:val>
                                            <p:strVal val="#ppt_x"/>
                                          </p:val>
                                        </p:tav>
                                        <p:tav tm="100000">
                                          <p:val>
                                            <p:strVal val="#ppt_x"/>
                                          </p:val>
                                        </p:tav>
                                      </p:tavLst>
                                    </p:anim>
                                    <p:anim calcmode="lin" valueType="num">
                                      <p:cBhvr>
                                        <p:cTn id="53" dur="75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25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375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750"/>
                                        <p:tgtEl>
                                          <p:spTgt spid="26"/>
                                        </p:tgtEl>
                                      </p:cBhvr>
                                    </p:animEffect>
                                    <p:anim calcmode="lin" valueType="num">
                                      <p:cBhvr>
                                        <p:cTn id="62" dur="750" fill="hold"/>
                                        <p:tgtEl>
                                          <p:spTgt spid="26"/>
                                        </p:tgtEl>
                                        <p:attrNameLst>
                                          <p:attrName>ppt_x</p:attrName>
                                        </p:attrNameLst>
                                      </p:cBhvr>
                                      <p:tavLst>
                                        <p:tav tm="0">
                                          <p:val>
                                            <p:strVal val="#ppt_x"/>
                                          </p:val>
                                        </p:tav>
                                        <p:tav tm="100000">
                                          <p:val>
                                            <p:strVal val="#ppt_x"/>
                                          </p:val>
                                        </p:tav>
                                      </p:tavLst>
                                    </p:anim>
                                    <p:anim calcmode="lin" valueType="num">
                                      <p:cBhvr>
                                        <p:cTn id="63" dur="750" fill="hold"/>
                                        <p:tgtEl>
                                          <p:spTgt spid="2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425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50"/>
                                        <p:tgtEl>
                                          <p:spTgt spid="21"/>
                                        </p:tgtEl>
                                      </p:cBhvr>
                                    </p:animEffect>
                                    <p:anim calcmode="lin" valueType="num">
                                      <p:cBhvr>
                                        <p:cTn id="67" dur="750" fill="hold"/>
                                        <p:tgtEl>
                                          <p:spTgt spid="21"/>
                                        </p:tgtEl>
                                        <p:attrNameLst>
                                          <p:attrName>ppt_x</p:attrName>
                                        </p:attrNameLst>
                                      </p:cBhvr>
                                      <p:tavLst>
                                        <p:tav tm="0">
                                          <p:val>
                                            <p:strVal val="#ppt_x"/>
                                          </p:val>
                                        </p:tav>
                                        <p:tav tm="100000">
                                          <p:val>
                                            <p:strVal val="#ppt_x"/>
                                          </p:val>
                                        </p:tav>
                                      </p:tavLst>
                                    </p:anim>
                                    <p:anim calcmode="lin" valueType="num">
                                      <p:cBhvr>
                                        <p:cTn id="68" dur="750" fill="hold"/>
                                        <p:tgtEl>
                                          <p:spTgt spid="2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375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750"/>
                                        <p:tgtEl>
                                          <p:spTgt spid="20"/>
                                        </p:tgtEl>
                                      </p:cBhvr>
                                    </p:animEffect>
                                    <p:anim calcmode="lin" valueType="num">
                                      <p:cBhvr>
                                        <p:cTn id="72" dur="750" fill="hold"/>
                                        <p:tgtEl>
                                          <p:spTgt spid="20"/>
                                        </p:tgtEl>
                                        <p:attrNameLst>
                                          <p:attrName>ppt_x</p:attrName>
                                        </p:attrNameLst>
                                      </p:cBhvr>
                                      <p:tavLst>
                                        <p:tav tm="0">
                                          <p:val>
                                            <p:strVal val="#ppt_x"/>
                                          </p:val>
                                        </p:tav>
                                        <p:tav tm="100000">
                                          <p:val>
                                            <p:strVal val="#ppt_x"/>
                                          </p:val>
                                        </p:tav>
                                      </p:tavLst>
                                    </p:anim>
                                    <p:anim calcmode="lin" valueType="num">
                                      <p:cBhvr>
                                        <p:cTn id="73" dur="750" fill="hold"/>
                                        <p:tgtEl>
                                          <p:spTgt spid="2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425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anim calcmode="lin" valueType="num">
                                      <p:cBhvr>
                                        <p:cTn id="77" dur="500" fill="hold"/>
                                        <p:tgtEl>
                                          <p:spTgt spid="27"/>
                                        </p:tgtEl>
                                        <p:attrNameLst>
                                          <p:attrName>ppt_x</p:attrName>
                                        </p:attrNameLst>
                                      </p:cBhvr>
                                      <p:tavLst>
                                        <p:tav tm="0">
                                          <p:val>
                                            <p:strVal val="#ppt_x"/>
                                          </p:val>
                                        </p:tav>
                                        <p:tav tm="100000">
                                          <p:val>
                                            <p:strVal val="#ppt_x"/>
                                          </p:val>
                                        </p:tav>
                                      </p:tavLst>
                                    </p:anim>
                                    <p:anim calcmode="lin" valueType="num">
                                      <p:cBhvr>
                                        <p:cTn id="78" dur="500" fill="hold"/>
                                        <p:tgtEl>
                                          <p:spTgt spid="2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425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750"/>
                                        <p:tgtEl>
                                          <p:spTgt spid="24"/>
                                        </p:tgtEl>
                                      </p:cBhvr>
                                    </p:animEffect>
                                    <p:anim calcmode="lin" valueType="num">
                                      <p:cBhvr>
                                        <p:cTn id="82" dur="750" fill="hold"/>
                                        <p:tgtEl>
                                          <p:spTgt spid="24"/>
                                        </p:tgtEl>
                                        <p:attrNameLst>
                                          <p:attrName>ppt_x</p:attrName>
                                        </p:attrNameLst>
                                      </p:cBhvr>
                                      <p:tavLst>
                                        <p:tav tm="0">
                                          <p:val>
                                            <p:strVal val="#ppt_x"/>
                                          </p:val>
                                        </p:tav>
                                        <p:tav tm="100000">
                                          <p:val>
                                            <p:strVal val="#ppt_x"/>
                                          </p:val>
                                        </p:tav>
                                      </p:tavLst>
                                    </p:anim>
                                    <p:anim calcmode="lin" valueType="num">
                                      <p:cBhvr>
                                        <p:cTn id="83"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4"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0137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801370" y="1508760"/>
            <a:ext cx="11008136" cy="5187950"/>
          </a:xfrm>
        </p:spPr>
        <p:txBody>
          <a:bodyPr vert="horz">
            <a:normAutofit/>
          </a:bodyPr>
          <a:lstStyle/>
          <a:p>
            <a:pPr marL="0" indent="0">
              <a:lnSpc>
                <a:spcPct val="130000"/>
              </a:lnSpc>
              <a:buNone/>
            </a:pPr>
            <a:r>
              <a:rPr dirty="0" err="1"/>
              <a:t>六、音乐、音响感觉练习</a:t>
            </a:r>
            <a:endParaRPr dirty="0"/>
          </a:p>
          <a:p>
            <a:pPr>
              <a:lnSpc>
                <a:spcPct val="290000"/>
              </a:lnSpc>
            </a:pPr>
            <a:r>
              <a:rPr lang="zh-CN" sz="2000" dirty="0"/>
              <a:t>音乐具有激发人们的创作想象及引发生活联想的听觉感受的能力；</a:t>
            </a:r>
          </a:p>
          <a:p>
            <a:pPr>
              <a:lnSpc>
                <a:spcPct val="290000"/>
              </a:lnSpc>
            </a:pPr>
            <a:r>
              <a:rPr lang="zh-CN" sz="2000" dirty="0"/>
              <a:t>音乐通过旋律、节奏、音色、力度等手段可以表达思想，抒发情感，描绘景物，渲染气氛等；</a:t>
            </a:r>
          </a:p>
          <a:p>
            <a:pPr>
              <a:lnSpc>
                <a:spcPct val="290000"/>
              </a:lnSpc>
            </a:pPr>
            <a:r>
              <a:rPr lang="zh-CN" sz="2000" dirty="0"/>
              <a:t>音响是指在自然界人们的生存环境中存在的、可能会影响人们行动的声音。</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78510" y="1508760"/>
            <a:ext cx="10284460" cy="5187950"/>
          </a:xfrm>
        </p:spPr>
        <p:txBody>
          <a:bodyPr vert="horz">
            <a:normAutofit/>
          </a:bodyPr>
          <a:lstStyle/>
          <a:p>
            <a:pPr marL="0" indent="0">
              <a:lnSpc>
                <a:spcPct val="130000"/>
              </a:lnSpc>
              <a:buNone/>
            </a:pPr>
            <a:r>
              <a:rPr dirty="0" err="1">
                <a:latin typeface="微软雅黑 Light" panose="020B0502040204020203" pitchFamily="34" charset="-122"/>
              </a:rPr>
              <a:t>七、布置环境即兴动作练习</a:t>
            </a:r>
            <a:endParaRPr dirty="0">
              <a:latin typeface="微软雅黑 Light" panose="020B0502040204020203" pitchFamily="34" charset="-122"/>
            </a:endParaRPr>
          </a:p>
          <a:p>
            <a:pPr>
              <a:lnSpc>
                <a:spcPct val="160000"/>
              </a:lnSpc>
            </a:pPr>
            <a:r>
              <a:rPr lang="zh-CN" sz="2000" dirty="0"/>
              <a:t>布置环境即兴动作练习，是学生在最初的表演学习过程中需要掌握的一种练习形式，以便在以后的表演过程中表演动作时，能够明确动作和展开动作与环境的关系；</a:t>
            </a:r>
          </a:p>
          <a:p>
            <a:pPr>
              <a:lnSpc>
                <a:spcPct val="160000"/>
              </a:lnSpc>
            </a:pPr>
            <a:r>
              <a:rPr lang="zh-CN" sz="2000" dirty="0"/>
              <a:t>通常来说，表演动作必然是在某种环境中发生的，练习中所展开的动作也必然是和某种假定的环境有关；</a:t>
            </a:r>
          </a:p>
          <a:p>
            <a:pPr>
              <a:lnSpc>
                <a:spcPct val="160000"/>
              </a:lnSpc>
            </a:pPr>
            <a:r>
              <a:rPr lang="zh-CN" sz="2000" dirty="0"/>
              <a:t>表演者在假定的环境里动作，自己必须明确也必须首先让观众看清楚这个环境的特点，环境的布置从观众的角度看应是平衡的；同时环境又必须是利于表演者展开行动的，有演员活动的支点，便于观众观赏演员的动作表情。</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90575" y="1508760"/>
            <a:ext cx="10272395" cy="5187950"/>
          </a:xfrm>
        </p:spPr>
        <p:txBody>
          <a:bodyPr vert="horz">
            <a:normAutofit fontScale="90000"/>
          </a:bodyPr>
          <a:lstStyle/>
          <a:p>
            <a:pPr marL="0" indent="0">
              <a:lnSpc>
                <a:spcPct val="130000"/>
              </a:lnSpc>
              <a:buNone/>
            </a:pPr>
            <a:r>
              <a:rPr sz="3100" dirty="0" err="1">
                <a:latin typeface="微软雅黑 Light" panose="020B0502040204020203" pitchFamily="34" charset="-122"/>
              </a:rPr>
              <a:t>八、动作与规定情境</a:t>
            </a:r>
            <a:endParaRPr sz="3100" dirty="0">
              <a:latin typeface="微软雅黑 Light" panose="020B0502040204020203" pitchFamily="34" charset="-122"/>
            </a:endParaRPr>
          </a:p>
          <a:p>
            <a:pPr>
              <a:lnSpc>
                <a:spcPct val="160000"/>
              </a:lnSpc>
            </a:pPr>
            <a:r>
              <a:rPr lang="zh-CN" sz="2000" dirty="0"/>
              <a:t>生活动作是指在此时、此地因某种需要真实发生的事；</a:t>
            </a:r>
          </a:p>
          <a:p>
            <a:pPr>
              <a:lnSpc>
                <a:spcPct val="160000"/>
              </a:lnSpc>
            </a:pPr>
            <a:r>
              <a:rPr lang="zh-CN" sz="2000" b="1" dirty="0">
                <a:sym typeface="+mn-ea"/>
              </a:rPr>
              <a:t>规定情境</a:t>
            </a:r>
            <a:r>
              <a:rPr lang="zh-CN" sz="2000" dirty="0">
                <a:sym typeface="+mn-ea"/>
              </a:rPr>
              <a:t>简括的含义：</a:t>
            </a:r>
            <a:r>
              <a:rPr lang="zh-CN" sz="2000" dirty="0"/>
              <a:t>“此时、此地、此人所面临的一切主客观情况（及其发展变化）”；</a:t>
            </a:r>
          </a:p>
          <a:p>
            <a:pPr>
              <a:lnSpc>
                <a:spcPct val="160000"/>
              </a:lnSpc>
            </a:pPr>
            <a:r>
              <a:rPr lang="zh-CN" sz="2000" b="1" dirty="0">
                <a:sym typeface="+mn-ea"/>
              </a:rPr>
              <a:t>规定情境</a:t>
            </a:r>
            <a:r>
              <a:rPr lang="zh-CN" sz="2000" dirty="0">
                <a:sym typeface="+mn-ea"/>
              </a:rPr>
              <a:t>详尽的含义：</a:t>
            </a:r>
            <a:r>
              <a:rPr lang="zh-CN" sz="2000" dirty="0"/>
              <a:t>包括年代、时间、地点、环境、事件、人物、人物相互之间的关系等对表演的制约条件。“能给予已创作出来的角色内心生活以补充的那种虚构，我们称之为‘规定情境’。”“演员的工作不是制造情感本身，只是创造能自然而直觉地产生热情的、真实的那种规定情境。”</a:t>
            </a:r>
          </a:p>
          <a:p>
            <a:pPr>
              <a:lnSpc>
                <a:spcPct val="160000"/>
              </a:lnSpc>
            </a:pPr>
            <a:r>
              <a:rPr lang="zh-CN" sz="2000" dirty="0"/>
              <a:t>一切动作的产生都必须符合规定情境的要求，动作要表现出此人在此时、此地对规定情境的感受、思索等相应的反应过程。明确并深刻挖掘表演中的规定情境是展开表演动作的重要前提。同时，规定情境也是演员捕捉人物行动的依据。戏剧事件也是规定情境的核心部分。</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64540" y="1508760"/>
            <a:ext cx="11407140" cy="4434205"/>
          </a:xfrm>
        </p:spPr>
        <p:txBody>
          <a:bodyPr vert="horz">
            <a:normAutofit fontScale="90000" lnSpcReduction="10000"/>
          </a:bodyPr>
          <a:lstStyle/>
          <a:p>
            <a:pPr marL="0" indent="0">
              <a:buNone/>
            </a:pPr>
            <a:r>
              <a:rPr lang="zh-CN" altLang="en-US" sz="3100"/>
              <a:t>一、表演艺术和影视表演艺术的发展简说</a:t>
            </a:r>
          </a:p>
          <a:p>
            <a:pPr marL="0" indent="0">
              <a:buNone/>
            </a:pPr>
            <a:endParaRPr lang="zh-CN" altLang="en-US" sz="3100"/>
          </a:p>
          <a:p>
            <a:pPr>
              <a:lnSpc>
                <a:spcPct val="110000"/>
              </a:lnSpc>
            </a:pPr>
            <a:r>
              <a:rPr lang="zh-CN" altLang="en-US" sz="2700" b="1"/>
              <a:t>表演艺术</a:t>
            </a:r>
            <a:r>
              <a:rPr lang="zh-CN" altLang="en-US" sz="2700"/>
              <a:t>的种类有很多，从人类有了伴随劳动的娱乐生活，就产生了表演；</a:t>
            </a:r>
          </a:p>
          <a:p>
            <a:pPr>
              <a:lnSpc>
                <a:spcPct val="110000"/>
              </a:lnSpc>
            </a:pPr>
            <a:r>
              <a:rPr lang="zh-CN" altLang="en-US" sz="2700"/>
              <a:t>表演是人类的一种动态的活动，依托于人们身体的一种动态的艺术；</a:t>
            </a:r>
          </a:p>
          <a:p>
            <a:pPr>
              <a:lnSpc>
                <a:spcPct val="110000"/>
              </a:lnSpc>
            </a:pPr>
            <a:r>
              <a:rPr lang="zh-CN" altLang="en-US" sz="2700"/>
              <a:t>在远古时期，有了伴随劳动的娱乐，如小把戏、摔跤，一直发展到最后，成了歌舞、戏剧。随着社会逐渐进步，表演学科也有了自己的发展；</a:t>
            </a:r>
          </a:p>
          <a:p>
            <a:pPr>
              <a:lnSpc>
                <a:spcPct val="110000"/>
              </a:lnSpc>
            </a:pPr>
            <a:r>
              <a:rPr lang="zh-CN" altLang="en-US" sz="2700">
                <a:sym typeface="+mn-ea"/>
              </a:rPr>
              <a:t>戏剧天然地表现为表演形态，但表演艺术却不为戏剧所独有；</a:t>
            </a:r>
            <a:endParaRPr lang="zh-CN" altLang="en-US" sz="2700"/>
          </a:p>
          <a:p>
            <a:pPr>
              <a:lnSpc>
                <a:spcPct val="110000"/>
              </a:lnSpc>
            </a:pPr>
            <a:r>
              <a:rPr lang="zh-CN" altLang="en-US" sz="2700">
                <a:sym typeface="+mn-ea"/>
              </a:rPr>
              <a:t>戏剧是一门古老而又年轻的艺术。如果以古希腊悲剧和喜剧为开端，戏剧表演已有两千多年的历史。</a:t>
            </a:r>
            <a:endParaRPr lang="zh-CN" altLang="en-US" sz="2700"/>
          </a:p>
          <a:p>
            <a:pPr marL="0" indent="0">
              <a:lnSpc>
                <a:spcPct val="100000"/>
              </a:lnSpc>
              <a:buNone/>
            </a:pPr>
            <a:endParaRPr lang="zh-CN" altLang="en-US" sz="270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90575" y="1508760"/>
            <a:ext cx="10272395" cy="5187950"/>
          </a:xfrm>
        </p:spPr>
        <p:txBody>
          <a:bodyPr vert="horz">
            <a:normAutofit/>
          </a:bodyPr>
          <a:lstStyle/>
          <a:p>
            <a:pPr marL="0" indent="0">
              <a:lnSpc>
                <a:spcPct val="130000"/>
              </a:lnSpc>
              <a:buNone/>
            </a:pPr>
            <a:r>
              <a:rPr dirty="0" err="1">
                <a:latin typeface="微软雅黑 Light" panose="020B0502040204020203" pitchFamily="34" charset="-122"/>
              </a:rPr>
              <a:t>八、动作与规定情境</a:t>
            </a:r>
            <a:endParaRPr dirty="0">
              <a:latin typeface="微软雅黑 Light" panose="020B0502040204020203" pitchFamily="34" charset="-122"/>
            </a:endParaRPr>
          </a:p>
          <a:p>
            <a:pPr>
              <a:lnSpc>
                <a:spcPct val="160000"/>
              </a:lnSpc>
            </a:pPr>
            <a:r>
              <a:rPr lang="zh-CN" sz="2000" dirty="0"/>
              <a:t>表演（动作）中有了规定情境，含义才能从抽象的动作概念变成具体的行动。表演只有在挖掘规定情境中展开事件，动作才能具有实际含义和丰富的个性内容；</a:t>
            </a:r>
          </a:p>
          <a:p>
            <a:pPr>
              <a:lnSpc>
                <a:spcPct val="160000"/>
              </a:lnSpc>
            </a:pPr>
            <a:r>
              <a:rPr lang="zh-CN" sz="2000" dirty="0"/>
              <a:t>在表演中，概括主客观一切情况的规定情境，绝不应是静止地凝固在某一时刻上，它是由千变万化的丰富瞬间构成的有价值的艺术时空，因此要理解和掌握规定情境的不断变化，并在行动中表现出这种变化，是极为重要的；</a:t>
            </a:r>
          </a:p>
          <a:p>
            <a:pPr>
              <a:lnSpc>
                <a:spcPct val="160000"/>
              </a:lnSpc>
            </a:pPr>
            <a:r>
              <a:rPr lang="zh-CN" sz="2000" dirty="0"/>
              <a:t>简括地解释规定情境发生变化下的表演，即：表演者在完成一个有预定目的的行动过程中，由于主客观情况发生了变化，影响、干扰了表演者的行动正常进行。而这个变化以及对它进行恰如其分的处理过程，就是我们在表演中常说的事件、判断与适应；</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78510" y="1508760"/>
            <a:ext cx="10284460" cy="5187950"/>
          </a:xfrm>
        </p:spPr>
        <p:txBody>
          <a:bodyPr vert="horz">
            <a:normAutofit fontScale="25000" lnSpcReduction="20000"/>
          </a:bodyPr>
          <a:lstStyle/>
          <a:p>
            <a:pPr marL="0" indent="0">
              <a:lnSpc>
                <a:spcPct val="130000"/>
              </a:lnSpc>
              <a:buNone/>
            </a:pPr>
            <a:r>
              <a:rPr sz="11200" dirty="0" err="1">
                <a:latin typeface="微软雅黑 Light" panose="020B0502040204020203" pitchFamily="34" charset="-122"/>
              </a:rPr>
              <a:t>八、动作与规定情境</a:t>
            </a:r>
            <a:endParaRPr sz="11200" dirty="0">
              <a:latin typeface="微软雅黑 Light" panose="020B0502040204020203" pitchFamily="34" charset="-122"/>
            </a:endParaRPr>
          </a:p>
          <a:p>
            <a:pPr>
              <a:lnSpc>
                <a:spcPct val="130000"/>
              </a:lnSpc>
            </a:pPr>
            <a:r>
              <a:rPr lang="zh-CN" sz="7200" dirty="0"/>
              <a:t>事件———事件是行动的依据。在一个行动过程中，发生了意外的情况（有当场发生的、早已潜伏存在的、中途发现的、外界突来的），影响或干扰阻碍了动作按原来的目的正常进行。影视表演作品刻画人物、情节结构都是通过一个个大小事件组成的；</a:t>
            </a:r>
          </a:p>
          <a:p>
            <a:pPr>
              <a:lnSpc>
                <a:spcPct val="130000"/>
              </a:lnSpc>
            </a:pPr>
            <a:r>
              <a:rPr lang="zh-CN" sz="7200" dirty="0"/>
              <a:t>判断———对周围环境或自身的情况发生变化的观察、感受和分析过程（表演中常以内心独白的形式出现，即表演中的思维、感受的过程）；</a:t>
            </a:r>
          </a:p>
          <a:p>
            <a:pPr>
              <a:lnSpc>
                <a:spcPct val="130000"/>
              </a:lnSpc>
            </a:pPr>
            <a:r>
              <a:rPr lang="zh-CN" sz="7200" dirty="0"/>
              <a:t>适应———为完成既定任务（原有目的的动作），对变化了的主客观情况所采取的新的动作，以排除障碍达到目的或改变原目的；</a:t>
            </a:r>
          </a:p>
          <a:p>
            <a:pPr>
              <a:lnSpc>
                <a:spcPct val="130000"/>
              </a:lnSpc>
            </a:pPr>
            <a:r>
              <a:rPr lang="zh-CN" sz="7200" dirty="0"/>
              <a:t>学会在不同规定情境下的有机动作，也是表演训练中能概括一切的、丰富其表现力的重要内容。它既是对初学表演者入门能力的检验，也是演员表演升华到高层次产生闪光魅力的关键所在；</a:t>
            </a:r>
          </a:p>
          <a:p>
            <a:pPr>
              <a:lnSpc>
                <a:spcPct val="130000"/>
              </a:lnSpc>
            </a:pPr>
            <a:r>
              <a:rPr lang="zh-CN" sz="7200" dirty="0"/>
              <a:t>掌握好规定情境，并不断深入地挖掘、活跃、强化规定情境，是使表演克服一般化、达到有艺术吸引力的重要因素。</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84860" y="1508760"/>
            <a:ext cx="10278110" cy="5187950"/>
          </a:xfrm>
        </p:spPr>
        <p:txBody>
          <a:bodyPr vert="horz">
            <a:normAutofit lnSpcReduction="10000"/>
          </a:bodyPr>
          <a:lstStyle/>
          <a:p>
            <a:pPr marL="0" indent="0">
              <a:lnSpc>
                <a:spcPct val="130000"/>
              </a:lnSpc>
              <a:buNone/>
            </a:pPr>
            <a:r>
              <a:rPr dirty="0" err="1">
                <a:latin typeface="微软雅黑 Light" panose="020B0502040204020203" pitchFamily="34" charset="-122"/>
              </a:rPr>
              <a:t>九、交流与无言交流练习</a:t>
            </a:r>
            <a:endParaRPr dirty="0">
              <a:latin typeface="微软雅黑 Light" panose="020B0502040204020203" pitchFamily="34" charset="-122"/>
            </a:endParaRPr>
          </a:p>
          <a:p>
            <a:pPr>
              <a:lnSpc>
                <a:spcPct val="130000"/>
              </a:lnSpc>
            </a:pPr>
            <a:r>
              <a:rPr lang="en-US" altLang="zh-CN" sz="2000" dirty="0">
                <a:latin typeface="微软雅黑 Light" panose="020B0502040204020203" pitchFamily="34" charset="-122"/>
                <a:cs typeface="微软雅黑 Light" panose="020B0502040204020203" pitchFamily="34" charset="-122"/>
              </a:rPr>
              <a:t>“</a:t>
            </a:r>
            <a:r>
              <a:rPr lang="zh-CN" sz="2000" dirty="0">
                <a:latin typeface="微软雅黑 Light" panose="020B0502040204020203" pitchFamily="34" charset="-122"/>
                <a:cs typeface="微软雅黑 Light" panose="020B0502040204020203" pitchFamily="34" charset="-122"/>
              </a:rPr>
              <a:t>戏剧形象只可以在运动中，在人与人的交流中加以体现。</a:t>
            </a:r>
            <a:r>
              <a:rPr lang="en-US" altLang="zh-CN" sz="2000" dirty="0">
                <a:latin typeface="微软雅黑 Light" panose="020B0502040204020203" pitchFamily="34" charset="-122"/>
                <a:cs typeface="微软雅黑 Light" panose="020B0502040204020203" pitchFamily="34" charset="-122"/>
              </a:rPr>
              <a:t>”</a:t>
            </a:r>
            <a:r>
              <a:rPr lang="zh-CN" sz="2000" dirty="0">
                <a:latin typeface="微软雅黑 Light" panose="020B0502040204020203" pitchFamily="34" charset="-122"/>
                <a:cs typeface="微软雅黑 Light" panose="020B0502040204020203" pitchFamily="34" charset="-122"/>
              </a:rPr>
              <a:t>———〔苏〕季摩非耶夫</a:t>
            </a:r>
          </a:p>
          <a:p>
            <a:pPr>
              <a:lnSpc>
                <a:spcPct val="130000"/>
              </a:lnSpc>
            </a:pPr>
            <a:r>
              <a:rPr lang="zh-CN" sz="2000" dirty="0">
                <a:latin typeface="微软雅黑 Light" panose="020B0502040204020203" pitchFamily="34" charset="-122"/>
                <a:cs typeface="微软雅黑 Light" panose="020B0502040204020203" pitchFamily="34" charset="-122"/>
              </a:rPr>
              <a:t>演员在虚构情境中与某一对象相互的感受和给予某种情感的过程，称之为交流。</a:t>
            </a:r>
          </a:p>
          <a:p>
            <a:pPr>
              <a:lnSpc>
                <a:spcPct val="130000"/>
              </a:lnSpc>
            </a:pPr>
            <a:r>
              <a:rPr lang="zh-CN" sz="2000" dirty="0">
                <a:latin typeface="微软雅黑 Light" panose="020B0502040204020203" pitchFamily="34" charset="-122"/>
                <a:cs typeface="微软雅黑 Light" panose="020B0502040204020203" pitchFamily="34" charset="-122"/>
              </a:rPr>
              <a:t>在这里，强调交流是“相互”的感受和给予，表明交流对象都应是有生命的，而不是一般的物体，感受和给予的过程也说明它是感官刺激、反映情感的流动与发展的过程，它绝不应是凝固、静止、孤立、僵化的瞬间；</a:t>
            </a:r>
          </a:p>
          <a:p>
            <a:pPr>
              <a:lnSpc>
                <a:spcPct val="130000"/>
              </a:lnSpc>
            </a:pPr>
            <a:r>
              <a:rPr lang="zh-CN" sz="2000" dirty="0">
                <a:latin typeface="微软雅黑 Light" panose="020B0502040204020203" pitchFamily="34" charset="-122"/>
                <a:cs typeface="微软雅黑 Light" panose="020B0502040204020203" pitchFamily="34" charset="-122"/>
              </a:rPr>
              <a:t>交流过程必须能看见对方表情中的细腻变化，听见对方语气中的微妙含义，感觉到对方思想感情的复杂活动，才可能产生虚构环境中的真实交流；</a:t>
            </a:r>
          </a:p>
          <a:p>
            <a:pPr>
              <a:lnSpc>
                <a:spcPct val="130000"/>
              </a:lnSpc>
            </a:pPr>
            <a:r>
              <a:rPr lang="zh-CN" sz="2000" dirty="0">
                <a:latin typeface="微软雅黑 Light" panose="020B0502040204020203" pitchFamily="34" charset="-122"/>
                <a:cs typeface="微软雅黑 Light" panose="020B0502040204020203" pitchFamily="34" charset="-122"/>
              </a:rPr>
              <a:t>交流在生活形态里是极其自然的，它是根据人在生活中对客观的要求，在不同场合、瞬间与不同对象之间产生的一种纯自然的感情流露，演员在表演中则需要根据表演的内容与任务进行总体设计，并努力在与对手的相互配合中感受和给予。</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90575" y="1508760"/>
            <a:ext cx="10272395" cy="5187950"/>
          </a:xfrm>
        </p:spPr>
        <p:txBody>
          <a:bodyPr vert="horz">
            <a:normAutofit fontScale="90000"/>
          </a:bodyPr>
          <a:lstStyle/>
          <a:p>
            <a:pPr marL="0" indent="0">
              <a:lnSpc>
                <a:spcPct val="130000"/>
              </a:lnSpc>
              <a:buNone/>
            </a:pPr>
            <a:r>
              <a:rPr sz="3100" dirty="0" err="1">
                <a:latin typeface="微软雅黑 Light" panose="020B0502040204020203" pitchFamily="34" charset="-122"/>
              </a:rPr>
              <a:t>九、交流与无言交流练习</a:t>
            </a:r>
            <a:endParaRPr sz="3100" dirty="0">
              <a:latin typeface="微软雅黑 Light" panose="020B0502040204020203" pitchFamily="34" charset="-122"/>
            </a:endParaRPr>
          </a:p>
          <a:p>
            <a:pPr>
              <a:lnSpc>
                <a:spcPct val="130000"/>
              </a:lnSpc>
            </a:pPr>
            <a:r>
              <a:rPr sz="2000" dirty="0" err="1">
                <a:latin typeface="微软雅黑 Light" panose="020B0502040204020203" pitchFamily="34" charset="-122"/>
                <a:cs typeface="微软雅黑 Light" panose="020B0502040204020203" pitchFamily="34" charset="-122"/>
              </a:rPr>
              <a:t>在舞台表演中，交流对象是有实体的</a:t>
            </a:r>
            <a:r>
              <a:rPr lang="zh-CN" sz="2000" dirty="0">
                <a:latin typeface="微软雅黑 Light" panose="020B0502040204020203" pitchFamily="34" charset="-122"/>
                <a:cs typeface="微软雅黑 Light" panose="020B0502040204020203" pitchFamily="34" charset="-122"/>
              </a:rPr>
              <a:t>；</a:t>
            </a:r>
          </a:p>
          <a:p>
            <a:pPr>
              <a:lnSpc>
                <a:spcPct val="130000"/>
              </a:lnSpc>
            </a:pPr>
            <a:r>
              <a:rPr lang="zh-CN" sz="2000" dirty="0">
                <a:latin typeface="微软雅黑 Light" panose="020B0502040204020203" pitchFamily="34" charset="-122"/>
                <a:cs typeface="微软雅黑 Light" panose="020B0502040204020203" pitchFamily="34" charset="-122"/>
              </a:rPr>
              <a:t>在摄影（像）机前，尤其是特写、近景的拍摄，由于实拍场地的种种限制，交流对象常常是无实体对象的虚拟视点，这就需要演员在实拍前要做好充分的酝酿准备，拍摄时聚精会神，排除那种给予感受情感的各种干扰，以丰富的想象与充实的信念，通过情绪记忆与虚设的视像、视点进行交流，达到同现实生活中的真实交流对象在场时同样的效果；</a:t>
            </a:r>
          </a:p>
          <a:p>
            <a:pPr>
              <a:lnSpc>
                <a:spcPct val="130000"/>
              </a:lnSpc>
            </a:pPr>
            <a:r>
              <a:rPr lang="zh-CN" sz="2000" dirty="0">
                <a:latin typeface="微软雅黑 Light" panose="020B0502040204020203" pitchFamily="34" charset="-122"/>
                <a:cs typeface="微软雅黑 Light" panose="020B0502040204020203" pitchFamily="34" charset="-122"/>
              </a:rPr>
              <a:t>在角色的创作过程中，真实、有机的交流，对</a:t>
            </a:r>
            <a:r>
              <a:rPr lang="zh-CN" sz="2000" b="1" dirty="0">
                <a:latin typeface="微软雅黑 Light" panose="020B0502040204020203" pitchFamily="34" charset="-122"/>
                <a:cs typeface="微软雅黑 Light" panose="020B0502040204020203" pitchFamily="34" charset="-122"/>
              </a:rPr>
              <a:t>塑造完整形象</a:t>
            </a:r>
            <a:r>
              <a:rPr lang="zh-CN" sz="2000" dirty="0">
                <a:latin typeface="微软雅黑 Light" panose="020B0502040204020203" pitchFamily="34" charset="-122"/>
                <a:cs typeface="微软雅黑 Light" panose="020B0502040204020203" pitchFamily="34" charset="-122"/>
              </a:rPr>
              <a:t>具有十分重要的作用；</a:t>
            </a:r>
          </a:p>
          <a:p>
            <a:pPr>
              <a:lnSpc>
                <a:spcPct val="130000"/>
              </a:lnSpc>
            </a:pPr>
            <a:r>
              <a:rPr lang="zh-CN" sz="2000" dirty="0">
                <a:latin typeface="微软雅黑 Light" panose="020B0502040204020203" pitchFamily="34" charset="-122"/>
                <a:cs typeface="微软雅黑 Light" panose="020B0502040204020203" pitchFamily="34" charset="-122"/>
              </a:rPr>
              <a:t>在训练交流环节，训练常以各种练习形式进行，通常做的即兴无言交流练习成效较为显著。要求在一个假定情境中，有两人或多人通过相互冲突的、积极的形体动作来表现人物的情感（要求不用语言因素），让观众看清人物之间的关系及发生了什么事情，进一步要求看出人物的个性特征；</a:t>
            </a:r>
          </a:p>
          <a:p>
            <a:pPr>
              <a:lnSpc>
                <a:spcPct val="130000"/>
              </a:lnSpc>
            </a:pPr>
            <a:r>
              <a:rPr lang="zh-CN" sz="2000" dirty="0">
                <a:latin typeface="微软雅黑 Light" panose="020B0502040204020203" pitchFamily="34" charset="-122"/>
                <a:cs typeface="微软雅黑 Light" panose="020B0502040204020203" pitchFamily="34" charset="-122"/>
              </a:rPr>
              <a:t>交流练习，如即兴无言交流练习、命题交流练习等，在表演基础训练中，对促进思考、活跃想象、锻炼表演初学者的感受力和即兴适应力都是很有价值的。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第二节	开展各种训练表演动作的手段</a:t>
            </a:r>
          </a:p>
        </p:txBody>
      </p:sp>
      <p:sp>
        <p:nvSpPr>
          <p:cNvPr id="3" name="文本占位符 2"/>
          <p:cNvSpPr>
            <a:spLocks noGrp="1"/>
          </p:cNvSpPr>
          <p:nvPr>
            <p:ph type="body" orient="vert" idx="1"/>
          </p:nvPr>
        </p:nvSpPr>
        <p:spPr>
          <a:xfrm>
            <a:off x="749299" y="1508760"/>
            <a:ext cx="11359030" cy="5187950"/>
          </a:xfrm>
        </p:spPr>
        <p:txBody>
          <a:bodyPr vert="horz">
            <a:normAutofit fontScale="77500" lnSpcReduction="20000"/>
          </a:bodyPr>
          <a:lstStyle/>
          <a:p>
            <a:pPr marL="0" indent="0">
              <a:lnSpc>
                <a:spcPct val="130000"/>
              </a:lnSpc>
              <a:buNone/>
            </a:pPr>
            <a:r>
              <a:rPr sz="3600" dirty="0" err="1">
                <a:latin typeface="微软雅黑 Light" panose="020B0502040204020203" pitchFamily="34" charset="-122"/>
              </a:rPr>
              <a:t>十、简短对话的交流练习</a:t>
            </a:r>
            <a:endParaRPr sz="3600" dirty="0">
              <a:latin typeface="微软雅黑 Light" panose="020B0502040204020203" pitchFamily="34" charset="-122"/>
            </a:endParaRPr>
          </a:p>
          <a:p>
            <a:pPr marL="0" indent="0">
              <a:lnSpc>
                <a:spcPct val="130000"/>
              </a:lnSpc>
              <a:buNone/>
            </a:pPr>
            <a:r>
              <a:rPr sz="2900" dirty="0" err="1">
                <a:latin typeface="微软雅黑 Light" panose="020B0502040204020203" pitchFamily="34" charset="-122"/>
                <a:cs typeface="微软雅黑 Light" panose="020B0502040204020203" pitchFamily="34" charset="-122"/>
              </a:rPr>
              <a:t>在无言练习的基础上，进之可以说一句关键的对话</a:t>
            </a:r>
            <a:r>
              <a:rPr lang="en-US" altLang="zh-CN" sz="2900" dirty="0">
                <a:latin typeface="微软雅黑 Light" panose="020B0502040204020203" pitchFamily="34" charset="-122"/>
                <a:cs typeface="微软雅黑 Light" panose="020B0502040204020203" pitchFamily="34" charset="-122"/>
              </a:rPr>
              <a:t>——</a:t>
            </a:r>
            <a:r>
              <a:rPr sz="2900" dirty="0">
                <a:latin typeface="微软雅黑 Light" panose="020B0502040204020203" pitchFamily="34" charset="-122"/>
                <a:cs typeface="微软雅黑 Light" panose="020B0502040204020203" pitchFamily="34" charset="-122"/>
              </a:rPr>
              <a:t>一句话交流练习，表演者应很珍惜这句话的作用，重视语言在表演交流中的重要功能。要求在简短的一两句对话中，语言有较丰富的内涵，有丰富的潜在思想，交流过程中人物要有复杂的内心活动。</a:t>
            </a:r>
          </a:p>
          <a:p>
            <a:pPr marL="0" indent="0">
              <a:lnSpc>
                <a:spcPct val="130000"/>
              </a:lnSpc>
              <a:buNone/>
            </a:pPr>
            <a:r>
              <a:rPr sz="3600" dirty="0" err="1">
                <a:latin typeface="微软雅黑 Light" panose="020B0502040204020203" pitchFamily="34" charset="-122"/>
                <a:cs typeface="微软雅黑 Light" panose="020B0502040204020203" pitchFamily="34" charset="-122"/>
              </a:rPr>
              <a:t>十一、其他训练形式的练习</a:t>
            </a:r>
            <a:endParaRPr sz="3600" dirty="0">
              <a:latin typeface="微软雅黑 Light" panose="020B0502040204020203" pitchFamily="34" charset="-122"/>
              <a:cs typeface="微软雅黑 Light" panose="020B0502040204020203" pitchFamily="34" charset="-122"/>
            </a:endParaRPr>
          </a:p>
          <a:p>
            <a:pPr marL="0" indent="0">
              <a:lnSpc>
                <a:spcPct val="130000"/>
              </a:lnSpc>
              <a:buNone/>
            </a:pPr>
            <a:r>
              <a:rPr dirty="0" err="1">
                <a:latin typeface="微软雅黑 Light" panose="020B0502040204020203" pitchFamily="34" charset="-122"/>
                <a:cs typeface="微软雅黑 Light" panose="020B0502040204020203" pitchFamily="34" charset="-122"/>
              </a:rPr>
              <a:t>在表演技巧的训练过程中，各种形式的训练都是为解放学生的创作天性，展开想象，达到松弛自如地运用自己的肌体进入表演状态服务的</a:t>
            </a:r>
            <a:r>
              <a:rPr dirty="0">
                <a:latin typeface="微软雅黑 Light" panose="020B0502040204020203" pitchFamily="34" charset="-122"/>
                <a:cs typeface="微软雅黑 Light" panose="020B0502040204020203" pitchFamily="34" charset="-122"/>
              </a:rPr>
              <a:t>。</a:t>
            </a:r>
            <a:r>
              <a:rPr lang="zh-CN" dirty="0">
                <a:latin typeface="微软雅黑 Light" panose="020B0502040204020203" pitchFamily="34" charset="-122"/>
                <a:cs typeface="微软雅黑 Light" panose="020B0502040204020203" pitchFamily="34" charset="-122"/>
              </a:rPr>
              <a:t>（动物模拟练习、面具练习、改变对物体的态度练习、合理动作练习等）</a:t>
            </a:r>
          </a:p>
          <a:p>
            <a:pPr marL="0" indent="0">
              <a:lnSpc>
                <a:spcPct val="130000"/>
              </a:lnSpc>
              <a:buNone/>
            </a:pPr>
            <a:r>
              <a:rPr lang="zh-CN" dirty="0">
                <a:latin typeface="微软雅黑 Light" panose="020B0502040204020203" pitchFamily="34" charset="-122"/>
                <a:cs typeface="微软雅黑 Light" panose="020B0502040204020203" pitchFamily="34" charset="-122"/>
              </a:rPr>
              <a:t>表演基础的训练手段与练习形式的八个单元</a:t>
            </a:r>
            <a:r>
              <a:rPr lang="en-US" altLang="zh-CN" dirty="0">
                <a:latin typeface="微软雅黑 Light" panose="020B0502040204020203" pitchFamily="34" charset="-122"/>
                <a:cs typeface="微软雅黑 Light" panose="020B0502040204020203" pitchFamily="34" charset="-122"/>
              </a:rPr>
              <a:t>——</a:t>
            </a:r>
            <a:r>
              <a:rPr lang="zh-CN" dirty="0">
                <a:latin typeface="微软雅黑 Light" panose="020B0502040204020203" pitchFamily="34" charset="-122"/>
                <a:cs typeface="微软雅黑 Light" panose="020B0502040204020203" pitchFamily="34" charset="-122"/>
              </a:rPr>
              <a:t>①松弛与控制；②注意力的训练；③想象力的训练；④信念与真实感；⑤感受力与适应力的训练；⑥观察与模拟的训练；⑦形体、语言表现力的训练；⑧综合训练</a:t>
            </a:r>
            <a:r>
              <a:rPr lang="zh-CN" altLang="en-US" dirty="0">
                <a:latin typeface="微软雅黑 Light" panose="020B0502040204020203" pitchFamily="34" charset="-122"/>
                <a:cs typeface="微软雅黑 Light" panose="020B0502040204020203" pitchFamily="34" charset="-122"/>
              </a:rPr>
              <a:t>（</a:t>
            </a:r>
            <a:r>
              <a:rPr lang="zh-CN" dirty="0">
                <a:latin typeface="微软雅黑 Light" panose="020B0502040204020203" pitchFamily="34" charset="-122"/>
                <a:cs typeface="微软雅黑 Light" panose="020B0502040204020203" pitchFamily="34" charset="-122"/>
                <a:sym typeface="+mn-ea"/>
              </a:rPr>
              <a:t>梁伯龙、李月教授《戏剧表演基础》</a:t>
            </a:r>
            <a:r>
              <a:rPr lang="zh-CN" dirty="0">
                <a:latin typeface="微软雅黑 Light" panose="020B0502040204020203" pitchFamily="34" charset="-122"/>
                <a:cs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83920" y="182880"/>
            <a:ext cx="10515600" cy="1325563"/>
          </a:xfrm>
        </p:spPr>
        <p:txBody>
          <a:bodyPr/>
          <a:lstStyle/>
          <a:p>
            <a:r>
              <a:rPr lang="zh-CN" altLang="en-US" sz="4000"/>
              <a:t>思考与练习题</a:t>
            </a:r>
          </a:p>
        </p:txBody>
      </p:sp>
      <p:sp>
        <p:nvSpPr>
          <p:cNvPr id="4" name="文本占位符 3"/>
          <p:cNvSpPr>
            <a:spLocks noGrp="1"/>
          </p:cNvSpPr>
          <p:nvPr>
            <p:ph type="body" orient="vert" idx="1"/>
          </p:nvPr>
        </p:nvSpPr>
        <p:spPr>
          <a:xfrm>
            <a:off x="751840" y="1508760"/>
            <a:ext cx="10420350" cy="5252720"/>
          </a:xfrm>
        </p:spPr>
        <p:txBody>
          <a:bodyPr vert="horz">
            <a:noAutofit/>
          </a:bodyPr>
          <a:lstStyle/>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集体表演综合感觉练习（听觉、视觉、嗅觉、味觉、触觉）。</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听一首非常熟悉的儿歌，引起你的童年回忆（调动情绪记忆）。</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回忆过去，你丢失了一件非常珍贵的物品，你在重复找寻它的动作过程。</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在自己屋里做一件事（简单动作练习）。</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在厨房里做一件事（简单动作练习）。</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在小街道旁做一件事（简单动作练习）。</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单人做一件生活动作的无实物状态练习。</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多人做一件生活动作的无实物状态组合。</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无实物（集体）组合练习（这种把单人做的无实物动作练习根据动作的环境特点加以归纳成为若干组合，使练习有简单的情节时将更为有趣）。</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给无实物（集体）组合练习</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公用厨房</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配乐后再进行表演。</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给无实物（集体）组合练习</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山村小景</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配乐后再进行表演。</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给无实物（集体）组合练习</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宿舍休息日</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配乐后再进行表演。</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选择一段情绪与节奏变化丰富明显的乐曲，做音乐感觉练习。</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选做一种音响感受练习，</a:t>
            </a:r>
            <a:r>
              <a:rPr lang="en-US" sz="1600">
                <a:latin typeface="微软雅黑 Light" panose="020B0502040204020203" pitchFamily="34" charset="-122"/>
                <a:cs typeface="微软雅黑 Light" panose="020B0502040204020203" pitchFamily="34" charset="-122"/>
                <a:sym typeface="+mn-ea"/>
              </a:rPr>
              <a:t>“</a:t>
            </a:r>
            <a:r>
              <a:rPr lang="zh-CN" sz="1600">
                <a:latin typeface="微软雅黑 Light" panose="020B0502040204020203" pitchFamily="34" charset="-122"/>
                <a:cs typeface="微软雅黑 Light" panose="020B0502040204020203" pitchFamily="34" charset="-122"/>
                <a:sym typeface="+mn-ea"/>
              </a:rPr>
              <a:t>夏夜虫鸣”、“过封锁线”。</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布置一个小城车站，在车站中做一件事（布置环境即兴动作练习）。</a:t>
            </a:r>
          </a:p>
          <a:p>
            <a:pPr marL="342900" indent="-342900">
              <a:lnSpc>
                <a:spcPct val="80000"/>
              </a:lnSpc>
              <a:buAutoNum type="arabicPeriod"/>
            </a:pPr>
            <a:r>
              <a:rPr lang="zh-CN" sz="1600">
                <a:latin typeface="微软雅黑 Light" panose="020B0502040204020203" pitchFamily="34" charset="-122"/>
                <a:cs typeface="微软雅黑 Light" panose="020B0502040204020203" pitchFamily="34" charset="-122"/>
                <a:sym typeface="+mn-ea"/>
              </a:rPr>
              <a:t>布置一个街心花园，在花园中做一件事（布置环境即兴动作练习）。</a:t>
            </a:r>
            <a:endParaRPr lang="zh-CN" altLang="en-US" sz="1600">
              <a:latin typeface="微软雅黑 Light" panose="020B0502040204020203" pitchFamily="34" charset="-122"/>
              <a:cs typeface="微软雅黑 Light" panose="020B0502040204020203" pitchFamily="34" charset="-122"/>
            </a:endParaRPr>
          </a:p>
          <a:p>
            <a:pPr marL="0" indent="0">
              <a:buNone/>
            </a:pPr>
            <a:endParaRPr lang="zh-CN" altLang="en-US" sz="1600">
              <a:latin typeface="微软雅黑 Light" panose="020B0502040204020203" pitchFamily="34" charset="-122"/>
              <a:cs typeface="微软雅黑 Light" panose="020B0502040204020203" pitchFamily="34" charset="-122"/>
            </a:endParaRP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38200" y="182880"/>
            <a:ext cx="10515600" cy="1325563"/>
          </a:xfrm>
        </p:spPr>
        <p:txBody>
          <a:bodyPr/>
          <a:lstStyle/>
          <a:p>
            <a:r>
              <a:rPr lang="zh-CN" altLang="en-US" sz="4000"/>
              <a:t>思考与练习题</a:t>
            </a:r>
          </a:p>
        </p:txBody>
      </p:sp>
      <p:sp>
        <p:nvSpPr>
          <p:cNvPr id="4" name="文本占位符 3"/>
          <p:cNvSpPr>
            <a:spLocks noGrp="1"/>
          </p:cNvSpPr>
          <p:nvPr>
            <p:ph type="body" orient="vert" idx="1"/>
          </p:nvPr>
        </p:nvSpPr>
        <p:spPr>
          <a:xfrm>
            <a:off x="741679" y="1111624"/>
            <a:ext cx="11378603" cy="5729866"/>
          </a:xfrm>
        </p:spPr>
        <p:txBody>
          <a:bodyPr vert="horz">
            <a:noAutofit/>
          </a:bodyPr>
          <a:lstStyle/>
          <a:p>
            <a:pPr marL="342900" indent="-342900">
              <a:buFont typeface="+mj-lt"/>
              <a:buAutoNum type="arabicPeriod" startAt="17"/>
            </a:pPr>
            <a:r>
              <a:rPr lang="zh-CN" sz="1600" dirty="0">
                <a:latin typeface="微软雅黑 Light" panose="020B0502040204020203" pitchFamily="34" charset="-122"/>
                <a:cs typeface="微软雅黑 Light" panose="020B0502040204020203" pitchFamily="34" charset="-122"/>
                <a:sym typeface="+mn-ea"/>
              </a:rPr>
              <a:t>不同规定情境下的动作练习：在做一件事的简单动作练习中，强调不同规定情境对表演者动作的内心与形体的刺激与制约，使动作具体化、多样化和个性化。</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变化规定情境下的动作练习：在某种规定情境下做一件事的过程中，强调突如其来的主客观情况的变化，以训练表演的准确判断和即兴适应能力。</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与某人多年不见后的偶然相逢（然后说明你们之间的关系）。</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在无言中展示（父子、父女、兄弟、兄妹、夫妻、同事）关系。</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相亲（命题无言交流练习）。</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躲雨（命题无言交流练习）。</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一分钟命题无言交流练习（人物关系的变化，社会生活的丰富，构成多种社会人物关系，让学生通过自己的观察、理解，用无言交流的小练习将其表现出来。要求学生不要在线性结构上把练习想象构思得很复杂，而是相见的一刹那，在短短的一分钟内，横向开阔想象。时间有限制，要求表演动作有所选择）。如：路灯下、躲雨、分手、相遇、送别、相亲、释放、似曾相识、藕断丝连、冤家路窄</a:t>
            </a:r>
            <a:r>
              <a:rPr lang="en-US" sz="1600" dirty="0">
                <a:latin typeface="微软雅黑 Light" panose="020B0502040204020203" pitchFamily="34" charset="-122"/>
                <a:cs typeface="微软雅黑 Light" panose="020B0502040204020203" pitchFamily="34" charset="-122"/>
                <a:sym typeface="+mn-ea"/>
              </a:rPr>
              <a:t>……</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一句话交流练习：</a:t>
            </a:r>
            <a:r>
              <a:rPr lang="en-US" sz="1600" dirty="0">
                <a:latin typeface="微软雅黑 Light" panose="020B0502040204020203" pitchFamily="34" charset="-122"/>
                <a:cs typeface="微软雅黑 Light" panose="020B0502040204020203" pitchFamily="34" charset="-122"/>
                <a:sym typeface="+mn-ea"/>
              </a:rPr>
              <a:t>“</a:t>
            </a:r>
            <a:r>
              <a:rPr lang="zh-CN" sz="1600" dirty="0">
                <a:latin typeface="微软雅黑 Light" panose="020B0502040204020203" pitchFamily="34" charset="-122"/>
                <a:cs typeface="微软雅黑 Light" panose="020B0502040204020203" pitchFamily="34" charset="-122"/>
                <a:sym typeface="+mn-ea"/>
              </a:rPr>
              <a:t>难道这是真的吗？</a:t>
            </a:r>
            <a:r>
              <a:rPr lang="en-US" sz="1600" dirty="0">
                <a:latin typeface="微软雅黑 Light" panose="020B0502040204020203" pitchFamily="34" charset="-122"/>
                <a:cs typeface="微软雅黑 Light" panose="020B0502040204020203" pitchFamily="34" charset="-122"/>
                <a:sym typeface="+mn-ea"/>
              </a:rPr>
              <a:t>”“</a:t>
            </a:r>
            <a:r>
              <a:rPr lang="zh-CN" sz="1600" dirty="0">
                <a:latin typeface="微软雅黑 Light" panose="020B0502040204020203" pitchFamily="34" charset="-122"/>
                <a:cs typeface="微软雅黑 Light" panose="020B0502040204020203" pitchFamily="34" charset="-122"/>
                <a:sym typeface="+mn-ea"/>
              </a:rPr>
              <a:t>我算是认识你了！</a:t>
            </a:r>
            <a:r>
              <a:rPr lang="en-US" sz="1600" dirty="0">
                <a:latin typeface="微软雅黑 Light" panose="020B0502040204020203" pitchFamily="34" charset="-122"/>
                <a:cs typeface="微软雅黑 Light" panose="020B0502040204020203" pitchFamily="34" charset="-122"/>
                <a:sym typeface="+mn-ea"/>
              </a:rPr>
              <a:t>”“</a:t>
            </a:r>
            <a:r>
              <a:rPr lang="zh-CN" sz="1600" dirty="0">
                <a:latin typeface="微软雅黑 Light" panose="020B0502040204020203" pitchFamily="34" charset="-122"/>
                <a:cs typeface="微软雅黑 Light" panose="020B0502040204020203" pitchFamily="34" charset="-122"/>
                <a:sym typeface="+mn-ea"/>
              </a:rPr>
              <a:t>你不走行吗？</a:t>
            </a:r>
            <a:r>
              <a:rPr lang="en-US" sz="1600" dirty="0">
                <a:latin typeface="微软雅黑 Light" panose="020B0502040204020203" pitchFamily="34" charset="-122"/>
                <a:cs typeface="微软雅黑 Light" panose="020B0502040204020203" pitchFamily="34" charset="-122"/>
                <a:sym typeface="+mn-ea"/>
              </a:rPr>
              <a:t>”……</a:t>
            </a:r>
          </a:p>
          <a:p>
            <a:pPr marL="342900" indent="-342900">
              <a:buAutoNum type="arabicPeriod" startAt="17"/>
            </a:pPr>
            <a:r>
              <a:rPr lang="en-US" sz="1600" dirty="0">
                <a:latin typeface="微软雅黑 Light" panose="020B0502040204020203" pitchFamily="34" charset="-122"/>
                <a:cs typeface="微软雅黑 Light" panose="020B0502040204020203" pitchFamily="34" charset="-122"/>
                <a:sym typeface="+mn-ea"/>
              </a:rPr>
              <a:t>“</a:t>
            </a:r>
            <a:r>
              <a:rPr lang="zh-CN" sz="1600" dirty="0">
                <a:latin typeface="微软雅黑 Light" panose="020B0502040204020203" pitchFamily="34" charset="-122"/>
                <a:cs typeface="微软雅黑 Light" panose="020B0502040204020203" pitchFamily="34" charset="-122"/>
                <a:sym typeface="+mn-ea"/>
              </a:rPr>
              <a:t>人物关系＋事件＋时间地点的不断变换</a:t>
            </a:r>
            <a:r>
              <a:rPr lang="en-US" sz="1600" dirty="0">
                <a:latin typeface="微软雅黑 Light" panose="020B0502040204020203" pitchFamily="34" charset="-122"/>
                <a:cs typeface="微软雅黑 Light" panose="020B0502040204020203" pitchFamily="34" charset="-122"/>
                <a:sym typeface="+mn-ea"/>
              </a:rPr>
              <a:t>”</a:t>
            </a:r>
            <a:r>
              <a:rPr lang="zh-CN" sz="1600" dirty="0">
                <a:latin typeface="微软雅黑 Light" panose="020B0502040204020203" pitchFamily="34" charset="-122"/>
                <a:cs typeface="微软雅黑 Light" panose="020B0502040204020203" pitchFamily="34" charset="-122"/>
                <a:sym typeface="+mn-ea"/>
              </a:rPr>
              <a:t>即兴练习。</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表演练习的构成，是人物在规定情境中的有机行动。概括地讲，可由人物关系、事件、时间、地点组成。按下面的第一词组规定了关系后，不定向地变换事件与变化规定情境，训练学生快速的、即兴的想象构思能力，以及在交流适应中思维敏捷地发展组织行动的能力。如果这些元素结构得好，实际上就已经成为即兴的表演小品了。</a:t>
            </a:r>
          </a:p>
          <a:p>
            <a:pPr marL="342900" indent="-342900">
              <a:buAutoNum type="arabicPeriod" startAt="17"/>
            </a:pPr>
            <a:r>
              <a:rPr lang="zh-CN" sz="1600" dirty="0">
                <a:latin typeface="微软雅黑 Light" panose="020B0502040204020203" pitchFamily="34" charset="-122"/>
                <a:cs typeface="微软雅黑 Light" panose="020B0502040204020203" pitchFamily="34" charset="-122"/>
                <a:sym typeface="+mn-ea"/>
              </a:rPr>
              <a:t>例如：兄妹～相逢～车站；姐弟～离别～公园；夫妻～争吵～市场；父女～误会～医院；母子～虚惊～影院；情人～生日～法院；同事～生病～校园。</a:t>
            </a:r>
            <a:endParaRPr lang="zh-CN" altLang="en-US" sz="1600" dirty="0">
              <a:latin typeface="微软雅黑 Light" panose="020B0502040204020203" pitchFamily="34" charset="-122"/>
              <a:cs typeface="微软雅黑 Light" panose="020B0502040204020203" pitchFamily="34" charset="-122"/>
              <a:sym typeface="+mn-ea"/>
            </a:endParaRP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dirty="0"/>
              <a:t>第三节 影视表演语言技巧、形体动作、声乐的综合训练</a:t>
            </a:r>
          </a:p>
        </p:txBody>
      </p:sp>
      <p:sp>
        <p:nvSpPr>
          <p:cNvPr id="3" name="文本占位符 2"/>
          <p:cNvSpPr>
            <a:spLocks noGrp="1"/>
          </p:cNvSpPr>
          <p:nvPr>
            <p:ph type="body" orient="vert" idx="1"/>
          </p:nvPr>
        </p:nvSpPr>
        <p:spPr>
          <a:xfrm>
            <a:off x="772795" y="1690370"/>
            <a:ext cx="9884410" cy="5006340"/>
          </a:xfrm>
        </p:spPr>
        <p:txBody>
          <a:bodyPr vert="horz"/>
          <a:lstStyle/>
          <a:p>
            <a:pPr>
              <a:lnSpc>
                <a:spcPct val="160000"/>
              </a:lnSpc>
            </a:pPr>
            <a:r>
              <a:rPr sz="2000">
                <a:latin typeface="微软雅黑 Light" panose="020B0502040204020203" pitchFamily="34" charset="-122"/>
              </a:rPr>
              <a:t>话剧、影视表演的生活化形态不是没有技巧，而是它所需的表演技巧是“没有表演（痕迹）的表演”，是“不露痕迹的表演技巧”。</a:t>
            </a:r>
          </a:p>
          <a:p>
            <a:pPr>
              <a:lnSpc>
                <a:spcPct val="160000"/>
              </a:lnSpc>
            </a:pPr>
            <a:r>
              <a:rPr sz="2000">
                <a:latin typeface="微软雅黑 Light" panose="020B0502040204020203" pitchFamily="34" charset="-122"/>
              </a:rPr>
              <a:t>影视表演中的语言技巧和体态动作造型的把握</a:t>
            </a:r>
            <a:r>
              <a:rPr lang="en-US" sz="2000">
                <a:latin typeface="微软雅黑 Light" panose="020B0502040204020203" pitchFamily="34" charset="-122"/>
              </a:rPr>
              <a:t>——</a:t>
            </a:r>
            <a:r>
              <a:rPr sz="2000">
                <a:latin typeface="微软雅黑 Light" panose="020B0502040204020203" pitchFamily="34" charset="-122"/>
              </a:rPr>
              <a:t>既要表述自然，又要有技巧处理；既要有内心感受，又要有鲜明体现；既要有生活实感，又要有艺术美感。</a:t>
            </a:r>
          </a:p>
          <a:p>
            <a:pPr>
              <a:lnSpc>
                <a:spcPct val="160000"/>
              </a:lnSpc>
            </a:pPr>
            <a:r>
              <a:rPr sz="2000">
                <a:latin typeface="微软雅黑 Light" panose="020B0502040204020203" pitchFamily="34" charset="-122"/>
              </a:rPr>
              <a:t>在正规的影视表演训练中，通常要把语言艺术、声乐艺术、形体造型艺术等作为影视演员的专业基础课综合训练的重要内容，并分别开设语言技巧、声乐、形体动作、舞蹈等课程，配有专门的教学大纲。</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custDataLst>
              <p:tags r:id="rId2"/>
            </p:custDataLst>
          </p:nvPr>
        </p:nvCxnSpPr>
        <p:spPr>
          <a:xfrm rot="5400000" flipH="1">
            <a:off x="9427845" y="-16510"/>
            <a:ext cx="2747645" cy="2781300"/>
          </a:xfrm>
          <a:prstGeom prst="line">
            <a:avLst/>
          </a:prstGeom>
          <a:ln w="9525" cmpd="sng">
            <a:solidFill>
              <a:srgbClr val="FFFFFF">
                <a:lumMod val="75000"/>
              </a:srgbClr>
            </a:solidFill>
            <a:prstDash val="dash"/>
          </a:ln>
        </p:spPr>
        <p:style>
          <a:lnRef idx="1">
            <a:srgbClr val="266CBA"/>
          </a:lnRef>
          <a:fillRef idx="0">
            <a:srgbClr val="266CBA"/>
          </a:fillRef>
          <a:effectRef idx="0">
            <a:srgbClr val="266CBA"/>
          </a:effectRef>
          <a:fontRef idx="minor">
            <a:srgbClr val="000000"/>
          </a:fontRef>
        </p:style>
      </p:cxnSp>
      <p:sp>
        <p:nvSpPr>
          <p:cNvPr id="6" name="直角三角形 5"/>
          <p:cNvSpPr/>
          <p:nvPr>
            <p:custDataLst>
              <p:tags r:id="rId3"/>
            </p:custDataLst>
          </p:nvPr>
        </p:nvSpPr>
        <p:spPr>
          <a:xfrm flipH="1" flipV="1">
            <a:off x="9923145" y="635"/>
            <a:ext cx="2268855" cy="2284730"/>
          </a:xfrm>
          <a:prstGeom prst="rtTriangle">
            <a:avLst/>
          </a:prstGeom>
          <a:solidFill>
            <a:srgbClr val="FFFFFF">
              <a:lumMod val="90000"/>
            </a:srgbClr>
          </a:solidFill>
          <a:ln>
            <a:noFill/>
          </a:ln>
        </p:spPr>
        <p:style>
          <a:lnRef idx="2">
            <a:srgbClr val="266CBA">
              <a:shade val="50000"/>
            </a:srgbClr>
          </a:lnRef>
          <a:fillRef idx="1">
            <a:srgbClr val="266CBA"/>
          </a:fillRef>
          <a:effectRef idx="0">
            <a:srgbClr val="266CBA"/>
          </a:effectRef>
          <a:fontRef idx="minor">
            <a:srgbClr val="FFFFFF"/>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9" name="直角三角形 8"/>
          <p:cNvSpPr/>
          <p:nvPr>
            <p:custDataLst>
              <p:tags r:id="rId4"/>
            </p:custDataLst>
          </p:nvPr>
        </p:nvSpPr>
        <p:spPr>
          <a:xfrm>
            <a:off x="0" y="5401945"/>
            <a:ext cx="1459865" cy="1456055"/>
          </a:xfrm>
          <a:prstGeom prst="rtTriangle">
            <a:avLst/>
          </a:prstGeom>
          <a:solidFill>
            <a:srgbClr val="FFFFFF">
              <a:lumMod val="90000"/>
            </a:srgbClr>
          </a:solidFill>
          <a:ln>
            <a:noFill/>
          </a:ln>
        </p:spPr>
        <p:style>
          <a:lnRef idx="2">
            <a:srgbClr val="266CBA">
              <a:shade val="50000"/>
            </a:srgbClr>
          </a:lnRef>
          <a:fillRef idx="1">
            <a:srgbClr val="266CBA"/>
          </a:fillRef>
          <a:effectRef idx="0">
            <a:srgbClr val="266CBA"/>
          </a:effectRef>
          <a:fontRef idx="minor">
            <a:srgbClr val="FFFFFF"/>
          </a:fontRef>
        </p:style>
        <p:txBody>
          <a:bodyPr rtlCol="0" anchor="ctr"/>
          <a:lstStyle/>
          <a:p>
            <a:pPr algn="ctr"/>
            <a:endParaRPr lang="zh-CN" altLang="en-US">
              <a:solidFill>
                <a:srgbClr val="FFFFFF"/>
              </a:solidFill>
              <a:latin typeface="微软雅黑" panose="020B0503020204020204" pitchFamily="34" charset="-122"/>
              <a:ea typeface="微软雅黑" panose="020B0503020204020204" pitchFamily="34" charset="-122"/>
            </a:endParaRPr>
          </a:p>
        </p:txBody>
      </p:sp>
      <p:cxnSp>
        <p:nvCxnSpPr>
          <p:cNvPr id="10" name="直接连接符 9"/>
          <p:cNvCxnSpPr/>
          <p:nvPr>
            <p:custDataLst>
              <p:tags r:id="rId5"/>
            </p:custDataLst>
          </p:nvPr>
        </p:nvCxnSpPr>
        <p:spPr>
          <a:xfrm flipH="1" flipV="1">
            <a:off x="10160" y="4983480"/>
            <a:ext cx="1980565" cy="1905000"/>
          </a:xfrm>
          <a:prstGeom prst="line">
            <a:avLst/>
          </a:prstGeom>
          <a:ln w="12700">
            <a:solidFill>
              <a:srgbClr val="FFFFFF">
                <a:lumMod val="75000"/>
              </a:srgbClr>
            </a:solidFill>
            <a:prstDash val="dash"/>
          </a:ln>
        </p:spPr>
        <p:style>
          <a:lnRef idx="1">
            <a:srgbClr val="266CBA"/>
          </a:lnRef>
          <a:fillRef idx="0">
            <a:srgbClr val="266CBA"/>
          </a:fillRef>
          <a:effectRef idx="0">
            <a:srgbClr val="266CBA"/>
          </a:effectRef>
          <a:fontRef idx="minor">
            <a:srgbClr val="000000"/>
          </a:fontRef>
        </p:style>
      </p:cxn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2" name="标题 1"/>
          <p:cNvSpPr>
            <a:spLocks noGrp="1"/>
          </p:cNvSpPr>
          <p:nvPr/>
        </p:nvSpPr>
        <p:spPr>
          <a:xfrm>
            <a:off x="838200" y="182880"/>
            <a:ext cx="11349990" cy="13258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Light" panose="020B0502040204020203" pitchFamily="34" charset="-122"/>
                <a:cs typeface="+mj-cs"/>
              </a:defRPr>
            </a:lvl1pPr>
          </a:lstStyle>
          <a:p>
            <a:pPr algn="just"/>
            <a:r>
              <a:rPr lang="zh-CN" altLang="en-US" sz="3600"/>
              <a:t>第三节 影视表演语言技巧、形体动作、声乐的综合训练</a:t>
            </a:r>
          </a:p>
        </p:txBody>
      </p:sp>
      <p:sp>
        <p:nvSpPr>
          <p:cNvPr id="100" name="文本框 99"/>
          <p:cNvSpPr txBox="1"/>
          <p:nvPr/>
        </p:nvSpPr>
        <p:spPr>
          <a:xfrm>
            <a:off x="838200" y="1473835"/>
            <a:ext cx="11353800" cy="1137285"/>
          </a:xfrm>
          <a:prstGeom prst="rect">
            <a:avLst/>
          </a:prstGeom>
          <a:noFill/>
          <a:ln w="9525">
            <a:noFill/>
          </a:ln>
        </p:spPr>
        <p:txBody>
          <a:bodyPr wrap="square">
            <a:spAutoFit/>
          </a:bodyPr>
          <a:lstStyle/>
          <a:p>
            <a:pPr indent="0"/>
            <a:r>
              <a:rPr lang="zh-CN" sz="2800" dirty="0">
                <a:latin typeface="微软雅黑 Light" panose="020B0502040204020203" pitchFamily="34" charset="-122"/>
                <a:ea typeface="微软雅黑 Light" panose="020B0502040204020203" pitchFamily="34" charset="-122"/>
              </a:rPr>
              <a:t>一、影视表演的语言技巧训练</a:t>
            </a:r>
          </a:p>
          <a:p>
            <a:pPr indent="0"/>
            <a:r>
              <a:rPr sz="2000" spc="150" dirty="0" err="1">
                <a:solidFill>
                  <a:sysClr val="windowText" lastClr="000000">
                    <a:lumMod val="75000"/>
                    <a:lumOff val="25000"/>
                  </a:sysClr>
                </a:solidFill>
                <a:latin typeface="微软雅黑 Light" panose="020B0502040204020203" pitchFamily="34" charset="-122"/>
                <a:ea typeface="微软雅黑 Light" panose="020B0502040204020203" pitchFamily="34" charset="-122"/>
                <a:sym typeface="+mn-ea"/>
              </a:rPr>
              <a:t>影视表演的语言技巧训练通常可用气、声、字、意来进行概括</a:t>
            </a:r>
            <a:r>
              <a:rPr sz="2000" spc="150" dirty="0">
                <a:solidFill>
                  <a:sysClr val="windowText" lastClr="000000">
                    <a:lumMod val="75000"/>
                    <a:lumOff val="25000"/>
                  </a:sysClr>
                </a:solidFill>
                <a:latin typeface="微软雅黑 Light" panose="020B0502040204020203" pitchFamily="34" charset="-122"/>
                <a:ea typeface="微软雅黑 Light" panose="020B0502040204020203" pitchFamily="34" charset="-122"/>
                <a:sym typeface="+mn-ea"/>
              </a:rPr>
              <a:t>。</a:t>
            </a:r>
            <a:endParaRPr sz="2000" spc="150" dirty="0">
              <a:solidFill>
                <a:sysClr val="windowText" lastClr="000000">
                  <a:lumMod val="75000"/>
                  <a:lumOff val="25000"/>
                </a:sysClr>
              </a:solidFill>
              <a:latin typeface="微软雅黑 Light" panose="020B0502040204020203" pitchFamily="34" charset="-122"/>
              <a:ea typeface="微软雅黑 Light" panose="020B0502040204020203" pitchFamily="34" charset="-122"/>
            </a:endParaRPr>
          </a:p>
          <a:p>
            <a:pPr indent="0"/>
            <a:endParaRPr lang="zh-CN" altLang="en-US" sz="2000" spc="150" dirty="0">
              <a:solidFill>
                <a:sysClr val="windowText" lastClr="000000">
                  <a:lumMod val="75000"/>
                  <a:lumOff val="25000"/>
                </a:sysClr>
              </a:solidFill>
              <a:latin typeface="微软雅黑 Light" panose="020B0502040204020203" pitchFamily="34" charset="-122"/>
              <a:ea typeface="微软雅黑 Light" panose="020B0502040204020203" pitchFamily="34" charset="-122"/>
            </a:endParaRPr>
          </a:p>
        </p:txBody>
      </p:sp>
      <p:sp>
        <p:nvSpPr>
          <p:cNvPr id="13" name="文本框 12"/>
          <p:cNvSpPr txBox="1"/>
          <p:nvPr>
            <p:custDataLst>
              <p:tags r:id="rId6"/>
            </p:custDataLst>
          </p:nvPr>
        </p:nvSpPr>
        <p:spPr>
          <a:xfrm>
            <a:off x="4685026" y="2465428"/>
            <a:ext cx="3915520" cy="822535"/>
          </a:xfrm>
          <a:prstGeom prst="rect">
            <a:avLst/>
          </a:prstGeom>
          <a:noFill/>
        </p:spPr>
        <p:txBody>
          <a:bodyPr wrap="square">
            <a:normAutofit/>
          </a:bodyPr>
          <a:lstStyle/>
          <a:p>
            <a:pPr marL="0" lvl="0" indent="0" algn="l" fontAlgn="auto">
              <a:lnSpc>
                <a:spcPct val="150000"/>
              </a:lnSpc>
              <a:spcBef>
                <a:spcPts val="0"/>
              </a:spcBef>
              <a:spcAft>
                <a:spcPts val="0"/>
              </a:spcAft>
              <a:buSzPct val="100000"/>
            </a:pPr>
            <a:r>
              <a:rPr sz="1400" spc="150">
                <a:solidFill>
                  <a:sysClr val="windowText" lastClr="000000">
                    <a:lumMod val="75000"/>
                    <a:lumOff val="25000"/>
                  </a:sysClr>
                </a:solidFill>
                <a:latin typeface="Arial" panose="020B0604020202020204" pitchFamily="34" charset="0"/>
                <a:ea typeface="微软雅黑" panose="020B0503020204020204" pitchFamily="34" charset="-122"/>
                <a:sym typeface="+mn-ea"/>
              </a:rPr>
              <a:t>技巧用气，调整呼吸状态；</a:t>
            </a:r>
          </a:p>
        </p:txBody>
      </p:sp>
      <p:sp>
        <p:nvSpPr>
          <p:cNvPr id="14" name="矩形 13"/>
          <p:cNvSpPr/>
          <p:nvPr>
            <p:custDataLst>
              <p:tags r:id="rId7"/>
            </p:custDataLst>
          </p:nvPr>
        </p:nvSpPr>
        <p:spPr>
          <a:xfrm>
            <a:off x="3853028" y="3327394"/>
            <a:ext cx="4866601" cy="40220"/>
          </a:xfrm>
          <a:prstGeom prst="rect">
            <a:avLst/>
          </a:prstGeom>
          <a:solidFill>
            <a:srgbClr val="28314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5" name="矩形 14"/>
          <p:cNvSpPr/>
          <p:nvPr>
            <p:custDataLst>
              <p:tags r:id="rId8"/>
            </p:custDataLst>
          </p:nvPr>
        </p:nvSpPr>
        <p:spPr>
          <a:xfrm>
            <a:off x="3853028" y="2398395"/>
            <a:ext cx="4866601" cy="40220"/>
          </a:xfrm>
          <a:prstGeom prst="rect">
            <a:avLst/>
          </a:prstGeom>
          <a:solidFill>
            <a:srgbClr val="28314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6" name="矩形 15"/>
          <p:cNvSpPr/>
          <p:nvPr>
            <p:custDataLst>
              <p:tags r:id="rId9"/>
            </p:custDataLst>
          </p:nvPr>
        </p:nvSpPr>
        <p:spPr>
          <a:xfrm rot="16200000" flipV="1">
            <a:off x="3644831" y="2641291"/>
            <a:ext cx="455825" cy="39431"/>
          </a:xfrm>
          <a:prstGeom prst="rect">
            <a:avLst/>
          </a:prstGeom>
          <a:solidFill>
            <a:srgbClr val="28314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7" name="任意多边形: 形状 70"/>
          <p:cNvSpPr/>
          <p:nvPr>
            <p:custDataLst>
              <p:tags r:id="rId10"/>
            </p:custDataLst>
          </p:nvPr>
        </p:nvSpPr>
        <p:spPr>
          <a:xfrm>
            <a:off x="3853028" y="2955952"/>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283149">
              <a:alpha val="90000"/>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18" name="矩形 17"/>
          <p:cNvSpPr/>
          <p:nvPr>
            <p:custDataLst>
              <p:tags r:id="rId11"/>
            </p:custDataLst>
          </p:nvPr>
        </p:nvSpPr>
        <p:spPr>
          <a:xfrm rot="16200000" flipV="1">
            <a:off x="8472000" y="3081344"/>
            <a:ext cx="455825" cy="39431"/>
          </a:xfrm>
          <a:prstGeom prst="rect">
            <a:avLst/>
          </a:prstGeom>
          <a:solidFill>
            <a:srgbClr val="28314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9" name="任意多边形: 形状 79"/>
          <p:cNvSpPr/>
          <p:nvPr>
            <p:custDataLst>
              <p:tags r:id="rId12"/>
            </p:custDataLst>
          </p:nvPr>
        </p:nvSpPr>
        <p:spPr>
          <a:xfrm>
            <a:off x="8680197" y="2500916"/>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283149">
              <a:alpha val="90000"/>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20" name="Object 1107"/>
          <p:cNvSpPr txBox="1"/>
          <p:nvPr>
            <p:custDataLst>
              <p:tags r:id="rId13"/>
            </p:custDataLst>
          </p:nvPr>
        </p:nvSpPr>
        <p:spPr>
          <a:xfrm>
            <a:off x="3961858" y="2471737"/>
            <a:ext cx="713705" cy="713705"/>
          </a:xfrm>
          <a:prstGeom prst="rect">
            <a:avLst/>
          </a:prstGeom>
        </p:spPr>
        <p:txBody>
          <a:bodyPr vert="horz" lIns="0" tIns="0" rIns="0" bIns="0" rtlCol="0" anchor="ctr" anchorCtr="0">
            <a:normAutofit fontScale="97500"/>
          </a:bodyPr>
          <a:lstStyle/>
          <a:p>
            <a:pPr algn="ctr" defTabSz="457200">
              <a:lnSpc>
                <a:spcPct val="150000"/>
              </a:lnSpc>
            </a:pPr>
            <a:r>
              <a:rPr lang="en-US" altLang="zh-CN" sz="3600" b="1" spc="150" dirty="0">
                <a:solidFill>
                  <a:srgbClr val="283149">
                    <a:lumMod val="75000"/>
                  </a:srgbClr>
                </a:solidFill>
                <a:latin typeface="微软雅黑" panose="020B0503020204020204" pitchFamily="34" charset="-122"/>
                <a:ea typeface="微软雅黑" panose="020B0503020204020204" pitchFamily="34" charset="-122"/>
              </a:rPr>
              <a:t>01</a:t>
            </a:r>
          </a:p>
        </p:txBody>
      </p:sp>
      <p:sp>
        <p:nvSpPr>
          <p:cNvPr id="21" name="文本框 20"/>
          <p:cNvSpPr txBox="1"/>
          <p:nvPr>
            <p:custDataLst>
              <p:tags r:id="rId14"/>
            </p:custDataLst>
          </p:nvPr>
        </p:nvSpPr>
        <p:spPr>
          <a:xfrm>
            <a:off x="4685026" y="3561616"/>
            <a:ext cx="3915520" cy="822535"/>
          </a:xfrm>
          <a:prstGeom prst="rect">
            <a:avLst/>
          </a:prstGeom>
          <a:noFill/>
        </p:spPr>
        <p:txBody>
          <a:bodyPr wrap="square">
            <a:normAutofit/>
          </a:bodyPr>
          <a:lstStyle/>
          <a:p>
            <a:pPr marL="0" lvl="0" indent="0" algn="l" fontAlgn="auto">
              <a:lnSpc>
                <a:spcPct val="150000"/>
              </a:lnSpc>
              <a:spcBef>
                <a:spcPts val="0"/>
              </a:spcBef>
              <a:spcAft>
                <a:spcPts val="0"/>
              </a:spcAft>
              <a:buSzPct val="100000"/>
            </a:pPr>
            <a:r>
              <a:rPr sz="1400" spc="150">
                <a:solidFill>
                  <a:sysClr val="windowText" lastClr="000000">
                    <a:lumMod val="75000"/>
                    <a:lumOff val="25000"/>
                  </a:sysClr>
                </a:solidFill>
                <a:latin typeface="Arial" panose="020B0604020202020204" pitchFamily="34" charset="0"/>
                <a:ea typeface="微软雅黑" panose="020B0503020204020204" pitchFamily="34" charset="-122"/>
              </a:rPr>
              <a:t>科学发声，腔体气声的结合要控制自如；</a:t>
            </a:r>
          </a:p>
        </p:txBody>
      </p:sp>
      <p:sp>
        <p:nvSpPr>
          <p:cNvPr id="22" name="矩形 21"/>
          <p:cNvSpPr/>
          <p:nvPr>
            <p:custDataLst>
              <p:tags r:id="rId15"/>
            </p:custDataLst>
          </p:nvPr>
        </p:nvSpPr>
        <p:spPr>
          <a:xfrm>
            <a:off x="3853028" y="4423582"/>
            <a:ext cx="4866601" cy="40220"/>
          </a:xfrm>
          <a:prstGeom prst="rect">
            <a:avLst/>
          </a:prstGeom>
          <a:solidFill>
            <a:srgbClr val="404B6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23" name="矩形 22"/>
          <p:cNvSpPr/>
          <p:nvPr>
            <p:custDataLst>
              <p:tags r:id="rId16"/>
            </p:custDataLst>
          </p:nvPr>
        </p:nvSpPr>
        <p:spPr>
          <a:xfrm>
            <a:off x="3853028" y="3495371"/>
            <a:ext cx="4866601" cy="40220"/>
          </a:xfrm>
          <a:prstGeom prst="rect">
            <a:avLst/>
          </a:prstGeom>
          <a:solidFill>
            <a:srgbClr val="404B6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24" name="矩形 23"/>
          <p:cNvSpPr/>
          <p:nvPr>
            <p:custDataLst>
              <p:tags r:id="rId17"/>
            </p:custDataLst>
          </p:nvPr>
        </p:nvSpPr>
        <p:spPr>
          <a:xfrm rot="16200000" flipV="1">
            <a:off x="3644831" y="3737479"/>
            <a:ext cx="455825" cy="39431"/>
          </a:xfrm>
          <a:prstGeom prst="rect">
            <a:avLst/>
          </a:prstGeom>
          <a:solidFill>
            <a:srgbClr val="404B6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25" name="任意多边形: 形状 96"/>
          <p:cNvSpPr/>
          <p:nvPr>
            <p:custDataLst>
              <p:tags r:id="rId18"/>
            </p:custDataLst>
          </p:nvPr>
        </p:nvSpPr>
        <p:spPr>
          <a:xfrm>
            <a:off x="3853028" y="4052140"/>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404B69">
              <a:alpha val="90000"/>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26" name="矩形 25"/>
          <p:cNvSpPr/>
          <p:nvPr>
            <p:custDataLst>
              <p:tags r:id="rId19"/>
            </p:custDataLst>
          </p:nvPr>
        </p:nvSpPr>
        <p:spPr>
          <a:xfrm rot="16200000" flipV="1">
            <a:off x="8472000" y="4178320"/>
            <a:ext cx="455825" cy="39431"/>
          </a:xfrm>
          <a:prstGeom prst="rect">
            <a:avLst/>
          </a:prstGeom>
          <a:solidFill>
            <a:srgbClr val="404B69">
              <a:alpha val="80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27" name="任意多边形: 形状 92"/>
          <p:cNvSpPr/>
          <p:nvPr>
            <p:custDataLst>
              <p:tags r:id="rId20"/>
            </p:custDataLst>
          </p:nvPr>
        </p:nvSpPr>
        <p:spPr>
          <a:xfrm>
            <a:off x="8680197" y="3597104"/>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404B69">
              <a:alpha val="90000"/>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28" name="Object 1107"/>
          <p:cNvSpPr txBox="1"/>
          <p:nvPr>
            <p:custDataLst>
              <p:tags r:id="rId21"/>
            </p:custDataLst>
          </p:nvPr>
        </p:nvSpPr>
        <p:spPr>
          <a:xfrm>
            <a:off x="3961858" y="3560039"/>
            <a:ext cx="713705" cy="713705"/>
          </a:xfrm>
          <a:prstGeom prst="rect">
            <a:avLst/>
          </a:prstGeom>
        </p:spPr>
        <p:txBody>
          <a:bodyPr vert="horz" lIns="0" tIns="0" rIns="0" bIns="0" rtlCol="0" anchor="ctr" anchorCtr="0">
            <a:normAutofit fontScale="97500"/>
          </a:bodyPr>
          <a:lstStyle/>
          <a:p>
            <a:pPr algn="ctr" defTabSz="457200">
              <a:lnSpc>
                <a:spcPct val="150000"/>
              </a:lnSpc>
            </a:pPr>
            <a:r>
              <a:rPr lang="en-US" altLang="zh-CN" sz="3600" b="1" spc="150" dirty="0">
                <a:solidFill>
                  <a:srgbClr val="404B69">
                    <a:lumMod val="75000"/>
                  </a:srgbClr>
                </a:solidFill>
                <a:latin typeface="微软雅黑" panose="020B0503020204020204" pitchFamily="34" charset="-122"/>
                <a:ea typeface="微软雅黑" panose="020B0503020204020204" pitchFamily="34" charset="-122"/>
              </a:rPr>
              <a:t>02</a:t>
            </a:r>
          </a:p>
        </p:txBody>
      </p:sp>
      <p:sp>
        <p:nvSpPr>
          <p:cNvPr id="29" name="文本框 28"/>
          <p:cNvSpPr txBox="1"/>
          <p:nvPr>
            <p:custDataLst>
              <p:tags r:id="rId22"/>
            </p:custDataLst>
          </p:nvPr>
        </p:nvSpPr>
        <p:spPr>
          <a:xfrm>
            <a:off x="4685026" y="4658592"/>
            <a:ext cx="3915520" cy="822535"/>
          </a:xfrm>
          <a:prstGeom prst="rect">
            <a:avLst/>
          </a:prstGeom>
          <a:noFill/>
        </p:spPr>
        <p:txBody>
          <a:bodyPr wrap="square">
            <a:normAutofit/>
          </a:bodyPr>
          <a:lstStyle/>
          <a:p>
            <a:pPr marL="0" lvl="0" indent="0" algn="l" fontAlgn="auto">
              <a:lnSpc>
                <a:spcPct val="150000"/>
              </a:lnSpc>
              <a:spcBef>
                <a:spcPts val="0"/>
              </a:spcBef>
              <a:spcAft>
                <a:spcPts val="0"/>
              </a:spcAft>
              <a:buSzPct val="100000"/>
            </a:pPr>
            <a:r>
              <a:rPr sz="1400" spc="150">
                <a:solidFill>
                  <a:sysClr val="windowText" lastClr="000000">
                    <a:lumMod val="75000"/>
                    <a:lumOff val="25000"/>
                  </a:sysClr>
                </a:solidFill>
                <a:latin typeface="Arial" panose="020B0604020202020204" pitchFamily="34" charset="0"/>
                <a:ea typeface="微软雅黑" panose="020B0503020204020204" pitchFamily="34" charset="-122"/>
                <a:sym typeface="+mn-ea"/>
              </a:rPr>
              <a:t>吐字清晰，咬字、气声字的结合能运用技巧过关；</a:t>
            </a:r>
            <a:endParaRPr sz="1400" spc="150">
              <a:solidFill>
                <a:sysClr val="windowText" lastClr="000000">
                  <a:lumMod val="75000"/>
                  <a:lumOff val="25000"/>
                </a:sysClr>
              </a:solidFill>
              <a:latin typeface="Arial" panose="020B0604020202020204" pitchFamily="34" charset="0"/>
              <a:ea typeface="微软雅黑" panose="020B0503020204020204" pitchFamily="34" charset="-122"/>
            </a:endParaRPr>
          </a:p>
          <a:p>
            <a:pPr marL="0" lvl="0" indent="0" algn="l" fontAlgn="auto">
              <a:lnSpc>
                <a:spcPct val="150000"/>
              </a:lnSpc>
              <a:spcBef>
                <a:spcPts val="0"/>
              </a:spcBef>
              <a:spcAft>
                <a:spcPts val="0"/>
              </a:spcAft>
              <a:buSzPct val="100000"/>
            </a:pPr>
            <a:endParaRPr sz="1400" spc="150">
              <a:solidFill>
                <a:sysClr val="windowText" lastClr="000000">
                  <a:lumMod val="75000"/>
                  <a:lumOff val="25000"/>
                </a:sysClr>
              </a:solidFill>
              <a:latin typeface="Arial" panose="020B0604020202020204" pitchFamily="34" charset="0"/>
              <a:ea typeface="微软雅黑" panose="020B0503020204020204" pitchFamily="34" charset="-122"/>
            </a:endParaRPr>
          </a:p>
        </p:txBody>
      </p:sp>
      <p:sp>
        <p:nvSpPr>
          <p:cNvPr id="30" name="矩形 29"/>
          <p:cNvSpPr/>
          <p:nvPr>
            <p:custDataLst>
              <p:tags r:id="rId23"/>
            </p:custDataLst>
          </p:nvPr>
        </p:nvSpPr>
        <p:spPr>
          <a:xfrm>
            <a:off x="3853028" y="5519770"/>
            <a:ext cx="4866601" cy="40220"/>
          </a:xfrm>
          <a:prstGeom prst="rect">
            <a:avLst/>
          </a:prstGeom>
          <a:solidFill>
            <a:srgbClr val="005B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31" name="矩形 30"/>
          <p:cNvSpPr/>
          <p:nvPr>
            <p:custDataLst>
              <p:tags r:id="rId24"/>
            </p:custDataLst>
          </p:nvPr>
        </p:nvSpPr>
        <p:spPr>
          <a:xfrm>
            <a:off x="3853028" y="4591559"/>
            <a:ext cx="4866601" cy="40220"/>
          </a:xfrm>
          <a:prstGeom prst="rect">
            <a:avLst/>
          </a:prstGeom>
          <a:solidFill>
            <a:srgbClr val="005B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32" name="矩形 31"/>
          <p:cNvSpPr/>
          <p:nvPr>
            <p:custDataLst>
              <p:tags r:id="rId25"/>
            </p:custDataLst>
          </p:nvPr>
        </p:nvSpPr>
        <p:spPr>
          <a:xfrm rot="16200000" flipV="1">
            <a:off x="3644831" y="4833667"/>
            <a:ext cx="455825" cy="39431"/>
          </a:xfrm>
          <a:prstGeom prst="rect">
            <a:avLst/>
          </a:prstGeom>
          <a:solidFill>
            <a:srgbClr val="005B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33" name="任意多边形: 形状 107"/>
          <p:cNvSpPr/>
          <p:nvPr>
            <p:custDataLst>
              <p:tags r:id="rId26"/>
            </p:custDataLst>
          </p:nvPr>
        </p:nvSpPr>
        <p:spPr>
          <a:xfrm>
            <a:off x="3853028" y="5154637"/>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005B8A">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34" name="矩形 33"/>
          <p:cNvSpPr/>
          <p:nvPr>
            <p:custDataLst>
              <p:tags r:id="rId27"/>
            </p:custDataLst>
          </p:nvPr>
        </p:nvSpPr>
        <p:spPr>
          <a:xfrm rot="16200000" flipV="1">
            <a:off x="8472000" y="5274508"/>
            <a:ext cx="455825" cy="39431"/>
          </a:xfrm>
          <a:prstGeom prst="rect">
            <a:avLst/>
          </a:prstGeom>
          <a:solidFill>
            <a:srgbClr val="005B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35" name="任意多边形: 形状 103"/>
          <p:cNvSpPr/>
          <p:nvPr>
            <p:custDataLst>
              <p:tags r:id="rId28"/>
            </p:custDataLst>
          </p:nvPr>
        </p:nvSpPr>
        <p:spPr>
          <a:xfrm>
            <a:off x="8680197" y="4693292"/>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005B8A">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36" name="Object 1107"/>
          <p:cNvSpPr txBox="1"/>
          <p:nvPr>
            <p:custDataLst>
              <p:tags r:id="rId29"/>
            </p:custDataLst>
          </p:nvPr>
        </p:nvSpPr>
        <p:spPr>
          <a:xfrm>
            <a:off x="3961858" y="4661747"/>
            <a:ext cx="713705" cy="713705"/>
          </a:xfrm>
          <a:prstGeom prst="rect">
            <a:avLst/>
          </a:prstGeom>
        </p:spPr>
        <p:txBody>
          <a:bodyPr vert="horz" lIns="0" tIns="0" rIns="0" bIns="0" rtlCol="0" anchor="ctr" anchorCtr="0">
            <a:normAutofit fontScale="97500"/>
          </a:bodyPr>
          <a:lstStyle/>
          <a:p>
            <a:pPr algn="ctr" defTabSz="457200">
              <a:lnSpc>
                <a:spcPct val="150000"/>
              </a:lnSpc>
            </a:pPr>
            <a:r>
              <a:rPr lang="en-US" altLang="zh-CN" sz="3600" b="1" spc="150" dirty="0">
                <a:solidFill>
                  <a:srgbClr val="005B8A">
                    <a:lumMod val="75000"/>
                  </a:srgbClr>
                </a:solidFill>
                <a:latin typeface="微软雅黑" panose="020B0503020204020204" pitchFamily="34" charset="-122"/>
                <a:ea typeface="微软雅黑" panose="020B0503020204020204" pitchFamily="34" charset="-122"/>
              </a:rPr>
              <a:t>03</a:t>
            </a:r>
          </a:p>
        </p:txBody>
      </p:sp>
      <p:sp>
        <p:nvSpPr>
          <p:cNvPr id="110" name="文本框 109"/>
          <p:cNvSpPr txBox="1"/>
          <p:nvPr>
            <p:custDataLst>
              <p:tags r:id="rId30"/>
            </p:custDataLst>
          </p:nvPr>
        </p:nvSpPr>
        <p:spPr>
          <a:xfrm>
            <a:off x="4764677" y="5746894"/>
            <a:ext cx="3915520" cy="822535"/>
          </a:xfrm>
          <a:prstGeom prst="rect">
            <a:avLst/>
          </a:prstGeom>
          <a:noFill/>
        </p:spPr>
        <p:txBody>
          <a:bodyPr wrap="square">
            <a:normAutofit fontScale="95000"/>
          </a:bodyPr>
          <a:lstStyle/>
          <a:p>
            <a:pPr marL="0" lvl="0" indent="0" algn="l" fontAlgn="auto">
              <a:lnSpc>
                <a:spcPct val="150000"/>
              </a:lnSpc>
              <a:spcBef>
                <a:spcPts val="0"/>
              </a:spcBef>
              <a:spcAft>
                <a:spcPts val="0"/>
              </a:spcAft>
              <a:buSzPct val="100000"/>
            </a:pPr>
            <a:r>
              <a:rPr spc="150">
                <a:solidFill>
                  <a:sysClr val="windowText" lastClr="000000">
                    <a:lumMod val="75000"/>
                    <a:lumOff val="25000"/>
                  </a:sysClr>
                </a:solidFill>
                <a:latin typeface="Arial" panose="020B0604020202020204" pitchFamily="34" charset="0"/>
                <a:ea typeface="微软雅黑" panose="020B0503020204020204" pitchFamily="34" charset="-122"/>
                <a:sym typeface="+mn-ea"/>
              </a:rPr>
              <a:t>语意明白，动作性强，让观众感到是人物有感而发说出来的话。</a:t>
            </a:r>
            <a:endParaRPr lang="zh-CN" altLang="en-US" spc="150">
              <a:solidFill>
                <a:sysClr val="windowText" lastClr="000000">
                  <a:lumMod val="75000"/>
                  <a:lumOff val="25000"/>
                </a:sysClr>
              </a:solidFill>
              <a:latin typeface="Arial" panose="020B0604020202020204" pitchFamily="34" charset="0"/>
              <a:ea typeface="微软雅黑" panose="020B0503020204020204" pitchFamily="34" charset="-122"/>
              <a:sym typeface="+mn-ea"/>
            </a:endParaRPr>
          </a:p>
        </p:txBody>
      </p:sp>
      <p:sp>
        <p:nvSpPr>
          <p:cNvPr id="116" name="矩形 115"/>
          <p:cNvSpPr/>
          <p:nvPr>
            <p:custDataLst>
              <p:tags r:id="rId31"/>
            </p:custDataLst>
          </p:nvPr>
        </p:nvSpPr>
        <p:spPr>
          <a:xfrm>
            <a:off x="3853028" y="6616746"/>
            <a:ext cx="4866601" cy="40220"/>
          </a:xfrm>
          <a:prstGeom prst="rect">
            <a:avLst/>
          </a:prstGeom>
          <a:solidFill>
            <a:srgbClr val="0081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17" name="矩形 116"/>
          <p:cNvSpPr/>
          <p:nvPr>
            <p:custDataLst>
              <p:tags r:id="rId32"/>
            </p:custDataLst>
          </p:nvPr>
        </p:nvSpPr>
        <p:spPr>
          <a:xfrm>
            <a:off x="3853028" y="5687747"/>
            <a:ext cx="4866601" cy="40220"/>
          </a:xfrm>
          <a:prstGeom prst="rect">
            <a:avLst/>
          </a:prstGeom>
          <a:solidFill>
            <a:srgbClr val="0081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18" name="矩形 117"/>
          <p:cNvSpPr/>
          <p:nvPr>
            <p:custDataLst>
              <p:tags r:id="rId33"/>
            </p:custDataLst>
          </p:nvPr>
        </p:nvSpPr>
        <p:spPr>
          <a:xfrm rot="16200000" flipV="1">
            <a:off x="3644831" y="5929855"/>
            <a:ext cx="455825" cy="39431"/>
          </a:xfrm>
          <a:prstGeom prst="rect">
            <a:avLst/>
          </a:prstGeom>
          <a:solidFill>
            <a:srgbClr val="0081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19" name="任意多边形: 形状 118"/>
          <p:cNvSpPr/>
          <p:nvPr>
            <p:custDataLst>
              <p:tags r:id="rId34"/>
            </p:custDataLst>
          </p:nvPr>
        </p:nvSpPr>
        <p:spPr>
          <a:xfrm>
            <a:off x="3853028" y="6250825"/>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00818A">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114" name="矩形 113"/>
          <p:cNvSpPr/>
          <p:nvPr>
            <p:custDataLst>
              <p:tags r:id="rId35"/>
            </p:custDataLst>
          </p:nvPr>
        </p:nvSpPr>
        <p:spPr>
          <a:xfrm rot="16200000" flipV="1">
            <a:off x="8472000" y="6370696"/>
            <a:ext cx="455825" cy="39431"/>
          </a:xfrm>
          <a:prstGeom prst="rect">
            <a:avLst/>
          </a:prstGeom>
          <a:solidFill>
            <a:srgbClr val="00818A"/>
          </a:solidFill>
          <a:ln>
            <a:noFill/>
          </a:ln>
        </p:spPr>
        <p:style>
          <a:lnRef idx="2">
            <a:srgbClr val="4472C4">
              <a:shade val="50000"/>
            </a:srgbClr>
          </a:lnRef>
          <a:fillRef idx="1">
            <a:srgbClr val="4472C4"/>
          </a:fillRef>
          <a:effectRef idx="0">
            <a:srgbClr val="4472C4"/>
          </a:effectRef>
          <a:fontRef idx="minor">
            <a:sysClr val="window" lastClr="FFFFFF"/>
          </a:fontRef>
        </p:style>
        <p:txBody>
          <a:bodyPr rtlCol="0" anchor="ctr"/>
          <a:lstStyle/>
          <a:p>
            <a:pPr algn="ctr"/>
            <a:endParaRPr lang="zh-CN" altLang="en-US"/>
          </a:p>
        </p:txBody>
      </p:sp>
      <p:sp>
        <p:nvSpPr>
          <p:cNvPr id="115" name="任意多边形: 形状 114"/>
          <p:cNvSpPr/>
          <p:nvPr>
            <p:custDataLst>
              <p:tags r:id="rId36"/>
            </p:custDataLst>
          </p:nvPr>
        </p:nvSpPr>
        <p:spPr>
          <a:xfrm>
            <a:off x="8680197" y="5789480"/>
            <a:ext cx="39431" cy="307563"/>
          </a:xfrm>
          <a:custGeom>
            <a:avLst/>
            <a:gdLst>
              <a:gd name="connsiteX0" fmla="*/ 0 w 73030"/>
              <a:gd name="connsiteY0" fmla="*/ 291318 h 361916"/>
              <a:gd name="connsiteX1" fmla="*/ 73030 w 73030"/>
              <a:gd name="connsiteY1" fmla="*/ 291318 h 361916"/>
              <a:gd name="connsiteX2" fmla="*/ 73030 w 73030"/>
              <a:gd name="connsiteY2" fmla="*/ 361916 h 361916"/>
              <a:gd name="connsiteX3" fmla="*/ 0 w 73030"/>
              <a:gd name="connsiteY3" fmla="*/ 361916 h 361916"/>
              <a:gd name="connsiteX4" fmla="*/ 0 w 73030"/>
              <a:gd name="connsiteY4" fmla="*/ 194212 h 361916"/>
              <a:gd name="connsiteX5" fmla="*/ 73030 w 73030"/>
              <a:gd name="connsiteY5" fmla="*/ 194212 h 361916"/>
              <a:gd name="connsiteX6" fmla="*/ 73030 w 73030"/>
              <a:gd name="connsiteY6" fmla="*/ 264810 h 361916"/>
              <a:gd name="connsiteX7" fmla="*/ 0 w 73030"/>
              <a:gd name="connsiteY7" fmla="*/ 264810 h 361916"/>
              <a:gd name="connsiteX8" fmla="*/ 0 w 73030"/>
              <a:gd name="connsiteY8" fmla="*/ 97106 h 361916"/>
              <a:gd name="connsiteX9" fmla="*/ 73030 w 73030"/>
              <a:gd name="connsiteY9" fmla="*/ 97106 h 361916"/>
              <a:gd name="connsiteX10" fmla="*/ 73030 w 73030"/>
              <a:gd name="connsiteY10" fmla="*/ 167704 h 361916"/>
              <a:gd name="connsiteX11" fmla="*/ 0 w 73030"/>
              <a:gd name="connsiteY11" fmla="*/ 167704 h 361916"/>
              <a:gd name="connsiteX12" fmla="*/ 0 w 73030"/>
              <a:gd name="connsiteY12" fmla="*/ 0 h 361916"/>
              <a:gd name="connsiteX13" fmla="*/ 73030 w 73030"/>
              <a:gd name="connsiteY13" fmla="*/ 0 h 361916"/>
              <a:gd name="connsiteX14" fmla="*/ 73030 w 73030"/>
              <a:gd name="connsiteY14" fmla="*/ 70598 h 361916"/>
              <a:gd name="connsiteX15" fmla="*/ 0 w 73030"/>
              <a:gd name="connsiteY15" fmla="*/ 70598 h 361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030" h="361916">
                <a:moveTo>
                  <a:pt x="0" y="291318"/>
                </a:moveTo>
                <a:lnTo>
                  <a:pt x="73030" y="291318"/>
                </a:lnTo>
                <a:lnTo>
                  <a:pt x="73030" y="361916"/>
                </a:lnTo>
                <a:lnTo>
                  <a:pt x="0" y="361916"/>
                </a:lnTo>
                <a:close/>
                <a:moveTo>
                  <a:pt x="0" y="194212"/>
                </a:moveTo>
                <a:lnTo>
                  <a:pt x="73030" y="194212"/>
                </a:lnTo>
                <a:lnTo>
                  <a:pt x="73030" y="264810"/>
                </a:lnTo>
                <a:lnTo>
                  <a:pt x="0" y="264810"/>
                </a:lnTo>
                <a:close/>
                <a:moveTo>
                  <a:pt x="0" y="97106"/>
                </a:moveTo>
                <a:lnTo>
                  <a:pt x="73030" y="97106"/>
                </a:lnTo>
                <a:lnTo>
                  <a:pt x="73030" y="167704"/>
                </a:lnTo>
                <a:lnTo>
                  <a:pt x="0" y="167704"/>
                </a:lnTo>
                <a:close/>
                <a:moveTo>
                  <a:pt x="0" y="0"/>
                </a:moveTo>
                <a:lnTo>
                  <a:pt x="73030" y="0"/>
                </a:lnTo>
                <a:lnTo>
                  <a:pt x="73030" y="70598"/>
                </a:lnTo>
                <a:lnTo>
                  <a:pt x="0" y="70598"/>
                </a:lnTo>
                <a:close/>
              </a:path>
            </a:pathLst>
          </a:custGeom>
          <a:solidFill>
            <a:srgbClr val="00818A">
              <a:lumMod val="75000"/>
            </a:srgbClr>
          </a:solidFill>
          <a:ln>
            <a:noFill/>
          </a:ln>
        </p:spPr>
        <p:style>
          <a:lnRef idx="2">
            <a:srgbClr val="4472C4">
              <a:shade val="50000"/>
            </a:srgbClr>
          </a:lnRef>
          <a:fillRef idx="1">
            <a:srgbClr val="4472C4"/>
          </a:fillRef>
          <a:effectRef idx="0">
            <a:srgbClr val="4472C4"/>
          </a:effectRef>
          <a:fontRef idx="minor">
            <a:sysClr val="window" lastClr="FFFFFF"/>
          </a:fontRef>
        </p:style>
        <p:txBody>
          <a:bodyPr wrap="square" rtlCol="0" anchor="ctr">
            <a:noAutofit/>
          </a:bodyPr>
          <a:lstStyle/>
          <a:p>
            <a:pPr algn="ctr"/>
            <a:endParaRPr lang="zh-CN" altLang="en-US" dirty="0"/>
          </a:p>
        </p:txBody>
      </p:sp>
      <p:sp>
        <p:nvSpPr>
          <p:cNvPr id="112" name="Object 1107"/>
          <p:cNvSpPr txBox="1"/>
          <p:nvPr>
            <p:custDataLst>
              <p:tags r:id="rId37"/>
            </p:custDataLst>
          </p:nvPr>
        </p:nvSpPr>
        <p:spPr>
          <a:xfrm>
            <a:off x="3961858" y="5746894"/>
            <a:ext cx="713705" cy="713705"/>
          </a:xfrm>
          <a:prstGeom prst="rect">
            <a:avLst/>
          </a:prstGeom>
        </p:spPr>
        <p:txBody>
          <a:bodyPr vert="horz" lIns="0" tIns="0" rIns="0" bIns="0" rtlCol="0" anchor="ctr" anchorCtr="0">
            <a:normAutofit fontScale="97500"/>
          </a:bodyPr>
          <a:lstStyle/>
          <a:p>
            <a:pPr algn="ctr" defTabSz="457200">
              <a:lnSpc>
                <a:spcPct val="150000"/>
              </a:lnSpc>
            </a:pPr>
            <a:r>
              <a:rPr lang="en-US" altLang="zh-CN" sz="3600" b="1" spc="150" dirty="0">
                <a:solidFill>
                  <a:srgbClr val="00818A">
                    <a:lumMod val="75000"/>
                  </a:srgbClr>
                </a:solidFill>
                <a:latin typeface="微软雅黑" panose="020B0503020204020204" pitchFamily="34" charset="-122"/>
                <a:ea typeface="微软雅黑" panose="020B0503020204020204" pitchFamily="34" charset="-122"/>
              </a:rPr>
              <a:t>04</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106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772795" y="1690370"/>
            <a:ext cx="10361370" cy="5006340"/>
          </a:xfrm>
        </p:spPr>
        <p:txBody>
          <a:bodyPr vert="horz">
            <a:normAutofit/>
          </a:bodyPr>
          <a:lstStyle/>
          <a:p>
            <a:pPr marL="0" indent="0">
              <a:lnSpc>
                <a:spcPct val="160000"/>
              </a:lnSpc>
              <a:buNone/>
            </a:pPr>
            <a:r>
              <a:rPr dirty="0" err="1">
                <a:latin typeface="微软雅黑 Light" panose="020B0502040204020203" pitchFamily="34" charset="-122"/>
              </a:rPr>
              <a:t>一、影视表演的语言技巧训练</a:t>
            </a:r>
            <a:endParaRPr dirty="0">
              <a:latin typeface="微软雅黑 Light" panose="020B0502040204020203" pitchFamily="34" charset="-122"/>
            </a:endParaRPr>
          </a:p>
          <a:p>
            <a:pPr marL="0" indent="0">
              <a:lnSpc>
                <a:spcPct val="160000"/>
              </a:lnSpc>
              <a:buBlip>
                <a:blip r:embed="rId3"/>
              </a:buBlip>
            </a:pPr>
            <a:r>
              <a:rPr sz="2000" dirty="0">
                <a:latin typeface="微软雅黑 Light" panose="020B0502040204020203" pitchFamily="34" charset="-122"/>
              </a:rPr>
              <a:t>影视表演的语言技巧训练，一般包括声母、韵母、四声词组、古诗、绕口令、寓言、散文、演说、对白、独白等形式的练习，该练习要贯穿表演学习的全过程。</a:t>
            </a:r>
          </a:p>
          <a:p>
            <a:pPr marL="0" indent="0">
              <a:lnSpc>
                <a:spcPct val="160000"/>
              </a:lnSpc>
              <a:buBlip>
                <a:blip r:embed="rId3"/>
              </a:buBlip>
            </a:pPr>
            <a:r>
              <a:rPr sz="2000" dirty="0" err="1">
                <a:latin typeface="微软雅黑 Light" panose="020B0502040204020203" pitchFamily="34" charset="-122"/>
              </a:rPr>
              <a:t>语言技巧的基础训练由吐字发声开始，应由训练有素的专业语言教师带领进行</a:t>
            </a:r>
            <a:r>
              <a:rPr sz="2000" dirty="0">
                <a:latin typeface="微软雅黑 Light" panose="020B0502040204020203" pitchFamily="34" charset="-122"/>
              </a:rPr>
              <a:t>。</a:t>
            </a:r>
          </a:p>
          <a:p>
            <a:pPr marL="0" indent="0">
              <a:lnSpc>
                <a:spcPct val="160000"/>
              </a:lnSpc>
              <a:buBlip>
                <a:blip r:embed="rId3"/>
              </a:buBlip>
            </a:pPr>
            <a:r>
              <a:rPr sz="2000" dirty="0">
                <a:latin typeface="微软雅黑 Light" panose="020B0502040204020203" pitchFamily="34" charset="-122"/>
              </a:rPr>
              <a:t>从集体“梳洗”练习、开口、戳口、转舌、抵舌、点舌、发声、弹力发声、四声等，到背诵古诗、读绕口令阶段，就有着语意的表达，必须有情感的进入。</a:t>
            </a:r>
            <a:r>
              <a:rPr lang="zh-CN" sz="2000" dirty="0">
                <a:latin typeface="微软雅黑 Light" panose="020B0502040204020203" pitchFamily="34" charset="-122"/>
              </a:rPr>
              <a:t>（</a:t>
            </a:r>
            <a:r>
              <a:rPr sz="2000" dirty="0">
                <a:latin typeface="微软雅黑 Light" panose="020B0502040204020203" pitchFamily="34" charset="-122"/>
                <a:sym typeface="+mn-ea"/>
              </a:rPr>
              <a:t>如古诗凝练的诗句中有丰富情感的表露，绕口令快口中有幽默诙谐的情趣表达，寓言中有拟人化的深刻哲理含义，散文中有抒发内心情感的倾诉，演说中有语言逻辑清晰的鼓动与振振有词，还有评书、赞口、故事、相声等需要一些特殊的方言俚语技巧</a:t>
            </a:r>
            <a:r>
              <a:rPr lang="zh-CN" sz="2000" dirty="0">
                <a:latin typeface="微软雅黑 Light" panose="020B0502040204020203" pitchFamily="34" charset="-122"/>
                <a:sym typeface="+mn-ea"/>
              </a:rPr>
              <a:t>。</a:t>
            </a:r>
            <a:r>
              <a:rPr lang="zh-CN" sz="2000" dirty="0">
                <a:latin typeface="微软雅黑 Light" panose="020B0502040204020203" pitchFamily="34" charset="-122"/>
              </a:rPr>
              <a:t>）</a:t>
            </a:r>
            <a:endParaRPr sz="2000" dirty="0">
              <a:latin typeface="微软雅黑 Light" panose="020B0502040204020203" pitchFamily="34" charset="-122"/>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56285" y="1509395"/>
            <a:ext cx="11256010" cy="5025390"/>
          </a:xfrm>
        </p:spPr>
        <p:txBody>
          <a:bodyPr vert="horz">
            <a:normAutofit fontScale="25000" lnSpcReduction="20000"/>
          </a:bodyPr>
          <a:lstStyle/>
          <a:p>
            <a:pPr marL="0" indent="0">
              <a:buNone/>
            </a:pPr>
            <a:r>
              <a:rPr lang="zh-CN" altLang="en-US" sz="11200" dirty="0"/>
              <a:t>一、表演艺术和影视表演艺术的发展简说</a:t>
            </a:r>
          </a:p>
          <a:p>
            <a:pPr marL="0" indent="0">
              <a:buNone/>
            </a:pPr>
            <a:endParaRPr lang="zh-CN" altLang="en-US" sz="11200" dirty="0"/>
          </a:p>
          <a:p>
            <a:pPr>
              <a:lnSpc>
                <a:spcPct val="110000"/>
              </a:lnSpc>
            </a:pPr>
            <a:r>
              <a:rPr lang="zh-CN" altLang="en-US" sz="8000" dirty="0"/>
              <a:t>戏剧四要素及其关系：</a:t>
            </a:r>
          </a:p>
          <a:p>
            <a:pPr>
              <a:lnSpc>
                <a:spcPct val="110000"/>
              </a:lnSpc>
            </a:pPr>
            <a:r>
              <a:rPr lang="zh-CN" altLang="en-US" sz="8000" dirty="0"/>
              <a:t>戏剧是一种动态造型的艺术。它是在一个相对固定的时空里（剧场），演员以自身的“动作”把剧本中的人物表演给观众看的艺术。</a:t>
            </a:r>
          </a:p>
          <a:p>
            <a:pPr>
              <a:lnSpc>
                <a:spcPct val="110000"/>
              </a:lnSpc>
            </a:pPr>
            <a:r>
              <a:rPr lang="zh-CN" altLang="en-US" sz="8000" dirty="0"/>
              <a:t>剧本、演员、剧场（场地）、观众为戏剧的四要素。</a:t>
            </a:r>
          </a:p>
          <a:p>
            <a:pPr>
              <a:lnSpc>
                <a:spcPct val="110000"/>
              </a:lnSpc>
            </a:pPr>
            <a:r>
              <a:rPr lang="zh-CN" altLang="en-US" sz="8000" dirty="0">
                <a:sym typeface="+mn-ea"/>
              </a:rPr>
              <a:t>四要素的关系：演员与观众是戏剧存在的核心基础，没有任何一方就没有戏剧的存在。而演员的表演又是戏剧艺术的核心，是在综合了文学（剧本）、戏剧（导演构思）、美术（布景、灯光、化妆、服装、道具）、音乐（背景音乐与音响）、舞蹈（演出中的形体造型）等其他艺术手段，由演员在舞台上直接传达给观众的；</a:t>
            </a:r>
          </a:p>
          <a:p>
            <a:pPr>
              <a:lnSpc>
                <a:spcPct val="110000"/>
              </a:lnSpc>
            </a:pPr>
            <a:r>
              <a:rPr lang="zh-CN" altLang="en-US" sz="8000" dirty="0">
                <a:sym typeface="+mn-ea"/>
              </a:rPr>
              <a:t>演员是戏剧舞台艺术的中心。</a:t>
            </a:r>
            <a:endParaRPr lang="zh-CN" altLang="en-US" sz="8000" dirty="0"/>
          </a:p>
          <a:p>
            <a:pPr marL="0" indent="0">
              <a:buNone/>
            </a:pPr>
            <a:endParaRPr lang="zh-CN" altLang="en-US" sz="80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772795" y="1690370"/>
            <a:ext cx="9884410" cy="5006340"/>
          </a:xfrm>
        </p:spPr>
        <p:txBody>
          <a:bodyPr vert="horz">
            <a:normAutofit/>
          </a:bodyPr>
          <a:lstStyle/>
          <a:p>
            <a:pPr marL="0" indent="0">
              <a:lnSpc>
                <a:spcPct val="160000"/>
              </a:lnSpc>
              <a:buNone/>
            </a:pPr>
            <a:r>
              <a:rPr dirty="0" err="1">
                <a:latin typeface="微软雅黑 Light" panose="020B0502040204020203" pitchFamily="34" charset="-122"/>
              </a:rPr>
              <a:t>一、影视表演的语言技巧训练</a:t>
            </a:r>
            <a:endParaRPr dirty="0">
              <a:latin typeface="微软雅黑 Light" panose="020B0502040204020203" pitchFamily="34" charset="-122"/>
            </a:endParaRPr>
          </a:p>
          <a:p>
            <a:pPr>
              <a:lnSpc>
                <a:spcPct val="160000"/>
              </a:lnSpc>
              <a:buFont typeface="Wingdings" panose="05000000000000000000" charset="0"/>
              <a:buChar char="Ø"/>
            </a:pPr>
            <a:r>
              <a:rPr sz="2000" dirty="0" err="1">
                <a:latin typeface="微软雅黑 Light" panose="020B0502040204020203" pitchFamily="34" charset="-122"/>
              </a:rPr>
              <a:t>影视作品中的语言多是以人物对白与独白（或画外音、人物心声）的形式出现的</a:t>
            </a:r>
            <a:r>
              <a:rPr lang="zh-CN" sz="2000" dirty="0">
                <a:latin typeface="微软雅黑 Light" panose="020B0502040204020203" pitchFamily="34" charset="-122"/>
              </a:rPr>
              <a:t>；</a:t>
            </a:r>
          </a:p>
          <a:p>
            <a:pPr>
              <a:lnSpc>
                <a:spcPct val="160000"/>
              </a:lnSpc>
              <a:buFont typeface="Wingdings" panose="05000000000000000000" charset="0"/>
              <a:buChar char="Ø"/>
            </a:pPr>
            <a:r>
              <a:rPr lang="zh-CN" sz="2000" dirty="0">
                <a:latin typeface="微软雅黑 Light" panose="020B0502040204020203" pitchFamily="34" charset="-122"/>
              </a:rPr>
              <a:t>人物独白是剧本台词中难度较大的，揭示人物心灵深处所想的核心段落，有时需激情的宣泄，有时则需抑制住激情的迸发，用反向内抑的轻声处理；</a:t>
            </a:r>
          </a:p>
          <a:p>
            <a:pPr>
              <a:lnSpc>
                <a:spcPct val="160000"/>
              </a:lnSpc>
              <a:buFont typeface="Wingdings" panose="05000000000000000000" charset="0"/>
              <a:buChar char="Ø"/>
            </a:pPr>
            <a:r>
              <a:rPr lang="zh-CN" sz="2000" dirty="0">
                <a:latin typeface="微软雅黑 Light" panose="020B0502040204020203" pitchFamily="34" charset="-122"/>
              </a:rPr>
              <a:t>语言的内外部技巧的统一，哭、笑、高喊、低吟等丰富复杂的多重情感常寓于精彩的人物独白中。</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344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772795" y="1690370"/>
            <a:ext cx="10318115" cy="5006340"/>
          </a:xfrm>
        </p:spPr>
        <p:txBody>
          <a:bodyPr vert="horz">
            <a:normAutofit fontScale="25000" lnSpcReduction="20000"/>
          </a:bodyPr>
          <a:lstStyle/>
          <a:p>
            <a:pPr marL="0" indent="0">
              <a:lnSpc>
                <a:spcPct val="160000"/>
              </a:lnSpc>
              <a:buNone/>
            </a:pPr>
            <a:r>
              <a:rPr sz="11200" dirty="0" err="1">
                <a:latin typeface="微软雅黑 Light" panose="020B0502040204020203" pitchFamily="34" charset="-122"/>
              </a:rPr>
              <a:t>一、影视表演的语言技巧训练</a:t>
            </a:r>
            <a:endParaRPr sz="11200" dirty="0">
              <a:latin typeface="微软雅黑 Light" panose="020B0502040204020203" pitchFamily="34" charset="-122"/>
            </a:endParaRPr>
          </a:p>
          <a:p>
            <a:pPr marL="0" indent="0">
              <a:lnSpc>
                <a:spcPct val="140000"/>
              </a:lnSpc>
              <a:buFont typeface="Wingdings" panose="05000000000000000000" charset="0"/>
              <a:buNone/>
            </a:pPr>
            <a:r>
              <a:rPr lang="zh-CN" sz="6400" dirty="0">
                <a:latin typeface="微软雅黑 Light" panose="020B0502040204020203" pitchFamily="34" charset="-122"/>
              </a:rPr>
              <a:t>如何处理人物独白？</a:t>
            </a:r>
          </a:p>
          <a:p>
            <a:pPr>
              <a:lnSpc>
                <a:spcPct val="140000"/>
              </a:lnSpc>
              <a:buFont typeface="Wingdings" panose="05000000000000000000" charset="0"/>
              <a:buChar char="Ø"/>
            </a:pPr>
            <a:r>
              <a:rPr lang="zh-CN" sz="6400" dirty="0">
                <a:latin typeface="微软雅黑 Light" panose="020B0502040204020203" pitchFamily="34" charset="-122"/>
              </a:rPr>
              <a:t>首先要理解剧本的时代背景、作品风格和人物性格；</a:t>
            </a:r>
          </a:p>
          <a:p>
            <a:pPr>
              <a:lnSpc>
                <a:spcPct val="140000"/>
              </a:lnSpc>
              <a:buFont typeface="Wingdings" panose="05000000000000000000" charset="0"/>
              <a:buChar char="Ø"/>
            </a:pPr>
            <a:r>
              <a:rPr lang="zh-CN" sz="6400" dirty="0">
                <a:latin typeface="微软雅黑 Light" panose="020B0502040204020203" pitchFamily="34" charset="-122"/>
              </a:rPr>
              <a:t>表演者就应注意独白是整体人物的一部分，是恰到好处的设计，而不能将其塞得太满、太多、太拖，尤其是节奏的把握，假如有很多想法和细节想要对其进行丰富设计，就要进行筛选，找出最好的，不要把所有想法都挤进去；</a:t>
            </a:r>
          </a:p>
          <a:p>
            <a:pPr>
              <a:lnSpc>
                <a:spcPct val="140000"/>
              </a:lnSpc>
              <a:buFont typeface="Wingdings" panose="05000000000000000000" charset="0"/>
              <a:buChar char="Ø"/>
            </a:pPr>
            <a:r>
              <a:rPr lang="zh-CN" sz="6400" dirty="0">
                <a:latin typeface="微软雅黑 Light" panose="020B0502040204020203" pitchFamily="34" charset="-122"/>
              </a:rPr>
              <a:t>处理人物年龄变化的语音，通常来说，青年人是高音，中年人是中音，老年人是沙哑的低音；</a:t>
            </a:r>
          </a:p>
          <a:p>
            <a:pPr>
              <a:lnSpc>
                <a:spcPct val="140000"/>
              </a:lnSpc>
              <a:buFont typeface="Wingdings" panose="05000000000000000000" charset="0"/>
              <a:buChar char="Ø"/>
            </a:pPr>
            <a:r>
              <a:rPr lang="zh-CN" sz="6400" dirty="0">
                <a:latin typeface="微软雅黑 Light" panose="020B0502040204020203" pitchFamily="34" charset="-122"/>
              </a:rPr>
              <a:t>声音的造型，在声区位置上要进行一定的变化控制，人物的身份和个性又会对语言、语气、语调有影响，哭中说、笑中说也要有身份、个性的技巧处理；</a:t>
            </a:r>
          </a:p>
          <a:p>
            <a:pPr>
              <a:lnSpc>
                <a:spcPct val="140000"/>
              </a:lnSpc>
              <a:buFont typeface="Wingdings" panose="05000000000000000000" charset="0"/>
              <a:buChar char="Ø"/>
            </a:pPr>
            <a:r>
              <a:rPr lang="zh-CN" sz="6400" dirty="0">
                <a:latin typeface="微软雅黑 Light" panose="020B0502040204020203" pitchFamily="34" charset="-122"/>
              </a:rPr>
              <a:t>对于人物一生的几个阶段的语音处理，应根据人物不同阶段的人生经历、社会地位，注意由此带来的心态、体态、语音、语气的变化，进行调控，注重其内在联系。</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648335" y="1572895"/>
            <a:ext cx="6319520" cy="5236845"/>
          </a:xfrm>
        </p:spPr>
        <p:txBody>
          <a:bodyPr vert="horz">
            <a:normAutofit fontScale="25000" lnSpcReduction="20000"/>
          </a:bodyPr>
          <a:lstStyle/>
          <a:p>
            <a:pPr marL="0" indent="0">
              <a:lnSpc>
                <a:spcPct val="150000"/>
              </a:lnSpc>
              <a:buNone/>
            </a:pPr>
            <a:r>
              <a:rPr sz="11200" dirty="0" err="1">
                <a:latin typeface="微软雅黑 Light" panose="020B0502040204020203" pitchFamily="34" charset="-122"/>
              </a:rPr>
              <a:t>一、影视表演的语言技巧训练</a:t>
            </a:r>
            <a:endParaRPr sz="11200" dirty="0">
              <a:latin typeface="微软雅黑 Light" panose="020B0502040204020203" pitchFamily="34" charset="-122"/>
            </a:endParaRPr>
          </a:p>
          <a:p>
            <a:pPr marL="0" indent="0">
              <a:lnSpc>
                <a:spcPct val="150000"/>
              </a:lnSpc>
              <a:buFont typeface="Wingdings" panose="05000000000000000000" charset="0"/>
              <a:buChar char="Ø"/>
            </a:pPr>
            <a:r>
              <a:rPr lang="zh-CN" sz="6400" dirty="0">
                <a:latin typeface="微软雅黑 Light" panose="020B0502040204020203" pitchFamily="34" charset="-122"/>
              </a:rPr>
              <a:t>在影视表演中，语音技巧能独立于舞台表演，语音与舞台行动并不是处于不可分离的状态，常有后期配音一说。</a:t>
            </a:r>
          </a:p>
          <a:p>
            <a:pPr marL="0" indent="0">
              <a:lnSpc>
                <a:spcPct val="150000"/>
              </a:lnSpc>
              <a:buFont typeface="Wingdings" panose="05000000000000000000" charset="0"/>
              <a:buChar char="Ø"/>
            </a:pPr>
            <a:r>
              <a:rPr lang="zh-CN" sz="6400" dirty="0">
                <a:latin typeface="微软雅黑 Light" panose="020B0502040204020203" pitchFamily="34" charset="-122"/>
              </a:rPr>
              <a:t>为外国影片配音的历史，从新中国成立开始。</a:t>
            </a:r>
          </a:p>
          <a:p>
            <a:pPr marL="0" indent="0">
              <a:lnSpc>
                <a:spcPct val="150000"/>
              </a:lnSpc>
              <a:buFont typeface="Wingdings" panose="05000000000000000000" charset="0"/>
              <a:buChar char="Ø"/>
            </a:pPr>
            <a:r>
              <a:rPr lang="zh-CN" sz="6400" dirty="0">
                <a:latin typeface="微软雅黑 Light" panose="020B0502040204020203" pitchFamily="34" charset="-122"/>
              </a:rPr>
              <a:t>新中国第一部配音译制片是长影（原东北电影制片厂）配译的前苏联影片《普通一兵》。</a:t>
            </a:r>
          </a:p>
          <a:p>
            <a:pPr marL="0" indent="0">
              <a:lnSpc>
                <a:spcPct val="150000"/>
              </a:lnSpc>
              <a:buFont typeface="Wingdings" panose="05000000000000000000" charset="0"/>
              <a:buChar char="Ø"/>
            </a:pPr>
            <a:r>
              <a:rPr lang="zh-CN" sz="6400" dirty="0">
                <a:latin typeface="微软雅黑 Light" panose="020B0502040204020203" pitchFamily="34" charset="-122"/>
              </a:rPr>
              <a:t>我国一些优秀的配音演员，如张桂兰、毕克、姚念贻、童自荣、向隽殊、乔臻、丁建华、李扬等，通过他们的创造性劳动，使得这种语言的翻译成为一种艺术的再现与再创造；</a:t>
            </a:r>
          </a:p>
          <a:p>
            <a:pPr marL="0" indent="0">
              <a:lnSpc>
                <a:spcPct val="150000"/>
              </a:lnSpc>
              <a:buFont typeface="Wingdings" panose="05000000000000000000" charset="0"/>
              <a:buChar char="Ø"/>
            </a:pPr>
            <a:r>
              <a:rPr lang="zh-CN" sz="6400" dirty="0">
                <a:latin typeface="微软雅黑 Light" panose="020B0502040204020203" pitchFamily="34" charset="-122"/>
              </a:rPr>
              <a:t>一些优秀的演员，如孙道临、谢添、舒绣文、张瑞芳、冯宪珍等，也都分别在影片《王子复仇记》《我们好像见过面》《母亲》《白痴》《办公室的故事》里有精彩的语音表现。</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37" name="image28.png"/>
          <p:cNvPicPr>
            <a:picLocks noChangeAspect="1"/>
          </p:cNvPicPr>
          <p:nvPr/>
        </p:nvPicPr>
        <p:blipFill>
          <a:blip r:embed="rId3" cstate="print"/>
          <a:stretch>
            <a:fillRect/>
          </a:stretch>
        </p:blipFill>
        <p:spPr>
          <a:xfrm>
            <a:off x="6967855" y="1572260"/>
            <a:ext cx="4946015" cy="452818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68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648335" y="1572895"/>
            <a:ext cx="10498455" cy="5236845"/>
          </a:xfrm>
        </p:spPr>
        <p:txBody>
          <a:bodyPr vert="horz">
            <a:normAutofit fontScale="25000" lnSpcReduction="20000"/>
          </a:bodyPr>
          <a:lstStyle/>
          <a:p>
            <a:pPr marL="0" indent="0">
              <a:lnSpc>
                <a:spcPct val="150000"/>
              </a:lnSpc>
              <a:buNone/>
            </a:pPr>
            <a:r>
              <a:rPr sz="11200" dirty="0" err="1">
                <a:latin typeface="微软雅黑 Light" panose="020B0502040204020203" pitchFamily="34" charset="-122"/>
              </a:rPr>
              <a:t>一、影视表演的语言技巧训练</a:t>
            </a:r>
            <a:endParaRPr sz="11200" dirty="0">
              <a:latin typeface="微软雅黑 Light" panose="020B0502040204020203" pitchFamily="34" charset="-122"/>
            </a:endParaRPr>
          </a:p>
          <a:p>
            <a:pPr marL="0" indent="0">
              <a:lnSpc>
                <a:spcPct val="150000"/>
              </a:lnSpc>
              <a:buFont typeface="Wingdings" panose="05000000000000000000" charset="0"/>
              <a:buChar char="Ø"/>
            </a:pPr>
            <a:r>
              <a:rPr lang="zh-CN" sz="7200" dirty="0">
                <a:latin typeface="微软雅黑 Light" panose="020B0502040204020203" pitchFamily="34" charset="-122"/>
              </a:rPr>
              <a:t>语言技巧的训练，不要规范成朗诵，而是要把情感调动起来，在“动”中说，同时理性地加以控制。</a:t>
            </a:r>
          </a:p>
          <a:p>
            <a:pPr marL="0" indent="0">
              <a:lnSpc>
                <a:spcPct val="150000"/>
              </a:lnSpc>
              <a:buFont typeface="Wingdings" panose="05000000000000000000" charset="0"/>
              <a:buChar char="Ø"/>
            </a:pPr>
            <a:r>
              <a:rPr lang="zh-CN" sz="7200" dirty="0">
                <a:latin typeface="微软雅黑 Light" panose="020B0502040204020203" pitchFamily="34" charset="-122"/>
              </a:rPr>
              <a:t>从表面看，语言既要表现生活形态的喜怒哀乐、打摔砍杀，但又不可能是生活情感和动作形态的本身，演员一方面要调动与唤起某种激情，另一方面又要有理性的控制，不致偏离情感表露的轨迹，而出现某种艺术创作中的差错与失误。</a:t>
            </a:r>
          </a:p>
          <a:p>
            <a:pPr marL="0" indent="0">
              <a:lnSpc>
                <a:spcPct val="150000"/>
              </a:lnSpc>
              <a:buFont typeface="Wingdings" panose="05000000000000000000" charset="0"/>
              <a:buChar char="Ø"/>
            </a:pPr>
            <a:r>
              <a:rPr lang="zh-CN" sz="7200" dirty="0">
                <a:latin typeface="微软雅黑 Light" panose="020B0502040204020203" pitchFamily="34" charset="-122"/>
              </a:rPr>
              <a:t>动作是语言的翅膀，“动”中说，使台词内容表达得更淋漓尽致，更生动感人。</a:t>
            </a:r>
          </a:p>
          <a:p>
            <a:pPr marL="0" indent="0">
              <a:lnSpc>
                <a:spcPct val="150000"/>
              </a:lnSpc>
              <a:buFont typeface="Wingdings" panose="05000000000000000000" charset="0"/>
              <a:buChar char="Ø"/>
            </a:pPr>
            <a:r>
              <a:rPr lang="zh-CN" sz="7200" dirty="0">
                <a:latin typeface="微软雅黑 Light" panose="020B0502040204020203" pitchFamily="34" charset="-122"/>
              </a:rPr>
              <a:t>以勤奋去磨炼舞台语言和影视语言的案例：演员石挥在话剧《正气歌》中对其所饰演的文天祥的精湛的台词处理，电影《我这一辈子》中“我”的多段震撼人心的独白、旁白；金山在《风暴》中饰演的施洋大律师在车站广场上启发、鼓动民众的辩护词；孙道临在《王子复仇记》中饰演的哈姆雷特王子的“生存还是毁灭……”的大段独白；于是之在《茶馆》中饰演的王利发的几段念白</a:t>
            </a:r>
            <a:r>
              <a:rPr lang="en-US" altLang="zh-CN" sz="7200" dirty="0">
                <a:latin typeface="微软雅黑 Light" panose="020B0502040204020203" pitchFamily="34" charset="-122"/>
              </a:rPr>
              <a:t>……</a:t>
            </a:r>
          </a:p>
          <a:p>
            <a:pPr marL="0" indent="0">
              <a:lnSpc>
                <a:spcPct val="150000"/>
              </a:lnSpc>
              <a:buFont typeface="Wingdings" panose="05000000000000000000" charset="0"/>
              <a:buChar char="Ø"/>
            </a:pPr>
            <a:r>
              <a:rPr lang="en-US" altLang="zh-CN" sz="7200" dirty="0">
                <a:latin typeface="微软雅黑 Light" panose="020B0502040204020203" pitchFamily="34" charset="-122"/>
              </a:rPr>
              <a:t>“</a:t>
            </a:r>
            <a:r>
              <a:rPr lang="en-US" altLang="zh-CN" sz="7200" dirty="0" err="1">
                <a:latin typeface="微软雅黑 Light" panose="020B0502040204020203" pitchFamily="34" charset="-122"/>
              </a:rPr>
              <a:t>舞台语</a:t>
            </a:r>
            <a:r>
              <a:rPr lang="en-US" altLang="zh-CN" sz="7200" dirty="0">
                <a:latin typeface="微软雅黑 Light" panose="020B0502040204020203" pitchFamily="34" charset="-122"/>
              </a:rPr>
              <a:t>”“</a:t>
            </a:r>
            <a:r>
              <a:rPr lang="en-US" altLang="zh-CN" sz="7200" dirty="0" err="1">
                <a:latin typeface="微软雅黑 Light" panose="020B0502040204020203" pitchFamily="34" charset="-122"/>
              </a:rPr>
              <a:t>舞台对话应该像动听的歌唱</a:t>
            </a:r>
            <a:r>
              <a:rPr lang="en-US" altLang="zh-CN" sz="7200" dirty="0">
                <a:latin typeface="微软雅黑 Light" panose="020B0502040204020203" pitchFamily="34" charset="-122"/>
              </a:rPr>
              <a:t>”，</a:t>
            </a:r>
            <a:r>
              <a:rPr lang="en-US" altLang="zh-CN" sz="7200" dirty="0" err="1">
                <a:latin typeface="微软雅黑 Light" panose="020B0502040204020203" pitchFamily="34" charset="-122"/>
              </a:rPr>
              <a:t>应有基调、变调、主音、装饰音、颤音、呼吸运用等若干技巧</a:t>
            </a:r>
            <a:r>
              <a:rPr lang="zh-CN" altLang="en-US" sz="7200" dirty="0">
                <a:latin typeface="微软雅黑 Light" panose="020B0502040204020203" pitchFamily="34" charset="-122"/>
              </a:rPr>
              <a:t>。（</a:t>
            </a:r>
            <a:r>
              <a:rPr lang="en-US" altLang="zh-CN" sz="7200" dirty="0" err="1">
                <a:latin typeface="微软雅黑 Light" panose="020B0502040204020203" pitchFamily="34" charset="-122"/>
                <a:sym typeface="+mn-ea"/>
              </a:rPr>
              <a:t>石挥</a:t>
            </a:r>
            <a:r>
              <a:rPr lang="zh-CN" altLang="en-US" sz="72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1109980" y="692785"/>
            <a:ext cx="9971405" cy="5180330"/>
          </a:xfrm>
          <a:prstGeom prst="rect">
            <a:avLst/>
          </a:prstGeom>
          <a:solidFill>
            <a:srgbClr val="FFFFFF">
              <a:alpha val="48000"/>
            </a:srgbClr>
          </a:solidFill>
          <a:ln>
            <a:solidFill>
              <a:srgbClr val="E96C6C">
                <a:lumMod val="60000"/>
                <a:lumOff val="40000"/>
                <a:alpha val="21000"/>
              </a:srgbClr>
            </a:solidFill>
          </a:ln>
        </p:spPr>
        <p:style>
          <a:lnRef idx="2">
            <a:srgbClr val="E96C6C">
              <a:shade val="50000"/>
            </a:srgbClr>
          </a:lnRef>
          <a:fillRef idx="1">
            <a:srgbClr val="E96C6C"/>
          </a:fillRef>
          <a:effectRef idx="0">
            <a:srgbClr val="E96C6C"/>
          </a:effectRef>
          <a:fontRef idx="minor">
            <a:sysClr val="window" lastClr="FFFFFF"/>
          </a:fontRef>
        </p:style>
        <p:txBody>
          <a:bodyPr rtlCol="0" anchor="ctr"/>
          <a:lstStyle/>
          <a:p>
            <a:pPr algn="ctr">
              <a:lnSpc>
                <a:spcPct val="120000"/>
              </a:lnSpc>
            </a:pPr>
            <a:endParaRPr kumimoji="1" lang="zh-CN" altLang="en-US" sz="1600" b="1">
              <a:solidFill>
                <a:sysClr val="window" lastClr="FFFFFF"/>
              </a:solidFill>
              <a:latin typeface="Arial" panose="020B0604020202020204" pitchFamily="34" charset="0"/>
              <a:ea typeface="微软雅黑" panose="020B0503020204020204" pitchFamily="34" charset="-122"/>
            </a:endParaRPr>
          </a:p>
        </p:txBody>
      </p:sp>
      <p:cxnSp>
        <p:nvCxnSpPr>
          <p:cNvPr id="6" name="直接连接符 5"/>
          <p:cNvCxnSpPr/>
          <p:nvPr>
            <p:custDataLst>
              <p:tags r:id="rId3"/>
            </p:custDataLst>
          </p:nvPr>
        </p:nvCxnSpPr>
        <p:spPr>
          <a:xfrm>
            <a:off x="6661383" y="2031546"/>
            <a:ext cx="0" cy="2705100"/>
          </a:xfrm>
          <a:prstGeom prst="line">
            <a:avLst/>
          </a:prstGeom>
          <a:ln w="1270">
            <a:solidFill>
              <a:sysClr val="window" lastClr="FFFFFF">
                <a:lumMod val="85000"/>
              </a:sysClr>
            </a:solidFill>
            <a:prstDash val="dash"/>
          </a:ln>
        </p:spPr>
        <p:style>
          <a:lnRef idx="1">
            <a:srgbClr val="E96C6C"/>
          </a:lnRef>
          <a:fillRef idx="0">
            <a:srgbClr val="E96C6C"/>
          </a:fillRef>
          <a:effectRef idx="0">
            <a:srgbClr val="E96C6C"/>
          </a:effectRef>
          <a:fontRef idx="minor">
            <a:sysClr val="windowText" lastClr="000000"/>
          </a:fontRef>
        </p:style>
      </p:cxnSp>
      <p:sp>
        <p:nvSpPr>
          <p:cNvPr id="8" name="任意多边形: 形状 7"/>
          <p:cNvSpPr>
            <a:spLocks noChangeAspect="1"/>
          </p:cNvSpPr>
          <p:nvPr>
            <p:custDataLst>
              <p:tags r:id="rId4"/>
            </p:custDataLst>
          </p:nvPr>
        </p:nvSpPr>
        <p:spPr>
          <a:xfrm>
            <a:off x="5583608" y="5393625"/>
            <a:ext cx="301625"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9" name="任意多边形: 形状 8"/>
          <p:cNvSpPr>
            <a:spLocks noChangeAspect="1"/>
          </p:cNvSpPr>
          <p:nvPr>
            <p:custDataLst>
              <p:tags r:id="rId5"/>
            </p:custDataLst>
          </p:nvPr>
        </p:nvSpPr>
        <p:spPr>
          <a:xfrm>
            <a:off x="6004613" y="5393625"/>
            <a:ext cx="301625"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11" name="任意多边形: 形状 10"/>
          <p:cNvSpPr>
            <a:spLocks noChangeAspect="1"/>
          </p:cNvSpPr>
          <p:nvPr>
            <p:custDataLst>
              <p:tags r:id="rId6"/>
            </p:custDataLst>
          </p:nvPr>
        </p:nvSpPr>
        <p:spPr>
          <a:xfrm>
            <a:off x="1701218" y="810195"/>
            <a:ext cx="311150"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12" name="任意多边形: 形状 11"/>
          <p:cNvSpPr>
            <a:spLocks noChangeAspect="1"/>
          </p:cNvSpPr>
          <p:nvPr>
            <p:custDataLst>
              <p:tags r:id="rId7"/>
            </p:custDataLst>
          </p:nvPr>
        </p:nvSpPr>
        <p:spPr>
          <a:xfrm>
            <a:off x="2169213" y="810195"/>
            <a:ext cx="311150"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7" name="文本框 6"/>
          <p:cNvSpPr txBox="1"/>
          <p:nvPr>
            <p:custDataLst>
              <p:tags r:id="rId8"/>
            </p:custDataLst>
          </p:nvPr>
        </p:nvSpPr>
        <p:spPr>
          <a:xfrm>
            <a:off x="7188515" y="2031092"/>
            <a:ext cx="3182615" cy="2544860"/>
          </a:xfrm>
          <a:prstGeom prst="rect">
            <a:avLst/>
          </a:prstGeom>
          <a:noFill/>
        </p:spPr>
        <p:txBody>
          <a:bodyPr wrap="square" lIns="91440" tIns="45720" rIns="91440" bIns="45720" rtlCol="0" anchor="ctr" anchorCtr="0">
            <a:normAutofit/>
          </a:bodyPr>
          <a:lstStyle>
            <a:defPPr>
              <a:defRPr lang="zh-CN"/>
            </a:defPPr>
            <a:lvl1pPr fontAlgn="auto">
              <a:lnSpc>
                <a:spcPct val="130000"/>
              </a:lnSpc>
              <a:spcAft>
                <a:spcPts val="1000"/>
              </a:spcAft>
              <a:defRPr sz="1600" spc="150"/>
            </a:lvl1pPr>
          </a:lstStyle>
          <a:p>
            <a:pPr lvl="0" indent="0" algn="l" fontAlgn="ctr">
              <a:lnSpc>
                <a:spcPct val="100000"/>
              </a:lnSpc>
              <a:spcBef>
                <a:spcPts val="0"/>
              </a:spcBef>
              <a:spcAft>
                <a:spcPts val="0"/>
              </a:spcAft>
              <a:buClr>
                <a:srgbClr val="E96C6C"/>
              </a:buClr>
              <a:buSzPct val="100000"/>
              <a:buFont typeface="WPS-Bullets" pitchFamily="2" charset="0"/>
              <a:buNone/>
            </a:pPr>
            <a:r>
              <a:rPr lang="en-US" spc="180" dirty="0">
                <a:solidFill>
                  <a:sysClr val="windowText" lastClr="000000">
                    <a:lumMod val="85000"/>
                    <a:lumOff val="15000"/>
                  </a:sysClr>
                </a:solidFill>
                <a:latin typeface="微软雅黑 Light" panose="020B0502040204020203" pitchFamily="34" charset="-122"/>
                <a:ea typeface="微软雅黑 Light" panose="020B0502040204020203" pitchFamily="34" charset="-122"/>
                <a:cs typeface="微软雅黑 Light" panose="020B0502040204020203" pitchFamily="34" charset="-122"/>
              </a:rPr>
              <a:t>20</a:t>
            </a:r>
            <a:r>
              <a:rPr spc="180" dirty="0">
                <a:solidFill>
                  <a:sysClr val="windowText" lastClr="000000">
                    <a:lumMod val="85000"/>
                    <a:lumOff val="15000"/>
                  </a:sysClr>
                </a:solidFill>
                <a:latin typeface="微软雅黑 Light" panose="020B0502040204020203" pitchFamily="34" charset="-122"/>
                <a:ea typeface="微软雅黑 Light" panose="020B0502040204020203" pitchFamily="34" charset="-122"/>
                <a:cs typeface="微软雅黑 Light" panose="020B0502040204020203" pitchFamily="34" charset="-122"/>
              </a:rPr>
              <a:t>世纪</a:t>
            </a:r>
            <a:r>
              <a:rPr lang="en-US" spc="180" dirty="0">
                <a:solidFill>
                  <a:sysClr val="windowText" lastClr="000000">
                    <a:lumMod val="85000"/>
                    <a:lumOff val="15000"/>
                  </a:sysClr>
                </a:solidFill>
                <a:latin typeface="微软雅黑 Light" panose="020B0502040204020203" pitchFamily="34" charset="-122"/>
                <a:ea typeface="微软雅黑 Light" panose="020B0502040204020203" pitchFamily="34" charset="-122"/>
                <a:cs typeface="微软雅黑 Light" panose="020B0502040204020203" pitchFamily="34" charset="-122"/>
              </a:rPr>
              <a:t>50</a:t>
            </a:r>
            <a:r>
              <a:rPr spc="180" dirty="0">
                <a:solidFill>
                  <a:sysClr val="windowText" lastClr="000000">
                    <a:lumMod val="85000"/>
                    <a:lumOff val="15000"/>
                  </a:sysClr>
                </a:solidFill>
                <a:latin typeface="微软雅黑 Light" panose="020B0502040204020203" pitchFamily="34" charset="-122"/>
                <a:ea typeface="微软雅黑 Light" panose="020B0502040204020203" pitchFamily="34" charset="-122"/>
                <a:cs typeface="微软雅黑 Light" panose="020B0502040204020203" pitchFamily="34" charset="-122"/>
              </a:rPr>
              <a:t>年代末，在表演艺术院校的语言教学里曾经有过向民族艺术语言传统学习的号召，一时间单弦、大鼓、梆子、琴书、快板等都纷纷走进教室，语言说唱大师侯宝林、白凤鸣、骆玉笙、魏喜奎等都成为艺术院校的客座教授，为学生讲学</a:t>
            </a:r>
            <a:r>
              <a:rPr lang="zh-CN" spc="180" dirty="0">
                <a:solidFill>
                  <a:sysClr val="windowText" lastClr="000000">
                    <a:lumMod val="85000"/>
                    <a:lumOff val="15000"/>
                  </a:sysClr>
                </a:solidFill>
                <a:latin typeface="微软雅黑 Light" panose="020B0502040204020203" pitchFamily="34" charset="-122"/>
                <a:ea typeface="微软雅黑 Light" panose="020B0502040204020203" pitchFamily="34" charset="-122"/>
                <a:cs typeface="微软雅黑 Light" panose="020B0502040204020203" pitchFamily="34" charset="-122"/>
              </a:rPr>
              <a:t>。</a:t>
            </a:r>
          </a:p>
        </p:txBody>
      </p:sp>
      <p:sp>
        <p:nvSpPr>
          <p:cNvPr id="16" name="文本框 15"/>
          <p:cNvSpPr txBox="1"/>
          <p:nvPr>
            <p:custDataLst>
              <p:tags r:id="rId9"/>
            </p:custDataLst>
          </p:nvPr>
        </p:nvSpPr>
        <p:spPr>
          <a:xfrm>
            <a:off x="2012950" y="1289685"/>
            <a:ext cx="3529330" cy="4583430"/>
          </a:xfrm>
          <a:prstGeom prst="rect">
            <a:avLst/>
          </a:prstGeom>
          <a:noFill/>
        </p:spPr>
        <p:txBody>
          <a:bodyPr wrap="square" lIns="91440" tIns="45720" rIns="91440" bIns="45720" rtlCol="0" anchor="ctr" anchorCtr="0"/>
          <a:lstStyle/>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“语言必须亲切、生动、流利、口语、轻松”</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“清晰的口齿沉重的字，动人的声韵醉人的音”</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“念字千斤重，听者自动容”</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“声音的流露要靠气息的支持，善歌者必先调其气”</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“声音、口齿、气息，不可缺一，必配合好”</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“气口是忙中吸取，快而不乱”</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“久动伤音，久静伤气”</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“冬练三九，夏练三伏”</a:t>
            </a:r>
          </a:p>
          <a:p>
            <a:pPr marL="0" indent="0" algn="l" fontAlgn="auto">
              <a:lnSpc>
                <a:spcPct val="110000"/>
              </a:lnSpc>
              <a:spcBef>
                <a:spcPts val="0"/>
              </a:spcBef>
              <a:spcAft>
                <a:spcPts val="0"/>
              </a:spcAft>
              <a:buSzPct val="100000"/>
              <a:buNone/>
            </a:pPr>
            <a:r>
              <a:rPr lang="zh-CN" altLang="en-US" sz="1600" b="1" spc="200" dirty="0">
                <a:solidFill>
                  <a:schemeClr val="accent1"/>
                </a:solidFill>
                <a:latin typeface="楷体" panose="02010609060101010101" charset="-122"/>
                <a:ea typeface="楷体" panose="02010609060101010101" charset="-122"/>
                <a:cs typeface="楷体" panose="02010609060101010101" charset="-122"/>
              </a:rPr>
              <a:t>“演员一分一秒放弃‘想’不行，放弃‘练’也不行，净想不练是空的，净练不想是傻子。烂熟不等于渗透。百听不厌的东西是千锤百炼出来的。”</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8392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648335" y="1572895"/>
            <a:ext cx="10498455" cy="5236845"/>
          </a:xfrm>
        </p:spPr>
        <p:txBody>
          <a:bodyPr vert="horz">
            <a:normAutofit fontScale="30000" lnSpcReduction="20000"/>
          </a:bodyPr>
          <a:lstStyle/>
          <a:p>
            <a:pPr marL="0" indent="0">
              <a:lnSpc>
                <a:spcPct val="150000"/>
              </a:lnSpc>
              <a:buNone/>
            </a:pPr>
            <a:r>
              <a:rPr sz="9300" dirty="0" err="1">
                <a:latin typeface="微软雅黑 Light" panose="020B0502040204020203" pitchFamily="34" charset="-122"/>
              </a:rPr>
              <a:t>二、影视表演的声乐技巧训练</a:t>
            </a:r>
            <a:endParaRPr sz="9300" dirty="0">
              <a:latin typeface="微软雅黑 Light" panose="020B0502040204020203" pitchFamily="34" charset="-122"/>
            </a:endParaRPr>
          </a:p>
          <a:p>
            <a:pPr>
              <a:lnSpc>
                <a:spcPct val="150000"/>
              </a:lnSpc>
            </a:pPr>
            <a:r>
              <a:rPr lang="zh-CN" sz="6400" dirty="0">
                <a:latin typeface="微软雅黑 Light" panose="020B0502040204020203" pitchFamily="34" charset="-122"/>
              </a:rPr>
              <a:t>声乐技巧的训练和语言、形体技巧的训练一样，语言、形体技巧训练的目的不是为了把学生培养成朗诵家、舞蹈家、武术家，而是作为演员的基本功训练的一种方法。声乐和声音的训练的目的是训练学生能够科学地运用自己的声音，更好地进行表演创作；</a:t>
            </a:r>
          </a:p>
          <a:p>
            <a:pPr>
              <a:lnSpc>
                <a:spcPct val="150000"/>
              </a:lnSpc>
            </a:pPr>
            <a:r>
              <a:rPr lang="zh-CN" sz="6400" dirty="0">
                <a:latin typeface="微软雅黑 Light" panose="020B0502040204020203" pitchFamily="34" charset="-122"/>
              </a:rPr>
              <a:t>学生要有一种敏锐的听觉训练，培养自己精准地分析音高、音强、音色的听觉能力，区别旋律的能力，调整声音技巧的能力，达到气息贯通、声音洪亮、气声结合、吐字清晰以及对乐感、节奏感的准确把握</a:t>
            </a:r>
            <a:r>
              <a:rPr lang="zh-CN" altLang="en-US" sz="6400" dirty="0">
                <a:latin typeface="微软雅黑 Light" panose="020B0502040204020203" pitchFamily="34" charset="-122"/>
              </a:rPr>
              <a:t>；</a:t>
            </a:r>
          </a:p>
          <a:p>
            <a:pPr>
              <a:lnSpc>
                <a:spcPct val="150000"/>
              </a:lnSpc>
            </a:pPr>
            <a:r>
              <a:rPr lang="en-US" altLang="zh-CN" sz="6400" dirty="0" err="1">
                <a:latin typeface="微软雅黑 Light" panose="020B0502040204020203" pitchFamily="34" charset="-122"/>
              </a:rPr>
              <a:t>不要忽视声音技巧性的把握在艺术语言中的运用</a:t>
            </a:r>
            <a:r>
              <a:rPr lang="en-US" altLang="zh-CN" sz="6400" dirty="0">
                <a:latin typeface="微软雅黑 Light" panose="020B0502040204020203" pitchFamily="34" charset="-122"/>
              </a:rPr>
              <a:t>，“</a:t>
            </a:r>
            <a:r>
              <a:rPr lang="en-US" altLang="zh-CN" sz="6400" dirty="0" err="1">
                <a:latin typeface="微软雅黑 Light" panose="020B0502040204020203" pitchFamily="34" charset="-122"/>
              </a:rPr>
              <a:t>声情并茂”是声乐训练的总体要求</a:t>
            </a:r>
            <a:r>
              <a:rPr lang="en-US" altLang="zh-CN" sz="6400" dirty="0">
                <a:latin typeface="微软雅黑 Light" panose="020B0502040204020203" pitchFamily="34" charset="-122"/>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221130" y="1572895"/>
            <a:ext cx="4908102" cy="5236845"/>
          </a:xfrm>
        </p:spPr>
        <p:txBody>
          <a:bodyPr vert="horz">
            <a:normAutofit fontScale="30000" lnSpcReduction="20000"/>
          </a:bodyPr>
          <a:lstStyle/>
          <a:p>
            <a:pPr marL="0" indent="0">
              <a:lnSpc>
                <a:spcPct val="150000"/>
              </a:lnSpc>
              <a:buNone/>
            </a:pPr>
            <a:r>
              <a:rPr sz="9300" dirty="0" err="1">
                <a:latin typeface="微软雅黑 Light" panose="020B0502040204020203" pitchFamily="34" charset="-122"/>
              </a:rPr>
              <a:t>三、影视表演的形体技巧训练</a:t>
            </a:r>
            <a:endParaRPr sz="9300" dirty="0">
              <a:latin typeface="微软雅黑 Light" panose="020B0502040204020203" pitchFamily="34" charset="-122"/>
            </a:endParaRPr>
          </a:p>
          <a:p>
            <a:pPr>
              <a:lnSpc>
                <a:spcPct val="150000"/>
              </a:lnSpc>
            </a:pPr>
            <a:r>
              <a:rPr lang="zh-CN" sz="6400" dirty="0">
                <a:latin typeface="微软雅黑 Light" panose="020B0502040204020203" pitchFamily="34" charset="-122"/>
                <a:sym typeface="+mn-ea"/>
              </a:rPr>
              <a:t>形体技巧训练是专业演员不可忽视的重要的基本功。</a:t>
            </a:r>
          </a:p>
          <a:p>
            <a:pPr>
              <a:lnSpc>
                <a:spcPct val="150000"/>
              </a:lnSpc>
            </a:pPr>
            <a:r>
              <a:rPr lang="zh-CN" sz="6400" dirty="0">
                <a:latin typeface="微软雅黑 Light" panose="020B0502040204020203" pitchFamily="34" charset="-122"/>
                <a:sym typeface="+mn-ea"/>
              </a:rPr>
              <a:t>形体技巧训练的目标</a:t>
            </a:r>
            <a:r>
              <a:rPr lang="en-US" altLang="zh-CN" sz="6400" dirty="0">
                <a:latin typeface="微软雅黑 Light" panose="020B0502040204020203" pitchFamily="34" charset="-122"/>
                <a:sym typeface="+mn-ea"/>
              </a:rPr>
              <a:t>——</a:t>
            </a:r>
            <a:r>
              <a:rPr lang="zh-CN" sz="6400" dirty="0">
                <a:latin typeface="微软雅黑 Light" panose="020B0502040204020203" pitchFamily="34" charset="-122"/>
              </a:rPr>
              <a:t>训练视觉的记忆力、观察力、模仿力和造型的想象力，使肢体动作训练有素，具有适应性、可塑性，柔韧有度，灵活自如，增强肢体动作的表现力。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1" name="image30.png"/>
          <p:cNvPicPr>
            <a:picLocks noChangeAspect="1"/>
          </p:cNvPicPr>
          <p:nvPr/>
        </p:nvPicPr>
        <p:blipFill>
          <a:blip r:embed="rId3" cstate="print"/>
          <a:stretch>
            <a:fillRect/>
          </a:stretch>
        </p:blipFill>
        <p:spPr>
          <a:xfrm>
            <a:off x="8841105" y="1742440"/>
            <a:ext cx="3347085" cy="2515235"/>
          </a:xfrm>
          <a:prstGeom prst="rect">
            <a:avLst/>
          </a:prstGeom>
        </p:spPr>
      </p:pic>
      <p:pic>
        <p:nvPicPr>
          <p:cNvPr id="43" name="image31.png"/>
          <p:cNvPicPr>
            <a:picLocks noChangeAspect="1"/>
          </p:cNvPicPr>
          <p:nvPr/>
        </p:nvPicPr>
        <p:blipFill>
          <a:blip r:embed="rId4" cstate="print"/>
          <a:stretch>
            <a:fillRect/>
          </a:stretch>
        </p:blipFill>
        <p:spPr>
          <a:xfrm>
            <a:off x="5129231" y="4241165"/>
            <a:ext cx="3714115" cy="2616835"/>
          </a:xfrm>
          <a:prstGeom prst="rect">
            <a:avLst/>
          </a:prstGeom>
        </p:spPr>
      </p:pic>
      <p:sp>
        <p:nvSpPr>
          <p:cNvPr id="100" name="文本框 99"/>
          <p:cNvSpPr txBox="1"/>
          <p:nvPr/>
        </p:nvSpPr>
        <p:spPr>
          <a:xfrm>
            <a:off x="5727700" y="3889375"/>
            <a:ext cx="2743835" cy="368300"/>
          </a:xfrm>
          <a:prstGeom prst="rect">
            <a:avLst/>
          </a:prstGeom>
          <a:noFill/>
          <a:ln w="9525">
            <a:noFill/>
          </a:ln>
        </p:spPr>
        <p:txBody>
          <a:bodyPr wrap="square">
            <a:spAutoFit/>
          </a:bodyPr>
          <a:lstStyle/>
          <a:p>
            <a:pPr indent="0"/>
            <a:r>
              <a:rPr lang="zh-CN" b="0">
                <a:latin typeface="微软雅黑 Light" panose="020B0502040204020203" pitchFamily="34" charset="-122"/>
                <a:ea typeface="微软雅黑 Light" panose="020B0502040204020203" pitchFamily="34" charset="-122"/>
              </a:rPr>
              <a:t>唐国强等在上形体训练课</a:t>
            </a:r>
            <a:endParaRPr lang="zh-CN" altLang="en-US" b="0">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9105265" y="4257675"/>
            <a:ext cx="2955290" cy="368300"/>
          </a:xfrm>
          <a:prstGeom prst="rect">
            <a:avLst/>
          </a:prstGeom>
          <a:noFill/>
          <a:ln w="9525">
            <a:noFill/>
          </a:ln>
        </p:spPr>
        <p:txBody>
          <a:bodyPr wrap="square">
            <a:spAutoFit/>
          </a:bodyPr>
          <a:lstStyle/>
          <a:p>
            <a:pPr indent="0"/>
            <a:r>
              <a:rPr lang="zh-CN" b="0">
                <a:latin typeface="微软雅黑 Light" panose="020B0502040204020203" pitchFamily="34" charset="-122"/>
                <a:ea typeface="微软雅黑 Light" panose="020B0502040204020203" pitchFamily="34" charset="-122"/>
              </a:rPr>
              <a:t>宋春丽等在上形体训练课</a:t>
            </a:r>
            <a:endParaRPr lang="zh-CN" altLang="en-US" b="0">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8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648335" y="1572895"/>
            <a:ext cx="10499090" cy="4977765"/>
          </a:xfrm>
        </p:spPr>
        <p:txBody>
          <a:bodyPr vert="horz">
            <a:normAutofit fontScale="25000" lnSpcReduction="20000"/>
          </a:bodyPr>
          <a:lstStyle/>
          <a:p>
            <a:pPr marL="0" indent="0">
              <a:lnSpc>
                <a:spcPct val="150000"/>
              </a:lnSpc>
              <a:buNone/>
            </a:pPr>
            <a:r>
              <a:rPr sz="11200" dirty="0" err="1">
                <a:latin typeface="微软雅黑 Light" panose="020B0502040204020203" pitchFamily="34" charset="-122"/>
              </a:rPr>
              <a:t>三、影视表演的形体技巧训练</a:t>
            </a:r>
            <a:endParaRPr sz="11200" dirty="0">
              <a:latin typeface="微软雅黑 Light" panose="020B0502040204020203" pitchFamily="34" charset="-122"/>
            </a:endParaRPr>
          </a:p>
          <a:p>
            <a:pPr>
              <a:lnSpc>
                <a:spcPct val="150000"/>
              </a:lnSpc>
            </a:pPr>
            <a:r>
              <a:rPr lang="zh-CN" sz="6400" dirty="0">
                <a:latin typeface="微软雅黑 Light" panose="020B0502040204020203" pitchFamily="34" charset="-122"/>
                <a:sym typeface="+mn-ea"/>
              </a:rPr>
              <a:t>舞蹈课是形体训练的一部分。舞蹈艺术与影视艺术的相同之处是，都是以演员的自身体态、情感来表达人物心理，塑造艺术形象和反映生活；二者的不同之处是，影视更趋向于写实而舞蹈更趋向于写意；</a:t>
            </a:r>
          </a:p>
          <a:p>
            <a:pPr>
              <a:lnSpc>
                <a:spcPct val="150000"/>
              </a:lnSpc>
            </a:pPr>
            <a:r>
              <a:rPr sz="6400" dirty="0">
                <a:latin typeface="微软雅黑 Light" panose="020B0502040204020203" pitchFamily="34" charset="-122"/>
              </a:rPr>
              <a:t>开设戏曲武功身段、武术课，练习摸爬滚打、擒拿格斗，了解民族的刀剑拳术技能，是向传统戏曲艺术虚拟写意表演学习的重要内容，目的是培养学生具有一种民族传统的精气神</a:t>
            </a:r>
            <a:r>
              <a:rPr lang="zh-CN" sz="6400" dirty="0">
                <a:latin typeface="微软雅黑 Light" panose="020B0502040204020203" pitchFamily="34" charset="-122"/>
              </a:rPr>
              <a:t>；</a:t>
            </a:r>
            <a:endParaRPr sz="6400" dirty="0">
              <a:latin typeface="微软雅黑 Light" panose="020B0502040204020203" pitchFamily="34" charset="-122"/>
            </a:endParaRPr>
          </a:p>
          <a:p>
            <a:pPr>
              <a:lnSpc>
                <a:spcPct val="150000"/>
              </a:lnSpc>
            </a:pPr>
            <a:r>
              <a:rPr sz="6400" dirty="0" err="1">
                <a:latin typeface="微软雅黑 Light" panose="020B0502040204020203" pitchFamily="34" charset="-122"/>
              </a:rPr>
              <a:t>形体训练从消除每个人动作的“个性”毛病开始，克服习惯性，达到规范化</a:t>
            </a:r>
            <a:r>
              <a:rPr lang="zh-CN" sz="6400" dirty="0">
                <a:latin typeface="微软雅黑 Light" panose="020B0502040204020203" pitchFamily="34" charset="-122"/>
              </a:rPr>
              <a:t>；</a:t>
            </a:r>
          </a:p>
          <a:p>
            <a:pPr>
              <a:lnSpc>
                <a:spcPct val="150000"/>
              </a:lnSpc>
            </a:pPr>
            <a:r>
              <a:rPr sz="6400" dirty="0" err="1">
                <a:latin typeface="微软雅黑 Light" panose="020B0502040204020203" pitchFamily="34" charset="-122"/>
              </a:rPr>
              <a:t>舞蹈、武术以及一切形体技能的训练，是在提高演员的形体基本素质，目的是使演员表演时具备可塑性极强的形体条件</a:t>
            </a:r>
            <a:r>
              <a:rPr lang="zh-CN" sz="6400" dirty="0">
                <a:latin typeface="微软雅黑 Light" panose="020B0502040204020203" pitchFamily="34" charset="-122"/>
              </a:rPr>
              <a:t>；</a:t>
            </a:r>
            <a:endParaRPr sz="6400" dirty="0">
              <a:latin typeface="微软雅黑 Light" panose="020B0502040204020203" pitchFamily="34" charset="-122"/>
            </a:endParaRPr>
          </a:p>
          <a:p>
            <a:pPr>
              <a:lnSpc>
                <a:spcPct val="150000"/>
              </a:lnSpc>
            </a:pPr>
            <a:r>
              <a:rPr sz="6400" dirty="0">
                <a:latin typeface="微软雅黑 Light" panose="020B0502040204020203" pitchFamily="34" charset="-122"/>
              </a:rPr>
              <a:t>斯坦尼斯拉夫斯基：“体现器官和形体技术在我们艺术中起着十分重要的作用，它们能使演员的看不见的创作生活成为看得见的。”“外部体现之所以重要，就因为它是传达内在的‘人的精神生活的’。”“不能用没有受过训练的身体来表达人的内在精神生活的最细致的过程，正如不能用一些走调的乐器来演奏贝多芬的《第九交响乐》一样。”</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412115" y="1286510"/>
            <a:ext cx="9138285" cy="5471795"/>
          </a:xfrm>
        </p:spPr>
        <p:txBody>
          <a:bodyPr vert="horz">
            <a:normAutofit fontScale="25000" lnSpcReduction="20000"/>
          </a:bodyPr>
          <a:lstStyle/>
          <a:p>
            <a:pPr marL="0" indent="0">
              <a:lnSpc>
                <a:spcPct val="150000"/>
              </a:lnSpc>
              <a:buNone/>
            </a:pPr>
            <a:r>
              <a:rPr sz="11200" dirty="0" err="1">
                <a:latin typeface="微软雅黑 Light" panose="020B0502040204020203" pitchFamily="34" charset="-122"/>
              </a:rPr>
              <a:t>三、影视表演的形体技巧训练</a:t>
            </a:r>
            <a:endParaRPr sz="11200" dirty="0">
              <a:latin typeface="微软雅黑 Light" panose="020B0502040204020203" pitchFamily="34" charset="-122"/>
            </a:endParaRPr>
          </a:p>
          <a:p>
            <a:pPr>
              <a:lnSpc>
                <a:spcPct val="120000"/>
              </a:lnSpc>
            </a:pPr>
            <a:r>
              <a:rPr lang="zh-CN" sz="7200" dirty="0">
                <a:latin typeface="微软雅黑 Light" panose="020B0502040204020203" pitchFamily="34" charset="-122"/>
                <a:sym typeface="+mn-ea"/>
              </a:rPr>
              <a:t>案例</a:t>
            </a:r>
            <a:r>
              <a:rPr lang="en-US" altLang="zh-CN" sz="7200" dirty="0">
                <a:latin typeface="微软雅黑 Light" panose="020B0502040204020203" pitchFamily="34" charset="-122"/>
                <a:sym typeface="+mn-ea"/>
              </a:rPr>
              <a:t>——</a:t>
            </a:r>
            <a:r>
              <a:rPr lang="zh-CN" sz="7200" dirty="0">
                <a:latin typeface="微软雅黑 Light" panose="020B0502040204020203" pitchFamily="34" charset="-122"/>
                <a:sym typeface="+mn-ea"/>
              </a:rPr>
              <a:t>金山谈到自己在《风暴》中饰演的施洋在车站广场上的台词创作时，曾介绍他在形体动作上的技巧处理：</a:t>
            </a:r>
          </a:p>
          <a:p>
            <a:pPr>
              <a:lnSpc>
                <a:spcPct val="120000"/>
              </a:lnSpc>
            </a:pPr>
            <a:r>
              <a:rPr lang="zh-CN" sz="6400" dirty="0">
                <a:latin typeface="楷体" panose="02010609060101010101" charset="-122"/>
                <a:ea typeface="楷体" panose="02010609060101010101" charset="-122"/>
                <a:cs typeface="楷体" panose="02010609060101010101" charset="-122"/>
                <a:sym typeface="+mn-ea"/>
              </a:rPr>
              <a:t>“‘演讲’这个片段的行动是要揭露敌人和唤起工人斗争。施洋面对着对象———凶恶的敌人，在工人群众激愤的鼓舞下，心情非常激动，心想‘是时候了！’……他撩袍，转身一顿步，在‘冲头’的内心节奏中，用较缓慢的近似圆场的步伐，登上了台阶，又一转身，放下袍叉，双手向后一背，身体微微摇晃了一下（这种摇晃，我体会是戏曲中亮相的诀窍）……然后展胸转颈，双目锋利地俯视着阶下的敌人……心想，‘马上要对准他开火’，于是从容不迫、抑扬有致、顿挫分明、节奏铿锵地说出了九百字的长段独白……讲到激烈的时候，有时身体向左一侧，随即转颈向右一看（看敌人，继续判断）；有时左手提襟，右手用劲似的旁斜向敌人一指；有时像拉山膀似的两臂向左右平展并同时用大指、食指、中指拨弄袖口，使他起到近似水袖的作用；有时左手提襟，右手向右前侧方一抖袖……当讲到最激烈的时候（也就是这个片段的高潮），就把脖子向后一仰，使前额的散发直线似的甩向后脑，达成甩发的效果，正是在这个时候，角色的‘核心’‘醒狮’就表现出来了。”</a:t>
            </a:r>
            <a:endParaRPr lang="zh-CN" sz="6400" dirty="0">
              <a:latin typeface="微软雅黑 Light" panose="020B0502040204020203" pitchFamily="34" charset="-122"/>
              <a:ea typeface="楷体" panose="02010609060101010101" charset="-122"/>
              <a:cs typeface="楷体" panose="02010609060101010101" charset="-122"/>
              <a:sym typeface="+mn-ea"/>
            </a:endParaRPr>
          </a:p>
          <a:p>
            <a:pPr>
              <a:lnSpc>
                <a:spcPct val="110000"/>
              </a:lnSpc>
            </a:pPr>
            <a:r>
              <a:rPr lang="zh-CN" sz="7200" dirty="0">
                <a:latin typeface="微软雅黑 Light" panose="020B0502040204020203" pitchFamily="34" charset="-122"/>
                <a:sym typeface="+mn-ea"/>
              </a:rPr>
              <a:t>从对这段台词的外部动作处理中，可以看出其对我国传统戏曲表演的借鉴与吸收。可见，形体动作技巧在处理人物台词时对表现人物的性格同样重要。</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5" name="image32.png"/>
          <p:cNvPicPr>
            <a:picLocks noChangeAspect="1"/>
          </p:cNvPicPr>
          <p:nvPr/>
        </p:nvPicPr>
        <p:blipFill>
          <a:blip r:embed="rId3" cstate="print"/>
          <a:stretch>
            <a:fillRect/>
          </a:stretch>
        </p:blipFill>
        <p:spPr>
          <a:xfrm>
            <a:off x="9551035" y="1940560"/>
            <a:ext cx="2637155" cy="243522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76300" y="182880"/>
            <a:ext cx="11349990" cy="1325880"/>
          </a:xfrm>
        </p:spPr>
        <p:txBody>
          <a:bodyPr/>
          <a:lstStyle/>
          <a:p>
            <a:pPr algn="just"/>
            <a:r>
              <a:rPr lang="zh-CN" altLang="en-US" sz="3600"/>
              <a:t>第三节 影视表演语言技巧、形体动作、声乐的综合训练</a:t>
            </a:r>
          </a:p>
        </p:txBody>
      </p:sp>
      <p:sp>
        <p:nvSpPr>
          <p:cNvPr id="3" name="文本占位符 2"/>
          <p:cNvSpPr>
            <a:spLocks noGrp="1"/>
          </p:cNvSpPr>
          <p:nvPr>
            <p:ph type="body" orient="vert" idx="1"/>
          </p:nvPr>
        </p:nvSpPr>
        <p:spPr>
          <a:xfrm>
            <a:off x="648334" y="1572895"/>
            <a:ext cx="11293619" cy="5236845"/>
          </a:xfrm>
        </p:spPr>
        <p:txBody>
          <a:bodyPr vert="horz">
            <a:normAutofit/>
          </a:bodyPr>
          <a:lstStyle/>
          <a:p>
            <a:pPr marL="0" indent="0">
              <a:lnSpc>
                <a:spcPct val="150000"/>
              </a:lnSpc>
              <a:buNone/>
            </a:pPr>
            <a:r>
              <a:rPr dirty="0" err="1">
                <a:latin typeface="微软雅黑 Light" panose="020B0502040204020203" pitchFamily="34" charset="-122"/>
              </a:rPr>
              <a:t>三、影视表演的形体技巧训练</a:t>
            </a:r>
            <a:endParaRPr dirty="0">
              <a:latin typeface="微软雅黑 Light" panose="020B0502040204020203" pitchFamily="34" charset="-122"/>
            </a:endParaRPr>
          </a:p>
          <a:p>
            <a:pPr>
              <a:lnSpc>
                <a:spcPct val="200000"/>
              </a:lnSpc>
            </a:pPr>
            <a:r>
              <a:rPr sz="2000" dirty="0" err="1">
                <a:latin typeface="楷体" panose="02010609060101010101" pitchFamily="49" charset="-122"/>
                <a:ea typeface="楷体" panose="02010609060101010101" pitchFamily="49" charset="-122"/>
                <a:sym typeface="+mn-ea"/>
              </a:rPr>
              <a:t>斯坦尼斯拉夫斯基</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在舞台上不应该有为手势而做出的手势</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我不承认舞台上的任何手势，只承认动作</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每一个角色</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都有不同的手势</a:t>
            </a:r>
            <a:r>
              <a:rPr sz="2000" dirty="0">
                <a:latin typeface="楷体" panose="02010609060101010101" pitchFamily="49" charset="-122"/>
                <a:ea typeface="楷体" panose="02010609060101010101" pitchFamily="49" charset="-122"/>
                <a:sym typeface="+mn-ea"/>
              </a:rPr>
              <a:t>”。</a:t>
            </a:r>
          </a:p>
          <a:p>
            <a:pPr>
              <a:lnSpc>
                <a:spcPct val="200000"/>
              </a:lnSpc>
            </a:pPr>
            <a:r>
              <a:rPr sz="2000" dirty="0" err="1">
                <a:latin typeface="微软雅黑 Light" panose="020B0502040204020203" pitchFamily="34" charset="-122"/>
                <a:sym typeface="+mn-ea"/>
              </a:rPr>
              <a:t>掌握人物的不同手势也是演员形态技巧的重要部分</a:t>
            </a:r>
            <a:r>
              <a:rPr sz="2000" dirty="0">
                <a:latin typeface="微软雅黑 Light" panose="020B0502040204020203" pitchFamily="34" charset="-122"/>
                <a:sym typeface="+mn-ea"/>
              </a:rPr>
              <a:t>。</a:t>
            </a:r>
          </a:p>
          <a:p>
            <a:pPr>
              <a:lnSpc>
                <a:spcPct val="200000"/>
              </a:lnSpc>
            </a:pPr>
            <a:r>
              <a:rPr sz="2000" dirty="0" err="1">
                <a:latin typeface="微软雅黑 Light" panose="020B0502040204020203" pitchFamily="34" charset="-122"/>
                <a:sym typeface="+mn-ea"/>
              </a:rPr>
              <a:t>手势的表达都要有训练有素的形体技巧作支撑</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0515600" cy="1325563"/>
          </a:xfrm>
        </p:spPr>
        <p:txBody>
          <a:bodyPr>
            <a:normAutofit/>
          </a:bodyPr>
          <a:lstStyle/>
          <a:p>
            <a:r>
              <a:rPr lang="zh-CN" altLang="en-US" sz="3600"/>
              <a:t>第一节 表演艺术的特性和影视表演的特点</a:t>
            </a:r>
          </a:p>
        </p:txBody>
      </p:sp>
      <p:sp>
        <p:nvSpPr>
          <p:cNvPr id="3" name="文本占位符 2"/>
          <p:cNvSpPr>
            <a:spLocks noGrp="1"/>
          </p:cNvSpPr>
          <p:nvPr>
            <p:ph type="body" orient="vert" idx="1"/>
          </p:nvPr>
        </p:nvSpPr>
        <p:spPr>
          <a:xfrm>
            <a:off x="763905" y="1825625"/>
            <a:ext cx="11415395" cy="4351655"/>
          </a:xfrm>
        </p:spPr>
        <p:txBody>
          <a:bodyPr vert="horz">
            <a:normAutofit/>
          </a:bodyPr>
          <a:lstStyle/>
          <a:p>
            <a:pPr marL="0" indent="0">
              <a:buNone/>
            </a:pPr>
            <a:r>
              <a:rPr lang="zh-CN" altLang="en-US" dirty="0"/>
              <a:t>一、表演艺术和影视表演艺术的发展简说</a:t>
            </a:r>
          </a:p>
          <a:p>
            <a:pPr marL="0" indent="0">
              <a:buNone/>
            </a:pPr>
            <a:endParaRPr lang="zh-CN" altLang="en-US" dirty="0"/>
          </a:p>
          <a:p>
            <a:pPr marL="0" indent="0">
              <a:buNone/>
            </a:pPr>
            <a:r>
              <a:rPr lang="zh-CN" altLang="en-US" sz="2400" dirty="0"/>
              <a:t>电影及电影表演艺术：电影是一门仅有一百多年历史的艺术。电影表演是摄影机拍摄下来的演员表演的影像，是现代科技发展下的一种影像表演形态。</a:t>
            </a:r>
          </a:p>
          <a:p>
            <a:pPr algn="l"/>
            <a:endParaRPr lang="zh-CN" altLang="en-US" sz="2400" dirty="0"/>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1109980" y="1289050"/>
            <a:ext cx="9971405" cy="5450205"/>
          </a:xfrm>
          <a:prstGeom prst="rect">
            <a:avLst/>
          </a:prstGeom>
          <a:solidFill>
            <a:srgbClr val="FFFFFF">
              <a:alpha val="48000"/>
            </a:srgbClr>
          </a:solidFill>
          <a:ln>
            <a:solidFill>
              <a:srgbClr val="E96C6C">
                <a:lumMod val="60000"/>
                <a:lumOff val="40000"/>
                <a:alpha val="21000"/>
              </a:srgbClr>
            </a:solidFill>
          </a:ln>
        </p:spPr>
        <p:style>
          <a:lnRef idx="2">
            <a:srgbClr val="E96C6C">
              <a:shade val="50000"/>
            </a:srgbClr>
          </a:lnRef>
          <a:fillRef idx="1">
            <a:srgbClr val="E96C6C"/>
          </a:fillRef>
          <a:effectRef idx="0">
            <a:srgbClr val="E96C6C"/>
          </a:effectRef>
          <a:fontRef idx="minor">
            <a:sysClr val="window" lastClr="FFFFFF"/>
          </a:fontRef>
        </p:style>
        <p:txBody>
          <a:bodyPr rtlCol="0" anchor="ctr"/>
          <a:lstStyle/>
          <a:p>
            <a:pPr algn="ctr">
              <a:lnSpc>
                <a:spcPct val="120000"/>
              </a:lnSpc>
            </a:pPr>
            <a:endParaRPr kumimoji="1" lang="zh-CN" altLang="en-US" sz="1600" b="1">
              <a:solidFill>
                <a:sysClr val="window" lastClr="FFFFFF"/>
              </a:solidFill>
              <a:latin typeface="Arial" panose="020B0604020202020204" pitchFamily="34" charset="0"/>
              <a:ea typeface="微软雅黑" panose="020B0503020204020204" pitchFamily="34" charset="-122"/>
            </a:endParaRPr>
          </a:p>
        </p:txBody>
      </p:sp>
      <p:cxnSp>
        <p:nvCxnSpPr>
          <p:cNvPr id="6" name="直接连接符 5"/>
          <p:cNvCxnSpPr/>
          <p:nvPr>
            <p:custDataLst>
              <p:tags r:id="rId3"/>
            </p:custDataLst>
          </p:nvPr>
        </p:nvCxnSpPr>
        <p:spPr>
          <a:xfrm>
            <a:off x="6661383" y="2031546"/>
            <a:ext cx="0" cy="2705100"/>
          </a:xfrm>
          <a:prstGeom prst="line">
            <a:avLst/>
          </a:prstGeom>
          <a:ln w="1270">
            <a:solidFill>
              <a:sysClr val="window" lastClr="FFFFFF">
                <a:lumMod val="85000"/>
              </a:sysClr>
            </a:solidFill>
            <a:prstDash val="dash"/>
          </a:ln>
        </p:spPr>
        <p:style>
          <a:lnRef idx="1">
            <a:srgbClr val="E96C6C"/>
          </a:lnRef>
          <a:fillRef idx="0">
            <a:srgbClr val="E96C6C"/>
          </a:fillRef>
          <a:effectRef idx="0">
            <a:srgbClr val="E96C6C"/>
          </a:effectRef>
          <a:fontRef idx="minor">
            <a:sysClr val="windowText" lastClr="000000"/>
          </a:fontRef>
        </p:style>
      </p:cxnSp>
      <p:sp>
        <p:nvSpPr>
          <p:cNvPr id="8" name="任意多边形: 形状 7"/>
          <p:cNvSpPr>
            <a:spLocks noChangeAspect="1"/>
          </p:cNvSpPr>
          <p:nvPr>
            <p:custDataLst>
              <p:tags r:id="rId4"/>
            </p:custDataLst>
          </p:nvPr>
        </p:nvSpPr>
        <p:spPr>
          <a:xfrm>
            <a:off x="5603928" y="6141655"/>
            <a:ext cx="301625"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9" name="任意多边形: 形状 8"/>
          <p:cNvSpPr>
            <a:spLocks noChangeAspect="1"/>
          </p:cNvSpPr>
          <p:nvPr>
            <p:custDataLst>
              <p:tags r:id="rId5"/>
            </p:custDataLst>
          </p:nvPr>
        </p:nvSpPr>
        <p:spPr>
          <a:xfrm>
            <a:off x="6031918" y="6141655"/>
            <a:ext cx="301625" cy="479425"/>
          </a:xfrm>
          <a:custGeom>
            <a:avLst/>
            <a:gdLst>
              <a:gd name="connsiteX0" fmla="*/ 0 w 950118"/>
              <a:gd name="connsiteY0" fmla="*/ 0 h 1464467"/>
              <a:gd name="connsiteX1" fmla="*/ 950118 w 950118"/>
              <a:gd name="connsiteY1" fmla="*/ 0 h 1464467"/>
              <a:gd name="connsiteX2" fmla="*/ 950118 w 950118"/>
              <a:gd name="connsiteY2" fmla="*/ 950118 h 1464467"/>
              <a:gd name="connsiteX3" fmla="*/ 945895 w 950118"/>
              <a:gd name="connsiteY3" fmla="*/ 1007193 h 1464467"/>
              <a:gd name="connsiteX4" fmla="*/ 534143 w 950118"/>
              <a:gd name="connsiteY4" fmla="*/ 1464467 h 1464467"/>
              <a:gd name="connsiteX5" fmla="*/ 525809 w 950118"/>
              <a:gd name="connsiteY5" fmla="*/ 1463322 h 1464467"/>
              <a:gd name="connsiteX6" fmla="*/ 525809 w 950118"/>
              <a:gd name="connsiteY6" fmla="*/ 950118 h 1464467"/>
              <a:gd name="connsiteX7" fmla="*/ 0 w 950118"/>
              <a:gd name="connsiteY7" fmla="*/ 950118 h 1464467"/>
              <a:gd name="connsiteX0-1" fmla="*/ 0 w 950118"/>
              <a:gd name="connsiteY0-2" fmla="*/ 0 h 1464467"/>
              <a:gd name="connsiteX1-3" fmla="*/ 950118 w 950118"/>
              <a:gd name="connsiteY1-4" fmla="*/ 0 h 1464467"/>
              <a:gd name="connsiteX2-5" fmla="*/ 950118 w 950118"/>
              <a:gd name="connsiteY2-6" fmla="*/ 950118 h 1464467"/>
              <a:gd name="connsiteX3-7" fmla="*/ 534143 w 950118"/>
              <a:gd name="connsiteY3-8" fmla="*/ 1464467 h 1464467"/>
              <a:gd name="connsiteX4-9" fmla="*/ 525809 w 950118"/>
              <a:gd name="connsiteY4-10" fmla="*/ 1463322 h 1464467"/>
              <a:gd name="connsiteX5-11" fmla="*/ 525809 w 950118"/>
              <a:gd name="connsiteY5-12" fmla="*/ 950118 h 1464467"/>
              <a:gd name="connsiteX6-13" fmla="*/ 0 w 950118"/>
              <a:gd name="connsiteY6-14" fmla="*/ 950118 h 1464467"/>
              <a:gd name="connsiteX7-15" fmla="*/ 0 w 950118"/>
              <a:gd name="connsiteY7-16" fmla="*/ 0 h 1464467"/>
              <a:gd name="connsiteX0-17" fmla="*/ 0 w 950118"/>
              <a:gd name="connsiteY0-18" fmla="*/ 0 h 1464467"/>
              <a:gd name="connsiteX1-19" fmla="*/ 950118 w 950118"/>
              <a:gd name="connsiteY1-20" fmla="*/ 0 h 1464467"/>
              <a:gd name="connsiteX2-21" fmla="*/ 950118 w 950118"/>
              <a:gd name="connsiteY2-22" fmla="*/ 950118 h 1464467"/>
              <a:gd name="connsiteX3-23" fmla="*/ 534143 w 950118"/>
              <a:gd name="connsiteY3-24" fmla="*/ 1464467 h 1464467"/>
              <a:gd name="connsiteX4-25" fmla="*/ 525809 w 950118"/>
              <a:gd name="connsiteY4-26" fmla="*/ 1463322 h 1464467"/>
              <a:gd name="connsiteX5-27" fmla="*/ 525809 w 950118"/>
              <a:gd name="connsiteY5-28" fmla="*/ 950118 h 1464467"/>
              <a:gd name="connsiteX6-29" fmla="*/ 0 w 950118"/>
              <a:gd name="connsiteY6-30" fmla="*/ 950118 h 1464467"/>
              <a:gd name="connsiteX7-31" fmla="*/ 0 w 950118"/>
              <a:gd name="connsiteY7-32" fmla="*/ 0 h 1464467"/>
              <a:gd name="connsiteX0-33" fmla="*/ 0 w 950118"/>
              <a:gd name="connsiteY0-34" fmla="*/ 0 h 1463322"/>
              <a:gd name="connsiteX1-35" fmla="*/ 950118 w 950118"/>
              <a:gd name="connsiteY1-36" fmla="*/ 0 h 1463322"/>
              <a:gd name="connsiteX2-37" fmla="*/ 950118 w 950118"/>
              <a:gd name="connsiteY2-38" fmla="*/ 950118 h 1463322"/>
              <a:gd name="connsiteX3-39" fmla="*/ 525809 w 950118"/>
              <a:gd name="connsiteY3-40" fmla="*/ 1463322 h 1463322"/>
              <a:gd name="connsiteX4-41" fmla="*/ 525809 w 950118"/>
              <a:gd name="connsiteY4-42" fmla="*/ 950118 h 1463322"/>
              <a:gd name="connsiteX5-43" fmla="*/ 0 w 950118"/>
              <a:gd name="connsiteY5-44" fmla="*/ 950118 h 1463322"/>
              <a:gd name="connsiteX6-45" fmla="*/ 0 w 950118"/>
              <a:gd name="connsiteY6-46" fmla="*/ 0 h 1463322"/>
              <a:gd name="connsiteX0-47" fmla="*/ 0 w 950118"/>
              <a:gd name="connsiteY0-48" fmla="*/ 0 h 1463322"/>
              <a:gd name="connsiteX1-49" fmla="*/ 950118 w 950118"/>
              <a:gd name="connsiteY1-50" fmla="*/ 0 h 1463322"/>
              <a:gd name="connsiteX2-51" fmla="*/ 950118 w 950118"/>
              <a:gd name="connsiteY2-52" fmla="*/ 950118 h 1463322"/>
              <a:gd name="connsiteX3-53" fmla="*/ 525809 w 950118"/>
              <a:gd name="connsiteY3-54" fmla="*/ 1463322 h 1463322"/>
              <a:gd name="connsiteX4-55" fmla="*/ 525809 w 950118"/>
              <a:gd name="connsiteY4-56" fmla="*/ 950118 h 1463322"/>
              <a:gd name="connsiteX5-57" fmla="*/ 0 w 950118"/>
              <a:gd name="connsiteY5-58" fmla="*/ 950118 h 1463322"/>
              <a:gd name="connsiteX6-59" fmla="*/ 0 w 950118"/>
              <a:gd name="connsiteY6-60" fmla="*/ 0 h 1463322"/>
              <a:gd name="connsiteX0-61" fmla="*/ 0 w 950118"/>
              <a:gd name="connsiteY0-62" fmla="*/ 0 h 1463322"/>
              <a:gd name="connsiteX1-63" fmla="*/ 950118 w 950118"/>
              <a:gd name="connsiteY1-64" fmla="*/ 0 h 1463322"/>
              <a:gd name="connsiteX2-65" fmla="*/ 950118 w 950118"/>
              <a:gd name="connsiteY2-66" fmla="*/ 923925 h 1463322"/>
              <a:gd name="connsiteX3-67" fmla="*/ 525809 w 950118"/>
              <a:gd name="connsiteY3-68" fmla="*/ 1463322 h 1463322"/>
              <a:gd name="connsiteX4-69" fmla="*/ 525809 w 950118"/>
              <a:gd name="connsiteY4-70" fmla="*/ 950118 h 1463322"/>
              <a:gd name="connsiteX5-71" fmla="*/ 0 w 950118"/>
              <a:gd name="connsiteY5-72" fmla="*/ 950118 h 1463322"/>
              <a:gd name="connsiteX6-73" fmla="*/ 0 w 950118"/>
              <a:gd name="connsiteY6-74" fmla="*/ 0 h 1463322"/>
              <a:gd name="connsiteX0-75" fmla="*/ 0 w 950118"/>
              <a:gd name="connsiteY0-76" fmla="*/ 0 h 1463322"/>
              <a:gd name="connsiteX1-77" fmla="*/ 950118 w 950118"/>
              <a:gd name="connsiteY1-78" fmla="*/ 0 h 1463322"/>
              <a:gd name="connsiteX2-79" fmla="*/ 950118 w 950118"/>
              <a:gd name="connsiteY2-80" fmla="*/ 923925 h 1463322"/>
              <a:gd name="connsiteX3-81" fmla="*/ 525809 w 950118"/>
              <a:gd name="connsiteY3-82" fmla="*/ 1463322 h 1463322"/>
              <a:gd name="connsiteX4-83" fmla="*/ 525809 w 950118"/>
              <a:gd name="connsiteY4-84" fmla="*/ 950118 h 1463322"/>
              <a:gd name="connsiteX5-85" fmla="*/ 0 w 950118"/>
              <a:gd name="connsiteY5-86" fmla="*/ 950118 h 1463322"/>
              <a:gd name="connsiteX6-87" fmla="*/ 0 w 950118"/>
              <a:gd name="connsiteY6-88" fmla="*/ 0 h 1463322"/>
              <a:gd name="connsiteX0-89" fmla="*/ 0 w 950118"/>
              <a:gd name="connsiteY0-90" fmla="*/ 0 h 1463322"/>
              <a:gd name="connsiteX1-91" fmla="*/ 950118 w 950118"/>
              <a:gd name="connsiteY1-92" fmla="*/ 0 h 1463322"/>
              <a:gd name="connsiteX2-93" fmla="*/ 950118 w 950118"/>
              <a:gd name="connsiteY2-94" fmla="*/ 923925 h 1463322"/>
              <a:gd name="connsiteX3-95" fmla="*/ 525809 w 950118"/>
              <a:gd name="connsiteY3-96" fmla="*/ 1463322 h 1463322"/>
              <a:gd name="connsiteX4-97" fmla="*/ 525809 w 950118"/>
              <a:gd name="connsiteY4-98" fmla="*/ 950118 h 1463322"/>
              <a:gd name="connsiteX5-99" fmla="*/ 0 w 950118"/>
              <a:gd name="connsiteY5-100" fmla="*/ 950118 h 1463322"/>
              <a:gd name="connsiteX6-101" fmla="*/ 0 w 950118"/>
              <a:gd name="connsiteY6-102" fmla="*/ 0 h 1463322"/>
              <a:gd name="connsiteX0-103" fmla="*/ 0 w 950118"/>
              <a:gd name="connsiteY0-104" fmla="*/ 0 h 1463322"/>
              <a:gd name="connsiteX1-105" fmla="*/ 950118 w 950118"/>
              <a:gd name="connsiteY1-106" fmla="*/ 0 h 1463322"/>
              <a:gd name="connsiteX2-107" fmla="*/ 950118 w 950118"/>
              <a:gd name="connsiteY2-108" fmla="*/ 923925 h 1463322"/>
              <a:gd name="connsiteX3-109" fmla="*/ 525809 w 950118"/>
              <a:gd name="connsiteY3-110" fmla="*/ 1463322 h 1463322"/>
              <a:gd name="connsiteX4-111" fmla="*/ 525809 w 950118"/>
              <a:gd name="connsiteY4-112" fmla="*/ 950118 h 1463322"/>
              <a:gd name="connsiteX5-113" fmla="*/ 0 w 950118"/>
              <a:gd name="connsiteY5-114" fmla="*/ 950118 h 1463322"/>
              <a:gd name="connsiteX6-115" fmla="*/ 0 w 950118"/>
              <a:gd name="connsiteY6-116" fmla="*/ 0 h 146332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950118" h="1463322">
                <a:moveTo>
                  <a:pt x="0" y="0"/>
                </a:moveTo>
                <a:lnTo>
                  <a:pt x="950118" y="0"/>
                </a:lnTo>
                <a:lnTo>
                  <a:pt x="950118" y="923925"/>
                </a:lnTo>
                <a:cubicBezTo>
                  <a:pt x="946074" y="1377362"/>
                  <a:pt x="596527" y="1463322"/>
                  <a:pt x="525809" y="1463322"/>
                </a:cubicBezTo>
                <a:lnTo>
                  <a:pt x="525809" y="950118"/>
                </a:lnTo>
                <a:lnTo>
                  <a:pt x="0" y="950118"/>
                </a:lnTo>
                <a:lnTo>
                  <a:pt x="0" y="0"/>
                </a:ln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11" name="任意多边形: 形状 10"/>
          <p:cNvSpPr>
            <a:spLocks noChangeAspect="1"/>
          </p:cNvSpPr>
          <p:nvPr>
            <p:custDataLst>
              <p:tags r:id="rId6"/>
            </p:custDataLst>
          </p:nvPr>
        </p:nvSpPr>
        <p:spPr>
          <a:xfrm>
            <a:off x="1502463" y="1288985"/>
            <a:ext cx="311150"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12" name="任意多边形: 形状 11"/>
          <p:cNvSpPr>
            <a:spLocks noChangeAspect="1"/>
          </p:cNvSpPr>
          <p:nvPr>
            <p:custDataLst>
              <p:tags r:id="rId7"/>
            </p:custDataLst>
          </p:nvPr>
        </p:nvSpPr>
        <p:spPr>
          <a:xfrm>
            <a:off x="1924103" y="1288985"/>
            <a:ext cx="311150" cy="479425"/>
          </a:xfrm>
          <a:custGeom>
            <a:avLst/>
            <a:gdLst>
              <a:gd name="connsiteX0" fmla="*/ 139021 w 311296"/>
              <a:gd name="connsiteY0" fmla="*/ 0 h 479441"/>
              <a:gd name="connsiteX1" fmla="*/ 139021 w 311296"/>
              <a:gd name="connsiteY1" fmla="*/ 168145 h 479441"/>
              <a:gd name="connsiteX2" fmla="*/ 311296 w 311296"/>
              <a:gd name="connsiteY2" fmla="*/ 168145 h 479441"/>
              <a:gd name="connsiteX3" fmla="*/ 311296 w 311296"/>
              <a:gd name="connsiteY3" fmla="*/ 479441 h 479441"/>
              <a:gd name="connsiteX4" fmla="*/ 0 w 311296"/>
              <a:gd name="connsiteY4" fmla="*/ 479441 h 479441"/>
              <a:gd name="connsiteX5" fmla="*/ 0 w 311296"/>
              <a:gd name="connsiteY5" fmla="*/ 176727 h 479441"/>
              <a:gd name="connsiteX6" fmla="*/ 139021 w 311296"/>
              <a:gd name="connsiteY6" fmla="*/ 0 h 47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296" h="479441">
                <a:moveTo>
                  <a:pt x="139021" y="0"/>
                </a:moveTo>
                <a:lnTo>
                  <a:pt x="139021" y="168145"/>
                </a:lnTo>
                <a:lnTo>
                  <a:pt x="311296" y="168145"/>
                </a:lnTo>
                <a:lnTo>
                  <a:pt x="311296" y="479441"/>
                </a:lnTo>
                <a:lnTo>
                  <a:pt x="0" y="479441"/>
                </a:lnTo>
                <a:lnTo>
                  <a:pt x="0" y="176727"/>
                </a:lnTo>
                <a:cubicBezTo>
                  <a:pt x="1325" y="28164"/>
                  <a:pt x="115851" y="0"/>
                  <a:pt x="139021" y="0"/>
                </a:cubicBezTo>
                <a:close/>
              </a:path>
            </a:pathLst>
          </a:custGeom>
          <a:solidFill>
            <a:schemeClr val="bg1">
              <a:lumMod val="65000"/>
            </a:schemeClr>
          </a:solidFill>
          <a:ln>
            <a:noFill/>
          </a:ln>
        </p:spPr>
        <p:style>
          <a:lnRef idx="2">
            <a:srgbClr val="E96C6C">
              <a:shade val="50000"/>
            </a:srgbClr>
          </a:lnRef>
          <a:fillRef idx="1">
            <a:srgbClr val="E96C6C"/>
          </a:fillRef>
          <a:effectRef idx="0">
            <a:srgbClr val="E96C6C"/>
          </a:effectRef>
          <a:fontRef idx="minor">
            <a:sysClr val="window" lastClr="FFFFFF"/>
          </a:fontRef>
        </p:style>
        <p:txBody>
          <a:bodyPr wrap="square" rtlCol="0" anchor="ctr">
            <a:noAutofit/>
          </a:bodyPr>
          <a:lstStyle/>
          <a:p>
            <a:pPr algn="ctr">
              <a:lnSpc>
                <a:spcPct val="120000"/>
              </a:lnSpc>
            </a:pPr>
            <a:endParaRPr lang="zh-CN" altLang="en-US">
              <a:solidFill>
                <a:sysClr val="window" lastClr="FFFFFF"/>
              </a:solidFill>
              <a:latin typeface="Arial" panose="020B0604020202020204" pitchFamily="34" charset="0"/>
              <a:ea typeface="微软雅黑" panose="020B0503020204020204" pitchFamily="34" charset="-122"/>
            </a:endParaRPr>
          </a:p>
        </p:txBody>
      </p:sp>
      <p:sp>
        <p:nvSpPr>
          <p:cNvPr id="7" name="文本框 6"/>
          <p:cNvSpPr txBox="1"/>
          <p:nvPr>
            <p:custDataLst>
              <p:tags r:id="rId8"/>
            </p:custDataLst>
          </p:nvPr>
        </p:nvSpPr>
        <p:spPr>
          <a:xfrm>
            <a:off x="6848475" y="2337435"/>
            <a:ext cx="4232275" cy="4402455"/>
          </a:xfrm>
          <a:prstGeom prst="rect">
            <a:avLst/>
          </a:prstGeom>
          <a:noFill/>
        </p:spPr>
        <p:txBody>
          <a:bodyPr wrap="square" lIns="91440" tIns="45720" rIns="91440" bIns="45720" rtlCol="0" anchor="ctr" anchorCtr="0"/>
          <a:lstStyle>
            <a:defPPr>
              <a:defRPr lang="zh-CN"/>
            </a:defPPr>
            <a:lvl1pPr fontAlgn="auto">
              <a:lnSpc>
                <a:spcPct val="130000"/>
              </a:lnSpc>
              <a:spcAft>
                <a:spcPts val="1000"/>
              </a:spcAft>
              <a:defRPr sz="1600" spc="150"/>
            </a:lvl1pPr>
          </a:lstStyle>
          <a:p>
            <a:pPr>
              <a:lnSpc>
                <a:spcPct val="160000"/>
              </a:lnSpc>
            </a:pPr>
            <a:r>
              <a:rPr sz="18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作为演员，除了要在语言、声音、形体等方面提高自己的基本素质外，还需全面加强自身在文学艺术和思想道德方面的修养，认识社会，洞察事物，感悟人生。</a:t>
            </a:r>
          </a:p>
          <a:p>
            <a:pPr>
              <a:lnSpc>
                <a:spcPct val="160000"/>
              </a:lnSpc>
            </a:pPr>
            <a:r>
              <a:rPr sz="18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想要成为一名真正的演员，应为自己立下这样的座右铭</a:t>
            </a:r>
            <a:r>
              <a:rPr sz="18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sz="1800" dirty="0" err="1">
                <a:latin typeface="微软雅黑 Light" panose="020B0502040204020203" pitchFamily="34" charset="-122"/>
                <a:ea typeface="微软雅黑 Light" panose="020B0502040204020203" pitchFamily="34" charset="-122"/>
                <a:cs typeface="微软雅黑 Light" panose="020B0502040204020203" pitchFamily="34" charset="-122"/>
                <a:sym typeface="+mn-ea"/>
              </a:rPr>
              <a:t>认认真真地演戏，老老实实地做人。活到老，学到老</a:t>
            </a:r>
            <a:r>
              <a:rPr sz="18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endParaRPr lang="zh-CN" altLang="en-US" sz="1800" b="1" spc="200" dirty="0">
              <a:solidFill>
                <a:schemeClr val="accent1"/>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a:p>
            <a:pPr>
              <a:lnSpc>
                <a:spcPct val="200000"/>
              </a:lnSpc>
            </a:pPr>
            <a:endParaRPr lang="zh-CN" altLang="en-US" sz="1800" b="1" spc="200" dirty="0">
              <a:solidFill>
                <a:schemeClr val="accent1"/>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sp>
        <p:nvSpPr>
          <p:cNvPr id="16" name="文本框 15"/>
          <p:cNvSpPr txBox="1"/>
          <p:nvPr>
            <p:custDataLst>
              <p:tags r:id="rId9"/>
            </p:custDataLst>
          </p:nvPr>
        </p:nvSpPr>
        <p:spPr>
          <a:xfrm>
            <a:off x="2235200" y="1556385"/>
            <a:ext cx="3443605" cy="5132705"/>
          </a:xfrm>
          <a:prstGeom prst="rect">
            <a:avLst/>
          </a:prstGeom>
          <a:noFill/>
        </p:spPr>
        <p:txBody>
          <a:bodyPr wrap="square" lIns="91440" tIns="45720" rIns="91440" bIns="45720" rtlCol="0" anchor="ctr" anchorCtr="0"/>
          <a:lstStyle/>
          <a:p>
            <a:pPr algn="just">
              <a:lnSpc>
                <a:spcPct val="150000"/>
              </a:lnSpc>
            </a:pPr>
            <a:r>
              <a:rPr lang="zh-CN">
                <a:latin typeface="楷体" panose="02010609060101010101" charset="-122"/>
                <a:ea typeface="楷体" panose="02010609060101010101" charset="-122"/>
                <a:cs typeface="楷体" panose="02010609060101010101" charset="-122"/>
                <a:sym typeface="+mn-ea"/>
              </a:rPr>
              <a:t>演</a:t>
            </a:r>
            <a:r>
              <a:rPr>
                <a:latin typeface="楷体" panose="02010609060101010101" charset="-122"/>
                <a:ea typeface="楷体" panose="02010609060101010101" charset="-122"/>
                <a:cs typeface="楷体" panose="02010609060101010101" charset="-122"/>
                <a:sym typeface="+mn-ea"/>
              </a:rPr>
              <a:t>员于是之：“我尊重有书生气的、‘学者化’的同行们，在他们面前我自惭形秽；学习之心，油然而生。我最害怕演员的无知，更害怕把无知当做有趣者。演员必须是一个刻苦读书并从中得到读书之乐的人。或者他竟是一个杂家。浅薄，而不觉其浅薄，是最可悲的。我自己，只不过是一个浅薄而能自知浅薄的小学生。这样，便能促使我不断地有些长进。”</a:t>
            </a:r>
          </a:p>
          <a:p>
            <a:pPr algn="just">
              <a:lnSpc>
                <a:spcPct val="200000"/>
              </a:lnSpc>
            </a:pPr>
            <a:endParaRPr lang="zh-CN" altLang="en-US" b="1" spc="200">
              <a:solidFill>
                <a:schemeClr val="accent1"/>
              </a:solidFill>
              <a:latin typeface="楷体" panose="02010609060101010101" charset="-122"/>
              <a:ea typeface="楷体" panose="02010609060101010101" charset="-122"/>
              <a:cs typeface="楷体" panose="02010609060101010101"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2" name="标题 1"/>
          <p:cNvSpPr>
            <a:spLocks noGrp="1"/>
          </p:cNvSpPr>
          <p:nvPr/>
        </p:nvSpPr>
        <p:spPr>
          <a:xfrm>
            <a:off x="899160" y="420370"/>
            <a:ext cx="11349990" cy="8686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微软雅黑 Light" panose="020B0502040204020203" pitchFamily="34" charset="-122"/>
                <a:cs typeface="+mj-cs"/>
              </a:defRPr>
            </a:lvl1pPr>
          </a:lstStyle>
          <a:p>
            <a:pPr algn="just"/>
            <a:r>
              <a:rPr lang="zh-CN" altLang="en-US" sz="3600"/>
              <a:t>第三节 影视表演语言技巧、形体动作、声乐的综合训练</a:t>
            </a:r>
          </a:p>
        </p:txBody>
      </p:sp>
      <p:sp>
        <p:nvSpPr>
          <p:cNvPr id="3" name="文本框 2"/>
          <p:cNvSpPr txBox="1"/>
          <p:nvPr/>
        </p:nvSpPr>
        <p:spPr>
          <a:xfrm>
            <a:off x="6919595" y="1294130"/>
            <a:ext cx="4161790" cy="737235"/>
          </a:xfrm>
          <a:prstGeom prst="rect">
            <a:avLst/>
          </a:prstGeom>
          <a:noFill/>
        </p:spPr>
        <p:txBody>
          <a:bodyPr wrap="square" rtlCol="0" anchor="t">
            <a:spAutoFit/>
          </a:bodyPr>
          <a:lstStyle/>
          <a:p>
            <a:pPr marL="0" indent="0">
              <a:lnSpc>
                <a:spcPct val="150000"/>
              </a:lnSpc>
              <a:buNone/>
            </a:pPr>
            <a:r>
              <a:rPr sz="2800" dirty="0" err="1">
                <a:latin typeface="微软雅黑 Light" panose="020B0502040204020203" pitchFamily="34" charset="-122"/>
                <a:ea typeface="微软雅黑 Light" panose="020B0502040204020203" pitchFamily="34" charset="-122"/>
                <a:sym typeface="+mn-ea"/>
              </a:rPr>
              <a:t>四、影视演员的基本素养</a:t>
            </a:r>
            <a:endParaRPr lang="zh-CN" altLang="en-US" sz="2800" dirty="0">
              <a:latin typeface="微软雅黑 Light" panose="020B0502040204020203" pitchFamily="34" charset="-122"/>
              <a:ea typeface="微软雅黑 Light" panose="020B0502040204020203" pitchFamily="34" charset="-122"/>
              <a:sym typeface="+mn-ea"/>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1000">
        <p15:prstTrans prst="drape"/>
      </p:transition>
    </mc:Choice>
    <mc:Fallback xmlns="">
      <p:transition spd="slow" advTm="1000">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lstStyle/>
          <a:p>
            <a:r>
              <a:rPr lang="zh-CN" altLang="en-US" sz="4000"/>
              <a:t>思考与练习题</a:t>
            </a:r>
          </a:p>
        </p:txBody>
      </p:sp>
      <p:sp>
        <p:nvSpPr>
          <p:cNvPr id="4" name="文本占位符 3"/>
          <p:cNvSpPr>
            <a:spLocks noGrp="1"/>
          </p:cNvSpPr>
          <p:nvPr>
            <p:ph type="body" orient="vert" idx="1"/>
          </p:nvPr>
        </p:nvSpPr>
        <p:spPr>
          <a:xfrm>
            <a:off x="1066165" y="1183640"/>
            <a:ext cx="5695315" cy="5579110"/>
          </a:xfrm>
        </p:spPr>
        <p:txBody>
          <a:bodyPr vert="horz">
            <a:noAutofit/>
          </a:bodyPr>
          <a:lstStyle/>
          <a:p>
            <a:pPr marL="342900" indent="-342900">
              <a:lnSpc>
                <a:spcPct val="80000"/>
              </a:lnSpc>
              <a:buAutoNum type="arabicPeriod"/>
            </a:pPr>
            <a:r>
              <a:rPr lang="zh-CN" altLang="en-US" sz="1600" dirty="0">
                <a:latin typeface="微软雅黑 Light" panose="020B0502040204020203" pitchFamily="34" charset="-122"/>
                <a:cs typeface="微软雅黑 Light" panose="020B0502040204020203" pitchFamily="34" charset="-122"/>
              </a:rPr>
              <a:t>自选古诗</a:t>
            </a:r>
            <a:r>
              <a:rPr lang="en-US" altLang="zh-CN" sz="1600" dirty="0">
                <a:latin typeface="微软雅黑 Light" panose="020B0502040204020203" pitchFamily="34" charset="-122"/>
                <a:cs typeface="微软雅黑 Light" panose="020B0502040204020203" pitchFamily="34" charset="-122"/>
              </a:rPr>
              <a:t>10</a:t>
            </a:r>
            <a:r>
              <a:rPr lang="zh-CN" altLang="en-US" sz="1600" dirty="0">
                <a:latin typeface="微软雅黑 Light" panose="020B0502040204020203" pitchFamily="34" charset="-122"/>
                <a:cs typeface="微软雅黑 Light" panose="020B0502040204020203" pitchFamily="34" charset="-122"/>
              </a:rPr>
              <a:t>首背诵；绕口令</a:t>
            </a:r>
            <a:r>
              <a:rPr lang="en-US" altLang="zh-CN" sz="1600" dirty="0">
                <a:latin typeface="微软雅黑 Light" panose="020B0502040204020203" pitchFamily="34" charset="-122"/>
                <a:cs typeface="微软雅黑 Light" panose="020B0502040204020203" pitchFamily="34" charset="-122"/>
              </a:rPr>
              <a:t>10</a:t>
            </a:r>
            <a:r>
              <a:rPr lang="zh-CN" altLang="en-US" sz="1600" dirty="0">
                <a:latin typeface="微软雅黑 Light" panose="020B0502040204020203" pitchFamily="34" charset="-122"/>
                <a:cs typeface="微软雅黑 Light" panose="020B0502040204020203" pitchFamily="34" charset="-122"/>
              </a:rPr>
              <a:t>个背诵；寓言</a:t>
            </a:r>
            <a:r>
              <a:rPr lang="en-US" altLang="zh-CN" sz="1600" dirty="0">
                <a:latin typeface="微软雅黑 Light" panose="020B0502040204020203" pitchFamily="34" charset="-122"/>
                <a:cs typeface="微软雅黑 Light" panose="020B0502040204020203" pitchFamily="34" charset="-122"/>
              </a:rPr>
              <a:t>1</a:t>
            </a:r>
            <a:r>
              <a:rPr lang="zh-CN" altLang="en-US" sz="1600" dirty="0">
                <a:latin typeface="微软雅黑 Light" panose="020B0502040204020203" pitchFamily="34" charset="-122"/>
                <a:cs typeface="微软雅黑 Light" panose="020B0502040204020203" pitchFamily="34" charset="-122"/>
              </a:rPr>
              <a:t>则背诵；散文</a:t>
            </a:r>
            <a:r>
              <a:rPr lang="en-US" altLang="zh-CN" sz="1600" dirty="0">
                <a:latin typeface="微软雅黑 Light" panose="020B0502040204020203" pitchFamily="34" charset="-122"/>
                <a:cs typeface="微软雅黑 Light" panose="020B0502040204020203" pitchFamily="34" charset="-122"/>
              </a:rPr>
              <a:t>1</a:t>
            </a:r>
            <a:r>
              <a:rPr lang="zh-CN" altLang="en-US" sz="1600" dirty="0">
                <a:latin typeface="微软雅黑 Light" panose="020B0502040204020203" pitchFamily="34" charset="-122"/>
                <a:cs typeface="微软雅黑 Light" panose="020B0502040204020203" pitchFamily="34" charset="-122"/>
              </a:rPr>
              <a:t>篇背诵。</a:t>
            </a:r>
          </a:p>
          <a:p>
            <a:pPr marL="342900" indent="-342900">
              <a:lnSpc>
                <a:spcPct val="80000"/>
              </a:lnSpc>
              <a:buAutoNum type="arabicPeriod"/>
            </a:pPr>
            <a:r>
              <a:rPr lang="zh-CN" altLang="en-US" sz="1600" dirty="0">
                <a:latin typeface="微软雅黑 Light" panose="020B0502040204020203" pitchFamily="34" charset="-122"/>
                <a:cs typeface="微软雅黑 Light" panose="020B0502040204020203" pitchFamily="34" charset="-122"/>
              </a:rPr>
              <a:t>从电影和话剧人物对白中选择一段进行练习。</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《雷雨》</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繁漪、周萍 ；</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《日出》</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李石清、李太太；潘月亭、李石清 ；</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《骆驼祥子》</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刘四爷、虎妞；祥子、虎妞</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《家》</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觉慧、鸣凤；瑞珏、梅芬；觉新、瑞珏</a:t>
            </a:r>
          </a:p>
          <a:p>
            <a:pPr marL="342900" indent="-342900">
              <a:lnSpc>
                <a:spcPct val="80000"/>
              </a:lnSpc>
              <a:buFont typeface="+mj-lt"/>
              <a:buAutoNum type="arabicPeriod" startAt="3"/>
            </a:pPr>
            <a:r>
              <a:rPr lang="zh-CN" altLang="en-US" sz="1600" dirty="0">
                <a:latin typeface="微软雅黑 Light" panose="020B0502040204020203" pitchFamily="34" charset="-122"/>
                <a:cs typeface="微软雅黑 Light" panose="020B0502040204020203" pitchFamily="34" charset="-122"/>
              </a:rPr>
              <a:t>从电影和话剧人物独白中选择一段进行练习。</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《北京人》</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江泰</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《我这一辈子》</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我</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《风暴》</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施洋</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《我的</a:t>
            </a:r>
            <a:r>
              <a:rPr lang="en-US" altLang="zh-CN" sz="1600" dirty="0">
                <a:latin typeface="微软雅黑 Light" panose="020B0502040204020203" pitchFamily="34" charset="-122"/>
                <a:cs typeface="微软雅黑 Light" panose="020B0502040204020203" pitchFamily="34" charset="-122"/>
              </a:rPr>
              <a:t>1919</a:t>
            </a:r>
            <a:r>
              <a:rPr lang="zh-CN" altLang="en-US" sz="1600" dirty="0">
                <a:latin typeface="微软雅黑 Light" panose="020B0502040204020203" pitchFamily="34" charset="-122"/>
                <a:cs typeface="微软雅黑 Light" panose="020B0502040204020203" pitchFamily="34" charset="-122"/>
              </a:rPr>
              <a:t>》</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顾维钧</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《哈姆雷特》</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生与死的哲理</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《贝尔˙金特》</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青年、中年、老年</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《城南旧事》</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素贞的疯话</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《离开雷锋的日子》</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乔安山妻</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《复活》</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娜塔莎</a:t>
            </a:r>
          </a:p>
          <a:p>
            <a:pPr marL="0" indent="0">
              <a:lnSpc>
                <a:spcPct val="80000"/>
              </a:lnSpc>
              <a:buNone/>
            </a:pPr>
            <a:r>
              <a:rPr lang="zh-CN" altLang="en-US" sz="1600" dirty="0">
                <a:latin typeface="微软雅黑 Light" panose="020B0502040204020203" pitchFamily="34" charset="-122"/>
                <a:cs typeface="微软雅黑 Light" panose="020B0502040204020203" pitchFamily="34" charset="-122"/>
              </a:rPr>
              <a:t>《女人的一生》</a:t>
            </a:r>
            <a:r>
              <a:rPr lang="en-US" altLang="zh-CN" sz="1600" dirty="0">
                <a:latin typeface="微软雅黑 Light" panose="020B0502040204020203" pitchFamily="34" charset="-122"/>
                <a:cs typeface="微软雅黑 Light" panose="020B0502040204020203" pitchFamily="34" charset="-122"/>
              </a:rPr>
              <a:t>——</a:t>
            </a:r>
            <a:r>
              <a:rPr lang="zh-CN" altLang="en-US" sz="1600" dirty="0">
                <a:latin typeface="微软雅黑 Light" panose="020B0502040204020203" pitchFamily="34" charset="-122"/>
                <a:cs typeface="微软雅黑 Light" panose="020B0502040204020203" pitchFamily="34" charset="-122"/>
              </a:rPr>
              <a:t>青年、中年、老年</a:t>
            </a:r>
          </a:p>
          <a:p>
            <a:pPr marL="342900" indent="-342900">
              <a:lnSpc>
                <a:spcPct val="80000"/>
              </a:lnSpc>
              <a:buFont typeface="+mj-lt"/>
              <a:buAutoNum type="arabicPeriod" startAt="4"/>
            </a:pPr>
            <a:endParaRPr lang="zh-CN" altLang="en-US" sz="1600" dirty="0">
              <a:latin typeface="微软雅黑 Light" panose="020B0502040204020203" pitchFamily="34" charset="-122"/>
              <a:cs typeface="微软雅黑 Light" panose="020B0502040204020203" pitchFamily="34" charset="-122"/>
            </a:endParaRP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
        <p:nvSpPr>
          <p:cNvPr id="5" name="文本框 4"/>
          <p:cNvSpPr txBox="1"/>
          <p:nvPr/>
        </p:nvSpPr>
        <p:spPr>
          <a:xfrm>
            <a:off x="6761480" y="1000760"/>
            <a:ext cx="5238115" cy="5535295"/>
          </a:xfrm>
          <a:prstGeom prst="rect">
            <a:avLst/>
          </a:prstGeom>
          <a:noFill/>
        </p:spPr>
        <p:txBody>
          <a:bodyPr wrap="square" rtlCol="0" anchor="t">
            <a:spAutoFit/>
          </a:bodyPr>
          <a:lstStyle/>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从影视配音的练习中选择一段进行练习（如《办公室的故事》、《王子复仇记》）。</a:t>
            </a:r>
          </a:p>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阅读石挥的学术论文《舞台语》。</a:t>
            </a:r>
          </a:p>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以各种练习曲调整自己的声音。</a:t>
            </a:r>
          </a:p>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熟练地选唱两首歌曲。</a:t>
            </a:r>
          </a:p>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掌握几段民族舞蹈的组合。</a:t>
            </a:r>
          </a:p>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学会戏曲动作基本功的“云手”、“起霸”、“趟马”、“跑圆场”等。</a:t>
            </a:r>
          </a:p>
          <a:p>
            <a:pPr marL="342900" indent="-342900" algn="l">
              <a:lnSpc>
                <a:spcPct val="190000"/>
              </a:lnSpc>
              <a:spcBef>
                <a:spcPts val="1000"/>
              </a:spcBef>
              <a:buFont typeface="+mj-lt"/>
              <a:buAutoNum type="arabicPeriod" startAt="4"/>
            </a:pP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完成一套可以展示自己专业基础形体动作技能的组合作业。</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7565"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648335" y="1572895"/>
            <a:ext cx="11539220" cy="4970780"/>
          </a:xfrm>
        </p:spPr>
        <p:txBody>
          <a:bodyPr vert="horz">
            <a:normAutofit lnSpcReduction="10000"/>
          </a:bodyPr>
          <a:lstStyle/>
          <a:p>
            <a:pPr marL="0" indent="0">
              <a:lnSpc>
                <a:spcPct val="150000"/>
              </a:lnSpc>
              <a:buNone/>
            </a:pPr>
            <a:r>
              <a:rPr dirty="0" err="1">
                <a:latin typeface="微软雅黑 Light" panose="020B0502040204020203" pitchFamily="34" charset="-122"/>
              </a:rPr>
              <a:t>一、观察生活题解：优秀的表演作品是对社会生活敏锐的观察</a:t>
            </a:r>
            <a:endParaRPr dirty="0">
              <a:latin typeface="微软雅黑 Light" panose="020B0502040204020203" pitchFamily="34" charset="-122"/>
            </a:endParaRPr>
          </a:p>
          <a:p>
            <a:pPr>
              <a:lnSpc>
                <a:spcPct val="160000"/>
              </a:lnSpc>
            </a:pPr>
            <a:r>
              <a:rPr sz="2000" b="1" dirty="0" err="1">
                <a:latin typeface="微软雅黑 Light" panose="020B0502040204020203" pitchFamily="34" charset="-122"/>
                <a:sym typeface="+mn-ea"/>
              </a:rPr>
              <a:t>表演艺术</a:t>
            </a:r>
            <a:r>
              <a:rPr sz="2000" dirty="0" err="1">
                <a:latin typeface="微软雅黑 Light" panose="020B0502040204020203" pitchFamily="34" charset="-122"/>
                <a:sym typeface="+mn-ea"/>
              </a:rPr>
              <a:t>是表现</a:t>
            </a:r>
            <a:r>
              <a:rPr sz="2000" b="1" dirty="0" err="1">
                <a:latin typeface="微软雅黑 Light" panose="020B0502040204020203" pitchFamily="34" charset="-122"/>
                <a:sym typeface="+mn-ea"/>
              </a:rPr>
              <a:t>人</a:t>
            </a:r>
            <a:r>
              <a:rPr sz="2000" dirty="0" err="1">
                <a:latin typeface="微软雅黑 Light" panose="020B0502040204020203" pitchFamily="34" charset="-122"/>
                <a:sym typeface="+mn-ea"/>
              </a:rPr>
              <a:t>的艺术。演员是表演艺术的创造者，同时又是表演艺术的工具和材料</a:t>
            </a:r>
            <a:r>
              <a:rPr sz="2000" dirty="0">
                <a:latin typeface="微软雅黑 Light" panose="020B0502040204020203" pitchFamily="34" charset="-122"/>
                <a:sym typeface="+mn-ea"/>
              </a:rPr>
              <a:t>。</a:t>
            </a:r>
          </a:p>
          <a:p>
            <a:pPr>
              <a:lnSpc>
                <a:spcPct val="160000"/>
              </a:lnSpc>
            </a:pPr>
            <a:r>
              <a:rPr sz="2000" dirty="0" err="1">
                <a:latin typeface="微软雅黑 Light" panose="020B0502040204020203" pitchFamily="34" charset="-122"/>
                <a:sym typeface="+mn-ea"/>
              </a:rPr>
              <a:t>要以自己的身心去表现人，就要研究人，研究自己，研究这个“化身”的过程。观察生活与创作想象在这里就起着极为重要的作用</a:t>
            </a:r>
            <a:r>
              <a:rPr sz="2000" dirty="0">
                <a:latin typeface="微软雅黑 Light" panose="020B0502040204020203" pitchFamily="34" charset="-122"/>
                <a:sym typeface="+mn-ea"/>
              </a:rPr>
              <a:t>。</a:t>
            </a:r>
          </a:p>
          <a:p>
            <a:pPr>
              <a:lnSpc>
                <a:spcPct val="160000"/>
              </a:lnSpc>
            </a:pPr>
            <a:r>
              <a:rPr sz="2000" b="1" dirty="0" err="1">
                <a:latin typeface="微软雅黑 Light" panose="020B0502040204020203" pitchFamily="34" charset="-122"/>
                <a:sym typeface="+mn-ea"/>
              </a:rPr>
              <a:t>艺术</a:t>
            </a:r>
            <a:r>
              <a:rPr sz="2000" dirty="0" err="1">
                <a:latin typeface="微软雅黑 Light" panose="020B0502040204020203" pitchFamily="34" charset="-122"/>
                <a:sym typeface="+mn-ea"/>
              </a:rPr>
              <a:t>的定义</a:t>
            </a:r>
            <a:r>
              <a:rPr lang="en-US" sz="2000" dirty="0">
                <a:latin typeface="微软雅黑 Light" panose="020B0502040204020203" pitchFamily="34" charset="-122"/>
                <a:sym typeface="+mn-ea"/>
              </a:rPr>
              <a:t>——</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艺术只是表现人们的感情</a:t>
            </a:r>
            <a:r>
              <a:rPr sz="2000" dirty="0">
                <a:latin typeface="楷体" panose="02010609060101010101" pitchFamily="49" charset="-122"/>
                <a:ea typeface="楷体" panose="02010609060101010101" pitchFamily="49" charset="-122"/>
                <a:sym typeface="+mn-ea"/>
              </a:rPr>
              <a:t>。”</a:t>
            </a:r>
            <a:r>
              <a:rPr lang="zh-CN"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托尔斯泰</a:t>
            </a:r>
            <a:r>
              <a:rPr lang="zh-CN" sz="2000" dirty="0">
                <a:latin typeface="楷体" panose="02010609060101010101" pitchFamily="49" charset="-122"/>
                <a:ea typeface="楷体" panose="02010609060101010101" pitchFamily="49" charset="-122"/>
                <a:sym typeface="+mn-ea"/>
              </a:rPr>
              <a:t>）</a:t>
            </a:r>
          </a:p>
          <a:p>
            <a:pPr>
              <a:lnSpc>
                <a:spcPct val="160000"/>
              </a:lnSpc>
            </a:pP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艺术既表现人们的感情，也表现人们的思想，但是并非抽象地表现，而是用生动的形象来表现。艺术的最主要的特点就在于此</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艺术开始于一个人在自己心里重新唤起他在周围现实的影响下所体验过的感情和思想，并且给予它们以一定的形象的表现</a:t>
            </a:r>
            <a:r>
              <a:rPr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一个人这样做，目的是把他反复想起和反复感受到的东西传达给别人。艺术是一种社会现象</a:t>
            </a:r>
            <a:r>
              <a:rPr sz="2000" dirty="0">
                <a:latin typeface="楷体" panose="02010609060101010101" pitchFamily="49" charset="-122"/>
                <a:ea typeface="楷体" panose="02010609060101010101" pitchFamily="49" charset="-122"/>
                <a:sym typeface="+mn-ea"/>
              </a:rPr>
              <a:t>。”</a:t>
            </a:r>
            <a:r>
              <a:rPr lang="zh-CN" sz="2000" dirty="0">
                <a:latin typeface="楷体" panose="02010609060101010101" pitchFamily="49" charset="-122"/>
                <a:ea typeface="楷体" panose="02010609060101010101" pitchFamily="49" charset="-122"/>
                <a:sym typeface="+mn-ea"/>
              </a:rPr>
              <a:t>（</a:t>
            </a:r>
            <a:r>
              <a:rPr sz="2000" dirty="0" err="1">
                <a:latin typeface="楷体" panose="02010609060101010101" pitchFamily="49" charset="-122"/>
                <a:ea typeface="楷体" panose="02010609060101010101" pitchFamily="49" charset="-122"/>
                <a:sym typeface="+mn-ea"/>
              </a:rPr>
              <a:t>普列汉诺夫</a:t>
            </a:r>
            <a:r>
              <a:rPr lang="zh-CN" sz="2000" dirty="0">
                <a:latin typeface="楷体" panose="02010609060101010101" pitchFamily="49" charset="-122"/>
                <a:ea typeface="楷体" panose="02010609060101010101" pitchFamily="49"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7565"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648335" y="1572895"/>
            <a:ext cx="11539220" cy="5236845"/>
          </a:xfrm>
        </p:spPr>
        <p:txBody>
          <a:bodyPr vert="horz">
            <a:normAutofit fontScale="90000" lnSpcReduction="10000"/>
          </a:bodyPr>
          <a:lstStyle/>
          <a:p>
            <a:pPr marL="0" indent="0">
              <a:lnSpc>
                <a:spcPct val="150000"/>
              </a:lnSpc>
              <a:buNone/>
            </a:pPr>
            <a:r>
              <a:rPr sz="3100" dirty="0" err="1">
                <a:latin typeface="微软雅黑 Light" panose="020B0502040204020203" pitchFamily="34" charset="-122"/>
              </a:rPr>
              <a:t>一、观察生活题解：优秀的表演作品是对社会生活敏锐的观察</a:t>
            </a:r>
            <a:endParaRPr sz="3100" dirty="0">
              <a:latin typeface="微软雅黑 Light" panose="020B0502040204020203" pitchFamily="34" charset="-122"/>
            </a:endParaRPr>
          </a:p>
          <a:p>
            <a:pPr>
              <a:lnSpc>
                <a:spcPct val="160000"/>
              </a:lnSpc>
            </a:pPr>
            <a:r>
              <a:rPr sz="2000" dirty="0" err="1">
                <a:latin typeface="微软雅黑 Light" panose="020B0502040204020203" pitchFamily="34" charset="-122"/>
                <a:sym typeface="+mn-ea"/>
              </a:rPr>
              <a:t>艺术</a:t>
            </a:r>
            <a:r>
              <a:rPr lang="zh-CN" sz="2000" dirty="0">
                <a:latin typeface="微软雅黑 Light" panose="020B0502040204020203" pitchFamily="34" charset="-122"/>
                <a:sym typeface="+mn-ea"/>
              </a:rPr>
              <a:t>的</a:t>
            </a:r>
            <a:r>
              <a:rPr sz="2000" dirty="0" err="1">
                <a:latin typeface="微软雅黑 Light" panose="020B0502040204020203" pitchFamily="34" charset="-122"/>
                <a:sym typeface="+mn-ea"/>
              </a:rPr>
              <a:t>两个重要因素：一是对社会、对周围现实的观察和认识；二是通过体验和想象，用生动的形象表现出来</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nSpc>
                <a:spcPct val="160000"/>
              </a:lnSpc>
            </a:pPr>
            <a:r>
              <a:rPr sz="2000" dirty="0">
                <a:latin typeface="微软雅黑 Light" panose="020B0502040204020203" pitchFamily="34" charset="-122"/>
                <a:sym typeface="+mn-ea"/>
              </a:rPr>
              <a:t>表演艺术要求演员具备两种能力：分析剧本（是否真实地反映了生活）和表达剧本（准确地、创造性地表现出“这一个”人物而不留下表演的痕迹）。</a:t>
            </a:r>
            <a:r>
              <a:rPr sz="2000" dirty="0" err="1">
                <a:latin typeface="微软雅黑 Light" panose="020B0502040204020203" pitchFamily="34" charset="-122"/>
                <a:sym typeface="+mn-ea"/>
              </a:rPr>
              <a:t>这两种能力就要看演员的生活基础、艺术修养和表演技巧</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nSpc>
                <a:spcPct val="160000"/>
              </a:lnSpc>
            </a:pPr>
            <a:r>
              <a:rPr sz="2000" dirty="0">
                <a:latin typeface="微软雅黑 Light" panose="020B0502040204020203" pitchFamily="34" charset="-122"/>
                <a:sym typeface="+mn-ea"/>
              </a:rPr>
              <a:t>表现人的艺术，仅有技巧是不行的。只有具备对社会各阶层的人的细致、深刻的观察和了解，才能体验出作品里所描写的是否真实；只有对社会中的人进行观察、体验、分析、研究，才能有正确表达作品中所描写的人物感情的基础</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nSpc>
                <a:spcPct val="160000"/>
              </a:lnSpc>
            </a:pPr>
            <a:r>
              <a:rPr sz="2000" dirty="0">
                <a:latin typeface="微软雅黑 Light" panose="020B0502040204020203" pitchFamily="34" charset="-122"/>
                <a:sym typeface="+mn-ea"/>
              </a:rPr>
              <a:t>演员要创造众多的人物形象，把“自己在现实中的体验”，把“反复想起和反复感受到的东西传达给别人”，就必须有自己对生活进行观察、积累的创作“仓库”</a:t>
            </a:r>
            <a:r>
              <a:rPr lang="zh-CN" sz="2000" dirty="0">
                <a:latin typeface="微软雅黑 Light" panose="020B0502040204020203" pitchFamily="34" charset="-122"/>
                <a:sym typeface="+mn-ea"/>
              </a:rPr>
              <a:t>；</a:t>
            </a:r>
          </a:p>
          <a:p>
            <a:pPr>
              <a:lnSpc>
                <a:spcPct val="160000"/>
              </a:lnSpc>
            </a:pPr>
            <a:r>
              <a:rPr lang="zh-CN" sz="2000" dirty="0">
                <a:latin typeface="微软雅黑 Light" panose="020B0502040204020203" pitchFamily="34" charset="-122"/>
                <a:sym typeface="+mn-ea"/>
              </a:rPr>
              <a:t>观察要重视对生活的理解。理解，来源于对生活的深刻观察和感受。</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5250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648335" y="1572895"/>
            <a:ext cx="11539220" cy="5099685"/>
          </a:xfrm>
        </p:spPr>
        <p:txBody>
          <a:bodyPr vert="horz">
            <a:normAutofit/>
          </a:bodyPr>
          <a:lstStyle/>
          <a:p>
            <a:pPr marL="0" indent="0">
              <a:lnSpc>
                <a:spcPct val="150000"/>
              </a:lnSpc>
              <a:buNone/>
            </a:pPr>
            <a:r>
              <a:rPr dirty="0" err="1">
                <a:latin typeface="微软雅黑 Light" panose="020B0502040204020203" pitchFamily="34" charset="-122"/>
              </a:rPr>
              <a:t>一、观察生活题解：优秀的表演作品是对社会生活敏锐的观察</a:t>
            </a:r>
            <a:endParaRPr dirty="0">
              <a:latin typeface="微软雅黑 Light" panose="020B0502040204020203" pitchFamily="34" charset="-122"/>
            </a:endParaRPr>
          </a:p>
          <a:p>
            <a:pPr>
              <a:lnSpc>
                <a:spcPct val="160000"/>
              </a:lnSpc>
            </a:pPr>
            <a:r>
              <a:rPr sz="2000" dirty="0" err="1">
                <a:latin typeface="微软雅黑 Light" panose="020B0502040204020203" pitchFamily="34" charset="-122"/>
                <a:sym typeface="+mn-ea"/>
              </a:rPr>
              <a:t>艺术反映生活</a:t>
            </a:r>
            <a:r>
              <a:rPr sz="2000" dirty="0">
                <a:latin typeface="微软雅黑 Light" panose="020B0502040204020203" pitchFamily="34" charset="-122"/>
                <a:sym typeface="+mn-ea"/>
              </a:rPr>
              <a:t>。</a:t>
            </a:r>
          </a:p>
          <a:p>
            <a:pPr>
              <a:lnSpc>
                <a:spcPct val="160000"/>
              </a:lnSpc>
            </a:pPr>
            <a:r>
              <a:rPr sz="2000" dirty="0">
                <a:latin typeface="楷体" panose="02010609060101010101" pitchFamily="49" charset="-122"/>
                <a:ea typeface="楷体" panose="02010609060101010101" pitchFamily="49" charset="-122"/>
                <a:sym typeface="+mn-ea"/>
              </a:rPr>
              <a:t>俄罗斯美学家车尔尼雪夫斯基：“生活中普遍引人兴趣的事物就是艺术的内容。”“所谓艺术应当再现普遍引人兴趣的事物，即：艺术家不应当徘徊于‘个人趣味’、‘身边琐事’，而应当在自己作品中深刻地反映时代所提出的问题，并且给人以回答。他的心要与时代的脉搏一同跳动，他应当和同时代人共呼吸。一个有思想的人，决不会对同时代人不感兴趣的事情发生兴趣。”</a:t>
            </a:r>
          </a:p>
          <a:p>
            <a:pPr>
              <a:lnSpc>
                <a:spcPct val="160000"/>
              </a:lnSpc>
            </a:pPr>
            <a:r>
              <a:rPr sz="2000" dirty="0" err="1">
                <a:latin typeface="微软雅黑 Light" panose="020B0502040204020203" pitchFamily="34" charset="-122"/>
                <a:sym typeface="+mn-ea"/>
              </a:rPr>
              <a:t>优秀作品、电影佳作都是作者对生活进行了深刻的观察理解之后创作出来的，作品中包含了作者对生活倾注的强烈感情</a:t>
            </a:r>
            <a:r>
              <a:rPr sz="2000" dirty="0">
                <a:latin typeface="微软雅黑 Light" panose="020B0502040204020203" pitchFamily="34" charset="-122"/>
                <a:sym typeface="+mn-ea"/>
              </a:rPr>
              <a:t>。</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299845"/>
            <a:ext cx="7165340" cy="5364480"/>
          </a:xfrm>
        </p:spPr>
        <p:txBody>
          <a:bodyPr vert="horz">
            <a:noAutofit/>
          </a:bodyPr>
          <a:lstStyle/>
          <a:p>
            <a:pPr marL="0" indent="0">
              <a:lnSpc>
                <a:spcPct val="120000"/>
              </a:lnSpc>
              <a:buNone/>
            </a:pPr>
            <a:r>
              <a:rPr sz="2000" dirty="0" err="1">
                <a:latin typeface="微软雅黑 Light" panose="020B0502040204020203" pitchFamily="34" charset="-122"/>
              </a:rPr>
              <a:t>一、观察生活题解：优秀的表演作品是对社会生活敏锐的观察</a:t>
            </a:r>
            <a:endParaRPr sz="2000" dirty="0">
              <a:latin typeface="微软雅黑 Light" panose="020B0502040204020203" pitchFamily="34" charset="-122"/>
            </a:endParaRPr>
          </a:p>
          <a:p>
            <a:pPr>
              <a:lnSpc>
                <a:spcPct val="120000"/>
              </a:lnSpc>
            </a:pPr>
            <a:r>
              <a:rPr sz="1600" dirty="0" err="1">
                <a:latin typeface="微软雅黑 Light" panose="020B0502040204020203" pitchFamily="34" charset="-122"/>
                <a:sym typeface="+mn-ea"/>
              </a:rPr>
              <a:t>演员的表演亦</a:t>
            </a:r>
            <a:r>
              <a:rPr lang="zh-CN" sz="1600" dirty="0">
                <a:latin typeface="微软雅黑 Light" panose="020B0502040204020203" pitchFamily="34" charset="-122"/>
                <a:sym typeface="+mn-ea"/>
              </a:rPr>
              <a:t>应在</a:t>
            </a:r>
            <a:r>
              <a:rPr sz="1600" dirty="0" err="1">
                <a:latin typeface="微软雅黑 Light" panose="020B0502040204020203" pitchFamily="34" charset="-122"/>
                <a:sym typeface="+mn-ea"/>
              </a:rPr>
              <a:t>观察生活、理解人物</a:t>
            </a:r>
            <a:r>
              <a:rPr lang="zh-CN" sz="1600" dirty="0">
                <a:latin typeface="微软雅黑 Light" panose="020B0502040204020203" pitchFamily="34" charset="-122"/>
                <a:sym typeface="+mn-ea"/>
              </a:rPr>
              <a:t>的基础上进行创作。</a:t>
            </a:r>
          </a:p>
          <a:p>
            <a:pPr>
              <a:lnSpc>
                <a:spcPct val="120000"/>
              </a:lnSpc>
              <a:buFont typeface="Wingdings" panose="05000000000000000000" pitchFamily="2" charset="2"/>
              <a:buChar char="u"/>
            </a:pPr>
            <a:r>
              <a:rPr lang="zh-CN" sz="1600" dirty="0">
                <a:latin typeface="微软雅黑 Light" panose="020B0502040204020203" pitchFamily="34" charset="-122"/>
                <a:sym typeface="+mn-ea"/>
              </a:rPr>
              <a:t>案例：</a:t>
            </a:r>
          </a:p>
          <a:p>
            <a:pPr marL="0" indent="0">
              <a:lnSpc>
                <a:spcPct val="120000"/>
              </a:lnSpc>
              <a:buBlip>
                <a:blip r:embed="rId3"/>
              </a:buBlip>
            </a:pPr>
            <a:r>
              <a:rPr lang="zh-CN" sz="1600" dirty="0">
                <a:latin typeface="微软雅黑 Light" panose="020B0502040204020203" pitchFamily="34" charset="-122"/>
                <a:sym typeface="+mn-ea"/>
              </a:rPr>
              <a:t>张瑞芳</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李双双</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《李双双》</a:t>
            </a:r>
          </a:p>
          <a:p>
            <a:pPr marL="0" indent="0">
              <a:lnSpc>
                <a:spcPct val="120000"/>
              </a:lnSpc>
              <a:buBlip>
                <a:blip r:embed="rId3"/>
              </a:buBlip>
            </a:pPr>
            <a:r>
              <a:rPr lang="zh-CN" sz="1600" dirty="0">
                <a:latin typeface="微软雅黑 Light" panose="020B0502040204020203" pitchFamily="34" charset="-122"/>
                <a:sym typeface="+mn-ea"/>
              </a:rPr>
              <a:t>崔嵬</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战长河</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《老兵新传》</a:t>
            </a:r>
          </a:p>
          <a:p>
            <a:pPr marL="0" indent="0">
              <a:lnSpc>
                <a:spcPct val="120000"/>
              </a:lnSpc>
              <a:buBlip>
                <a:blip r:embed="rId3"/>
              </a:buBlip>
            </a:pPr>
            <a:r>
              <a:rPr lang="zh-CN" sz="1600" dirty="0">
                <a:latin typeface="微软雅黑 Light" panose="020B0502040204020203" pitchFamily="34" charset="-122"/>
                <a:sym typeface="+mn-ea"/>
              </a:rPr>
              <a:t>石挥</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老巡警</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《我这一辈子》</a:t>
            </a:r>
          </a:p>
          <a:p>
            <a:pPr marL="0" indent="0">
              <a:lnSpc>
                <a:spcPct val="120000"/>
              </a:lnSpc>
              <a:buBlip>
                <a:blip r:embed="rId3"/>
              </a:buBlip>
            </a:pPr>
            <a:r>
              <a:rPr lang="zh-CN" sz="1600" dirty="0">
                <a:latin typeface="微软雅黑 Light" panose="020B0502040204020203" pitchFamily="34" charset="-122"/>
                <a:sym typeface="+mn-ea"/>
              </a:rPr>
              <a:t>于是之</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程疯子</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《龙须沟》、于是之</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王利发掌柜</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《茶馆》</a:t>
            </a:r>
          </a:p>
          <a:p>
            <a:pPr marL="0" indent="0">
              <a:lnSpc>
                <a:spcPct val="120000"/>
              </a:lnSpc>
              <a:buBlip>
                <a:blip r:embed="rId3"/>
              </a:buBlip>
            </a:pPr>
            <a:r>
              <a:rPr lang="zh-CN" sz="1600" dirty="0">
                <a:latin typeface="微软雅黑 Light" panose="020B0502040204020203" pitchFamily="34" charset="-122"/>
                <a:sym typeface="+mn-ea"/>
              </a:rPr>
              <a:t>赵丽蓉</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母亲</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《过年》</a:t>
            </a:r>
          </a:p>
          <a:p>
            <a:pPr marL="0" indent="0">
              <a:lnSpc>
                <a:spcPct val="120000"/>
              </a:lnSpc>
              <a:buBlip>
                <a:blip r:embed="rId3"/>
              </a:buBlip>
            </a:pPr>
            <a:r>
              <a:rPr lang="zh-CN" sz="1600" dirty="0">
                <a:latin typeface="微软雅黑 Light" panose="020B0502040204020203" pitchFamily="34" charset="-122"/>
                <a:sym typeface="+mn-ea"/>
              </a:rPr>
              <a:t>姜文</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李慧泉</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《本命年》</a:t>
            </a:r>
          </a:p>
          <a:p>
            <a:pPr marL="0" indent="0">
              <a:lnSpc>
                <a:spcPct val="120000"/>
              </a:lnSpc>
              <a:buBlip>
                <a:blip r:embed="rId3"/>
              </a:buBlip>
            </a:pPr>
            <a:r>
              <a:rPr lang="zh-CN" sz="1600" dirty="0">
                <a:latin typeface="微软雅黑 Light" panose="020B0502040204020203" pitchFamily="34" charset="-122"/>
                <a:sym typeface="+mn-ea"/>
              </a:rPr>
              <a:t>巩俐</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秋菊</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《秋菊打官司》</a:t>
            </a:r>
          </a:p>
          <a:p>
            <a:pPr marL="0" indent="0">
              <a:lnSpc>
                <a:spcPct val="120000"/>
              </a:lnSpc>
              <a:buBlip>
                <a:blip r:embed="rId3"/>
              </a:buBlip>
            </a:pPr>
            <a:r>
              <a:rPr lang="zh-CN" sz="1600" dirty="0">
                <a:latin typeface="微软雅黑 Light" panose="020B0502040204020203" pitchFamily="34" charset="-122"/>
                <a:sym typeface="+mn-ea"/>
              </a:rPr>
              <a:t>倪萍</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张美丽</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《美丽的大脚》</a:t>
            </a:r>
          </a:p>
          <a:p>
            <a:pPr marL="0" indent="0">
              <a:lnSpc>
                <a:spcPct val="120000"/>
              </a:lnSpc>
              <a:buBlip>
                <a:blip r:embed="rId3"/>
              </a:buBlip>
            </a:pPr>
            <a:r>
              <a:rPr lang="zh-CN" sz="1600" dirty="0">
                <a:latin typeface="微软雅黑 Light" panose="020B0502040204020203" pitchFamily="34" charset="-122"/>
                <a:sym typeface="+mn-ea"/>
              </a:rPr>
              <a:t>余男</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二妹《惊蛰》、余男</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图雅</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《图雅的婚事》</a:t>
            </a:r>
          </a:p>
          <a:p>
            <a:pPr marL="0" indent="0">
              <a:lnSpc>
                <a:spcPct val="120000"/>
              </a:lnSpc>
              <a:buBlip>
                <a:blip r:embed="rId3"/>
              </a:buBlip>
            </a:pPr>
            <a:r>
              <a:rPr lang="zh-CN" sz="1600" dirty="0">
                <a:latin typeface="微软雅黑 Light" panose="020B0502040204020203" pitchFamily="34" charset="-122"/>
                <a:sym typeface="+mn-ea"/>
              </a:rPr>
              <a:t>富大龙</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李天狗</a:t>
            </a:r>
            <a:r>
              <a:rPr lang="en-US" altLang="zh-CN" sz="1600" dirty="0">
                <a:latin typeface="微软雅黑 Light" panose="020B0502040204020203" pitchFamily="34" charset="-122"/>
                <a:sym typeface="+mn-ea"/>
              </a:rPr>
              <a:t>-</a:t>
            </a:r>
            <a:r>
              <a:rPr lang="zh-CN" sz="1600" dirty="0">
                <a:latin typeface="微软雅黑 Light" panose="020B0502040204020203" pitchFamily="34" charset="-122"/>
                <a:sym typeface="+mn-ea"/>
              </a:rPr>
              <a:t>《天狗》</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4" name="图片 3"/>
          <p:cNvPicPr>
            <a:picLocks noChangeAspect="1"/>
          </p:cNvPicPr>
          <p:nvPr/>
        </p:nvPicPr>
        <p:blipFill>
          <a:blip r:embed="rId4"/>
          <a:stretch>
            <a:fillRect/>
          </a:stretch>
        </p:blipFill>
        <p:spPr>
          <a:xfrm>
            <a:off x="8277225" y="1056005"/>
            <a:ext cx="3910965" cy="513969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106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572895"/>
            <a:ext cx="10356850" cy="5213350"/>
          </a:xfrm>
        </p:spPr>
        <p:txBody>
          <a:bodyPr vert="horz">
            <a:noAutofit/>
          </a:bodyPr>
          <a:lstStyle/>
          <a:p>
            <a:pPr marL="0" indent="0">
              <a:lnSpc>
                <a:spcPct val="120000"/>
              </a:lnSpc>
              <a:buNone/>
            </a:pPr>
            <a:r>
              <a:rPr dirty="0" err="1">
                <a:latin typeface="微软雅黑 Light" panose="020B0502040204020203" pitchFamily="34" charset="-122"/>
              </a:rPr>
              <a:t>二、观察具体的人的特征</a:t>
            </a:r>
            <a:endParaRPr dirty="0">
              <a:latin typeface="微软雅黑 Light" panose="020B0502040204020203" pitchFamily="34" charset="-122"/>
            </a:endParaRPr>
          </a:p>
          <a:p>
            <a:pPr>
              <a:lnSpc>
                <a:spcPct val="110000"/>
              </a:lnSpc>
            </a:pPr>
            <a:r>
              <a:rPr sz="1800" dirty="0">
                <a:latin typeface="微软雅黑 Light" panose="020B0502040204020203" pitchFamily="34" charset="-122"/>
                <a:sym typeface="+mn-ea"/>
              </a:rPr>
              <a:t>从整体上讲，生活中所发生的一切都是观察的内容，只有日积月累，才能积累成丰富的生活仓库。而围绕着具体的创作任务，观察所需的一切，观察现实生活中的人，具体社会中的人，则是我们要掌握的本领</a:t>
            </a:r>
            <a:r>
              <a:rPr lang="zh-CN" sz="1800" dirty="0">
                <a:latin typeface="微软雅黑 Light" panose="020B0502040204020203" pitchFamily="34" charset="-122"/>
                <a:sym typeface="+mn-ea"/>
              </a:rPr>
              <a:t>；</a:t>
            </a:r>
          </a:p>
          <a:p>
            <a:pPr>
              <a:lnSpc>
                <a:spcPct val="110000"/>
              </a:lnSpc>
            </a:pPr>
            <a:r>
              <a:rPr lang="zh-CN" sz="1800" dirty="0">
                <a:latin typeface="微软雅黑 Light" panose="020B0502040204020203" pitchFamily="34" charset="-122"/>
                <a:sym typeface="+mn-ea"/>
              </a:rPr>
              <a:t>分析表演时，常用“动作三要素”的第三点，即“怎样做”来区分不同的人。这是表现人物个性的重要方面，用人物的动作特征来判断他此时此地的行为动作。</a:t>
            </a:r>
          </a:p>
          <a:p>
            <a:pPr>
              <a:lnSpc>
                <a:spcPct val="110000"/>
              </a:lnSpc>
            </a:pPr>
            <a:r>
              <a:rPr lang="zh-CN" sz="1800" b="1" dirty="0">
                <a:latin typeface="微软雅黑 Light" panose="020B0502040204020203" pitchFamily="34" charset="-122"/>
                <a:sym typeface="+mn-ea"/>
              </a:rPr>
              <a:t>观察的角度：</a:t>
            </a:r>
          </a:p>
          <a:p>
            <a:pPr>
              <a:lnSpc>
                <a:spcPct val="110000"/>
              </a:lnSpc>
            </a:pPr>
            <a:r>
              <a:rPr lang="zh-CN" sz="1800" dirty="0">
                <a:latin typeface="微软雅黑 Light" panose="020B0502040204020203" pitchFamily="34" charset="-122"/>
                <a:sym typeface="+mn-ea"/>
              </a:rPr>
              <a:t>外形</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从衣着的职业特点，看其式样、价值；从体态的职业特点，看其地区、性格、经历；从面目，看其肌肉结构和经历；从随身“道具”，看其职业及其态度。</a:t>
            </a:r>
          </a:p>
          <a:p>
            <a:pPr>
              <a:lnSpc>
                <a:spcPct val="110000"/>
              </a:lnSpc>
            </a:pPr>
            <a:r>
              <a:rPr lang="zh-CN" sz="1800" dirty="0">
                <a:latin typeface="微软雅黑 Light" panose="020B0502040204020203" pitchFamily="34" charset="-122"/>
                <a:sym typeface="+mn-ea"/>
              </a:rPr>
              <a:t>语言</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说话声调、语气、语言动作（感染力）、语言结构都是强烈的、个性化的、丰富多样的。（如电影《董存瑞》运用大量生动朴素的，带有泥土味、火药味的战士语言，刻画了一组性格迥异的英雄形象：连长、董存瑞、致振标、牛玉合、班长、王海山。方言、地方味也是一种语言个性特色，如经典话剧《抓壮丁》的川味，电视剧《四世同堂》的京味，电影《没事偷着乐》的天津味，电影《天狗》和话剧《郭双印连他的乡党》的方言土味，都给人留下了深刻印象。）</a:t>
            </a:r>
          </a:p>
          <a:p>
            <a:pPr marL="0" indent="0">
              <a:lnSpc>
                <a:spcPct val="120000"/>
              </a:lnSpc>
              <a:buNone/>
            </a:pPr>
            <a:endParaRPr lang="zh-CN" sz="1800" dirty="0">
              <a:latin typeface="微软雅黑 Light" panose="020B0502040204020203" pitchFamily="34" charset="-122"/>
              <a:sym typeface="+mn-ea"/>
            </a:endParaRP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106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261745"/>
            <a:ext cx="11302365" cy="5553075"/>
          </a:xfrm>
        </p:spPr>
        <p:txBody>
          <a:bodyPr vert="horz">
            <a:noAutofit/>
          </a:bodyPr>
          <a:lstStyle/>
          <a:p>
            <a:pPr marL="0" indent="0">
              <a:lnSpc>
                <a:spcPct val="120000"/>
              </a:lnSpc>
              <a:buNone/>
            </a:pPr>
            <a:r>
              <a:rPr dirty="0" err="1">
                <a:latin typeface="微软雅黑 Light" panose="020B0502040204020203" pitchFamily="34" charset="-122"/>
              </a:rPr>
              <a:t>二、观察具体的人的特征</a:t>
            </a:r>
            <a:endParaRPr dirty="0">
              <a:latin typeface="微软雅黑 Light" panose="020B0502040204020203" pitchFamily="34" charset="-122"/>
            </a:endParaRPr>
          </a:p>
          <a:p>
            <a:pPr>
              <a:lnSpc>
                <a:spcPct val="100000"/>
              </a:lnSpc>
            </a:pPr>
            <a:r>
              <a:rPr lang="zh-CN" sz="1800" b="1" dirty="0">
                <a:latin typeface="微软雅黑 Light" panose="020B0502040204020203" pitchFamily="34" charset="-122"/>
                <a:sym typeface="+mn-ea"/>
              </a:rPr>
              <a:t>观察的角度：</a:t>
            </a:r>
          </a:p>
          <a:p>
            <a:pPr>
              <a:lnSpc>
                <a:spcPct val="100000"/>
              </a:lnSpc>
            </a:pPr>
            <a:r>
              <a:rPr lang="zh-CN" sz="1800" dirty="0">
                <a:latin typeface="微软雅黑 Light" panose="020B0502040204020203" pitchFamily="34" charset="-122"/>
                <a:sym typeface="+mn-ea"/>
              </a:rPr>
              <a:t>动作（形体动作）</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注意对不同表现形式的富有个性特点的动作观察。（如咳嗽、眨眼、打喷嚏等无意识动作；受惊、愤怒、兴奋等反射动作以及表情的示意动作；不同年龄、职业、地区形成的习惯动作。）</a:t>
            </a:r>
          </a:p>
          <a:p>
            <a:pPr>
              <a:lnSpc>
                <a:spcPct val="100000"/>
              </a:lnSpc>
            </a:pPr>
            <a:r>
              <a:rPr lang="zh-CN" sz="1800" dirty="0">
                <a:latin typeface="微软雅黑 Light" panose="020B0502040204020203" pitchFamily="34" charset="-122"/>
                <a:sym typeface="+mn-ea"/>
              </a:rPr>
              <a:t>例：前苏联演员瓦宁在《列宁在十月》中饰演卫队长时的多次梳头，在《政府委员》中演丈夫多次的憨笑；演员宫子丕在《霓虹灯下的哨兵》中饰演连长鲁大成，在列队指挥唱歌时打拍子的动作；演员陈裕德在《龙马精神》、《咱们的牛百岁》中饰演的留根、田福的习惯性动作；赵丽蓉在《过年》中的生活动作等充分展示了人物的性格。</a:t>
            </a:r>
          </a:p>
          <a:p>
            <a:pPr>
              <a:lnSpc>
                <a:spcPct val="100000"/>
              </a:lnSpc>
            </a:pPr>
            <a:r>
              <a:rPr lang="zh-CN" sz="1800" dirty="0">
                <a:latin typeface="微软雅黑 Light" panose="020B0502040204020203" pitchFamily="34" charset="-122"/>
                <a:sym typeface="+mn-ea"/>
              </a:rPr>
              <a:t>运用极微弱的无意识动作，有意识地去展现人物丰富、复杂的内心世界，细节处理通过演员的表演形体设计把人物淋漓尽致地刻画出来：</a:t>
            </a:r>
          </a:p>
          <a:p>
            <a:pPr>
              <a:lnSpc>
                <a:spcPct val="100000"/>
              </a:lnSpc>
            </a:pPr>
            <a:r>
              <a:rPr lang="zh-CN" sz="1800" dirty="0">
                <a:latin typeface="微软雅黑 Light" panose="020B0502040204020203" pitchFamily="34" charset="-122"/>
                <a:sym typeface="+mn-ea"/>
              </a:rPr>
              <a:t>上官云珠在《舞台姐妹》中饰演商水花上妆时，从镜子中窥视戏班子又来了新人的一刹那；里诺·凡杜拉演《沉默的人》，在听到心爱儿子死了的那一瞬间，眉头微动，表情极其微弱却富有内涵；达斯汀·霍夫曼在《毕业生》中初次偷情的拘谨亲吻；于是之在《茶馆》中擦桌子、靠柜台；丁嘉丽在《过年》中饰演的懒大嫂躺在床上嗑瓜子；葛优在《过年》中饰演的“色狼”大姐夫初见弟妹就握手紧紧不放等，这些细节处理都是通过演员的表演形体设计把人物淋漓尽致地刻画出来。</a:t>
            </a:r>
          </a:p>
          <a:p>
            <a:pPr>
              <a:lnSpc>
                <a:spcPct val="100000"/>
              </a:lnSpc>
            </a:pPr>
            <a:r>
              <a:rPr lang="zh-CN" sz="1800" dirty="0">
                <a:latin typeface="微软雅黑 Light" panose="020B0502040204020203" pitchFamily="34" charset="-122"/>
                <a:sym typeface="+mn-ea"/>
              </a:rPr>
              <a:t>观察动作要从其内容、造型状态、节奏变化等方面进行细致的分析。</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421765"/>
            <a:ext cx="11276965" cy="5235575"/>
          </a:xfrm>
        </p:spPr>
        <p:txBody>
          <a:bodyPr vert="horz">
            <a:noAutofit/>
          </a:bodyPr>
          <a:lstStyle/>
          <a:p>
            <a:pPr marL="0" indent="0">
              <a:lnSpc>
                <a:spcPct val="120000"/>
              </a:lnSpc>
              <a:buNone/>
            </a:pPr>
            <a:r>
              <a:rPr dirty="0" err="1">
                <a:latin typeface="微软雅黑 Light" panose="020B0502040204020203" pitchFamily="34" charset="-122"/>
              </a:rPr>
              <a:t>二、观察具体的人的特征</a:t>
            </a:r>
            <a:endParaRPr dirty="0">
              <a:latin typeface="微软雅黑 Light" panose="020B0502040204020203" pitchFamily="34" charset="-122"/>
            </a:endParaRPr>
          </a:p>
          <a:p>
            <a:pPr>
              <a:lnSpc>
                <a:spcPct val="110000"/>
              </a:lnSpc>
            </a:pPr>
            <a:r>
              <a:rPr lang="zh-CN" sz="1800" b="1" dirty="0">
                <a:latin typeface="微软雅黑 Light" panose="020B0502040204020203" pitchFamily="34" charset="-122"/>
                <a:sym typeface="+mn-ea"/>
              </a:rPr>
              <a:t>观察的角度：</a:t>
            </a:r>
          </a:p>
          <a:p>
            <a:pPr>
              <a:lnSpc>
                <a:spcPct val="110000"/>
              </a:lnSpc>
            </a:pPr>
            <a:r>
              <a:rPr lang="zh-CN" sz="1800" dirty="0">
                <a:latin typeface="微软雅黑 Light" panose="020B0502040204020203" pitchFamily="34" charset="-122"/>
                <a:sym typeface="+mn-ea"/>
              </a:rPr>
              <a:t>情感表达</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情感表达是对周围事物和现象所持的态度，是依附于动作过程中的。观察时要注意引起情感的原因。情感特征能通过一系列身体特征的变化表现出来（如呼吸和血液循环器官的变化）；情感的变形表现在生活中是常见的，这是生活的复杂性和丰富性所致（如紧张故作镇静，沉重反作轻松）；情感的灵敏与迟钝也常具有个性色彩。人对周围事物态度的表现是迅速还是迟钝，应观察分析其原因。</a:t>
            </a:r>
          </a:p>
          <a:p>
            <a:pPr>
              <a:lnSpc>
                <a:spcPct val="110000"/>
              </a:lnSpc>
            </a:pPr>
            <a:r>
              <a:rPr lang="zh-CN" sz="1800" dirty="0">
                <a:latin typeface="微软雅黑 Light" panose="020B0502040204020203" pitchFamily="34" charset="-122"/>
                <a:sym typeface="+mn-ea"/>
              </a:rPr>
              <a:t>社会地位</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从人的社会地位（共性中）分析人物的个性，但同一类型的人又有所不同（同是半殖民地半封建社会的资本家，《雷雨》中的周朴园与《子夜》中的吴荪甫就存在不同之处；同为封建大家庭里的大少爷，《雷雨》中的周萍与《北京人》中的文清、《家》中的觉新也存在不同之处；同是生活在社会底层的忍辱改嫁的妇女，《祝福》中的祥林嫂与《雷雨》中的鲁妈也有不同之处；同是新中国的中年知识女性，《邻居》中的明大夫与《人到中年》中的陆文婷，境遇、性格各不相同等。）</a:t>
            </a:r>
          </a:p>
          <a:p>
            <a:pPr>
              <a:lnSpc>
                <a:spcPct val="110000"/>
              </a:lnSpc>
            </a:pPr>
            <a:r>
              <a:rPr lang="zh-CN" sz="1800" dirty="0">
                <a:latin typeface="微软雅黑 Light" panose="020B0502040204020203" pitchFamily="34" charset="-122"/>
                <a:sym typeface="+mn-ea"/>
              </a:rPr>
              <a:t>人物关系要从人与人相互之间的行为态度中判断。</a:t>
            </a:r>
          </a:p>
          <a:p>
            <a:pPr>
              <a:lnSpc>
                <a:spcPct val="110000"/>
              </a:lnSpc>
            </a:pPr>
            <a:r>
              <a:rPr lang="zh-CN" sz="1800" dirty="0">
                <a:latin typeface="微软雅黑 Light" panose="020B0502040204020203" pitchFamily="34" charset="-122"/>
                <a:sym typeface="+mn-ea"/>
              </a:rPr>
              <a:t>时代感与时间属性</a:t>
            </a:r>
            <a:r>
              <a:rPr lang="en-US" altLang="zh-CN" sz="1800" dirty="0">
                <a:latin typeface="微软雅黑 Light" panose="020B0502040204020203" pitchFamily="34" charset="-122"/>
                <a:sym typeface="+mn-ea"/>
              </a:rPr>
              <a:t>——</a:t>
            </a:r>
            <a:r>
              <a:rPr lang="zh-CN" sz="1800" dirty="0">
                <a:latin typeface="微软雅黑 Light" panose="020B0502040204020203" pitchFamily="34" charset="-122"/>
                <a:sym typeface="+mn-ea"/>
              </a:rPr>
              <a:t>解大的时代变迁，积累具体年代变迁的社会风貌，从一个人的衣着、举止、观念找出时间属性的依据。</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106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572895"/>
            <a:ext cx="10356850" cy="5031105"/>
          </a:xfrm>
        </p:spPr>
        <p:txBody>
          <a:bodyPr vert="horz">
            <a:noAutofit/>
          </a:bodyPr>
          <a:lstStyle/>
          <a:p>
            <a:pPr marL="0" indent="0">
              <a:lnSpc>
                <a:spcPct val="120000"/>
              </a:lnSpc>
              <a:buNone/>
            </a:pPr>
            <a:r>
              <a:rPr dirty="0" err="1">
                <a:latin typeface="微软雅黑 Light" panose="020B0502040204020203" pitchFamily="34" charset="-122"/>
              </a:rPr>
              <a:t>二、观察具体的人的特征</a:t>
            </a:r>
            <a:endParaRPr dirty="0">
              <a:latin typeface="微软雅黑 Light" panose="020B0502040204020203" pitchFamily="34" charset="-122"/>
            </a:endParaRPr>
          </a:p>
          <a:p>
            <a:pPr>
              <a:lnSpc>
                <a:spcPct val="150000"/>
              </a:lnSpc>
            </a:pPr>
            <a:r>
              <a:rPr lang="zh-CN" sz="2000" b="1" dirty="0">
                <a:latin typeface="微软雅黑 Light" panose="020B0502040204020203" pitchFamily="34" charset="-122"/>
                <a:sym typeface="+mn-ea"/>
              </a:rPr>
              <a:t>观察的手段</a:t>
            </a:r>
          </a:p>
          <a:p>
            <a:pPr marL="0" indent="0">
              <a:lnSpc>
                <a:spcPct val="150000"/>
              </a:lnSpc>
              <a:buNone/>
            </a:pPr>
            <a:r>
              <a:rPr lang="zh-CN" sz="2000" dirty="0">
                <a:latin typeface="微软雅黑 Light" panose="020B0502040204020203" pitchFamily="34" charset="-122"/>
                <a:sym typeface="+mn-ea"/>
              </a:rPr>
              <a:t>（１）经常提出明确的任务去观察，有意识地做调查提纲，注意对事物本质细节的观察；</a:t>
            </a:r>
          </a:p>
          <a:p>
            <a:pPr marL="0" indent="0">
              <a:lnSpc>
                <a:spcPct val="150000"/>
              </a:lnSpc>
              <a:buNone/>
            </a:pPr>
            <a:r>
              <a:rPr lang="zh-CN" sz="2000" dirty="0">
                <a:latin typeface="微软雅黑 Light" panose="020B0502040204020203" pitchFamily="34" charset="-122"/>
                <a:sym typeface="+mn-ea"/>
              </a:rPr>
              <a:t>（２）写观察生活人物笔记，如《契诃夫手记》就是一本内容丰富的观察生活事物的笔记；</a:t>
            </a:r>
          </a:p>
          <a:p>
            <a:pPr marL="0" indent="0">
              <a:lnSpc>
                <a:spcPct val="150000"/>
              </a:lnSpc>
              <a:buNone/>
            </a:pPr>
            <a:r>
              <a:rPr lang="zh-CN" sz="2000" dirty="0">
                <a:latin typeface="微软雅黑 Light" panose="020B0502040204020203" pitchFamily="34" charset="-122"/>
                <a:sym typeface="+mn-ea"/>
              </a:rPr>
              <a:t>（３）锻炼形象的讲述能力，可使观察更细致、准确，从而加深记忆；</a:t>
            </a:r>
          </a:p>
          <a:p>
            <a:pPr marL="0" indent="0">
              <a:lnSpc>
                <a:spcPct val="150000"/>
              </a:lnSpc>
              <a:buNone/>
            </a:pPr>
            <a:r>
              <a:rPr lang="zh-CN" sz="2000" dirty="0">
                <a:latin typeface="微软雅黑 Light" panose="020B0502040204020203" pitchFamily="34" charset="-122"/>
                <a:sym typeface="+mn-ea"/>
              </a:rPr>
              <a:t>（４）做观察生活表演练习，是巩固观察成果，将其变成表演素材的重要手段。</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C:\Users\test\Desktop\卢米埃尔兄弟.png卢米埃尔兄弟"/>
          <p:cNvPicPr>
            <a:picLocks noChangeAspect="1"/>
          </p:cNvPicPr>
          <p:nvPr/>
        </p:nvPicPr>
        <p:blipFill>
          <a:blip r:embed="rId3"/>
          <a:srcRect/>
          <a:stretch>
            <a:fillRect/>
          </a:stretch>
        </p:blipFill>
        <p:spPr>
          <a:xfrm>
            <a:off x="340995" y="1542415"/>
            <a:ext cx="2690495" cy="2230755"/>
          </a:xfrm>
          <a:prstGeom prst="rect">
            <a:avLst/>
          </a:prstGeom>
        </p:spPr>
      </p:pic>
      <p:pic>
        <p:nvPicPr>
          <p:cNvPr id="5" name="图片 4" descr="C:\Users\test\Desktop\梅里爱.png梅里爱"/>
          <p:cNvPicPr>
            <a:picLocks noChangeAspect="1"/>
          </p:cNvPicPr>
          <p:nvPr/>
        </p:nvPicPr>
        <p:blipFill>
          <a:blip r:embed="rId4"/>
          <a:srcRect/>
          <a:stretch>
            <a:fillRect/>
          </a:stretch>
        </p:blipFill>
        <p:spPr>
          <a:xfrm>
            <a:off x="3616325" y="1541780"/>
            <a:ext cx="2154555" cy="2330450"/>
          </a:xfrm>
          <a:prstGeom prst="rect">
            <a:avLst/>
          </a:prstGeom>
        </p:spPr>
      </p:pic>
      <p:sp>
        <p:nvSpPr>
          <p:cNvPr id="7" name="文本框 6"/>
          <p:cNvSpPr txBox="1"/>
          <p:nvPr/>
        </p:nvSpPr>
        <p:spPr>
          <a:xfrm>
            <a:off x="340995" y="4492625"/>
            <a:ext cx="2989580" cy="1814830"/>
          </a:xfrm>
          <a:prstGeom prst="rect">
            <a:avLst/>
          </a:prstGeom>
          <a:noFill/>
        </p:spPr>
        <p:txBody>
          <a:bodyPr wrap="square" rtlCol="0">
            <a:spAutoFit/>
          </a:bodyPr>
          <a:lstStyle/>
          <a:p>
            <a:pPr algn="just"/>
            <a:r>
              <a:rPr lang="en-US" altLang="zh-CN"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1895</a:t>
            </a: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a:t>
            </a:r>
            <a:r>
              <a:rPr lang="en-US" altLang="zh-CN"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12</a:t>
            </a: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月</a:t>
            </a:r>
            <a:r>
              <a:rPr lang="en-US" altLang="zh-CN"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28</a:t>
            </a: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日，法国公开放映了</a:t>
            </a:r>
            <a:r>
              <a:rPr lang="zh-CN" altLang="en-US" sz="1600" b="1">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卢米埃尔兄弟</a:t>
            </a:r>
            <a:r>
              <a:rPr lang="zh-CN" altLang="en-US" sz="1600">
                <a:latin typeface="微软雅黑 Light" panose="020B0502040204020203" pitchFamily="34" charset="-122"/>
                <a:ea typeface="微软雅黑 Light" panose="020B0502040204020203" pitchFamily="34" charset="-122"/>
                <a:cs typeface="微软雅黑 Light" panose="020B0502040204020203" pitchFamily="34" charset="-122"/>
                <a:sym typeface="+mn-ea"/>
              </a:rPr>
              <a:t>的短片《工厂大门》、《水浇园丁》、《火车进站》，标志着世界电影的诞生。摄影机被称为“活动摄影机”和“重现生活的机器”。（现实性与逼真性）</a:t>
            </a:r>
            <a:endPar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grpSp>
        <p:nvGrpSpPr>
          <p:cNvPr id="10" name="组合 9"/>
          <p:cNvGrpSpPr/>
          <p:nvPr/>
        </p:nvGrpSpPr>
        <p:grpSpPr>
          <a:xfrm>
            <a:off x="1611448" y="3974569"/>
            <a:ext cx="72000" cy="364318"/>
            <a:chOff x="3697307" y="4395516"/>
            <a:chExt cx="72000" cy="364318"/>
          </a:xfrm>
          <a:solidFill>
            <a:srgbClr val="413B39"/>
          </a:solidFill>
        </p:grpSpPr>
        <p:sp>
          <p:nvSpPr>
            <p:cNvPr id="11" name="椭圆 10"/>
            <p:cNvSpPr/>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12" name="椭圆 11"/>
            <p:cNvSpPr/>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13" name="直接连接符 12"/>
            <p:cNvCxnSpPr/>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sp>
        <p:nvSpPr>
          <p:cNvPr id="18" name="文本框 17"/>
          <p:cNvSpPr txBox="1"/>
          <p:nvPr/>
        </p:nvSpPr>
        <p:spPr>
          <a:xfrm>
            <a:off x="3470910" y="4492625"/>
            <a:ext cx="2421890" cy="1568450"/>
          </a:xfrm>
          <a:prstGeom prst="rect">
            <a:avLst/>
          </a:prstGeom>
          <a:noFill/>
        </p:spPr>
        <p:txBody>
          <a:bodyPr wrap="square" rtlCol="0">
            <a:spAutoFit/>
          </a:bodyPr>
          <a:lstStyle/>
          <a:p>
            <a:pPr algn="just"/>
            <a:r>
              <a:rPr lang="zh-CN" altLang="en-US" sz="160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十八个月后，</a:t>
            </a:r>
            <a:r>
              <a:rPr lang="zh-CN" altLang="en-US" sz="1600" b="1">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乔治·梅里爱</a:t>
            </a:r>
            <a:r>
              <a:rPr lang="zh-CN" altLang="en-US" sz="160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首先把戏剧带入电影。（“叠印”、“多次曝光”、“移动摄影”及“场面转换”等技术手段</a:t>
            </a:r>
            <a:r>
              <a:rPr lang="en-US" altLang="zh-CN" sz="160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zh-CN" altLang="en-US" sz="160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rPr>
              <a:t>电影逼真性和假定性并存。）</a:t>
            </a:r>
            <a:endParaRPr lang="zh-CN" altLang="en-US" sz="1600" b="1" dirty="0">
              <a:solidFill>
                <a:schemeClr val="tx1"/>
              </a:solidFill>
              <a:uFillTx/>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grpSp>
        <p:nvGrpSpPr>
          <p:cNvPr id="19" name="组合 18"/>
          <p:cNvGrpSpPr/>
          <p:nvPr/>
        </p:nvGrpSpPr>
        <p:grpSpPr>
          <a:xfrm>
            <a:off x="4675460" y="4030449"/>
            <a:ext cx="72000" cy="364318"/>
            <a:chOff x="3697307" y="4395516"/>
            <a:chExt cx="72000" cy="364318"/>
          </a:xfrm>
          <a:solidFill>
            <a:srgbClr val="413B39"/>
          </a:solidFill>
        </p:grpSpPr>
        <p:sp>
          <p:nvSpPr>
            <p:cNvPr id="20" name="椭圆 19"/>
            <p:cNvSpPr/>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1" name="椭圆 20"/>
            <p:cNvSpPr/>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22" name="直接连接符 21"/>
            <p:cNvCxnSpPr/>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pic>
        <p:nvPicPr>
          <p:cNvPr id="23" name="图片 22" descr="C:\Users\test\Desktop\布莱顿学派詹姆斯威廉森.png布莱顿学派詹姆斯威廉森"/>
          <p:cNvPicPr>
            <a:picLocks noChangeAspect="1"/>
          </p:cNvPicPr>
          <p:nvPr/>
        </p:nvPicPr>
        <p:blipFill>
          <a:blip r:embed="rId5"/>
          <a:srcRect/>
          <a:stretch>
            <a:fillRect/>
          </a:stretch>
        </p:blipFill>
        <p:spPr>
          <a:xfrm>
            <a:off x="6417310" y="1542415"/>
            <a:ext cx="2060575" cy="2329815"/>
          </a:xfrm>
          <a:prstGeom prst="rect">
            <a:avLst/>
          </a:prstGeom>
        </p:spPr>
      </p:pic>
      <p:sp>
        <p:nvSpPr>
          <p:cNvPr id="24" name="文本框 23"/>
          <p:cNvSpPr txBox="1"/>
          <p:nvPr/>
        </p:nvSpPr>
        <p:spPr>
          <a:xfrm>
            <a:off x="5938520" y="4492625"/>
            <a:ext cx="2860527" cy="2303145"/>
          </a:xfrm>
          <a:prstGeom prst="rect">
            <a:avLst/>
          </a:prstGeom>
          <a:noFill/>
        </p:spPr>
        <p:txBody>
          <a:bodyPr wrap="square" rtlCol="0">
            <a:spAutoFit/>
          </a:bodyPr>
          <a:lstStyle/>
          <a:p>
            <a:pPr algn="just">
              <a:lnSpc>
                <a:spcPct val="90000"/>
              </a:lnSpc>
            </a:pP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英国出现的</a:t>
            </a:r>
            <a:r>
              <a:rPr lang="zh-CN" altLang="en-US" sz="1600" b="1"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布赖顿学派</a:t>
            </a: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在影片中注意了外景的完善使用，并出现“追逐”和“援救”场面交替的蒙太奇手法。场景变化、镜头镜位与景别的变化，打破了原来一次性长镜头的生活场景实况记录，分镜头拍摄的出现从而产生非连贯的表演组合，使电影表演与戏剧表演逐渐有了区别。</a:t>
            </a:r>
            <a:endParaRPr lang="zh-CN" altLang="en-US" sz="1600" b="1"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endParaRPr>
          </a:p>
        </p:txBody>
      </p:sp>
      <p:grpSp>
        <p:nvGrpSpPr>
          <p:cNvPr id="25" name="组合 24"/>
          <p:cNvGrpSpPr/>
          <p:nvPr/>
        </p:nvGrpSpPr>
        <p:grpSpPr>
          <a:xfrm>
            <a:off x="7294891" y="4030449"/>
            <a:ext cx="72000" cy="364318"/>
            <a:chOff x="3697307" y="4395516"/>
            <a:chExt cx="72000" cy="364318"/>
          </a:xfrm>
          <a:solidFill>
            <a:srgbClr val="413B39"/>
          </a:solidFill>
        </p:grpSpPr>
        <p:sp>
          <p:nvSpPr>
            <p:cNvPr id="26" name="椭圆 25"/>
            <p:cNvSpPr/>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7" name="椭圆 26"/>
            <p:cNvSpPr/>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28" name="直接连接符 27"/>
            <p:cNvCxnSpPr/>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pic>
        <p:nvPicPr>
          <p:cNvPr id="29" name="图片 28" descr="C:\Users\test\Desktop\麦克斯林戴.png麦克斯林戴"/>
          <p:cNvPicPr>
            <a:picLocks noChangeAspect="1"/>
          </p:cNvPicPr>
          <p:nvPr/>
        </p:nvPicPr>
        <p:blipFill>
          <a:blip r:embed="rId6"/>
          <a:srcRect/>
          <a:stretch>
            <a:fillRect/>
          </a:stretch>
        </p:blipFill>
        <p:spPr>
          <a:xfrm>
            <a:off x="9691370" y="1541780"/>
            <a:ext cx="1788795" cy="2329180"/>
          </a:xfrm>
          <a:prstGeom prst="rect">
            <a:avLst/>
          </a:prstGeom>
        </p:spPr>
      </p:pic>
      <p:sp>
        <p:nvSpPr>
          <p:cNvPr id="30" name="文本框 29"/>
          <p:cNvSpPr txBox="1"/>
          <p:nvPr/>
        </p:nvSpPr>
        <p:spPr>
          <a:xfrm>
            <a:off x="8799047" y="4492625"/>
            <a:ext cx="3346598" cy="2303145"/>
          </a:xfrm>
          <a:prstGeom prst="rect">
            <a:avLst/>
          </a:prstGeom>
          <a:noFill/>
        </p:spPr>
        <p:txBody>
          <a:bodyPr wrap="square" rtlCol="0">
            <a:spAutoFit/>
          </a:bodyPr>
          <a:lstStyle/>
          <a:p>
            <a:pPr algn="just">
              <a:lnSpc>
                <a:spcPct val="90000"/>
              </a:lnSpc>
            </a:pPr>
            <a:r>
              <a:rPr lang="en-US" altLang="zh-CN"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1903</a:t>
            </a: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en-US" altLang="zh-CN"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1909</a:t>
            </a: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年间，法国企业家查尔˙百代把电影企业变成了庞大的工业，支配了世界电影市场，这一时期被称为“百代时期”。百代公司最突出的明星是</a:t>
            </a:r>
            <a:r>
              <a:rPr lang="zh-CN" altLang="en-US" sz="1600" b="1"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安德烈˙第特和麦克斯·林戴</a:t>
            </a: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en-US" altLang="zh-CN"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1914</a:t>
            </a: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年前，法国喜剧片一直称霸世界。</a:t>
            </a:r>
            <a:r>
              <a:rPr lang="en-US" altLang="zh-CN"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1914</a:t>
            </a:r>
            <a:r>
              <a:rPr lang="zh-CN" altLang="en-US" sz="1600" dirty="0">
                <a:latin typeface="微软雅黑 Light" panose="020B0502040204020203" pitchFamily="34" charset="-122"/>
                <a:ea typeface="微软雅黑 Light" panose="020B0502040204020203" pitchFamily="34" charset="-122"/>
                <a:cs typeface="微软雅黑 Light" panose="020B0502040204020203" pitchFamily="34" charset="-122"/>
                <a:sym typeface="+mn-ea"/>
              </a:rPr>
              <a:t>年，麦克斯·林戴应征赴前线后，标志其全盛时</a:t>
            </a: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代与法国喜剧霸权的结束，取代他的是查尔斯</a:t>
            </a:r>
            <a:r>
              <a:rPr lang="zh-CN" altLang="en-US" sz="1600" dirty="0">
                <a:solidFill>
                  <a:schemeClr val="tx1">
                    <a:lumMod val="75000"/>
                    <a:lumOff val="25000"/>
                  </a:schemeClr>
                </a:solidFill>
                <a:latin typeface="黑体" panose="02010609060101010101" charset="-122"/>
                <a:ea typeface="黑体" panose="02010609060101010101" charset="-122"/>
                <a:cs typeface="微软雅黑 Light" panose="020B0502040204020203" pitchFamily="34" charset="-122"/>
                <a:sym typeface="+mn-ea"/>
              </a:rPr>
              <a:t>˙</a:t>
            </a: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卓别林（</a:t>
            </a:r>
            <a:r>
              <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1889</a:t>
            </a: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r>
              <a:rPr lang="en-US" altLang="zh-CN"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1977</a:t>
            </a:r>
            <a:r>
              <a:rPr lang="zh-CN" altLang="en-US" sz="1600" dirty="0">
                <a:solidFill>
                  <a:schemeClr val="tx1">
                    <a:lumMod val="75000"/>
                    <a:lumOff val="25000"/>
                  </a:schemeClr>
                </a:solidFill>
                <a:latin typeface="微软雅黑 Light" panose="020B0502040204020203" pitchFamily="34" charset="-122"/>
                <a:ea typeface="微软雅黑 Light" panose="020B0502040204020203" pitchFamily="34" charset="-122"/>
                <a:cs typeface="微软雅黑 Light" panose="020B0502040204020203" pitchFamily="34" charset="-122"/>
                <a:sym typeface="+mn-ea"/>
              </a:rPr>
              <a:t>）。</a:t>
            </a:r>
          </a:p>
        </p:txBody>
      </p:sp>
      <p:grpSp>
        <p:nvGrpSpPr>
          <p:cNvPr id="31" name="组合 30"/>
          <p:cNvGrpSpPr/>
          <p:nvPr/>
        </p:nvGrpSpPr>
        <p:grpSpPr>
          <a:xfrm>
            <a:off x="10530505" y="4046324"/>
            <a:ext cx="72000" cy="364318"/>
            <a:chOff x="3697307" y="4395516"/>
            <a:chExt cx="72000" cy="364318"/>
          </a:xfrm>
          <a:solidFill>
            <a:srgbClr val="413B39"/>
          </a:solidFill>
        </p:grpSpPr>
        <p:sp>
          <p:nvSpPr>
            <p:cNvPr id="32" name="椭圆 31"/>
            <p:cNvSpPr/>
            <p:nvPr/>
          </p:nvSpPr>
          <p:spPr>
            <a:xfrm>
              <a:off x="3697307" y="4395516"/>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33" name="椭圆 32"/>
            <p:cNvSpPr/>
            <p:nvPr/>
          </p:nvSpPr>
          <p:spPr>
            <a:xfrm>
              <a:off x="3697307" y="4687834"/>
              <a:ext cx="72000" cy="72000"/>
            </a:xfrm>
            <a:prstGeom prst="ellipse">
              <a:avLst/>
            </a:prstGeom>
            <a:grpFill/>
            <a:ln>
              <a:solidFill>
                <a:srgbClr val="413B3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cxnSp>
          <p:nvCxnSpPr>
            <p:cNvPr id="34" name="直接连接符 33"/>
            <p:cNvCxnSpPr/>
            <p:nvPr/>
          </p:nvCxnSpPr>
          <p:spPr>
            <a:xfrm>
              <a:off x="3733307" y="4451307"/>
              <a:ext cx="0" cy="236527"/>
            </a:xfrm>
            <a:prstGeom prst="line">
              <a:avLst/>
            </a:prstGeom>
            <a:grpFill/>
            <a:ln w="19050">
              <a:solidFill>
                <a:srgbClr val="413B39"/>
              </a:solidFill>
            </a:ln>
          </p:spPr>
          <p:style>
            <a:lnRef idx="1">
              <a:schemeClr val="accent1"/>
            </a:lnRef>
            <a:fillRef idx="0">
              <a:schemeClr val="accent1"/>
            </a:fillRef>
            <a:effectRef idx="0">
              <a:schemeClr val="accent1"/>
            </a:effectRef>
            <a:fontRef idx="minor">
              <a:schemeClr val="tx1"/>
            </a:fontRef>
          </p:style>
        </p:cxnSp>
      </p:grpSp>
      <p:sp>
        <p:nvSpPr>
          <p:cNvPr id="38" name="文本框 37"/>
          <p:cNvSpPr txBox="1"/>
          <p:nvPr/>
        </p:nvSpPr>
        <p:spPr>
          <a:xfrm>
            <a:off x="340995" y="470535"/>
            <a:ext cx="6295390" cy="521970"/>
          </a:xfrm>
          <a:prstGeom prst="rect">
            <a:avLst/>
          </a:prstGeom>
          <a:noFill/>
        </p:spPr>
        <p:txBody>
          <a:bodyPr wrap="square" rtlCol="0">
            <a:spAutoFit/>
          </a:bodyPr>
          <a:lstStyle/>
          <a:p>
            <a:pPr algn="ctr"/>
            <a:r>
              <a:rPr lang="zh-CN" altLang="en-US" sz="2800" dirty="0">
                <a:latin typeface="微软雅黑 Light" panose="020B0502040204020203" pitchFamily="34" charset="-122"/>
                <a:ea typeface="微软雅黑 Light" panose="020B0502040204020203" pitchFamily="34" charset="-122"/>
                <a:sym typeface="+mn-ea"/>
              </a:rPr>
              <a:t>电影及电影表演艺术发展历程</a:t>
            </a:r>
          </a:p>
        </p:txBody>
      </p:sp>
      <p:sp>
        <p:nvSpPr>
          <p:cNvPr id="39" name="任意多边形 38"/>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par>
                                <p:cTn id="36" presetID="22" presetClass="entr" presetSubtype="1"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up)">
                                      <p:cBhvr>
                                        <p:cTn id="38" dur="500"/>
                                        <p:tgtEl>
                                          <p:spTgt spid="25"/>
                                        </p:tgtEl>
                                      </p:cBhvr>
                                    </p:animEffect>
                                  </p:childTnLst>
                                </p:cTn>
                              </p:par>
                              <p:par>
                                <p:cTn id="39" presetID="22" presetClass="entr" presetSubtype="1"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up)">
                                      <p:cBhvr>
                                        <p:cTn id="41" dur="500"/>
                                        <p:tgtEl>
                                          <p:spTgt spid="31"/>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fltVal val="0"/>
                                          </p:val>
                                        </p:tav>
                                        <p:tav tm="100000">
                                          <p:val>
                                            <p:strVal val="#ppt_w"/>
                                          </p:val>
                                        </p:tav>
                                      </p:tavLst>
                                    </p:anim>
                                    <p:anim calcmode="lin" valueType="num">
                                      <p:cBhvr>
                                        <p:cTn id="47" dur="500" fill="hold"/>
                                        <p:tgtEl>
                                          <p:spTgt spid="7"/>
                                        </p:tgtEl>
                                        <p:attrNameLst>
                                          <p:attrName>ppt_h</p:attrName>
                                        </p:attrNameLst>
                                      </p:cBhvr>
                                      <p:tavLst>
                                        <p:tav tm="0">
                                          <p:val>
                                            <p:fltVal val="0"/>
                                          </p:val>
                                        </p:tav>
                                        <p:tav tm="100000">
                                          <p:val>
                                            <p:strVal val="#ppt_h"/>
                                          </p:val>
                                        </p:tav>
                                      </p:tavLst>
                                    </p:anim>
                                    <p:animEffect transition="in" filter="fade">
                                      <p:cBhvr>
                                        <p:cTn id="48" dur="500"/>
                                        <p:tgtEl>
                                          <p:spTgt spid="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Effect transition="in" filter="fade">
                                      <p:cBhvr>
                                        <p:cTn id="58" dur="500"/>
                                        <p:tgtEl>
                                          <p:spTgt spid="24"/>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8" grpId="0"/>
      <p:bldP spid="24" grpId="0"/>
      <p:bldP spid="30"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344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572895"/>
            <a:ext cx="10356850" cy="5107305"/>
          </a:xfrm>
        </p:spPr>
        <p:txBody>
          <a:bodyPr vert="horz">
            <a:noAutofit/>
          </a:bodyPr>
          <a:lstStyle/>
          <a:p>
            <a:pPr marL="0" indent="0">
              <a:lnSpc>
                <a:spcPct val="120000"/>
              </a:lnSpc>
              <a:buNone/>
            </a:pPr>
            <a:r>
              <a:rPr dirty="0" err="1">
                <a:latin typeface="微软雅黑 Light" panose="020B0502040204020203" pitchFamily="34" charset="-122"/>
              </a:rPr>
              <a:t>三、观察生活表演练习</a:t>
            </a:r>
            <a:endParaRPr dirty="0">
              <a:latin typeface="微软雅黑 Light" panose="020B0502040204020203" pitchFamily="34" charset="-122"/>
            </a:endParaRPr>
          </a:p>
          <a:p>
            <a:pPr>
              <a:lnSpc>
                <a:spcPct val="130000"/>
              </a:lnSpc>
            </a:pPr>
            <a:r>
              <a:rPr sz="2000" dirty="0" err="1">
                <a:latin typeface="微软雅黑 Light" panose="020B0502040204020203" pitchFamily="34" charset="-122"/>
                <a:sym typeface="+mn-ea"/>
              </a:rPr>
              <a:t>观察生活表演</a:t>
            </a:r>
            <a:r>
              <a:rPr lang="zh-CN" sz="2000" dirty="0">
                <a:latin typeface="微软雅黑 Light" panose="020B0502040204020203" pitchFamily="34" charset="-122"/>
                <a:sym typeface="+mn-ea"/>
              </a:rPr>
              <a:t>练习要求表演者必须到生活中找素材，在练习中，按自己平日观察到的生活中的另一个人的生活形体去动作。起初并不需要艺术加工，但从表演观念看，“他”的生活形态移到了“你”身上并反映出来，即便完全是模仿，也是一种创作加工了。最初的要求是，亲自看到的（不是听到也不是想象的，更不是生编硬造的）与自己的特点有距离的人，在练习中一开始就要注意形象感。这项练习把观察生活这一永久性课题强制性地提到“目前必须这样做”的环节上来；</a:t>
            </a:r>
          </a:p>
          <a:p>
            <a:pPr>
              <a:lnSpc>
                <a:spcPct val="130000"/>
              </a:lnSpc>
            </a:pPr>
            <a:r>
              <a:rPr sz="2000" dirty="0" err="1">
                <a:latin typeface="微软雅黑 Light" panose="020B0502040204020203" pitchFamily="34" charset="-122"/>
                <a:sym typeface="+mn-ea"/>
              </a:rPr>
              <a:t>观察生活表演</a:t>
            </a:r>
            <a:r>
              <a:rPr lang="zh-CN" sz="2000" dirty="0">
                <a:latin typeface="微软雅黑 Light" panose="020B0502040204020203" pitchFamily="34" charset="-122"/>
                <a:sym typeface="+mn-ea"/>
              </a:rPr>
              <a:t>练习的重要之处</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观察人们在现实生活中的行为，从生活中汲取表演创作的养料，这对于克服因袭陈旧的表演手法，防止刻板化，都极有意义；</a:t>
            </a:r>
          </a:p>
          <a:p>
            <a:pPr>
              <a:lnSpc>
                <a:spcPct val="130000"/>
              </a:lnSpc>
            </a:pPr>
            <a:r>
              <a:rPr lang="zh-CN" sz="2000" dirty="0">
                <a:latin typeface="微软雅黑 Light" panose="020B0502040204020203" pitchFamily="34" charset="-122"/>
                <a:sym typeface="+mn-ea"/>
              </a:rPr>
              <a:t>演员在观察生活人物的基础上，在艺术模仿的实践中，要不断地去体验角色（生活中人物的原型），检验自己，提高自己的表演塑造能力。</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572895"/>
            <a:ext cx="10356850" cy="5000625"/>
          </a:xfrm>
        </p:spPr>
        <p:txBody>
          <a:bodyPr vert="horz">
            <a:noAutofit/>
          </a:bodyPr>
          <a:lstStyle/>
          <a:p>
            <a:pPr marL="0" indent="0">
              <a:lnSpc>
                <a:spcPct val="120000"/>
              </a:lnSpc>
              <a:buNone/>
            </a:pPr>
            <a:r>
              <a:rPr>
                <a:latin typeface="微软雅黑 Light" panose="020B0502040204020203" pitchFamily="34" charset="-122"/>
              </a:rPr>
              <a:t>三、观察生活表演练习</a:t>
            </a:r>
          </a:p>
          <a:p>
            <a:pPr>
              <a:lnSpc>
                <a:spcPct val="130000"/>
              </a:lnSpc>
            </a:pPr>
            <a:r>
              <a:rPr sz="2000" b="1">
                <a:latin typeface="微软雅黑 Light" panose="020B0502040204020203" pitchFamily="34" charset="-122"/>
                <a:sym typeface="+mn-ea"/>
              </a:rPr>
              <a:t>模仿</a:t>
            </a:r>
          </a:p>
          <a:p>
            <a:pPr>
              <a:lnSpc>
                <a:spcPct val="130000"/>
              </a:lnSpc>
              <a:buFont typeface="Wingdings" panose="05000000000000000000" charset="0"/>
              <a:buChar char="Ø"/>
            </a:pPr>
            <a:r>
              <a:rPr sz="2000" b="1">
                <a:latin typeface="微软雅黑 Light" panose="020B0502040204020203" pitchFamily="34" charset="-122"/>
                <a:sym typeface="+mn-ea"/>
              </a:rPr>
              <a:t>模仿</a:t>
            </a:r>
            <a:r>
              <a:rPr sz="2000">
                <a:latin typeface="微软雅黑 Light" panose="020B0502040204020203" pitchFamily="34" charset="-122"/>
                <a:sym typeface="+mn-ea"/>
              </a:rPr>
              <a:t>是从客观的观察、分析研究到主观的体验、体现阶段的开始。这个体验还不仅仅是去重复生活中的人物所固有的劳动职业特征和行为（这当然也是一种模仿），而是把它带入表演艺术领域；不是在静止的思考中去体验人物的行动，而是在假定的情境里和自身的行动中去体验人物，以达到再体现。</a:t>
            </a:r>
          </a:p>
          <a:p>
            <a:pPr>
              <a:lnSpc>
                <a:spcPct val="130000"/>
              </a:lnSpc>
              <a:buFont typeface="Wingdings" panose="05000000000000000000" charset="0"/>
              <a:buChar char="Ø"/>
            </a:pPr>
            <a:r>
              <a:rPr sz="2000">
                <a:latin typeface="微软雅黑 Light" panose="020B0502040204020203" pitchFamily="34" charset="-122"/>
                <a:sym typeface="+mn-ea"/>
              </a:rPr>
              <a:t>艺术模仿是演员深入观察生活、汲取生活养料、进行表演创作的重要阶段的开始。</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4582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572895"/>
            <a:ext cx="10356850" cy="5000625"/>
          </a:xfrm>
        </p:spPr>
        <p:txBody>
          <a:bodyPr vert="horz">
            <a:noAutofit/>
          </a:bodyPr>
          <a:lstStyle/>
          <a:p>
            <a:pPr marL="0" indent="0">
              <a:lnSpc>
                <a:spcPct val="120000"/>
              </a:lnSpc>
              <a:buNone/>
            </a:pPr>
            <a:r>
              <a:rPr dirty="0" err="1">
                <a:latin typeface="微软雅黑 Light" panose="020B0502040204020203" pitchFamily="34" charset="-122"/>
              </a:rPr>
              <a:t>三、观察生活表演练习</a:t>
            </a:r>
            <a:endParaRPr dirty="0">
              <a:latin typeface="微软雅黑 Light" panose="020B0502040204020203" pitchFamily="34" charset="-122"/>
            </a:endParaRPr>
          </a:p>
          <a:p>
            <a:pPr>
              <a:lnSpc>
                <a:spcPct val="130000"/>
              </a:lnSpc>
            </a:pPr>
            <a:r>
              <a:rPr sz="2000" b="1" dirty="0" err="1">
                <a:latin typeface="微软雅黑 Light" panose="020B0502040204020203" pitchFamily="34" charset="-122"/>
                <a:sym typeface="+mn-ea"/>
              </a:rPr>
              <a:t>观察生活练习的有益之处</a:t>
            </a:r>
            <a:r>
              <a:rPr sz="2000" b="1" dirty="0">
                <a:latin typeface="微软雅黑 Light" panose="020B0502040204020203" pitchFamily="34" charset="-122"/>
                <a:sym typeface="+mn-ea"/>
              </a:rPr>
              <a:t>：</a:t>
            </a:r>
          </a:p>
          <a:p>
            <a:pPr>
              <a:lnSpc>
                <a:spcPct val="130000"/>
              </a:lnSpc>
              <a:buFont typeface="Wingdings" panose="05000000000000000000" charset="0"/>
              <a:buChar char="Ø"/>
            </a:pP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1</a:t>
            </a:r>
            <a:r>
              <a:rPr sz="2000" dirty="0">
                <a:latin typeface="微软雅黑 Light" panose="020B0502040204020203" pitchFamily="34" charset="-122"/>
                <a:sym typeface="+mn-ea"/>
              </a:rPr>
              <a:t>）能训练学生更深刻地了解外界事物，而不是局限于主观臆想；</a:t>
            </a:r>
          </a:p>
          <a:p>
            <a:pPr>
              <a:lnSpc>
                <a:spcPct val="130000"/>
              </a:lnSpc>
              <a:buFont typeface="Wingdings" panose="05000000000000000000" charset="0"/>
              <a:buChar char="Ø"/>
            </a:pP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2</a:t>
            </a:r>
            <a:r>
              <a:rPr sz="2000" dirty="0">
                <a:latin typeface="微软雅黑 Light" panose="020B0502040204020203" pitchFamily="34" charset="-122"/>
                <a:sym typeface="+mn-ea"/>
              </a:rPr>
              <a:t>）提高理解力，增长感受力，感受得越多，反应也就越多；</a:t>
            </a:r>
          </a:p>
          <a:p>
            <a:pPr>
              <a:lnSpc>
                <a:spcPct val="130000"/>
              </a:lnSpc>
              <a:buFont typeface="Wingdings" panose="05000000000000000000" charset="0"/>
              <a:buChar char="Ø"/>
            </a:pP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3</a:t>
            </a:r>
            <a:r>
              <a:rPr sz="2000" dirty="0">
                <a:latin typeface="微软雅黑 Light" panose="020B0502040204020203" pitchFamily="34" charset="-122"/>
                <a:sym typeface="+mn-ea"/>
              </a:rPr>
              <a:t>）有助于观察能力的提高，学会分析人们的行为，表演时能够创造出产生同样行为的刺激；</a:t>
            </a:r>
          </a:p>
          <a:p>
            <a:pPr>
              <a:lnSpc>
                <a:spcPct val="130000"/>
              </a:lnSpc>
              <a:buFont typeface="Wingdings" panose="05000000000000000000" charset="0"/>
              <a:buChar char="Ø"/>
            </a:pP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4</a:t>
            </a:r>
            <a:r>
              <a:rPr sz="2000" dirty="0">
                <a:latin typeface="微软雅黑 Light" panose="020B0502040204020203" pitchFamily="34" charset="-122"/>
                <a:sym typeface="+mn-ea"/>
              </a:rPr>
              <a:t>）帮助获得另一个人的外部感觉，作为表演性格化的工具；</a:t>
            </a:r>
          </a:p>
          <a:p>
            <a:pPr>
              <a:lnSpc>
                <a:spcPct val="130000"/>
              </a:lnSpc>
              <a:buFont typeface="Wingdings" panose="05000000000000000000" charset="0"/>
              <a:buChar char="Ø"/>
            </a:pPr>
            <a:r>
              <a:rPr sz="2000" dirty="0">
                <a:latin typeface="微软雅黑 Light" panose="020B0502040204020203" pitchFamily="34" charset="-122"/>
                <a:sym typeface="+mn-ea"/>
              </a:rPr>
              <a:t>（</a:t>
            </a:r>
            <a:r>
              <a:rPr lang="en-US" sz="2000" dirty="0">
                <a:latin typeface="微软雅黑 Light" panose="020B0502040204020203" pitchFamily="34" charset="-122"/>
                <a:sym typeface="+mn-ea"/>
              </a:rPr>
              <a:t>5</a:t>
            </a:r>
            <a:r>
              <a:rPr sz="2000" dirty="0">
                <a:latin typeface="微软雅黑 Light" panose="020B0502040204020203" pitchFamily="34" charset="-122"/>
                <a:sym typeface="+mn-ea"/>
              </a:rPr>
              <a:t>）检查自己的表演动作是否具有真实的标准（因为有了生活中的人物原型）。</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680" y="182880"/>
            <a:ext cx="11349990" cy="1325880"/>
          </a:xfrm>
        </p:spPr>
        <p:txBody>
          <a:bodyPr/>
          <a:lstStyle/>
          <a:p>
            <a:pPr algn="just"/>
            <a:r>
              <a:rPr lang="zh-CN" altLang="en-US" sz="3600"/>
              <a:t>第四节 观察生活与表演习作</a:t>
            </a:r>
          </a:p>
        </p:txBody>
      </p:sp>
      <p:sp>
        <p:nvSpPr>
          <p:cNvPr id="3" name="文本占位符 2"/>
          <p:cNvSpPr>
            <a:spLocks noGrp="1"/>
          </p:cNvSpPr>
          <p:nvPr>
            <p:ph type="body" orient="vert" idx="1"/>
          </p:nvPr>
        </p:nvSpPr>
        <p:spPr>
          <a:xfrm>
            <a:off x="783590" y="1572895"/>
            <a:ext cx="10513060" cy="5213350"/>
          </a:xfrm>
        </p:spPr>
        <p:txBody>
          <a:bodyPr vert="horz">
            <a:noAutofit/>
          </a:bodyPr>
          <a:lstStyle/>
          <a:p>
            <a:pPr marL="0" indent="0">
              <a:lnSpc>
                <a:spcPct val="120000"/>
              </a:lnSpc>
              <a:buNone/>
            </a:pPr>
            <a:r>
              <a:rPr dirty="0" err="1">
                <a:latin typeface="微软雅黑 Light" panose="020B0502040204020203" pitchFamily="34" charset="-122"/>
              </a:rPr>
              <a:t>三、观察生活表演练习</a:t>
            </a:r>
            <a:endParaRPr dirty="0">
              <a:latin typeface="微软雅黑 Light" panose="020B0502040204020203" pitchFamily="34" charset="-122"/>
            </a:endParaRPr>
          </a:p>
          <a:p>
            <a:pPr algn="just">
              <a:lnSpc>
                <a:spcPct val="100000"/>
              </a:lnSpc>
            </a:pPr>
            <a:r>
              <a:rPr sz="2000" dirty="0">
                <a:latin typeface="微软雅黑 Light" panose="020B0502040204020203" pitchFamily="34" charset="-122"/>
                <a:sym typeface="+mn-ea"/>
              </a:rPr>
              <a:t>观察生活练习不是一种单一的训练，而是表演基础训练中的一种综合训练方法，它既是表演的内外部技巧等各种元素的综合训练，也是表演元素技术训练与表演创作（涉及人物特点与创作想象）的综合</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gn="just">
              <a:lnSpc>
                <a:spcPct val="100000"/>
              </a:lnSpc>
            </a:pPr>
            <a:r>
              <a:rPr sz="2000" dirty="0" err="1">
                <a:latin typeface="微软雅黑 Light" panose="020B0502040204020203" pitchFamily="34" charset="-122"/>
                <a:sym typeface="+mn-ea"/>
              </a:rPr>
              <a:t>它是在表演教学实践中摸索从小品式的“自我”到片段中的人物的一种有意模糊分界、自然过渡的方法</a:t>
            </a:r>
            <a:r>
              <a:rPr lang="zh-CN" sz="2000" dirty="0">
                <a:latin typeface="微软雅黑 Light" panose="020B0502040204020203" pitchFamily="34" charset="-122"/>
                <a:sym typeface="+mn-ea"/>
              </a:rPr>
              <a:t>；</a:t>
            </a:r>
            <a:endParaRPr sz="2000" dirty="0">
              <a:latin typeface="微软雅黑 Light" panose="020B0502040204020203" pitchFamily="34" charset="-122"/>
              <a:sym typeface="+mn-ea"/>
            </a:endParaRPr>
          </a:p>
          <a:p>
            <a:pPr algn="just">
              <a:lnSpc>
                <a:spcPct val="100000"/>
              </a:lnSpc>
            </a:pPr>
            <a:r>
              <a:rPr sz="2000" dirty="0">
                <a:latin typeface="微软雅黑 Light" panose="020B0502040204020203" pitchFamily="34" charset="-122"/>
                <a:sym typeface="+mn-ea"/>
              </a:rPr>
              <a:t>观察生活练习是把训练心理和形体技术以达到表演适应性，与训练捕捉性格特征以达到表演可塑性进行有机的结合（是表演基础训练中两阶段的有机结合与过渡）</a:t>
            </a:r>
            <a:r>
              <a:rPr lang="zh-CN" sz="2000" dirty="0">
                <a:latin typeface="微软雅黑 Light" panose="020B0502040204020203" pitchFamily="34" charset="-122"/>
                <a:sym typeface="+mn-ea"/>
              </a:rPr>
              <a:t>，</a:t>
            </a:r>
            <a:r>
              <a:rPr sz="2000" dirty="0" err="1">
                <a:latin typeface="微软雅黑 Light" panose="020B0502040204020203" pitchFamily="34" charset="-122"/>
                <a:sym typeface="+mn-ea"/>
              </a:rPr>
              <a:t>通过观察生活的真实达到艺术的再现</a:t>
            </a:r>
            <a:r>
              <a:rPr lang="zh-CN" sz="2000" dirty="0">
                <a:latin typeface="微软雅黑 Light" panose="020B0502040204020203" pitchFamily="34" charset="-122"/>
                <a:sym typeface="+mn-ea"/>
              </a:rPr>
              <a:t>；</a:t>
            </a:r>
          </a:p>
          <a:p>
            <a:pPr algn="just">
              <a:lnSpc>
                <a:spcPct val="100000"/>
              </a:lnSpc>
            </a:pPr>
            <a:r>
              <a:rPr lang="zh-CN" sz="2000" dirty="0">
                <a:latin typeface="微软雅黑 Light" panose="020B0502040204020203" pitchFamily="34" charset="-122"/>
                <a:sym typeface="+mn-ea"/>
              </a:rPr>
              <a:t>在观察生活练习中，需建立专门的观察笔记，把最有趣的印象和窥视到的人的某些性格的因素（如步态、习惯、服装或服饰细节、举止、走路、手势、思考等）速记下来，并养成勤于思考的习惯。</a:t>
            </a:r>
          </a:p>
          <a:p>
            <a:pPr algn="just">
              <a:lnSpc>
                <a:spcPct val="100000"/>
              </a:lnSpc>
            </a:pPr>
            <a:r>
              <a:rPr lang="zh-CN" sz="2000" dirty="0">
                <a:latin typeface="微软雅黑 Light" panose="020B0502040204020203" pitchFamily="34" charset="-122"/>
                <a:sym typeface="+mn-ea"/>
              </a:rPr>
              <a:t>反驳“过火表演形象”倾向</a:t>
            </a:r>
            <a:r>
              <a:rPr lang="en-US" altLang="zh-CN" sz="2000" dirty="0">
                <a:latin typeface="微软雅黑 Light" panose="020B0502040204020203" pitchFamily="34" charset="-122"/>
                <a:sym typeface="+mn-ea"/>
              </a:rPr>
              <a:t>——</a:t>
            </a:r>
            <a:r>
              <a:rPr lang="zh-CN" sz="2000" dirty="0">
                <a:latin typeface="微软雅黑 Light" panose="020B0502040204020203" pitchFamily="34" charset="-122"/>
                <a:sym typeface="+mn-ea"/>
              </a:rPr>
              <a:t>斯坦尼斯拉夫斯基：“假使学生‘过火表演’形象，那么为使他能积极起来，舒展自己，作为教学上的权宜之计，是允许的。”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53440" y="436245"/>
            <a:ext cx="10500360" cy="747395"/>
          </a:xfrm>
        </p:spPr>
        <p:txBody>
          <a:bodyPr>
            <a:normAutofit/>
          </a:bodyPr>
          <a:lstStyle/>
          <a:p>
            <a:r>
              <a:rPr lang="zh-CN" altLang="en-US"/>
              <a:t>思考与练习题</a:t>
            </a:r>
          </a:p>
        </p:txBody>
      </p:sp>
      <p:sp>
        <p:nvSpPr>
          <p:cNvPr id="4" name="文本占位符 3"/>
          <p:cNvSpPr>
            <a:spLocks noGrp="1"/>
          </p:cNvSpPr>
          <p:nvPr>
            <p:ph type="body" orient="vert" idx="1"/>
          </p:nvPr>
        </p:nvSpPr>
        <p:spPr>
          <a:xfrm>
            <a:off x="1066165" y="1183640"/>
            <a:ext cx="10055225" cy="5375275"/>
          </a:xfrm>
        </p:spPr>
        <p:txBody>
          <a:bodyPr vert="horz">
            <a:noAutofit/>
          </a:bodyPr>
          <a:lstStyle/>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从自己观摩的优秀表演作品中举例说明生活与创作的关系，并尝试对其中的片段做模仿表演。</a:t>
            </a:r>
          </a:p>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从自己观摩的影片中举几例有鲜明特点的动作特征。</a:t>
            </a:r>
          </a:p>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对班里同学进行观察后，讲述几个人的特点并模仿其中某位同学的动作特点，请大家评定。</a:t>
            </a:r>
          </a:p>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分析班内某个同学的语言特色，然后进行模仿。</a:t>
            </a:r>
          </a:p>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模仿一段自己并不熟悉的经典剧目的方言台词。</a:t>
            </a:r>
          </a:p>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观察一个有特点的人（年龄、职业、个性、语言等特点）在做一件事。单人进行表演（每个学生至少要做三个不同类型的观察）。</a:t>
            </a:r>
          </a:p>
          <a:p>
            <a:pPr marL="342900" indent="-342900">
              <a:lnSpc>
                <a:spcPct val="140000"/>
              </a:lnSpc>
              <a:buFont typeface="+mj-lt"/>
              <a:buAutoNum type="arabicPeriod"/>
            </a:pPr>
            <a:r>
              <a:rPr lang="zh-CN" altLang="en-US" sz="2000">
                <a:latin typeface="微软雅黑 Light" panose="020B0502040204020203" pitchFamily="34" charset="-122"/>
                <a:cs typeface="微软雅黑 Light" panose="020B0502040204020203" pitchFamily="34" charset="-122"/>
              </a:rPr>
              <a:t>观察一组有特点的人在做一件事，并稍做加工（二至三人进行表演）。每个学生至少要做三个不同类型的观察。</a:t>
            </a:r>
          </a:p>
        </p:txBody>
      </p:sp>
      <p:sp>
        <p:nvSpPr>
          <p:cNvPr id="31" name="任意多边形 3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3590" y="182880"/>
            <a:ext cx="11349990" cy="1325880"/>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123950"/>
            <a:ext cx="11190605" cy="5662295"/>
          </a:xfrm>
        </p:spPr>
        <p:txBody>
          <a:bodyPr vert="horz">
            <a:noAutofit/>
          </a:bodyPr>
          <a:lstStyle/>
          <a:p>
            <a:pPr marL="0" indent="0">
              <a:lnSpc>
                <a:spcPct val="120000"/>
              </a:lnSpc>
              <a:buNone/>
            </a:pPr>
            <a:r>
              <a:rPr dirty="0" err="1">
                <a:latin typeface="微软雅黑 Light" panose="020B0502040204020203" pitchFamily="34" charset="-122"/>
              </a:rPr>
              <a:t>一、小品的构思</a:t>
            </a:r>
            <a:endParaRPr dirty="0">
              <a:latin typeface="微软雅黑 Light" panose="020B0502040204020203" pitchFamily="34" charset="-122"/>
            </a:endParaRPr>
          </a:p>
          <a:p>
            <a:pPr>
              <a:lnSpc>
                <a:spcPct val="140000"/>
              </a:lnSpc>
            </a:pPr>
            <a:r>
              <a:rPr sz="1600" dirty="0">
                <a:latin typeface="微软雅黑 Light" panose="020B0502040204020203" pitchFamily="34" charset="-122"/>
                <a:sym typeface="+mn-ea"/>
              </a:rPr>
              <a:t>正如斯坦尼斯拉夫斯基：“我们在舞台上的每一个动作、每一句话，都应该是正确的想象生动的结果。”“在创作过程中，想象是引导演员的先锋。”</a:t>
            </a:r>
          </a:p>
          <a:p>
            <a:pPr>
              <a:lnSpc>
                <a:spcPct val="140000"/>
              </a:lnSpc>
            </a:pPr>
            <a:r>
              <a:rPr sz="1600" dirty="0">
                <a:latin typeface="微软雅黑 Light" panose="020B0502040204020203" pitchFamily="34" charset="-122"/>
                <a:sym typeface="+mn-ea"/>
              </a:rPr>
              <a:t>演员的想象力是指在表演上创造艺术形象的能力及这一过程的本身和结果，包括认识现实、创作构思、整理素材、提炼加工表现等手段，它是组成表演基本环节中的重要因素</a:t>
            </a:r>
            <a:r>
              <a:rPr lang="zh-CN" sz="1600" dirty="0">
                <a:latin typeface="微软雅黑 Light" panose="020B0502040204020203" pitchFamily="34" charset="-122"/>
                <a:sym typeface="+mn-ea"/>
              </a:rPr>
              <a:t>；</a:t>
            </a:r>
          </a:p>
          <a:p>
            <a:pPr>
              <a:lnSpc>
                <a:spcPct val="140000"/>
              </a:lnSpc>
            </a:pPr>
            <a:r>
              <a:rPr sz="1600" b="1" dirty="0" err="1">
                <a:latin typeface="微软雅黑 Light" panose="020B0502040204020203" pitchFamily="34" charset="-122"/>
                <a:sym typeface="+mn-ea"/>
              </a:rPr>
              <a:t>演员想象力</a:t>
            </a:r>
            <a:r>
              <a:rPr lang="zh-CN" sz="1600" b="1" dirty="0">
                <a:latin typeface="微软雅黑 Light" panose="020B0502040204020203" pitchFamily="34" charset="-122"/>
                <a:sym typeface="+mn-ea"/>
              </a:rPr>
              <a:t>的重要性：</a:t>
            </a:r>
          </a:p>
          <a:p>
            <a:pPr>
              <a:lnSpc>
                <a:spcPct val="140000"/>
              </a:lnSpc>
              <a:buFont typeface="Wingdings" panose="05000000000000000000" charset="0"/>
              <a:buChar char="Ø"/>
            </a:pPr>
            <a:r>
              <a:rPr lang="zh-CN" sz="1600" dirty="0">
                <a:latin typeface="微软雅黑 Light" panose="020B0502040204020203" pitchFamily="34" charset="-122"/>
                <a:sym typeface="+mn-ea"/>
              </a:rPr>
              <a:t>（</a:t>
            </a:r>
            <a:r>
              <a:rPr lang="en-US" altLang="zh-CN" sz="1600" dirty="0">
                <a:latin typeface="微软雅黑 Light" panose="020B0502040204020203" pitchFamily="34" charset="-122"/>
                <a:sym typeface="+mn-ea"/>
              </a:rPr>
              <a:t>1</a:t>
            </a:r>
            <a:r>
              <a:rPr lang="zh-CN" sz="1600" dirty="0">
                <a:latin typeface="微软雅黑 Light" panose="020B0502040204020203" pitchFamily="34" charset="-122"/>
                <a:sym typeface="+mn-ea"/>
              </a:rPr>
              <a:t>）演员有了丰富的想象，才可能以假当真产生表演的信念，相信假的规定情境，并从中获得感觉，真实地去动作。我们说注意力集中是进行创作的前提和必要条件，想象则是一切创作的开端，它能推动创作合乎逻辑顺序地发展。</a:t>
            </a:r>
          </a:p>
          <a:p>
            <a:pPr>
              <a:lnSpc>
                <a:spcPct val="140000"/>
              </a:lnSpc>
              <a:buFont typeface="Wingdings" panose="05000000000000000000" charset="0"/>
              <a:buChar char="Ø"/>
            </a:pPr>
            <a:r>
              <a:rPr lang="zh-CN" sz="1600" dirty="0">
                <a:latin typeface="微软雅黑 Light" panose="020B0502040204020203" pitchFamily="34" charset="-122"/>
                <a:sym typeface="+mn-ea"/>
              </a:rPr>
              <a:t>（</a:t>
            </a:r>
            <a:r>
              <a:rPr lang="en-US" altLang="zh-CN" sz="1600" dirty="0">
                <a:latin typeface="微软雅黑 Light" panose="020B0502040204020203" pitchFamily="34" charset="-122"/>
                <a:sym typeface="+mn-ea"/>
              </a:rPr>
              <a:t>2</a:t>
            </a:r>
            <a:r>
              <a:rPr lang="zh-CN" sz="1600" dirty="0">
                <a:latin typeface="微软雅黑 Light" panose="020B0502040204020203" pitchFamily="34" charset="-122"/>
                <a:sym typeface="+mn-ea"/>
              </a:rPr>
              <a:t>）演员有了丰富的想象，才能把观察生活所积累的创作素材运用到表演角色的创作中去，这一过程本身就是拼凑、融合的加工过程。</a:t>
            </a:r>
          </a:p>
          <a:p>
            <a:pPr>
              <a:lnSpc>
                <a:spcPct val="140000"/>
              </a:lnSpc>
              <a:buFont typeface="Wingdings" panose="05000000000000000000" charset="0"/>
              <a:buChar char="Ø"/>
            </a:pPr>
            <a:r>
              <a:rPr lang="zh-CN" sz="1600" dirty="0">
                <a:latin typeface="微软雅黑 Light" panose="020B0502040204020203" pitchFamily="34" charset="-122"/>
                <a:sym typeface="+mn-ea"/>
              </a:rPr>
              <a:t>（</a:t>
            </a:r>
            <a:r>
              <a:rPr lang="en-US" altLang="zh-CN" sz="1600" dirty="0">
                <a:latin typeface="微软雅黑 Light" panose="020B0502040204020203" pitchFamily="34" charset="-122"/>
                <a:sym typeface="+mn-ea"/>
              </a:rPr>
              <a:t>3</a:t>
            </a:r>
            <a:r>
              <a:rPr lang="zh-CN" sz="1600" dirty="0">
                <a:latin typeface="微软雅黑 Light" panose="020B0502040204020203" pitchFamily="34" charset="-122"/>
                <a:sym typeface="+mn-ea"/>
              </a:rPr>
              <a:t>）有了丰富的想象，演员才能把作者的简单注释及说明、导演的提示及要求用自己的想象来加以补充、深化、丰富。</a:t>
            </a:r>
          </a:p>
          <a:p>
            <a:pPr>
              <a:lnSpc>
                <a:spcPct val="140000"/>
              </a:lnSpc>
              <a:buFont typeface="Wingdings" panose="05000000000000000000" charset="0"/>
              <a:buChar char="Ø"/>
            </a:pPr>
            <a:r>
              <a:rPr lang="zh-CN" sz="1600" dirty="0">
                <a:latin typeface="微软雅黑 Light" panose="020B0502040204020203" pitchFamily="34" charset="-122"/>
                <a:sym typeface="+mn-ea"/>
              </a:rPr>
              <a:t>（</a:t>
            </a:r>
            <a:r>
              <a:rPr lang="en-US" altLang="zh-CN" sz="1600" dirty="0">
                <a:latin typeface="微软雅黑 Light" panose="020B0502040204020203" pitchFamily="34" charset="-122"/>
                <a:sym typeface="+mn-ea"/>
              </a:rPr>
              <a:t>4</a:t>
            </a:r>
            <a:r>
              <a:rPr lang="zh-CN" sz="1600" dirty="0">
                <a:latin typeface="微软雅黑 Light" panose="020B0502040204020203" pitchFamily="34" charset="-122"/>
                <a:sym typeface="+mn-ea"/>
              </a:rPr>
              <a:t>）有了丰富的想象，演员才可能寻找到富有艺术魅力的表演手段，产生吸引人的表演。所以，演员训练和拓宽自己的表演想象力是非常重要的。</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7565" y="182880"/>
            <a:ext cx="11349990" cy="1325880"/>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376045"/>
            <a:ext cx="11245850" cy="5410200"/>
          </a:xfrm>
        </p:spPr>
        <p:txBody>
          <a:bodyPr vert="horz">
            <a:noAutofit/>
          </a:bodyPr>
          <a:lstStyle/>
          <a:p>
            <a:pPr marL="0" indent="0">
              <a:lnSpc>
                <a:spcPct val="120000"/>
              </a:lnSpc>
              <a:buNone/>
            </a:pPr>
            <a:r>
              <a:rPr dirty="0" err="1">
                <a:latin typeface="微软雅黑 Light" panose="020B0502040204020203" pitchFamily="34" charset="-122"/>
              </a:rPr>
              <a:t>一、小品的构思</a:t>
            </a:r>
            <a:endParaRPr dirty="0">
              <a:latin typeface="微软雅黑 Light" panose="020B0502040204020203" pitchFamily="34" charset="-122"/>
            </a:endParaRPr>
          </a:p>
          <a:p>
            <a:pPr>
              <a:lnSpc>
                <a:spcPct val="130000"/>
              </a:lnSpc>
            </a:pPr>
            <a:r>
              <a:rPr lang="zh-CN" sz="1600" b="1" dirty="0">
                <a:latin typeface="微软雅黑 Light" panose="020B0502040204020203" pitchFamily="34" charset="-122"/>
                <a:sym typeface="+mn-ea"/>
              </a:rPr>
              <a:t>如何训练和拓宽想象力？</a:t>
            </a:r>
            <a:r>
              <a:rPr lang="en-US" altLang="zh-CN" sz="1600" b="1" dirty="0">
                <a:latin typeface="微软雅黑 Light" panose="020B0502040204020203" pitchFamily="34" charset="-122"/>
                <a:sym typeface="+mn-ea"/>
              </a:rPr>
              <a:t>——</a:t>
            </a:r>
            <a:r>
              <a:rPr lang="zh-CN" sz="1600" b="1" dirty="0">
                <a:latin typeface="微软雅黑 Light" panose="020B0502040204020203" pitchFamily="34" charset="-122"/>
                <a:sym typeface="+mn-ea"/>
              </a:rPr>
              <a:t>多生活、多体验、多读书、多动作。</a:t>
            </a:r>
          </a:p>
          <a:p>
            <a:pPr>
              <a:lnSpc>
                <a:spcPct val="130000"/>
              </a:lnSpc>
            </a:pPr>
            <a:r>
              <a:rPr lang="zh-CN" sz="1600" dirty="0">
                <a:latin typeface="微软雅黑 Light" panose="020B0502040204020203" pitchFamily="34" charset="-122"/>
                <a:sym typeface="+mn-ea"/>
              </a:rPr>
              <a:t>首先，一切想象都是来自过去的感知（对生活的认识）留存在记忆中的素材形成的。想象是对这些素材的加工和改造，要从记忆中发展想象。丰富的观察生活的积累，直接或间接的生活体验，是演员发挥创作想象的前提。扮演一个战士形象，头脑里就应有十几个生动的战士原型，才能使“这一个”更可爱。（影片《李双双》中的孙喜旺、影片《张思德》中的张思德）</a:t>
            </a:r>
          </a:p>
          <a:p>
            <a:pPr>
              <a:lnSpc>
                <a:spcPct val="130000"/>
              </a:lnSpc>
            </a:pPr>
            <a:r>
              <a:rPr lang="zh-CN" sz="1600" dirty="0">
                <a:latin typeface="微软雅黑 Light" panose="020B0502040204020203" pitchFamily="34" charset="-122"/>
                <a:sym typeface="+mn-ea"/>
              </a:rPr>
              <a:t>其次，对各类艺术的研究欣赏、融会贯通，观察生活后的认真思考，能使创造的想象突破一般。任何角色的创造都是在对生活观察的改造中完成的，像生活但又不是生活原型。（例：卓别林在《摩登时代》中的拧纽扣，《淘金记》中的皮鞋舞；盖叫天“老鹰展翅”的体态造型；演员上官云珠、石挥、赵丹、谢添等在若干影片表演中的典型细节造型等）</a:t>
            </a:r>
          </a:p>
          <a:p>
            <a:pPr>
              <a:lnSpc>
                <a:spcPct val="130000"/>
              </a:lnSpc>
            </a:pPr>
            <a:r>
              <a:rPr lang="zh-CN" sz="1600" dirty="0">
                <a:latin typeface="微软雅黑 Light" panose="020B0502040204020203" pitchFamily="34" charset="-122"/>
                <a:sym typeface="+mn-ea"/>
              </a:rPr>
              <a:t>再次，要锻炼自己能把感觉、文字形象与视听形象转化为自身表演动作的能力，也就是要善于把听到的故事、阅读的材料在脑子里形象地活化起来，跨越时空，变成“自我”，打破现实生活经验的一个人的狭窄圈子。</a:t>
            </a:r>
          </a:p>
          <a:p>
            <a:pPr>
              <a:lnSpc>
                <a:spcPct val="130000"/>
              </a:lnSpc>
            </a:pPr>
            <a:r>
              <a:rPr lang="zh-CN" sz="1600" dirty="0">
                <a:latin typeface="微软雅黑 Light" panose="020B0502040204020203" pitchFamily="34" charset="-122"/>
                <a:sym typeface="+mn-ea"/>
              </a:rPr>
              <a:t>最后，学习表演，发展和拓宽艺术的想象力，小品练习是培养训练的极好形式，它能最为具体地把活跃的想象思维过程变成可见的自身动作过程。</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pic>
        <p:nvPicPr>
          <p:cNvPr id="7" name="图片 6"/>
          <p:cNvPicPr>
            <a:picLocks noChangeAspect="1"/>
          </p:cNvPicPr>
          <p:nvPr/>
        </p:nvPicPr>
        <p:blipFill>
          <a:blip r:embed="rId3"/>
          <a:stretch>
            <a:fillRect/>
          </a:stretch>
        </p:blipFill>
        <p:spPr>
          <a:xfrm>
            <a:off x="9034780" y="133350"/>
            <a:ext cx="3152775" cy="241173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376045"/>
            <a:ext cx="11245850" cy="5410200"/>
          </a:xfrm>
        </p:spPr>
        <p:txBody>
          <a:bodyPr vert="horz">
            <a:noAutofit/>
          </a:bodyPr>
          <a:lstStyle/>
          <a:p>
            <a:pPr marL="0" indent="0">
              <a:lnSpc>
                <a:spcPct val="120000"/>
              </a:lnSpc>
              <a:buNone/>
            </a:pPr>
            <a:r>
              <a:rPr dirty="0" err="1">
                <a:latin typeface="微软雅黑 Light" panose="020B0502040204020203" pitchFamily="34" charset="-122"/>
              </a:rPr>
              <a:t>二、小品的想象构思与加工</a:t>
            </a:r>
            <a:endParaRPr dirty="0">
              <a:latin typeface="微软雅黑 Light" panose="020B0502040204020203" pitchFamily="34" charset="-122"/>
            </a:endParaRPr>
          </a:p>
          <a:p>
            <a:pPr>
              <a:lnSpc>
                <a:spcPct val="120000"/>
              </a:lnSpc>
            </a:pPr>
            <a:r>
              <a:rPr lang="zh-CN" sz="2000" dirty="0">
                <a:latin typeface="微软雅黑 Light" panose="020B0502040204020203" pitchFamily="34" charset="-122"/>
                <a:sym typeface="+mn-ea"/>
              </a:rPr>
              <a:t>小品练习也是在训练过程中，从各种练习（例如简单动作练习、变化规定情境练习、观察生活练习、无言交流练习或人物关系练习等）发展而成，综合进行的表演训练。小品从思想内容的表达、情节结构的安排、表演技巧的综合运用上，更具有艺术的完整性。</a:t>
            </a:r>
          </a:p>
          <a:p>
            <a:pPr>
              <a:lnSpc>
                <a:spcPct val="120000"/>
              </a:lnSpc>
            </a:pPr>
            <a:r>
              <a:rPr lang="zh-CN" sz="2000" b="1" dirty="0">
                <a:latin typeface="微软雅黑 Light" panose="020B0502040204020203" pitchFamily="34" charset="-122"/>
                <a:sym typeface="+mn-ea"/>
              </a:rPr>
              <a:t>小品，顾名思义是指短小的表演动作作品。</a:t>
            </a:r>
            <a:r>
              <a:rPr lang="zh-CN" sz="2000" dirty="0">
                <a:latin typeface="微软雅黑 Light" panose="020B0502040204020203" pitchFamily="34" charset="-122"/>
                <a:sym typeface="+mn-ea"/>
              </a:rPr>
              <a:t>常规教学小品，一般是在同一时间和空间里，在排除一两个矛盾障碍中有可见的行动，情节虽简单，但结构应有趣、有吸引力，能表达一种健康、积极的思想。即：环境具体，事件明确，动作真实，情节合理，立意清楚。</a:t>
            </a:r>
          </a:p>
          <a:p>
            <a:pPr>
              <a:lnSpc>
                <a:spcPct val="120000"/>
              </a:lnSpc>
            </a:pPr>
            <a:r>
              <a:rPr lang="zh-CN" sz="2000" dirty="0">
                <a:latin typeface="微软雅黑 Light" panose="020B0502040204020203" pitchFamily="34" charset="-122"/>
                <a:sym typeface="+mn-ea"/>
              </a:rPr>
              <a:t>从练习过渡到小品，要考虑小品完整性的综合因素。注意立意的深度、难度和审美趣味。小品阶段，特别要强调由学生自己来构思创作（即原创），这是在若干不同的练习训练后再对学生的想象构思能力进行的强化训练。</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82880"/>
            <a:ext cx="11349990" cy="1325880"/>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376045"/>
            <a:ext cx="9624695" cy="5410200"/>
          </a:xfrm>
        </p:spPr>
        <p:txBody>
          <a:bodyPr vert="horz">
            <a:noAutofit/>
          </a:bodyPr>
          <a:lstStyle/>
          <a:p>
            <a:pPr marL="0" indent="0">
              <a:lnSpc>
                <a:spcPct val="120000"/>
              </a:lnSpc>
              <a:buNone/>
            </a:pPr>
            <a:r>
              <a:rPr dirty="0" err="1">
                <a:latin typeface="微软雅黑 Light" panose="020B0502040204020203" pitchFamily="34" charset="-122"/>
              </a:rPr>
              <a:t>三、如何构思单人小品</a:t>
            </a:r>
            <a:endParaRPr dirty="0">
              <a:latin typeface="微软雅黑 Light" panose="020B0502040204020203" pitchFamily="34" charset="-122"/>
            </a:endParaRPr>
          </a:p>
          <a:p>
            <a:pPr>
              <a:lnSpc>
                <a:spcPct val="120000"/>
              </a:lnSpc>
            </a:pPr>
            <a:r>
              <a:rPr lang="zh-CN" sz="2000" dirty="0">
                <a:latin typeface="微软雅黑 Light" panose="020B0502040204020203" pitchFamily="34" charset="-122"/>
                <a:sym typeface="+mn-ea"/>
              </a:rPr>
              <a:t>首先，从生活出发，积极展开想象，对直接或间接观察体验的材料进行加工；</a:t>
            </a:r>
          </a:p>
          <a:p>
            <a:pPr>
              <a:lnSpc>
                <a:spcPct val="120000"/>
              </a:lnSpc>
            </a:pPr>
            <a:r>
              <a:rPr lang="zh-CN" sz="2000" dirty="0">
                <a:latin typeface="微软雅黑 Light" panose="020B0502040204020203" pitchFamily="34" charset="-122"/>
                <a:sym typeface="+mn-ea"/>
              </a:rPr>
              <a:t>其次，从做一件事入手，在“做什么”中发生了变化，如探亲、烧水、归来、出差、算账、旅游等等；</a:t>
            </a:r>
          </a:p>
          <a:p>
            <a:pPr>
              <a:lnSpc>
                <a:spcPct val="120000"/>
              </a:lnSpc>
            </a:pPr>
            <a:r>
              <a:rPr lang="zh-CN" sz="2000" dirty="0">
                <a:latin typeface="微软雅黑 Light" panose="020B0502040204020203" pitchFamily="34" charset="-122"/>
                <a:sym typeface="+mn-ea"/>
              </a:rPr>
              <a:t>再次，从某种职业入手，什么人干了什么事，如邮递员、卫生员、电话员、农民工、巡道工等等；</a:t>
            </a:r>
          </a:p>
          <a:p>
            <a:pPr>
              <a:lnSpc>
                <a:spcPct val="120000"/>
              </a:lnSpc>
            </a:pPr>
            <a:r>
              <a:rPr lang="zh-CN" sz="2000" dirty="0">
                <a:latin typeface="微软雅黑 Light" panose="020B0502040204020203" pitchFamily="34" charset="-122"/>
                <a:sym typeface="+mn-ea"/>
              </a:rPr>
              <a:t>最后，从假设的内外规定情境入手，如离队之前、受伤以后、迎亲前、风雨夜、除夕夜等等。</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68680" y="182880"/>
            <a:ext cx="11349990" cy="1325880"/>
          </a:xfrm>
        </p:spPr>
        <p:txBody>
          <a:bodyPr/>
          <a:lstStyle/>
          <a:p>
            <a:pPr algn="just"/>
            <a:r>
              <a:rPr lang="zh-CN" altLang="en-US" sz="3600"/>
              <a:t>第五节 激发艺术想象进行小品创作</a:t>
            </a:r>
          </a:p>
        </p:txBody>
      </p:sp>
      <p:sp>
        <p:nvSpPr>
          <p:cNvPr id="3" name="文本占位符 2"/>
          <p:cNvSpPr>
            <a:spLocks noGrp="1"/>
          </p:cNvSpPr>
          <p:nvPr>
            <p:ph type="body" orient="vert" idx="1"/>
          </p:nvPr>
        </p:nvSpPr>
        <p:spPr>
          <a:xfrm>
            <a:off x="783590" y="1376045"/>
            <a:ext cx="11245850" cy="5410200"/>
          </a:xfrm>
        </p:spPr>
        <p:txBody>
          <a:bodyPr vert="horz">
            <a:noAutofit/>
          </a:bodyPr>
          <a:lstStyle/>
          <a:p>
            <a:pPr marL="0" indent="0">
              <a:lnSpc>
                <a:spcPct val="120000"/>
              </a:lnSpc>
              <a:buNone/>
            </a:pPr>
            <a:r>
              <a:rPr dirty="0" err="1">
                <a:latin typeface="微软雅黑 Light" panose="020B0502040204020203" pitchFamily="34" charset="-122"/>
              </a:rPr>
              <a:t>三、如何构思单人小品</a:t>
            </a:r>
            <a:endParaRPr dirty="0">
              <a:latin typeface="微软雅黑 Light" panose="020B0502040204020203" pitchFamily="34" charset="-122"/>
            </a:endParaRPr>
          </a:p>
          <a:p>
            <a:pPr>
              <a:lnSpc>
                <a:spcPct val="100000"/>
              </a:lnSpc>
            </a:pPr>
            <a:r>
              <a:rPr lang="zh-CN" sz="1600" b="1" dirty="0">
                <a:latin typeface="微软雅黑 Light" panose="020B0502040204020203" pitchFamily="34" charset="-122"/>
                <a:sym typeface="+mn-ea"/>
              </a:rPr>
              <a:t>加工调整单人小品时，需注意以下几点：</a:t>
            </a:r>
          </a:p>
          <a:p>
            <a:pPr>
              <a:lnSpc>
                <a:spcPct val="100000"/>
              </a:lnSpc>
              <a:buFont typeface="Wingdings" panose="05000000000000000000" charset="0"/>
              <a:buChar char="Ø"/>
            </a:pPr>
            <a:r>
              <a:rPr lang="zh-CN" sz="1600" dirty="0">
                <a:latin typeface="微软雅黑 Light" panose="020B0502040204020203" pitchFamily="34" charset="-122"/>
                <a:sym typeface="+mn-ea"/>
              </a:rPr>
              <a:t>第一，</a:t>
            </a:r>
            <a:r>
              <a:rPr lang="zh-CN" sz="1600" b="1" dirty="0">
                <a:latin typeface="微软雅黑 Light" panose="020B0502040204020203" pitchFamily="34" charset="-122"/>
                <a:sym typeface="+mn-ea"/>
              </a:rPr>
              <a:t>明确小品的事件，划分单位段落。</a:t>
            </a:r>
            <a:r>
              <a:rPr lang="zh-CN" sz="1600" dirty="0">
                <a:latin typeface="微软雅黑 Light" panose="020B0502040204020203" pitchFamily="34" charset="-122"/>
                <a:sym typeface="+mn-ea"/>
              </a:rPr>
              <a:t>在明确小品主要的事件后，按规定情境发生变化的契机———事物转化的关键处，划分单位，确定自己的任务（要干什么）和目的（为什么），寻找准确的动作（应该怎么去做）。</a:t>
            </a:r>
          </a:p>
          <a:p>
            <a:pPr>
              <a:lnSpc>
                <a:spcPct val="100000"/>
              </a:lnSpc>
              <a:buFont typeface="Wingdings" panose="05000000000000000000" charset="0"/>
              <a:buChar char="Ø"/>
            </a:pPr>
            <a:r>
              <a:rPr lang="zh-CN" sz="1600" dirty="0">
                <a:latin typeface="微软雅黑 Light" panose="020B0502040204020203" pitchFamily="34" charset="-122"/>
                <a:sym typeface="+mn-ea"/>
              </a:rPr>
              <a:t>第二，</a:t>
            </a:r>
            <a:r>
              <a:rPr lang="zh-CN" sz="1600" b="1" dirty="0">
                <a:latin typeface="微软雅黑 Light" panose="020B0502040204020203" pitchFamily="34" charset="-122"/>
                <a:sym typeface="+mn-ea"/>
              </a:rPr>
              <a:t>厘清小品的行动线。</a:t>
            </a:r>
            <a:r>
              <a:rPr lang="zh-CN" sz="1600" dirty="0">
                <a:latin typeface="微软雅黑 Light" panose="020B0502040204020203" pitchFamily="34" charset="-122"/>
                <a:sym typeface="+mn-ea"/>
              </a:rPr>
              <a:t>小品是由人物在若干事件中的一系列动作过程相连而成的，把每个事件中的动作串联起来形成“我”在小品中动作的行动线。行动线是人物在规定情境里行动，合乎生活逻辑地发展心理和形体动作线索，是由为完成角色在某个事件中确立的任务所采取的一系列动作连贯而成的。选择和舍弃动作、细节应以探索人物行动线来确立。要求在行动线上的每件事都是朝着既定高潮发展的，是一环扣一环的，是必要的。动作与动作的相连、衔接是紧凑而合乎逻辑的，顺应事态发展的，要“戏剧式”结构（冲突律）。</a:t>
            </a:r>
          </a:p>
          <a:p>
            <a:pPr>
              <a:lnSpc>
                <a:spcPct val="100000"/>
              </a:lnSpc>
              <a:buFont typeface="Wingdings" panose="05000000000000000000" charset="0"/>
              <a:buChar char="Ø"/>
            </a:pPr>
            <a:r>
              <a:rPr lang="zh-CN" sz="1600" dirty="0">
                <a:latin typeface="微软雅黑 Light" panose="020B0502040204020203" pitchFamily="34" charset="-122"/>
                <a:sym typeface="+mn-ea"/>
              </a:rPr>
              <a:t>第三，</a:t>
            </a:r>
            <a:r>
              <a:rPr lang="zh-CN" sz="1600" b="1" dirty="0">
                <a:latin typeface="微软雅黑 Light" panose="020B0502040204020203" pitchFamily="34" charset="-122"/>
                <a:sym typeface="+mn-ea"/>
              </a:rPr>
              <a:t>挖掘与感受规定情境。</a:t>
            </a:r>
            <a:r>
              <a:rPr lang="zh-CN" sz="1600" dirty="0">
                <a:latin typeface="微软雅黑 Light" panose="020B0502040204020203" pitchFamily="34" charset="-122"/>
                <a:sym typeface="+mn-ea"/>
              </a:rPr>
              <a:t>规定情境就是此时、此地演员面临的一切主客观情况及其发展变化，即年代、时间、地点、环境、人物、人物关系及事件的发展变化等。</a:t>
            </a:r>
          </a:p>
          <a:p>
            <a:pPr>
              <a:lnSpc>
                <a:spcPct val="100000"/>
              </a:lnSpc>
              <a:buFont typeface="Wingdings" panose="05000000000000000000" charset="0"/>
              <a:buChar char="Ø"/>
            </a:pPr>
            <a:r>
              <a:rPr lang="zh-CN" sz="1600" dirty="0">
                <a:latin typeface="微软雅黑 Light" panose="020B0502040204020203" pitchFamily="34" charset="-122"/>
                <a:sym typeface="+mn-ea"/>
              </a:rPr>
              <a:t>第四，</a:t>
            </a:r>
            <a:r>
              <a:rPr lang="zh-CN" sz="1600" b="1" dirty="0">
                <a:latin typeface="微软雅黑 Light" panose="020B0502040204020203" pitchFamily="34" charset="-122"/>
                <a:sym typeface="+mn-ea"/>
              </a:rPr>
              <a:t>情节结构要吸引人，不沉闷、不拖沓，要能较快地进入变化，并注意情节单线发展的戏剧性效果。</a:t>
            </a:r>
            <a:r>
              <a:rPr lang="zh-CN" sz="1600" dirty="0">
                <a:latin typeface="微软雅黑 Light" panose="020B0502040204020203" pitchFamily="34" charset="-122"/>
                <a:sym typeface="+mn-ea"/>
              </a:rPr>
              <a:t>把动作与事件置于同一个场景的环境中，这是舞台表演小品的特性。它不同于电影。电影有时空转换的自由，或将镜头逼近人物，或有多线索动作的平行发展。小品一定要有时间概念，动作发展不宜迟缓、松散，不要有多余的动作细节。舞台时间不等于生活时间。这里要学会处理表演时空和生活时空的不等同性。</a:t>
            </a:r>
          </a:p>
          <a:p>
            <a:pPr>
              <a:lnSpc>
                <a:spcPct val="100000"/>
              </a:lnSpc>
              <a:buFont typeface="Wingdings" panose="05000000000000000000" charset="0"/>
              <a:buChar char="Ø"/>
            </a:pPr>
            <a:r>
              <a:rPr lang="zh-CN" sz="1600" dirty="0">
                <a:latin typeface="微软雅黑 Light" panose="020B0502040204020203" pitchFamily="34" charset="-122"/>
                <a:sym typeface="+mn-ea"/>
              </a:rPr>
              <a:t>第五，</a:t>
            </a:r>
            <a:r>
              <a:rPr lang="zh-CN" sz="1600" b="1" dirty="0">
                <a:latin typeface="微软雅黑 Light" panose="020B0502040204020203" pitchFamily="34" charset="-122"/>
                <a:sym typeface="+mn-ea"/>
              </a:rPr>
              <a:t>注意动作的可见性。</a:t>
            </a:r>
            <a:r>
              <a:rPr lang="zh-CN" sz="1600" dirty="0">
                <a:latin typeface="微软雅黑 Light" panose="020B0502040204020203" pitchFamily="34" charset="-122"/>
                <a:sym typeface="+mn-ea"/>
              </a:rPr>
              <a:t>努力创造具有视觉魅力的场景、事件与动作，尽最大可能寻找用形体动作表现人物的情节与细节。少用语言，不要有说明性语言。</a:t>
            </a:r>
          </a:p>
        </p:txBody>
      </p:sp>
      <p:sp>
        <p:nvSpPr>
          <p:cNvPr id="51" name="任意多边形 50"/>
          <p:cNvSpPr/>
          <p:nvPr/>
        </p:nvSpPr>
        <p:spPr>
          <a:xfrm>
            <a:off x="11723" y="-3908"/>
            <a:ext cx="1230923" cy="1512277"/>
          </a:xfrm>
          <a:custGeom>
            <a:avLst/>
            <a:gdLst>
              <a:gd name="connsiteX0" fmla="*/ 1230923 w 1230923"/>
              <a:gd name="connsiteY0" fmla="*/ 484554 h 1512277"/>
              <a:gd name="connsiteX1" fmla="*/ 758092 w 1230923"/>
              <a:gd name="connsiteY1" fmla="*/ 0 h 1512277"/>
              <a:gd name="connsiteX2" fmla="*/ 0 w 1230923"/>
              <a:gd name="connsiteY2" fmla="*/ 754185 h 1512277"/>
              <a:gd name="connsiteX3" fmla="*/ 758092 w 1230923"/>
              <a:gd name="connsiteY3" fmla="*/ 1512277 h 1512277"/>
              <a:gd name="connsiteX4" fmla="*/ 1230923 w 1230923"/>
              <a:gd name="connsiteY4" fmla="*/ 1039446 h 1512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0923" h="1512277">
                <a:moveTo>
                  <a:pt x="1230923" y="484554"/>
                </a:moveTo>
                <a:lnTo>
                  <a:pt x="758092" y="0"/>
                </a:lnTo>
                <a:lnTo>
                  <a:pt x="0" y="754185"/>
                </a:lnTo>
                <a:lnTo>
                  <a:pt x="758092" y="1512277"/>
                </a:lnTo>
                <a:lnTo>
                  <a:pt x="1230923" y="1039446"/>
                </a:lnTo>
              </a:path>
            </a:pathLst>
          </a:custGeom>
          <a:noFill/>
          <a:ln>
            <a:solidFill>
              <a:schemeClr val="bg1">
                <a:lumMod val="50000"/>
                <a:alpha val="4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13B39"/>
              </a:solidFill>
              <a:ea typeface="微软雅黑 Light" panose="020B0502040204020203"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4741858-C536-45FB-B51A-1550FFC52E14"/>
  <p:tag name="ISPRING_SCORM_RATE_SLIDES" val="1"/>
  <p:tag name="ISPRINGONLINEFOLDERID" val="0"/>
  <p:tag name="ISPRINGONLINEFOLDERPATH" val="Content List"/>
  <p:tag name="ISPRINGCLOUDFOLDERID" val="0"/>
  <p:tag name="ISPRINGCLOUDFOLDERPATH" val="Repository"/>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BauLUoIw/En9EMAAF14AAAXAAAAdW5pdmVyc2FsL3VuaXZlcnNhbC5wbmftfXk803/8uGuSHBM+uUc6kELKkWOLSp8uiqJPMVmOckzJbWYlVFgnciZFJxZNchaZcozKOW0iphhmbGOz/TZd6qPPtz9+f3wf30c9HlHb+/V6Pe/z9Xq9z9ntsZEUVxIXEBCQ/Hv7ln0CAiIAAQGhc2KivE9qDl2k8H4JBuyzsRLIb1b5yPuPiOfm3ZsFBDDoJewjvCcFFvtvPxggICBVw/8riIPfOSogEDzx95bNDiEulHfUgg2eB43HObvZgmzBFbMAWZ/4qhSyMUwt8nWu1RZM9OU70peVbm2PipYDnLNciQLe27jZK0FySPb0gUNxglYvXp9fe7a9r9KFjCioDM4rMyvraB69Hj4YcPlKnkWZoVlAk6dn81TFWEZAR+70zDQeWRk61eZoXFA+8aqNYYucsScdrxYQltCf9wOCE32EQ0eCZzj04Xx2VoidmLrIkShBUQXX7z9cu0RvcvEF9+16H3e4yIqdSp8JqVnHkhxmbqqcP5f+Y1S9YN9wPnc6iysjJiYyfwr+D6frqHrh0QmM4Lk3b89dmTJ48QMojSTIB8Hg2RFP8BXRh7qSE4Pp3LQ3Bifj58/S2yO6XPrJcI+e26y64U+Y6NsKW6EUm5fGgZdR2woi2yQSFdXSdqbXq3BDM3X1ToxUxMDw3x72P8Z/2Cgz9XlglpgKNxDE3QkVKVeDf52w+qnkrqXi5szeM2l01k7ozOVLo7LPY3ZuOAtldXcY1YyBOOOxFzIygKywIY7F9Icrjo+n6SVViLVTT2qpaMYw2ZJR+pC1DEya6uwEaLabBb5zOxRDTmFzPwUNRqbDwnHHP1ADoadUkbisL7gNerhetutdCw9tGHQeC+sYrnpSRcsY6+l5cqL/U7ifWU8N/fBNbXYOeCZnd7RxK7uuKoszmWdMLTILHm0cTEFMXMlKf/AsHmF26+AskVEZvD/2dqwQNTNh7IjdUi4IzBMWWNdd8MzrGCF4OIGQj/W9Z9erQiDUmNYZzbhHf6OvuuSuv8QllFFe64jUxODDG9OrVReN7suuLvw7EaKuRC1VKbBWnrbGMloCt+5erm56NIMc1rwyEbmhhspRSSzGcT37nbuqAoy7FMUcsL6E9WQi8S72TViiWey95DCDr6yKVTY5pAVcpJGaqNB6gZvo3/sQjhhu0zoaYdN/aZGO2gUuHte9bUA2i1k7DMYrLi7tGV82o2IRj8sJDelFLcpPSuhIyHKvuQJuUM956ks+HXQu1//QFRXJE2xz+hpPYMRkDqhi5mC0ObWIOcb2E84K0c1S5tbFhbev/kRcl1wk43ZdTONkkpWZfbbzqpoLiOFzvsdKAkN8umcTuBw2GcydMXoxzCUjOeQ0ul67TEHGcMLAOpnUw31MXLg68VCNouB05TGk2tj9CHhduDbpDZVzjvyCZd7RUbm6P+QFjRaCCwiwoMIr8SUPPTvCvR21gEVXsA/N2gOGTG8524y8yQYZm3aEVodJV128e+2fb0QJFL5yVoiCW3TzWBy0MEejPmZdKgd7zkf4TIiucnR6pUqCla5y1ZCn7FL0i01F10FLABOlmEwfdoDyenUx82u+Zquf8oSztbfOk5xjNK2acFItVkLgZvYFXA69VcWGpsJS43rkqKLd/YHoWRqYSxt+b6VLSizHwUozIxKYB3WXEWTR7r6EbZyLUx+wfmZGBCtU52gn2muy/7GhiJf13RDdT5dZqugXQYxINq3iTaVNvwkuXCNtshPHHAspGORsS4B1RehyzJ6XvA9f/0mu4TFqT1lmBLjOIM49dth0lVz9uAaJgKnsLHBiZJMv0iOABaosh1mxF6a+TsGzbnlBx3FfVdPHWP+YFrBqO06vn6qaE2D6OilhC/tRJmm6x+dV/7Lx9zbA5RJx5MeL9DhgoVhml5PWRXwDdCJ2+HzHfT+C6WZnHTkvm7H+qpxQvAxHZRo/G59rqga3jva69ehIc7ichI1jP9WrvXvgJhWfNv1YMkRUkocqZqr4yHONbAir9RxOLXxkahs4MpNQTMkRUTw+ycdX9ohLuSMM2UfyGY+VPGE01lVdkg0JB51Pb7qyO7Rdm3iB+g/FVB0vW9psPeqJ8c2FsH2YBrfF1N2QUhaxRwuBeGPraj0JcgTykDH0q7Uy5jPc1xpUxS7JOT29E0mMKJw1tvGEXWeHbGYHs92IkSrqS5aBG2LcdeXqFUUxI/nHcG2+ZmRUuYNW4VhduIx4sWR4jEio5wzbWOnTna3Ri01XgtM4zFBzvW2E2IatwiYRCSGRkREa3DLVY5YeFjX9hunaLaPhHPmY4s4YoRp8TwkIY5KM2qnCjRjbYpgx1sY0TtxpZq9OjDV9aEmyrrku5Ks64QKgjGRFcAcqxLsZyLclkkp1x5+ukVMQPU9pEiPQIA+QHaYrPI0/4NJ6pF8AwhtzcIpffAdqpYLJTi3g2XOimjaDARsqVVENl3AqJ+KRNE/T0wqaCBlg8dnEwEF84mLATYxis1zcoHokFT2lUuZLNmcme4nj/MqNfToDciFlpL1FYsJu0eC0EeZBlTG2yWYRgKLKh0eYXcQc185TY+KARGe8XDbEhzyuJmRg39vDkOfZYDjJjEoKhaIjwB7j7c2NLxlDPEEpEuxGr/IJ5w7gLPZIAtzeWduEyr6wxmuYXllJN8Dez3h5qpnxNJC19fR3f/NUMn2tXD1+YtDrUPxSrGQkYcUWWovRiOmrlOF6KLM/eYqeKYRJVAE04ia4sZrna9IyJce0/UewGbRq55va5kZy9SzRD3JjYkJu2yAbXk57sieIAtM9IXvMqyqorubGHO5FO3VPFYd2w61awOE4AXVJXFCtjVbSKVtUJ66caxMZfyND++IbTlEm1fIl0PeQISlGcjrvb1jXe5YeqYCqBt4o10knqhHtXXl8KDGmV0gaxDAUTMisd09nl393jf4Zoqt4dBYk0UN7mVvNwB0gNNn5FS3XrbSf6sTqWNQtimAmC3bLPPPRPfkUXu5iqaZR4z9ZWHEhrNzFLyCQ0BzYu05GfItvdxVQvyf5zkv/aDDYFoSyYsmgnIzgS1MY2l4WxcjH6qkjEe98CwzY9VZsZIwk7oHnEzCFI8WwwGqWGGMfvhtjcukFmhLeJ6WEk004lHAjIozKNSVo2rwKeGtOSjM9s5r4JhSc6IusUPdWfGbLCuUixqqs4Z9KKAhVQqn3O2pnZcD2Q7Fs75XTHX9LleKemSZWBc7cnhceXObjua70mXfIQ5459L4DK2ANMcvEJo93BBU1fCXHpCdEa7xK81zAmfva6SSD0lsyOOQ7HPdye/lf3t8DCivB7OoRq0uPs1KihfY0eiOlO5Fj3xc6KRotxH+iUUIMsC5Y6BRmr/e3SAf1WBko3vhA47DZdtbYrcYfopTDzVF2EC3X3J+CsOodkmKAA2G9K+HJO4lv/3moOD/4yp9b65z6wkPIqfu61i3W+eFLf1M++FFbLv4Uxt3mzbTGYvxyScNK+PGH7T9ET47CwQhaGqmHeUBY9KfArZ1HMHU5GXGDHyOuB2+j7FxvL3IRelIp0mIQ3PgD0F78IRfF1i88xEpL4+iPsSFQXAyw4vQPGAoIr9moLuf0EZUstkNE8UeQ/osiK08v3fwTCtk8qi+v/5Hohft4IeA1tZBzN36m03+CvlxL5hvoM4bjk29s4ZlIznTTTr2KYuptIZ0bQifWxQVYpSvfI5/iLXsjPu9888nZWaG+FFOPLzJQheIFPIfSHF1Cty67xR8BvwdJV+5T2WvquAQQLbTSRN4nqZQDXaUijPsiUZGSbCYO3C5+N0r8TnWzeK3pzZOJy3gU2+Gv06n7ZkxPIzED9tmDVk8ptyyZe8wJoEM+zkdc6zsiLSgUxqO6n7ekjrrcUO9RF9PtvJWOEg38Jb5bPK9gBwjAwfWB0DXa1etCp0U055FBVUHBW9Q8nw+0FUpqz+C1M0cVNWW/f9+tKm8nKK9wHzLwz5HcKPVn82gOWSRalyqIvs+DjUeWM1dCB9QP1s37PirIBsBbuE7HrvRAirb6dv31/w23wbzvb7zbKyhvh8KIO+TLe4iLLY2fx7hTrq4PFMef8FblEWyTyXVHqcvu87//jq732d9CV/gPun/Q/V+L7syd6gt6lU9KESz6YCVrtGymkpwZbhRMQjAeVMLSTrLcDsHSEGtzFqaH07aGRyMVcYMzg01pReICUotXuKUBhBsKtReCszA+yb0r/MRw+8NRIZSEpBsBMQVFvXr8fJfg5tOXvltUlJTEJClfFyk9yNyLsvYQrw1wI6yBoi1nvNwNGtLvLkx6z08aD4Kei6t0R+GnQnFJy4VQncugtLsLc2LwTVDnZWf5FO8i5FCQasBRQyBQXMX+MQ3sqNXy7GX5yYu6sHneppdNiXY0eSxUljr2pIabYRa8x3n2ZQOY1mjoiFQ80hGkNiPkq64uZ1J8PDnUZcH11r3ZF3LNXsf/eBHilTeoaESbYCohEi2Ec+Cw8fLip/zXF6isaFCY57FMkGbv5fc8rNZuot8tQDROtFF6/hITAyTeZU9nHVpQQGglsi7v34o7pFHsoYzOgTWE0jV8pA7N0iyhCyJV/jD6se1e1I4iixfDamWJsJIAKB8J7AwZEbkgEs2EHU4sOXkTbFdm38Y1wyYeZjghwWzIgFg6XDEbsmg17dXmR/Hz2Uh7LNNuvh+QeAybF9b0KkzqXbP11wHXF+R6ekFC4eBdHX+vIou24f0dAfVBako8rO/ZvDdvWLyQ8KbnnS1s117jv73IYoA3YCM2AyfCE49Pe03wJxcUVxPbJUce2h9wfdCVOfF4z8GOSoq5EY9M6SdX5EIPLEQm1xn6M6W8fMhYNmQl78FdD4eKp/YvpGW9xQeevU6+w3uwOp8CYk2vPD68Uer+gqpefWQtytPZk+e4Ow4iClTl7xxe0ygHXHG116HwYJ2e4TeSv4tK8uTI8yJDrsJaxJI1ZKd/++bbxoY7O8HZ1UsT3Uisb7bh7upPx/OCviqdnDCiRGe4Myy7elMiLZ3x6GSloT3kous8JG8ICwf4bfEhcB/ywX94qCRotKYyTXITh3b3OwJii74jENEtdejRfaGKWCEM9JprVNy0w42TD/X/PSvtmJnPy8vWqB36kNqIhW2Xfha2JknXQs7ESEHdzfIrLebrwtCX9WLselPm1oIsyChL39i1B3dq+XvNrbWwFZ0uVsUe3Z1drfFMQGY+bvOZM7cW1s5V93+Cp87OFfo/4PWAl23JSwANsn5hmfkwmxrJPeGZXp/z9KEctN8ozwI/JMX6feBxgVjIzm4IJU6vWXABf07Q8zXp/6Ccm4L0wGAPLsG1N2XAnFH+C5BDDy32zropVLGBm9csV/+Pu77+VsoDWOrCTmHXm/VODaZr/GmDTRn2NLKaQi3WsXK5wvjG/0Kkaz8qFhT5hGCnjn3nyOXJ7QJ2bajK+SBHrZzZdyFN2djv1DKJWiMclvWpamHnwn8ap7YlAMGdZQTLStRixUWSYPYLct/U94IFzwmaOAJ0OsQNASKLt80L0Dfp++eveh62HwJIshdc0FQNFK+lbwE49B7+BfVKU8WG9wvKO+3hKa1qeuOaRS/Xz18g6Q22U5bngQP2L6wH5OPLHzjyggrThanitIfgZstz/s37F/aG6ffPFbrwph/4hej/Qf4/kXdLGEbQuzyNg0d7Qt8wlI5T+y7ouVCC2WWUNSA0TgpBVPrU3mApvpAiTL6+OlmYIQ1mjw+Olo1FvmEkKBsb4c1pjbrBGtjQ8wVeM2Ol5MwmCqGkJH+dC5kfPoXpHpd7Vo0tYIaaj3q7/IKk5f+gK0tWWaOC9G4eTPQwURo0jdzdFUV6GugdwNO5h2WKz+pz0JZhU52V13n+zFSn62rzAC/sWSdwrRi3fpvsN/K4K6Z4LnlNPuC7BOBmq4ZkU++3jqWsBYIM4gZNIv/C42VoTGMOuKo/dFr+mZXuFbRk3lAJ+sV2BCtEV3b4lXt/IG1NiXHWFUlWPiWu4xyiHhdro612YdanxKKjK2Y5ZfhFP2VT0QFKJc5ywNuj8CK6hNXeXmS7mfbu06tQKC/p1br9Ny/1PNiutyoxr//lZwPqLtlYIvkR3hB0Vqi1fvDqtBcH9ta8Eia6ecOzrl3gyRZrxya4ZWYTIr6ShOTOOqIHHpyJ0FUa9HrSj3Gy5JhlpkGnT8Q4eZqvVsO7uiqIx/valAf5BbOUKJfO+6pGrtDwANZiHxOuHtnus3PdFRax2SWu4yUOZkF1ityicfzi4+MMZD6obch2kkvqexV6kAckUHy+rbpB3ubuRyAadVG8wjf0mT60zMOV5Hxs9ZHOe+cpC2IpJIz7T4LzenFPCTFm7YRIDzCnzPd1f+l0F+dwcPsJH7M+qlcjA7FVYCmBmDiJM8KyCH5Q5X2161vHPbV4q3sa187Art/B+UPdpulEQACtlUb/ZmPXpT2/XxL2pQ9VrSI52XOn0ZdgKBc3WDqbmOVpX0UxpLWK4GgEdQ2r0z7EgCBIfKqNvflhx2b9+oGAQYjRLGX3bMzuADMdZH2QhKegBHoz0V/fZhgWTgDefJcroR8zXO/b/dej2kqPOxc3eicH256mla/RIa9bQC8y/3LL8H43RUVhcjem9iig4NYo5hidRus6jAuArbDkTh5pFlFYl7a5enwPF5ZdXUnpbI+Gm72m4ABu198jBLrR+3zKWo8oi3+IP/ees/WGutyTHtaubxpaPK8ketL3xQT0rpJ4cfAgXufF1Wlms/LHx20XPEw8JD9sZ43XRRoAwDaf0IsBdB6rOdnZkPKgxgP1yJImkXo0WAK+q7NZTSFSTqNd1lDm5ODWRiWFyPQjhPUNycEciwcLatc04dxUudVGuXplAQ/NLGM2IZAURfeIDAVFsbdvZl1nWYMtLyIxrqQgFVleckHrl6bMSu2zUnbYYg8iYWapqg0Du1BsLSsC00bhMsgmbmYL82LR8uV2nUE5NVNi5qTMBU0FL3h1IqWWICIjnc56MWOzMGjy0RtAyRMbnlKuspxWbaPS9BYXZw2j60yVBugFEsXBJHTHcS64nWD0qdWfDN2sQEh08mPujXK2MfUwrQ2LLVJYf7jeV8mPWxhDLZcQn8hcRNm9rD/wpss05ryvRu3Mij1VuAW9ZkolonAbz2De3r+wwTzWdGGWZzBTKoX+DP8z/M/wP8P/DF94eO/tZJd//uG6IXnh6aoHkHTNLxHmXL2d2iDxdS4747mqvks45fHiQ2L39/Fi5R2Avh4gOe6V6QF+lPTsrmvRrtlkgcf2Zl/mFhO2tZh6OziQDHXZAYKB+QvcgaTL9vXYVewR48XZ7ub7TyXRdkr+uGFFeq5LYxe1cJdmX2norZOJZ/p/aEN0HPuv5gRn0xWtgrWL3X+YcfDIf/YzdIzRDs0n/FV+2GazSZIP9c9tFNQ1JaD4g8lqqOfSgccrs39svphL/NeQnQODl16ZSiUK/9AMy/uvxgxzeNfNcuyKq18nu6PMpJdUVYS+P7vMSK9i8nVbSYHxgd42RyiiwmhvHpJVgjQr7UL0nVttlDU74mksbcnsHZTm9EobMYjhY25VMO6EGd2U/o71mBNJyQ7iU97Y9HtBbLXozZdTgRGAyJk3WX6ZkTMfL9PQSHb/BUkBqcXGxNnRYPhNUYsNJVjMXy68+K9UQMBFON/vU90XoHcajFeMIcaYfp1LCxxvLJWobYyyViJvNF/tIak7UHEUTAxx5je4yksV58VswN0PC97oAEFrme0llYEXGeiID5pCqGe4FZXjZ/VUHMx2B0OPPLC7cWZJlPF+KFwH10B1+0LUAAWTh6rYUwfULU8bBEWoISb3oqqTWKtqbRbXHSdTOc3IOeyM5pf7iqfe7O+9m5fZ7R350VjWfKBfqgROCqoc6o04sctEU86pU9BisDfcD6mdCRtM+dzoK3QRfvO4tl2O4dk55XK+jJL1eoMeoovpdJbW8qjZem6JjT8sMfFmvzrnan9+XRAF6dt70a5/GMp9GrBtETneukY5u/q01GD2one0pGsjppmJqz+PHNbXd97ps3svyhmkETIWTvLO5SGyuPgICg3UHU7X5AX726fnx7l2vgNZvOyvKcMsOL+yv4pQsAwaQf1E5udwxCxcf2miL7cubCIwpqA13yS5KUuSi+zAMyrolR0ExyJyZvjo7tH7xgrs3kXgJ+eOTY2F4sOJQK2RmdANndLm49Vt66mqeO+0UTomYg8Lbq5W8JiCYR8sW1sz9YILWq/p2hHQl7nkef2AiPBc8kb0bwitMU1KXPmFCA6SKsritV6jFoyeolJe6kgan22xlq6ovOeF7afy/j8meR/EMVcD5efNckM4NdLgiKl0ZnCH47oraDLXxpAYSQkjYn07GWGs438hM/1DdO8hY/Str63OipiQbArilDvD2QwaHszN3X3B9+U2TgOUM0GsUUXjwuiIAe9tAuOzY0jubtvZRk/LgH36QIbLnX+wPeXNZ+YYZTifUYmLAcuBcaKbrFBeqTQz69M+z6UlAX3TpYnKxn6HH7LaHx4q4OpuG7ZdDHArc8M+09dV4CDL9KZJGOm2grysyBlJer/t6P5tLYTrf/kK6EsA3LZBIhEDa6BdWwJApK5izzvA4XrcSVUqnKPrKVz7dLlrfVYJd9AnSkJ9AhOSwAybHkgu8FjjQDdOOheu5zVKbutxRMfyBR0y1fuPnyJ8H671xBe7jdL3H3LcMNTFBnOY/XAnXQ5YacZrpH+4xe6G89/NSgpG/XnRQpjdFIkYZ0OA1MNn2XhvsBVw847Hm/2sUV7jARY1duppXDGRGNCyuFUWlTEJYc1KcUiC+8lcSHldPqWZvEW/xXK1+YuTNei1KkXcE2MAcq57ehq/vQz3mF+3UOkeGtRF+bBjGwa2I4mrey+ipdPN5Op9X7GER8QB2HeHelue+oS7sGROLwJFjH+wU7cZCDgeqSxeXCSCTWghi3E00eYTMRSFJYDlXgrEQ+pps0wTqxhJ0xz1zPBXEigjkzjFFadRnDP8ms4yAXgxh+SVmA37ahnzlEyKp5tkWO8RQieng24heRngSVFrP5oBQ86keF1Z5jKQRhwYE9yoNT1e2sW2UQDuDomwsSbGCFEsBLAV7fmDSF25TiyUMoISE2s+YYvqjO3Ms3c+xJnBJ8yJx/r54iHlGxnOYypptIrLuY82OgoBcjOgikt3Wdirt4NAGiYDOcKtKiVNyPhJnGPElt6lvGzyulANWrnWJ9pI/Q7RCeMMF9FRYg3DR2xNRec0JU/FtYE+KxrIVgF/oel24dgYoS4HaThxWQOuiT0RKTxNFiOPU1Gd2PJlVpFXXQ9p+XtJJoYS8UgObTf7XIW2h/jRKxkJwZHp6tzDR/w6sB7mwtG2kRNXbBARriOZQgZvXJ80i+n2eTM7lupsjIO8CL03RrtqB9Hq3d04v2YMU3pH1xMpbngBlVCIETAVJxF19bJKKPjZjP5tZ0oTTBve7zNWauxQNWrCGeFqlMWluIddYwRCSVFikhN46TrvFzipvjXgoJZKTiduEf2sEAY63Vbp0uwR58HpRKhagoXkeS5N4LTUuuXEO4iqvapgHPqL8eLvdNrbqChoDCf2bNEEcQeztH2Eo3wmDHW9uEhCFkt5CeBRNpyrWuYIKYOXZhA8xEcOMQymFC0Zb2VoR7SACQGJdThvd94/Qs0uqCd5o7cSb4yn2Ll2RJKha3hWIy9GozTD1pwanVnYn9myC5UonQmVYp/87vBx1Zjd8AjzG77jRR/RWdJVMZqTrSnwJSJupcw3KAwRez0hC5cx1E8mVNLwkoOw6ZkaLjoLNzwaRqwMBB3Kok8bWCFfxYUSwTdmZZGhOc98kTMFkhJuZn0w0TKOuasIAJN4xBWIx9sdIVRNszsT07MvslQ2P3NAQd5S+kHcJ3Y3+iv3abVQn9F2VodFLvZ/oPp1z4zJ7Y+PR0IAuT6XbRcrhB2m83xpwfenG1BQqW+aOKWgAPe26L8qnj4jc1otbVq7xNTjvAloKtRyKd/Bhs53sP47ary7anRaiPHwVzGhksPnWav4MQrwlL8BdRuFlvDpianf1/K706Hhg3kOvXjOCH7P05JqpVSuM4s5Glx1CNx5DOyVC8lb1KwnGmnwfU+Me+9Vj45HsftdSVmMQwE1yKFK5PslUKDEqU6oOGCTuVekoFOHnkBiSX/TFwYcqe5w1xnnMKpIPiju7AWhWFFBCi0i+gY+4BpPTNWbYPNrHu7/uBUsRa4rfA08NMgVXQzlznRk2G4yySo+UmR3o0jY49YN/GTTiYCerwGbg3D3VIND7zQ5a5m4nKf4Fi1/Ft03G+Jpkct/POjTi9qJSI1v27pnNvhfT+q8vwXAYaK5Tvp2EqJqEeObvz0+uJxI3trz8+z7e1+uzpITl7MWBGkMjR1ezffNEz/UoEqTOtfcjRKf3IdKdgk7JgsKDZ35mNdAPsE3aVH29u4NjOR2U49ExS8CKSE5+fpW5x5ewN7g2HvN0aUrYvgQSQfAD4ohixOhDuybz79Fiu3VAwSJgjtCOi32gEh2Pyg5zIy/uUYEpyeYPLsSUtGW9gWMsON7fO6L36me4vew+DFXtND8FOFJ5l819+/xYHRYuHieqSRLuCek42/xi0rvVLGCy36Aw428hTstk29TOg/wEBr+Rac6P+/F+D2dG0IWv0hwoLCJT/cL/FxC3p9t4rn6qmkGkhtMOl5d/VyiNtyM2E91ITH2L9gLQyRUI9k4pA/PImb5uIQOXMsU3ejLJwRKPo4RVI7rr1gnN9Qb7fy3p67mrOe3JTs9XaGawCLhCB7fdKuEYGNTrwJrdwlqnPmxai8GSCKNd1nLK3xugQauvI6J3zvvCQNeRIQJetmvU8ieI/m+iB8zAN2q90WxOvoHBLOrd+gJwO5icAm636jWYKwup+CdbJ4v1FAwtzvu6E/JUAOcOZItHs+jWeHrJVEfkNMvq2AjCl/rrim8SZ3KPpyQTwkGRNKLsnxHe0qLpud2cjOSKydvN9nbWgSOx/B3Vs2vmR44zvdcjCru7O5IUM/t9PfnMJKtkOl9qNsOvVWc4SqjLGbtaiNpi8mW9jEwlwYGezmeFVpTIRB/u07N+NE32uuSqkt5cVRlFf1xgfNGndbiLQFLuXVxg4ERW2lyhKXcmX2olQ7qRBi1UrzD1nL6g7JQgb9aEaAPg1ML9zkVfJYXaGj+sOPNP99OPZXrtaO7wOvwzb/PybB2IhFkM1Kp+MqIu9X7dC6O5TnvRiorxVeQo/ngbOckZ7HN6hINvkwSr2jiqAXMgifyXHIBM5R1kOx14GbpubH3njdgxYagC0hC3Sq1C2TyxLRTZGXYk0omN4TCD4ynAhM37th5TI2CW79mfLxGGgpwZlkula2Tvr6WX3L/ocVzFxVwVsjAXj31EjPY8c3S7M0bjLqYOFrOMXxBipIqiRpiaQy6MFUndmzD1tYRm+1ASTs2km1usxcWA4l4EeDmPB0Wao91x16gH5fkCedOEzXWpg+hvJTPRaBuHwytfPB7Lwreezgb8qCkIq9aXyXOA8FU5IZERn5Q9xCUAEcCJRGJozY8x5LFEIvr1RBCSQj2TcFUTQ9pqHl7rvsg9snJeoAnFN4AqWN0GEE6NPPfotWsKF77NGATcsO4wb4sQ8Huvax0bX2VCjj4H/1y0GZdUmSPOie8I6OdtuoMRTfaiZQd7JHlbe9V1u6MKn/ZW4mWPsrEUnLMfad+xQobLaAkA1vGJr/lqFQ0HuMQRpWB6AGbRTcxL9GaR1uAOVm+hnJ4UhuzdkJmRzG0bDS0cNToDZHhgIL5begUdSPQ9/Jy9/mqzkuOyWKACRehmkCbK1nBO0B7ptCi4Jpo390RRC399usMKQWjaWo6+7zdciXu4bFxKQomgWIjGXZclGcNjgJOYiH/4LNsxICbnUzQYyHESkXALwivkg0hCuhzN0E2UE1fZzFE4liAozmXkZvWKjNC/KJFTZ8qcgdJbmiKr/DpHg59W7Si2IeZm0eOC585DCWseIGVgnf/NeyTzJM0qH5L0r1qFR3gqv6Kq03cSiRjzsRHXfqhSsAnVcIOUWHKdnez9WAfj+5BM6x2Et49xxR9Q73SUE6BM/3cpzPgutfVRx/RXD8u29UH5z8IKeeMe8oIFBNUhk0++I0FeP3lW/NUB7iHlqlChTslMrZHe/vaFa5R4NcghNSnoZETYwpmdV/rLx48JKufdhuE3xeiPYQ0nj92BhUkuqes7d/QAcUbS7KL3HX0twLWK3TKi9V683eaCirsTLDwO4r6phiVPFMk55sceAdCkuf7nvif6i03xjya2+9Xy8n/Ah6Ilv7Wne6qOi3BgOh/GQZ1uaGy60VTfBiiFzREUXau55NebXK4MTZng380djx/E2zoObzf9bz4HOgX2Xrg6eB4VdiXpxQMCwuyQzjTZGPw9Evb3CHTB9YAB9dcnn6GlHcwEAkZNliLSEd3jYYnXvO2AfsfFGYpoRyhiEBaDYgz/gmewjogLJp0TJ3vqpaJp6x1ffV9k261uGTjqfHXHjxX03hH6Fph+y6UvIudjp1uQNclgakD8K+QKKXsJR2xd4AAPP5BvXpszVeA1z/4uut0daOdPOi2zWtBa3+3Tz8MX6AF3Vi8CHOQ54QN7y28ZSR+RirtppCO/ptf7I7ItYhr2icon7J34Qa6x9vgTjleDHD9wMINdEPKZp8knmOO/8VOk5zKmtw7PBIV/6LIeUzarYiP3S8iGMUpVaOtc6xbOILZFQ5Mu83DLmfhCCZ+SlWvij0xWMD5VGCEnFiNfDRdQWJVNJWRZv14gQiELNpXoTL2MQSOC48Yub8ggqxUFM+j+AWMVTD8/IjlHw9JKjjdQYWgceEIUvKCFK/c1mufNXN1m392wo0bNi1tSnGMp3aQfr2X3wMVp2xeiBN1UEjJ5v2zTbxgyFmr8PkSnpbOJw5LSVDy/SYlK1zXCal/mRh5nhJ7iZ0V4sUyB0ImjHVcHb4DrS7hYIUqqZqlKJMa8lE3XBGbUTzC/6h/G+wkAZGTOSDfCL0iUV4uH6e8K39c9IoVT4YF4qUUVOdvZdctwoBXFsqIP4AnRaGlxUTixX+0Azw9lwDyNBz1PjR7qTpp/8H69ZePzxOhdd6QuUb3A0MRBaLxc9yiA6kSZUMu9Jv3iZ++phMBhvwn+IpuaakO1He++GPMNFdZnguYqnv2HSfAPnw75Pek/PNXn4f/bKK+fs43EbVQy3OOARu/MAFVqvh5vbmpq+t/2nj/5XPX28uiSm+/xeLqF38zEqHCVt+X/DGS+P453yCeq4pYWjB4vPlfKC5kkb98zg8oA3be9UVfkv1Wvp74ToB/ec9vnzt9BECWIqdXuDS1pX87hPkV/YXM75fP+e5yMGkfQU1z9TcCDHwnwALx63deRK3gTPxdnnr/a+G5sek7xf9tsb9+zjP2jWtvYy227flGgAbl3+OFwN/sgSshGx0DvtrGtN9kfsqhHb7h8enfvk82/k1eXGY2rKYezx/8fs7t95ivX3K1m65g+i1HXQf/TV6soCbb9rUdbvoytavfbzLf1U/7McXg5Pcck/ibvNjep5dVe7809WsC0iPxe8z//6yIuRIAy6m7tr59ZqmNmDHkdDKyS6IKFD6CuT/QR4Y1SIO4LbGWp96up/4DYlYvolcSDVhXCHyjXFlJDJomcSgkYm2wecEjImz4xAiNkbFEh/ywTGfJwbqtl+dxt2GOu7niAEtGKd75xMzzZZX+dgFq+IRtlbPNq2Y7RcE2T9HHojVD6ju6psIwerGjtpVBZbuURYoLHA+OGbAOhObbVfsI2ot+5/yBubNBKcvlmDheytoUXMV6t5sd7iWrSg/aWFCa6HUP5jCbA5od2i+clTPe5YDjkutZ+ZDlmbLDce5uFtOpNasskGoFigXygi8KQ9FZ7nGXCt6NWuumFYFiULgAvEVJaN+51fkeSyQ6CJYlr1tsMfF2rmeXCWiz3e1DvocZKTlzKnLeTt2GiVYUJBnZqytTJCT4G7g2VeZ0JcbMrOZFQvvtVd9w+6v6PakzpZVHzqgkhMTIyxwuBu2tVxSaDqPOdJXjTvq2AA01+qbcpkNmnRxHg1mtKCe/TjbOqI4GU6Uq+Wa4Efo20jypJIJQrLYSFzH8L263zHmErVqFvp/YTrLK9BiGXP2qMklAX1XR34m5m1KHDgc3q3UyqCivDwEViuofEEtisiEbBikWMjdL8QeXtD6QBl3AxbK6jNgUJJzFhPjYRgxUiLo513Qo3u93QC/hOTzBFNg+37T4G9/1eU6JDntqFd7P9rVG0XPPyEht0VRLiGSX+74ORqhoWK4H5kxSJmedsyGEJ7iA7txIQrg7QVIGvRiw/GonPXDIRj9XXGS9Q1eg5Z305HdedvWut1DzwwB+GceWN1jExlq1KVJUmDW6F9jwwiuicUOcvysvR0VZh5NQR7T8t8tG+mjZTe9cEuuDw+AN7G+ckQ1amYFpdL8S9J1bQ3OG0r/ZTh1+r+Th5ncdtWOp2sDd4SKCpZVMrc0bZkxfW7DXCJlagJVnmQqbG9d3yot/wMme3ISMbAdnZjFW1qPXFzNWezH0rFC+xnLxg0iCBcAt/CTL7R21TVQWZ8RoI/MrBJcjfowY5tTM7W1lxmvQbmb+pXGE5odpJ90sY9F4D+PUQa862prM5N1hGygUrmeACuEKtDWKTH8RRnMRpmBr8f1rMpWbEJZgl9UumlXdlOPKVK8hQwGvYZkjm9nmanCkGuEi660f9HFpwbrVck7vATdK5Ah0pdBvJjB3zubuUhR3UN7X8K5nmqyot1/5Z3sv/tneo4bh9XptzLFw1exqcZ4Vpn+8ErRxv/0P5OPPxhwWFhLMEfqlNQ3bifEtuLTsmwkL+13ffSzL8pij/cYvvWcU8TeNIgSujaVsnPhmhXf9ttmnvFlNOX4v92ta8LuObWjtC2zFNpdvXP74u677FmLmlvPutq/96LDfDU4qbndiO+qXfIvvK37X6hfbZhXfv5v6xYNB4L/p1xaWot/x3L+Smf/BH04muRFcNPW+SeTk70Zfry0Rr/Nzj7/68kDF78aXxH0+BO8PZ7/le7/tuLvzbLvbHHZ/keIbvxuatBw67xueUP6NU29+O/hiTf5dlnpP+2t1+HfDy//NSshLg4gcegmcnwZVMS9UPTm3qpXx9Hjh2GG7xUfH7ukevf7xCvS7FPGgQIjSNwoxiOEFdXYBjdXin5O310c79RZH/v29n+LrCtUcv2uL2GH95HRMS3xUYJNYZ1A5v2wNFE9Z/53IhVb8kgM/wYRho2L2ehX6CFPV0Lx8ke/jc4SG1eT92arIb/tyYFDS7GiwMWimJbZRQR8WhQIozdXDcZU6HUsYcsD1Csd+SI+dDHtP8E/9fa8szMvsWkbvfDlZu9DedP12iZDD/FN/C5YFis34B/70Dyxck4jfKKzmKMhbeKGcXpCSyD/wF/+LHfmwpmosjjsI53j0h3dtvPOksPHkwmdM7I7BlgOZrejID+HZG0M+XLLR0dUt6l24ynHjNU4MkKQaJwbQGTvvrqe58HzufIE9r9wweWhhtBy65fhtmr669bMHFux43HidyxcyeeOkjyUL1zvuFGvzI4kXCe4zDxes10Bu75bhSaqOn+4b+MKMsTtm/w3OhYsmO9KW88TMoccpl/QrcsyDc8ETi9eMtvJ05s4TzK6qhSsvP8C5oIjo+J7n6aPdCdj1yDULn3iaD+eC5Zv5BF9YWubDueAJjvkEX7iLNR/OXwia/R/B+D8qGNUtTUV4y7LQyVYbY/5JmjaGId7ccMcwFQci9SC5s2n8nU6fWNmxakrOgz22cRRLD7NuMu5kGd2MXkAuWFgalPi7JlyHBusSlB2zq/mbu6xQ1qm9acZwl429mF0ROKTNdv8MKEY11odn91lsMRGXCOqLh2lIxrtgKNkvg929MOn9NvNQ8nq3BRYx3P7Q2E7J+zTMY7P5ao5vVXeMudKIhESM5jimJx83QaY81bxT7z5RRQskdHQtE681+rArzodDINtova708LMxL3loU0apmS0oB+lhdi2sFZJn+d4Uv3sDLjYei9uFCnGJiHdlyiecarSMw+XIwD1lPsBkttTCGD0B+DYxxIb3VNI0zYlDpxAc7yfmmrvoZYKKZPow7PMdce59G92mfQlqTeHmSYSl3Ax+FsFJ8I0rCHGpdCk/ECMko1uLJBvVrS9NuMbou50ksyC/Nsjz+bXOuHVym2xEvQXg5iX8oKnSgNO6tE9if3XXVWQcBDbU9k/LZ1uVu2zopuANV9Tb3cjozto9459Ukw/RVGLQcyQxh0VlCLykiaBGkCF0Nt9TGPUcmA055/4LhdLiK5Sv36NnFiuAndiI+Lc2RZmMlXFctUjyqVkJ6RiQhQLHPI37Hqc4waX1C5RmOoNAcQLqqdPpf198b81ip2sX+qryMut0X9b+UJDLyYXPIu+AafDEXeLdlivp9p+kDeTxpCD7Z+knwT7tjI3c1miyGJK1N9rrAyztZC6kLNHnNUwUwuoQlSptdTVfjTWEPzBJ1wYWKfVRfQs6Imt7L25qGjBd2MZsUOXbmOFVeXSbMxnGHQ0yrBBdJfZ7R6ORGrTg0UJ9toLVBta0054BfNrkAGJRDBjPEhlZApgIPOk8vXppLEF5+LjybIjL6BgWLV2L9YDIsDpjgBifSheRpTUC2ROZ5oz1C0uuh9VnyQ1QSaCOm2XK7mbkp0kNxoXtyUN7lM4ObRYVDK1C0TFerwNKg25VzYY+0BvT1O+JoXNpMGlMpZNjWWUP3sl2w9h0KiaCrYvVzgJxB408OoF4kKikzGWJDns+ca//QhuX/O+xzQi/CT1piayiYbL8maRSn1/Yx4d81dM/9YbYhOxAkrMG7qcUNU79ys4d4LeUFJ52tY2XgJeJOxB9aU7bFkbzJB/Nh2mxamFespLIZmD9ILIDD+silMChFuDKsSouJwH9lwPxXPKh3IWXwvK52Gls79oxEsWe5hnKAPnlR4FALhJvwXDQ+mfQ6heWdlKOr7na2dU10uDy0hP9das4TWNGK+6kFDeG/soDrOGrRLqSeC1OtNtOncPq8sx66F/cCFi4zWT3cTWfvPZWKBsQ4lQAzzx2OM6dpASIWKFelVHXN/zC3e3j04RnEN4niPabEvwgChrVTWnGBX76Ckcguh0xIvJXkkx/5cYeRs+xSdZ4Sbzyom01JM5KlDMYPdCvB9yiBTRcFNFU9itxWv7H1f+JAf/EgH8E43+XYCzNjhobaO8d43LG1vw6l3Z9hoh3theUT7mzsHTITkkcyBHSKfwz/M/wP8P/DP8z/M/wP8P/DP8z/M/wP8P/zw2fu4fAfw2swwEC2PMQkq65YL7HP4Pe5F1QEXSc5Boqb4cCHFBvljyR+IvbBauPiWaGfbrb1KBXVV6dVLfubpS4wxogOdrE2AFfwM+EFG3lMwb2sNwhs2/R828HyF3/udH705XP/M554Wth8P57Ry2W7vjhTP8N6H9fLl0eecUc14yBzb8F4O5/Xg5ge03nIDr68g/zDXXM9bVlfrommt/wrt4hXb6igLQCjwkY+QECnf8EzP72jnbN7B/nm5nru2//+XbpA8d78/nv11D+9+tSqmf4qCy30vjFPQcCHckCmwYTTeePkvjP2xR2iq2M/une6/9CY+nmn++9/k9CbbH7+XqFX2B8Q068fPz5kjS9SOqFNGkksyaNfzYqLXysIjiIhHHGIDAZmIql+osVfrhE4gWEUNSEgZqdSruZd2GMvx/A5F7BhVm0+8lpayg8EW8WDA0/pTV+BsR2pWUyyj2DNKorzywjKBMqkmSjZk/NlxLXCtFKWsZYY9A4/Wqu2czTzhIDAjWdGNZu/WmpMCl2hOuEiEGDVMUjZt5kjeoA6/vqgkCH0q0zuaV4hJ8sKdacwX9xyiCBxKGnZbLaCiIDab1npF0QyD7ZLBMv59jyTHI8VGy0p5QWRqmavK1XkU2nnDhHptzzVCkyjwSz30uTxsth6OF1mvbldZ1Y8/Fq4TQEK/Re3l1Phf2ewl2JVMaLu7juieONXy7aVox71lLaPGh5i6oa3owDc6itkdqZhthMFxAaZjYVxWjNhhSc2+nDeLs6z+stcSKp5PDG6NgHrLoEZXiYi4g4leYF6Wf5wsMJbVWxD/ABe8Bd2yiaEnGp/Be/lM+M3fHewAjV7cMEl/ermglnOK3LlG2oo008ib7gVWx4OI6rZuZBiP+AzZhQYmFX0jfSNXSzGoilngqqm5Trg9I5mYqGIyc2enzeED0jUduLe3io5C8C0FMT7PGgI4bbQkmEmQ/YfEBLAaTetZhawiXwBmgbWXlJV3b4di2goQh241mD9T1Gbqap4Y3YED9KbVpTZLvetpeaYnFc/KpNoAsCWon72UgR09DG9Q715LOx6aZLdweZBcy9zqXdVSP5nfutGSWMtKmhOwlba5lHDjgrlJxy5FS9jzphb3iBCe6O8mcpQijEse42YaTTwtLqzPfMhgUchqoMYzapzDyxuxES+zLdA+ElC9o94B82gz1zNLd6YM8T05VVFlKt5jiudE2qV1KAHPh5hg87pxWebCvdGi9tMxuwrT7fmLxOs60jrmNJHoxw+dmzTrpq2L4uevnORv1NR40uUp70sIbl9JIC07+cQCZCItojEpuGTbHHGnGmLgF+w+aTHHHY4/O4s0Iv7NQvhHtpATUxNfg0aWm7DTdNlRD1z2jp/bZJBCWmb3Z1If+6AV88KKyTzsbkhidfktC5V3BiCBvvS9ImrgtcqkrYRjjRHe7xoFLNEfpZ4PNxkF0roRMIkZiqmgTTsrdjER2zm6gGpzH/qEw8seu1yq7G4s+TBc8XqqstEztMX/F0bctLUfYmK5TztmihWO7LN5grxNt7eq5ROkeYM42elvZ7ZnHYmv5kC/KdL3fSpTdUX4Y/KKEwSjCbXD4FV5qW72F3vcCExVusk3sC0QKClDsDSSgxkT6iSGxPtN+Iaxj7yZLdESI3JN26w8Vr8YQqnVai/Y2HARE9ObMXlobaopgHiVnqWVVjmUKs+PQZpVi/hkC8HPPDanDp9KBxVWno4HVPo7ZtISMW/ndlg93NsO5CbZtUwmQzMZRJ5gmy3NQ+vTnDN6w/zuxHJy8Crpsqa31bYHiAfBcKHx1m1RlXntin78+j5/iyXmwLS81sICr+/V3zyHrcIvrs3RIvS025+ipLINePVXT2mm9RI2eJ/VtTpaly8BYWNYGHyJMtXlee7Y4RoSSIEtzdLHz7QU0RZY36K7zQ+JRLEnqJoQn0bWdifRoCzwqB2L2LjElcDoM0juVOJFcdfvok4XpBOjjId6fPeP7UfiwshHi//ca7XAxl/AnU5bO5HCJUl3If7RsIztupazhIX0rQz+swmdQ7QbmXZtdbe12odfKx5iuCeIX3PyGRPupq8CpcuzF91Tjz/WrGncBdePSYhOCjyNY4MsxAWB1JJHrpC5+JcAkfeYRC45brdgZ7cjHo5FqsKkspNOdZ56g11h2qf+LeXefVTSYoCy6bVsCooZIIHuLmE/WajvgLl2gI4yUqhGbYHiJ1E2ZtWSo3IFaIf3hnldAVGHa6E09IaGvoj83a+XbHw88iV1OtjYzUF1WPIRkEGCKz4kiSBFw/A8O/eAY+M3uUENbnSQ0/lA8jjOCcHM31OBZ0RgbmH1BZJQ+dnSOwMh8/2IgN25wO6+DU9e+tCil/CGObtyuD0SS94LXQh1v9xrQZy4Di6Qri8ajJJ0tEhMHvQm/ic82URhCa/VTMafrwy9VZPd366LaZliVbDgvc1MYXvN+Vy+TyTAMGPi1P8H8F3aVwPxaXkfU1CoBEJLFbSL5YC3jHbPwjg0RSbBDixZhHabMz/hyJ1mc6bdY2Hpyarp0qyTBgrR+kpwRKMnIktfsYb5ivsh5XlfmlvVMT3kRt40gtE9wc4W4R9FfgB8Z7a/rdMCR/+1vvLXxWfIWGBXHsrMcrWAllxV9/e0du1Swf21Iy/MFUYmkdtnRCqWYQzOWqZENyh3x9+04flBSt+/T+xJjt17P047bcSdvVACHT6ksJxxM9Spq8Y4QoY4daq8m6eJ9Bgjt2Nv+asBpFK0JXGUoNb9ZoGsUUaawZbiQZw7gnp52zqyunyOsxJKrZ4ZjlNeOawwS1M6+CpJMXK+MqC87yIsycVpULjTRWeeeu0B5sRu/JSfCeclYqcZcjoZVm0uW38xoOO33VzlVBdJequERe29bXKssu2Vtu0z8gjQ6Hfy68t+ShtDnd1VgPS5ux/uBc32wIm70GOv1KeRseZ4VSsYALR4mJ9d0Psx8wKLk2+FQ1+pX6raXitd6eqgEez7CKGLI44Hkd3//y90jb5Jj+dZ3MCMVcn3hCSXv017IkxOrRoE2zTjfNsU0BUgCs76HDW2xLC6qdLMxHKz5fIwrJEtXZPeZ/nV2hk/qG2ewBFl3RbaeuRGCrsMdNTftdCQ+asTLNXYDp8N1GTeRUyYN3bWOUMb57z5SDrNgRI/3CNa0cCSu3rqDBzWXOPGj6NiYioEsA9Ggh7kwB92noUHZsPqSYRC0KGel0C4/MWu2Mo0z2Y/XkFMoaIokPVl7pvmszFEAIQmw50iGBCvDFdW4dScG/w4Q/dd7oYD1nlUyVFFiI9xdxwbOjV4xfNuQ+rtA+taHBgFA0i1jRLgtG1z2Z9fMUPJoC5A7aLKqztHwKB9UlvtRgVa1dcY6Cn02c7dlo7/qkoGZzPh0mXGappi7HRBp/PK6BXeQuVnzSrmStYcxqEDoGXEgsDw2goaQjXGmxSGYsnBlJYhFLptugs233yWKLDmtJBT4eJGest1dPbrrwsjSVqmaFehLixzJ5lt8l4m3kScpIm7NGST69s2NI5MciZk3mmm0vAnKrxwsEJMCWFyUnCgXVWExIuUe4cCV7qHpcahY3GQHD8XTjsfCWrmryrrZ0DjhdWx/LocMe7c16D92o0FyrcIhkgI5NwMwwmdX1uM9H3SJnO5AI2QQk5N3ULAaNGPlkSu1xGux8Hl65pC1Vwsfs0sDfQR1X771fb9rkQ5I8Vnf86Vj0pr/Ei5fFp+uUeCPyfHD5gdhgAb8zqHJGtfbmoU56WM/0+c/Rb6hiyAgGt2oxgP7ugx/BAjDBwLyHgkw+eITWgK0Ru3LMIkZTcK+eEvxzVD+S6FQUYhivvM1md7f+UZO4gPzrQkdgDyytUJfs1D0A7EE4Z5AIuSEp3leKacScZbBDM5xU0TQ1tO/qZroUCwbS8IIbPVl7rGkKrYqz1gNSbORjDGVjQKvvbOiP9cONh/o2LVfgRTVm3QewsAcuauAxlhWiLXkudJIT5r/rz1ZctG4bM3h2CqWy/WUrzRkEUhAFmFqrZ4KDbO9iSNfqPhlh2fkHH1CMSqqQUp7ifD4IQhpX4JW3km10T1bFCh8iiwGe1zrxLNloptDu7f7k5oz7aMBImkYhBQPlDECJ7AHer0EQ5z0oIvjAGXwkvcgRJEutKBO9dPzAnnWU9WV7Gn3dytcoxDEOG1VSSBEPNzzDHVbv21JR8N6yA6dQh8VIigYhRIZbLn542388tKrxs+r7I0T510lMZK1NJMnfvPSuIx03FkVNfw8Vi1tlDLdMGe5qXyFtjfK6TAvF9Wh+7KmiDcyUtGlabrsoiTTX+/TYG5rjQmX5mFuq1L6aKgZdr5/JVLr4gY4bidHfG2orDki1U/dTV2AAFYw4J/y5dDiX/skMHtZuSQ5GMoKNq2hmVZrAIV1gPdBGXV/tvMOedbHRQqZTFmmE7Xa0USwVHqm2BgRijXR1BiVu7KnB9X946r2ph+egMQk11yXKsO4P1NSqKqEf3rpQ5qQ+Vx+IvMLpJMGTxtmY7rVHQOh3sfCIfuXbEPXjobzIAWNm+oKGG2d3F8x2tyUYdceA92W+l4hiHmSlp+RSd1ZN7uTvrHDzVImvCK5TIzE4CbdMwFnY4YBZAzdw+XTT7X39r0rJV8PiK4j621+m7v9kgM1QYyxZ8zlUpRmPv9CLPBH4rDqlAUPKS6Iz88CzH0+qq8sp9EB7+ZF96srCYU3Bmi6RqvElVZ9T66CeIthIrbLmhAz2MWh1nIcxB8w91dS5qY9aeli9+bFqmZCgIWCQu4SQshhtFvP5vieFJ4HD7fdOozD/qE6E9+/LlEX63pjBoB7kXBfaLasp50S2kImI6J2xtNSfehmyblmcCxbmY2Yxuszhi1PS56dcvbdYS3bNmnWVdhgPTvQUgPOmkGQzkqKqgvL9ZLsbiwFYRIS6ZZlZ+lr98oIotPSk6ioxQDNIvHZXVECWef/Guj0h2Bw01KcuMQenavN5YqKPuqV95CipZPARB9MPTqaYM4LMOcz+nCpuYtsr3CJR+4x+2yV+Za29UO4UtEpNohYpDd4ENFaKB+8eKpCeVJT6vAQ5vRmxz/xDkQO2Ru9S7GEFi9i505soF8nDfcEZAdw9wfUzuES8xvDQrGkse9TsQN4EbtE6g9dBicKn6rX6ZG3NT0xdH4dxV7wvYL8q8OFM2nIdtFreWwA4o2McPwxDMEVnhJlAYiZcka0PsD12gRHMy+nO4YOYK+GNcV9eUjf0DtLoZmkD3pgcWOc5hEvca+65jhCeSImDmR84A1MDz/QLV+Taxq7Srpo6VPU4lGelg/31gfgE90Ttp+SnnQ9aIRHEjyrL7jqRDbJuP1IlIr0juF2eo4pztxSZMNTrTVN7YO2h26Ed3viw7apSqhJmgxbIU1otmo9g4oyKMQRclvEX/9K7MmMFZifOMmgqPcRPN2BXq0WwxWp3XDfG41ty/KQYpSDyMTCGUVnHbKnMx2VOtUB6U54VWr9TVRWvPY/f+Dpou0YiohmTE4dBtn7AzQLcuk+xzdgmz/itaehuUzRORGjPRGxllzla/nsFYqfi0F1Ps1s4M2zBIRYH1P9ATlyFJmQBZmBwaoS5BJhpf5YSzNZVGw4l+ZQtWfpz4cF1fJlYuXa59s8vDHObO/rRj1q4hOH9d8VIXnTyD192+vbm8+9tXKrx7KeKi4DwGkNgaLVzQeXMPeGqR8J6K69c/ekuyy1q/h14JCfg35dpRqGuKcaZ9+Y3cSOvr1XXuLz051swcZAPAtRAefHaDiSXgdx59kCSeGhNAVlyzMnsh/ejXZx7A26HNYr5zLugAhs6cM0xWvi54M+vSvvLQ31mdohFKOAKK9YlyN/aqcUW4P35e+ueLflWrqf/H1BLAwQUAAIACAAWri1Kss1wIU0AAABqAAAAGwAAAHVuaXZlcnNhbC91bml2ZXJzYWwucG5nLnhtbLOxr8jNUShLLSrOzM+zVTLUM1Cyt+PlsikoSi3LTC1XqACKAQUhQEmh0lbJxAjBLc9MKcmwVTI3MkeIZaRmpmeU2CqZmpjCBfWBRgIAUEsBAgAAFAACAAgARJRXRyO0Tvv7AgAAsAgAABQAAAAAAAAAAQAAAAAAAAAAAHVuaXZlcnNhbC9wbGF5ZXIueG1sUEsBAgAAFAACAAgAFq4tSgjD8Sf0QwAAXXgAABcAAAAAAAAAAAAAAAAALQMAAHVuaXZlcnNhbC91bml2ZXJzYWwucG5nUEsBAgAAFAACAAgAFq4tSrLNcCFNAAAAagAAABsAAAAAAAAAAQAAAAAAVkcAAHVuaXZlcnNhbC91bml2ZXJzYWwucG5nLnhtbFBLBQYAAAAAAwADANAAAADcRwAAAAA="/>
  <p:tag name="ISPRING_PRESENTATION_TITLE" val="台灯"/>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REFSHAPE" val="218391452"/>
</p:tagLst>
</file>

<file path=ppt/tags/tag100.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1.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4.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5.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6.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7.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8.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09.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xml><?xml version="1.0" encoding="utf-8"?>
<p:tagLst xmlns:a="http://schemas.openxmlformats.org/drawingml/2006/main" xmlns:r="http://schemas.openxmlformats.org/officeDocument/2006/relationships" xmlns:p="http://schemas.openxmlformats.org/presentationml/2006/main">
  <p:tag name="REFSHAPE" val="218391724"/>
</p:tagLst>
</file>

<file path=ppt/tags/tag110.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1.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4.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5.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6.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7.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8.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19.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xml><?xml version="1.0" encoding="utf-8"?>
<p:tagLst xmlns:a="http://schemas.openxmlformats.org/drawingml/2006/main" xmlns:r="http://schemas.openxmlformats.org/officeDocument/2006/relationships" xmlns:p="http://schemas.openxmlformats.org/presentationml/2006/main">
  <p:tag name="REFSHAPE" val="218391180"/>
</p:tagLst>
</file>

<file path=ppt/tags/tag120.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1.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4.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5.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6.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7.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12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812,&quot;width&quot;:2836}"/>
  <p:tag name="KSO_WM_UNIT_PLACING_PICTURE_USER_RELATIVERECTANGLE" val="{&quot;bottom&quot;:0,&quot;left&quot;:0,&quot;right&quot;:0,&quot;top&quot;:0}"/>
  <p:tag name="KSO_WM_UNIT_PLACING_PICTURE_COLLAGE_RELATIVERECTANGLE" val="{&quot;bottom&quot;:0,&quot;left&quot;:0.179589762485065,&quot;right&quot;:0.179589762485065,&quot;top&quot;:0}"/>
  <p:tag name="KSO_WM_UNIT_PLACING_PICTURE_COLLAGE_VIEWPORT" val="{&quot;height&quot;:3552.214975272881,&quot;width&quot;:2292.213488938703}"/>
  <p:tag name="KSO_WM_UNIT_PLACING_PICTURE_INFO" val="{&quot;code&quot;:&quot;a[1]&quot;,&quot;full_picture&quot;:false,&quot;last_crop_picture&quot;:&quot;a[1]&quot;,&quot;scheme&quot;:&quot;2-2&quot;,&quot;spacing&quot;:5}"/>
  <p:tag name="KSO_WM_UNIT_PLACING_PICTURE" val="204030.230"/>
  <p:tag name="KSO_WM_UNIT_PLACING_PICTURE_USER_VIEWPORT_SMARTMENU" val="{&quot;height&quot;:3508.7142944389193,&quot;width&quot;:2264.1428629592788}"/>
  <p:tag name="KSO_WM_UNIT_PLACING_PICTURE_USER_RELATIVERECTANGLE_SMARTMENU" val="{&quot;bottom&quot;:0,&quot;left&quot;:0.179589762485065,&quot;right&quot;:0.179589762485065,&quot;top&quot;:0}"/>
  <p:tag name="KSO_WM_NO_TAGS_SHAPE_FLAG" val="1"/>
</p:tagLst>
</file>

<file path=ppt/tags/tag12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976,&quot;width&quot;:2836}"/>
  <p:tag name="KSO_WM_UNIT_PLACING_PICTURE_USER_RELATIVERECTANGLE" val="{&quot;bottom&quot;:0,&quot;left&quot;:0,&quot;right&quot;:0,&quot;top&quot;:0}"/>
  <p:tag name="KSO_WM_UNIT_PLACING_PICTURE_COLLAGE_RELATIVERECTANGLE" val="{&quot;bottom&quot;:0,&quot;left&quot;:0.16096126030396415,&quot;right&quot;:0.16096126030396415,&quot;top&quot;:0}"/>
  <p:tag name="KSO_WM_UNIT_PLACING_PICTURE_COLLAGE_VIEWPORT" val="{&quot;height&quot;:3552.214975272881,&quot;width&quot;:2292.213488938703}"/>
  <p:tag name="KSO_WM_UNIT_PLACING_PICTURE_INFO" val="{&quot;code&quot;:&quot;a[1]&quot;,&quot;full_picture&quot;:false,&quot;last_crop_picture&quot;:&quot;a[1]&quot;,&quot;scheme&quot;:&quot;2-2&quot;,&quot;spacing&quot;:5}"/>
  <p:tag name="KSO_WM_UNIT_PLACING_PICTURE" val="204030.230"/>
  <p:tag name="KSO_WM_UNIT_PLACING_PICTURE_USER_VIEWPORT_SMARTMENU" val="{&quot;height&quot;:3508.7142944389193,&quot;width&quot;:2264.1428629592788}"/>
  <p:tag name="KSO_WM_UNIT_PLACING_PICTURE_USER_RELATIVERECTANGLE_SMARTMENU" val="{&quot;bottom&quot;:0,&quot;left&quot;:0.16096126030396415,&quot;right&quot;:0.16096126030396415,&quot;top&quot;:0}"/>
  <p:tag name="KSO_WM_NO_TAGS_SHAPE_FLAG" val="1"/>
</p:tagLst>
</file>

<file path=ppt/tags/tag13.xml><?xml version="1.0" encoding="utf-8"?>
<p:tagLst xmlns:a="http://schemas.openxmlformats.org/drawingml/2006/main" xmlns:r="http://schemas.openxmlformats.org/officeDocument/2006/relationships" xmlns:p="http://schemas.openxmlformats.org/presentationml/2006/main">
  <p:tag name="REFSHAPE" val="218389684"/>
</p:tagLst>
</file>

<file path=ppt/tags/tag1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crop1011_8*ζ_h_d*1_1_1"/>
  <p:tag name="KSO_WM_TEMPLATE_CATEGORY" val="crop"/>
  <p:tag name="KSO_WM_TEMPLATE_INDEX" val="1011"/>
  <p:tag name="KSO_WM_UNIT_LAYERLEVEL" val="1_1_1"/>
  <p:tag name="KSO_WM_TAG_VERSION" val="1.0"/>
  <p:tag name="KSO_WM_BEAUTIFY_FLAG" val="#wm#"/>
  <p:tag name="KSO_WM_UNIT_DIAGRAM_MODELTYPE" val="creativeCrop"/>
  <p:tag name="KSO_WM_UNIT_VALUE" val="1526*1420"/>
  <p:tag name="KSO_WM_DIAGRAM_GROUP_CODE" val="1569251022"/>
  <p:tag name="KSO_WM_UNIT_TYPE" val="ζ_h_d"/>
  <p:tag name="KSO_WM_UNIT_INDEX" val="1_1_1"/>
  <p:tag name="KSO_WM_UNIT_SUPPORT_UNIT_TYPE" val="[&quot;all&quot;]"/>
  <p:tag name="KSO_WM_BLIP_RECT_LEFT" val="-19"/>
  <p:tag name="KSO_WM_BLIP_RECT_RIGHT" val="-19"/>
  <p:tag name="KSO_WM_BLIP_RECT_TOP" val="0"/>
  <p:tag name="KSO_WM_BLIP_RECT_BOTTOM" val="0"/>
  <p:tag name="KSO_WM_CREATIVE_CROP_ORG_LEFT" val="408.5"/>
  <p:tag name="KSO_WM_CREATIVE_CROP_ORG_TOP" val="356.975"/>
  <p:tag name="KSO_WM_CREATIVE_CROP_ORG_WIDTH" val="170.2"/>
  <p:tag name="KSO_WM_CREATIVE_CROP_ORG_HEIGHT" val="133.15"/>
  <p:tag name="KSO_WM_CREATIVE_CROP_SHAPE_LEFT" val="431.641"/>
  <p:tag name="KSO_WM_CREATIVE_CROP_SHAPE_TOP" val="356.975"/>
  <p:tag name="KSO_WM_CREATIVE_CROP_SHAPE_WIDTH" val="123.917"/>
  <p:tag name="KSO_WM_CREATIVE_CROP_SHAPE_HEIGHT" val="133.15"/>
  <p:tag name="KSO_WM_UNIT_TEXT_FILL_FORE_SCHEMECOLOR_INDEX" val="2"/>
  <p:tag name="KSO_WM_UNIT_TEXT_FILL_TYPE" val="1"/>
  <p:tag name="KSO_WM_UNIT_USESOURCEFORMAT_APPLY" val="1"/>
</p:tagLst>
</file>

<file path=ppt/tags/tag13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323,&quot;width&quot;:3403}"/>
  <p:tag name="KSO_WM_UNIT_PLACING_PICTURE_USER_RELATIVERECTANGLE" val="{&quot;bottom&quot;:0,&quot;left&quot;:0,&quot;right&quot;:0,&quot;top&quot;:0}"/>
  <p:tag name="KSO_WM_UNIT_PLACING_PICTURE_COLLAGE_RELATIVERECTANGLE" val="{&quot;bottom&quot;:0,&quot;left&quot;:0.040830997366917199,&quot;right&quot;:0.040830997366917199,&quot;top&quot;:0}"/>
  <p:tag name="KSO_WM_UNIT_PLACING_PICTURE_COLLAGE_VIEWPORT" val="{&quot;height&quot;:2539.6810966494727,&quot;width&quot;:3416.305137293959}"/>
  <p:tag name="KSO_WM_UNIT_PLACING_PICTURE_INFO" val="{&quot;code&quot;:&quot;Ba[2]&quot;,&quot;full_picture&quot;:false,&quot;last_crop_picture&quot;:&quot;Ba[2]&quot;,&quot;scheme&quot;:&quot;3-8&quot;,&quot;spacing&quot;:5}"/>
  <p:tag name="KSO_WM_UNIT_PLACING_PICTURE" val="210201.950"/>
  <p:tag name="KSO_WM_UNIT_PLACING_PICTURE_USER_VIEWPORT_SMARTMENU" val="{&quot;height&quot;:2111.8736674760157,&quot;width&quot;:2840.8315566346882}"/>
  <p:tag name="KSO_WM_UNIT_PLACING_PICTURE_USER_RELATIVERECTANGLE_SMARTMENU" val="{&quot;bottom&quot;:0,&quot;left&quot;:0.040830997366917199,&quot;right&quot;:0.040830997366917199,&quot;top&quot;:0}"/>
  <p:tag name="KSO_WM_NO_TAGS_SHAPE_FLAG" val="1"/>
</p:tagLst>
</file>

<file path=ppt/tags/tag132.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576,&quot;width&quot;:3296}"/>
  <p:tag name="KSO_WM_UNIT_PLACING_PICTURE_USER_RELATIVERECTANGLE" val="{&quot;bottom&quot;:0,&quot;left&quot;:0,&quot;right&quot;:0,&quot;top&quot;:0}"/>
  <p:tag name="KSO_WM_UNIT_PLACING_PICTURE_COLLAGE_RELATIVERECTANGLE" val="{&quot;bottom&quot;:0.024526003536550104,&quot;left&quot;:0,&quot;right&quot;:0,&quot;top&quot;:0.024526003536550104}"/>
  <p:tag name="KSO_WM_UNIT_PLACING_PICTURE_COLLAGE_VIEWPORT" val="{&quot;height&quot;:2539.6810966494727,&quot;width&quot;:3416.305137293959}"/>
  <p:tag name="KSO_WM_UNIT_PLACING_PICTURE_INFO" val="{&quot;code&quot;:&quot;Ba[2]&quot;,&quot;full_picture&quot;:false,&quot;last_crop_picture&quot;:&quot;Ba[2]&quot;,&quot;scheme&quot;:&quot;3-8&quot;,&quot;spacing&quot;:5}"/>
  <p:tag name="KSO_WM_UNIT_PLACING_PICTURE" val="210201.950"/>
  <p:tag name="KSO_WM_UNIT_PLACING_PICTURE_USER_VIEWPORT_SMARTMENU" val="{&quot;height&quot;:2111.8736674760157,&quot;width&quot;:2840.8315566346882}"/>
  <p:tag name="KSO_WM_UNIT_PLACING_PICTURE_USER_RELATIVERECTANGLE_SMARTMENU" val="{&quot;bottom&quot;:0.024526003536550104,&quot;left&quot;:0,&quot;right&quot;:0,&quot;top&quot;:0.024526003536550104}"/>
  <p:tag name="KSO_WM_NO_TAGS_SHAPE_FLAG" val="1"/>
</p:tagLst>
</file>

<file path=ppt/tags/tag13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678,&quot;width&quot;:3402}"/>
  <p:tag name="KSO_WM_UNIT_PLACING_PICTURE_USER_RELATIVERECTANGLE" val="{&quot;bottom&quot;:0,&quot;left&quot;:0,&quot;right&quot;:0,&quot;top&quot;:0}"/>
  <p:tag name="KSO_WM_UNIT_PLACING_PICTURE_COLLAGE_RELATIVERECTANGLE" val="{&quot;bottom&quot;:0,&quot;left&quot;:0.24456420193853443,&quot;right&quot;:0.24456420193853443,&quot;top&quot;:0}"/>
  <p:tag name="KSO_WM_UNIT_PLACING_PICTURE_COLLAGE_VIEWPORT" val="{&quot;height&quot;:5259.748031496063,&quot;width&quot;:3416.305137293959}"/>
  <p:tag name="KSO_WM_UNIT_PLACING_PICTURE_INFO" val="{&quot;code&quot;:&quot;Ba[2]&quot;,&quot;full_picture&quot;:false,&quot;last_crop_picture&quot;:&quot;Ba[2]&quot;,&quot;scheme&quot;:&quot;3-8&quot;,&quot;spacing&quot;:5}"/>
  <p:tag name="KSO_WM_UNIT_PLACING_PICTURE" val="210201.950"/>
  <p:tag name="KSO_WM_UNIT_PLACING_PICTURE_USER_VIEWPORT_SMARTMENU" val="{&quot;height&quot;:4373.7473349520315,&quot;width&quot;:2840.8315566346882}"/>
  <p:tag name="KSO_WM_UNIT_PLACING_PICTURE_USER_RELATIVERECTANGLE_SMARTMENU" val="{&quot;bottom&quot;:0,&quot;left&quot;:0.24456420193853443,&quot;right&quot;:0.24456420193853443,&quot;top&quot;:0}"/>
  <p:tag name="KSO_WM_NO_TAGS_SHAPE_FLAG" val="1"/>
</p:tagLst>
</file>

<file path=ppt/tags/tag13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547,&quot;width&quot;:2722}"/>
  <p:tag name="KSO_WM_UNIT_PLACING_PICTURE_USER_RELATIVERECTANGLE" val="{&quot;bottom&quot;:0,&quot;left&quot;:0,&quot;right&quot;:0,&quot;top&quot;:0}"/>
  <p:tag name="KSO_WM_UNIT_PLACING_PICTURE_COLLAGE_RELATIVERECTANGLE" val="{&quot;bottom&quot;:0.21405228354781169,&quot;left&quot;:0,&quot;right&quot;:0,&quot;top&quot;:0.21405228354781169}"/>
  <p:tag name="KSO_WM_UNIT_PLACING_PICTURE_COLLAGE_VIEWPORT" val="{&quot;height&quot;:2853.6269557808487,&quot;width&quot;:3829.7874747848723}"/>
  <p:tag name="KSO_WM_UNIT_PLACING_PICTURE_INFO" val="{&quot;code&quot;:&quot;bAb[1]&quot;,&quot;full_picture&quot;:false,&quot;last_crop_picture&quot;:&quot;bAb[1]&quot;,&quot;scheme&quot;:&quot;4-1&quot;,&quot;spacing&quot;:5}"/>
  <p:tag name="KSO_WM_UNIT_PLACING_PICTURE" val="210612.320"/>
  <p:tag name="KSO_WM_UNIT_PLACING_PICTURE_USER_VIEWPORT_SMARTMENU" val="{&quot;height&quot;:2859.2304676865442,&quot;width&quot;:3837.307290248727}"/>
  <p:tag name="KSO_WM_UNIT_PLACING_PICTURE_USER_RELATIVERECTANGLE_SMARTMENU" val="{&quot;bottom&quot;:0.21405228354781169,&quot;left&quot;:0,&quot;right&quot;:0,&quot;top&quot;:0.21405228354781169}"/>
  <p:tag name="KSO_WM_NO_TAGS_SHAPE_FLAG" val="1"/>
</p:tagLst>
</file>

<file path=ppt/tags/tag135.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547,&quot;width&quot;:4141}"/>
  <p:tag name="KSO_WM_UNIT_PLACING_PICTURE_USER_RELATIVERECTANGLE" val="{&quot;bottom&quot;:0,&quot;left&quot;:0,&quot;right&quot;:0,&quot;top&quot;:0}"/>
  <p:tag name="KSO_WM_UNIT_PLACING_PICTURE_COLLAGE_RELATIVERECTANGLE" val="{&quot;bottom&quot;:0.064892056456165373,&quot;left&quot;:0,&quot;right&quot;:0,&quot;top&quot;:0.064892056456165373}"/>
  <p:tag name="KSO_WM_UNIT_PLACING_PICTURE_COLLAGE_VIEWPORT" val="{&quot;height&quot;:2853.6269557808487,&quot;width&quot;:3829.7874747848723}"/>
  <p:tag name="KSO_WM_UNIT_PLACING_PICTURE_INFO" val="{&quot;code&quot;:&quot;bAb[1]&quot;,&quot;full_picture&quot;:false,&quot;last_crop_picture&quot;:&quot;bAb[1]&quot;,&quot;scheme&quot;:&quot;4-1&quot;,&quot;spacing&quot;:5}"/>
  <p:tag name="KSO_WM_UNIT_PLACING_PICTURE" val="210612.320"/>
  <p:tag name="KSO_WM_UNIT_PLACING_PICTURE_USER_VIEWPORT_SMARTMENU" val="{&quot;height&quot;:2859.2304676865442,&quot;width&quot;:3837.307290248727}"/>
  <p:tag name="KSO_WM_UNIT_PLACING_PICTURE_USER_RELATIVERECTANGLE_SMARTMENU" val="{&quot;bottom&quot;:0.064892056456165373,&quot;left&quot;:0,&quot;right&quot;:0,&quot;top&quot;:0.064892056456165373}"/>
  <p:tag name="KSO_WM_NO_TAGS_SHAPE_FLAG" val="1"/>
</p:tagLst>
</file>

<file path=ppt/tags/tag13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143,&quot;width&quot;:2720}"/>
  <p:tag name="KSO_WM_UNIT_PLACING_PICTURE_USER_RELATIVERECTANGLE" val="{&quot;bottom&quot;:0,&quot;left&quot;:0,&quot;right&quot;:0,&quot;top&quot;:0}"/>
  <p:tag name="KSO_WM_UNIT_PLACING_PICTURE_COLLAGE_RELATIVERECTANGLE" val="{&quot;bottom&quot;:0.17711737017273738,&quot;left&quot;:0,&quot;right&quot;:0,&quot;top&quot;:0.17711737017273738}"/>
  <p:tag name="KSO_WM_UNIT_PLACING_PICTURE_COLLAGE_VIEWPORT" val="{&quot;height&quot;:2853.6269557808487,&quot;width&quot;:3829.7874747848723}"/>
  <p:tag name="KSO_WM_UNIT_PLACING_PICTURE_INFO" val="{&quot;code&quot;:&quot;bAb[1]&quot;,&quot;full_picture&quot;:false,&quot;last_crop_picture&quot;:&quot;bAb[1]&quot;,&quot;scheme&quot;:&quot;4-1&quot;,&quot;spacing&quot;:5}"/>
  <p:tag name="KSO_WM_UNIT_PLACING_PICTURE" val="210612.320"/>
  <p:tag name="KSO_WM_UNIT_PLACING_PICTURE_USER_VIEWPORT_SMARTMENU" val="{&quot;height&quot;:2859.2304676865442,&quot;width&quot;:3837.307290248727}"/>
  <p:tag name="KSO_WM_UNIT_PLACING_PICTURE_USER_RELATIVERECTANGLE_SMARTMENU" val="{&quot;bottom&quot;:0.17711737017273738,&quot;left&quot;:0,&quot;right&quot;:0,&quot;top&quot;:0.17711737017273738}"/>
  <p:tag name="KSO_WM_NO_TAGS_SHAPE_FLAG" val="1"/>
</p:tagLst>
</file>

<file path=ppt/tags/tag137.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3148,&quot;width&quot;:4138}"/>
  <p:tag name="KSO_WM_UNIT_PLACING_PICTURE_USER_RELATIVERECTANGLE" val="{&quot;bottom&quot;:0,&quot;left&quot;:0,&quot;right&quot;:0,&quot;top&quot;:0}"/>
  <p:tag name="KSO_WM_UNIT_PLACING_PICTURE_COLLAGE_RELATIVERECTANGLE" val="{&quot;bottom&quot;:0.010486593513121738,&quot;left&quot;:0,&quot;right&quot;:0,&quot;top&quot;:0.010486593513121738}"/>
  <p:tag name="KSO_WM_UNIT_PLACING_PICTURE_COLLAGE_VIEWPORT" val="{&quot;height&quot;:2853.6269557808487,&quot;width&quot;:3829.7874747848723}"/>
  <p:tag name="KSO_WM_UNIT_PLACING_PICTURE_INFO" val="{&quot;code&quot;:&quot;bAb[1]&quot;,&quot;full_picture&quot;:false,&quot;last_crop_picture&quot;:&quot;bAb[1]&quot;,&quot;scheme&quot;:&quot;4-1&quot;,&quot;spacing&quot;:5}"/>
  <p:tag name="KSO_WM_UNIT_PLACING_PICTURE" val="210612.320"/>
  <p:tag name="KSO_WM_UNIT_PLACING_PICTURE_USER_VIEWPORT_SMARTMENU" val="{&quot;height&quot;:2859.2304676865442,&quot;width&quot;:3837.307290248727}"/>
  <p:tag name="KSO_WM_UNIT_PLACING_PICTURE_USER_RELATIVERECTANGLE_SMARTMENU" val="{&quot;bottom&quot;:0.010486593513121738,&quot;left&quot;:0,&quot;right&quot;:0,&quot;top&quot;:0.010486593513121738}"/>
  <p:tag name="KSO_WM_NO_TAGS_SHAPE_FLAG" val="1"/>
</p:tagLst>
</file>

<file path=ppt/tags/tag138.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602,&quot;width&quot;:3403}"/>
  <p:tag name="KSO_WM_UNIT_PLACING_PICTURE_USER_RELATIVERECTANGLE" val="{&quot;bottom&quot;:0,&quot;left&quot;:0,&quot;right&quot;:0,&quot;top&quot;:0}"/>
  <p:tag name="KSO_WM_UNIT_PLACING_PICTURE_COLLAGE_RELATIVERECTANGLE" val="{&quot;bottom&quot;:0,&quot;left&quot;:0.16501229951968741,&quot;right&quot;:0.16501229951968741,&quot;top&quot;:0}"/>
  <p:tag name="KSO_WM_UNIT_PLACING_PICTURE_COLLAGE_VIEWPORT" val="{&quot;height&quot;:4578.1332599509269,&quot;width&quot;:4007.4433838063101}"/>
  <p:tag name="KSO_WM_UNIT_PLACING_PICTURE_INFO" val="{&quot;code&quot;:&quot;a[3]&quot;,&quot;full_picture&quot;:false,&quot;last_crop_picture&quot;:&quot;a[3]&quot;,&quot;scheme&quot;:&quot;2-5&quot;,&quot;spacing&quot;:5}"/>
  <p:tag name="KSO_WM_UNIT_PLACING_PICTURE" val="215138.569"/>
  <p:tag name="KSO_WM_UNIT_PLACING_PICTURE_USER_VIEWPORT_SMARTMENU" val="{&quot;height&quot;:3691.6323625193236,&quot;width&quot;:3231.450988906065}"/>
  <p:tag name="KSO_WM_UNIT_PLACING_PICTURE_USER_RELATIVERECTANGLE_SMARTMENU" val="{&quot;bottom&quot;:0,&quot;left&quot;:0.16501229951968741,&quot;right&quot;:0.16501229951968741,&quot;top&quot;:0}"/>
  <p:tag name="KSO_WM_NO_TAGS_SHAPE_FLAG" val="1"/>
</p:tagLst>
</file>

<file path=ppt/tags/tag139.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628,&quot;width&quot;:3545}"/>
  <p:tag name="KSO_WM_UNIT_PLACING_PICTURE_USER_RELATIVERECTANGLE" val="{&quot;bottom&quot;:0,&quot;left&quot;:0,&quot;right&quot;:0,&quot;top&quot;:0}"/>
  <p:tag name="KSO_WM_UNIT_PLACING_PICTURE_COLLAGE_RELATIVERECTANGLE" val="{&quot;bottom&quot;:0,&quot;left&quot;:0.34522400834055383,&quot;right&quot;:0.34522400834055383,&quot;top&quot;:0}"/>
  <p:tag name="KSO_WM_UNIT_PLACING_PICTURE_COLLAGE_VIEWPORT" val="{&quot;height&quot;:4578.1332599509269,&quot;width&quot;:1910.7123426325836}"/>
  <p:tag name="KSO_WM_UNIT_PLACING_PICTURE_INFO" val="{&quot;code&quot;:&quot;a[3]&quot;,&quot;full_picture&quot;:false,&quot;last_crop_picture&quot;:&quot;a[3]&quot;,&quot;scheme&quot;:&quot;2-5&quot;,&quot;spacing&quot;:5}"/>
  <p:tag name="KSO_WM_UNIT_PLACING_PICTURE" val="215138.569"/>
  <p:tag name="KSO_WM_UNIT_PLACING_PICTURE_USER_VIEWPORT_SMARTMENU" val="{&quot;height&quot;:3691.6323625193236,&quot;width&quot;:1540.7254944530325}"/>
  <p:tag name="KSO_WM_UNIT_PLACING_PICTURE_USER_RELATIVERECTANGLE_SMARTMENU" val="{&quot;bottom&quot;:0,&quot;left&quot;:0.34522400834055383,&quot;right&quot;:0.34522400834055383,&quot;top&quot;:0}"/>
  <p:tag name="KSO_WM_NO_TAGS_SHAPE_FLAG" val="1"/>
</p:tagLst>
</file>

<file path=ppt/tags/tag14.xml><?xml version="1.0" encoding="utf-8"?>
<p:tagLst xmlns:a="http://schemas.openxmlformats.org/drawingml/2006/main" xmlns:r="http://schemas.openxmlformats.org/officeDocument/2006/relationships" xmlns:p="http://schemas.openxmlformats.org/presentationml/2006/main">
  <p:tag name="REFSHAPE" val="218392948"/>
</p:tagLst>
</file>

<file path=ppt/tags/tag140.xml><?xml version="1.0" encoding="utf-8"?>
<p:tagLst xmlns:a="http://schemas.openxmlformats.org/drawingml/2006/main" xmlns:r="http://schemas.openxmlformats.org/officeDocument/2006/relationships" xmlns:p="http://schemas.openxmlformats.org/presentationml/2006/main">
  <p:tag name="KSO_WM_SLIDE_ITEM_CNT" val="2"/>
</p:tagLst>
</file>

<file path=ppt/tags/tag14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6056,&quot;width&quot;:8981}"/>
</p:tagLst>
</file>

<file path=ppt/tags/tag1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05828_1*l_h_i*1_1_1"/>
  <p:tag name="KSO_WM_TEMPLATE_CATEGORY" val="diagram"/>
  <p:tag name="KSO_WM_TEMPLATE_INDEX" val="20205828"/>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43.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05828_1*l_h_f*1_1_1"/>
  <p:tag name="KSO_WM_TEMPLATE_CATEGORY" val="diagram"/>
  <p:tag name="KSO_WM_TEMPLATE_INDEX" val="20205828"/>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USESOURCEFORMAT_APPLY" val="1"/>
  <p:tag name="KSO_WM_UNIT_TEXT_FILL_FORE_SCHEMECOLOR_INDEX_BRIGHTNESS" val="0.15"/>
  <p:tag name="KSO_WM_UNIT_TEXT_FILL_FORE_SCHEMECOLOR_INDEX" val="13"/>
  <p:tag name="KSO_WM_UNIT_TEXT_FILL_TYPE" val="1"/>
</p:tagLst>
</file>

<file path=ppt/tags/tag1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05828_1*l_h_i*1_1_3"/>
  <p:tag name="KSO_WM_TEMPLATE_CATEGORY" val="diagram"/>
  <p:tag name="KSO_WM_TEMPLATE_INDEX" val="20205828"/>
  <p:tag name="KSO_WM_UNIT_LAYERLEVEL" val="1_1_1"/>
  <p:tag name="KSO_WM_TAG_VERSION" val="1.0"/>
  <p:tag name="KSO_WM_BEAUTIFY_FLAG" val="#wm#"/>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05828_1*l_h_i*1_2_1"/>
  <p:tag name="KSO_WM_TEMPLATE_CATEGORY" val="diagram"/>
  <p:tag name="KSO_WM_TEMPLATE_INDEX" val="2020582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4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14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05828_1*l_h_f*1_2_1"/>
  <p:tag name="KSO_WM_TEMPLATE_CATEGORY" val="diagram"/>
  <p:tag name="KSO_WM_TEMPLATE_INDEX" val="20205828"/>
  <p:tag name="KSO_WM_UNIT_LAYERLEVEL" val="1_1_1"/>
  <p:tag name="KSO_WM_TAG_VERSION" val="1.0"/>
  <p:tag name="KSO_WM_BEAUTIFY_FLAG" val="#wm#"/>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
  <p:tag name="KSO_WM_UNIT_USESOURCEFORMAT_APPLY" val="1"/>
  <p:tag name="KSO_WM_UNIT_TEXT_FILL_FORE_SCHEMECOLOR_INDEX_BRIGHTNESS" val="0.15"/>
  <p:tag name="KSO_WM_UNIT_TEXT_FILL_FORE_SCHEMECOLOR_INDEX" val="13"/>
  <p:tag name="KSO_WM_UNIT_TEXT_FILL_TYPE" val="1"/>
</p:tagLst>
</file>

<file path=ppt/tags/tag1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05828_1*l_h_i*1_2_3"/>
  <p:tag name="KSO_WM_TEMPLATE_CATEGORY" val="diagram"/>
  <p:tag name="KSO_WM_TEMPLATE_INDEX" val="20205828"/>
  <p:tag name="KSO_WM_UNIT_LAYERLEVEL" val="1_1_1"/>
  <p:tag name="KSO_WM_TAG_VERSION" val="1.0"/>
  <p:tag name="KSO_WM_BEAUTIFY_FLAG" val="#wm#"/>
  <p:tag name="KSO_WM_UNIT_USESOURCEFORMAT_APPLY" val="1"/>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Lst>
</file>

<file path=ppt/tags/tag1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05828_1*l_h_i*1_1_2"/>
  <p:tag name="KSO_WM_TEMPLATE_CATEGORY" val="diagram"/>
  <p:tag name="KSO_WM_TEMPLATE_INDEX" val="20205828"/>
  <p:tag name="KSO_WM_UNIT_LAYERLEVEL" val="1_1_1"/>
  <p:tag name="KSO_WM_TAG_VERSION" val="1.0"/>
  <p:tag name="KSO_WM_BEAUTIFY_FLAG" val="#wm#"/>
  <p:tag name="KSO_WM_UNIT_USESOURCEFORMAT_APPLY" val="1"/>
  <p:tag name="KSO_WM_UNIT_TEXT_FILL_FORE_SCHEMECOLOR_INDEX_BRIGHTNESS" val="0"/>
  <p:tag name="KSO_WM_UNIT_TEXT_FILL_FORE_SCHEMECOLOR_INDEX" val="16"/>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REFSHAPE" val="218389004"/>
</p:tagLst>
</file>

<file path=ppt/tags/tag16.xml><?xml version="1.0" encoding="utf-8"?>
<p:tagLst xmlns:a="http://schemas.openxmlformats.org/drawingml/2006/main" xmlns:r="http://schemas.openxmlformats.org/officeDocument/2006/relationships" xmlns:p="http://schemas.openxmlformats.org/presentationml/2006/main">
  <p:tag name="REFSHAPE" val="218390908"/>
</p:tagLst>
</file>

<file path=ppt/tags/tag17.xml><?xml version="1.0" encoding="utf-8"?>
<p:tagLst xmlns:a="http://schemas.openxmlformats.org/drawingml/2006/main" xmlns:r="http://schemas.openxmlformats.org/officeDocument/2006/relationships" xmlns:p="http://schemas.openxmlformats.org/presentationml/2006/main">
  <p:tag name="REFSHAPE" val="218389956"/>
</p:tagLst>
</file>

<file path=ppt/tags/tag18.xml><?xml version="1.0" encoding="utf-8"?>
<p:tagLst xmlns:a="http://schemas.openxmlformats.org/drawingml/2006/main" xmlns:r="http://schemas.openxmlformats.org/officeDocument/2006/relationships" xmlns:p="http://schemas.openxmlformats.org/presentationml/2006/main">
  <p:tag name="REFSHAPE" val="218392676"/>
</p:tagLst>
</file>

<file path=ppt/tags/tag19.xml><?xml version="1.0" encoding="utf-8"?>
<p:tagLst xmlns:a="http://schemas.openxmlformats.org/drawingml/2006/main" xmlns:r="http://schemas.openxmlformats.org/officeDocument/2006/relationships" xmlns:p="http://schemas.openxmlformats.org/presentationml/2006/main">
  <p:tag name="REFSHAPE" val="218391044"/>
</p:tagLst>
</file>

<file path=ppt/tags/tag2.xml><?xml version="1.0" encoding="utf-8"?>
<p:tagLst xmlns:a="http://schemas.openxmlformats.org/drawingml/2006/main" xmlns:r="http://schemas.openxmlformats.org/officeDocument/2006/relationships" xmlns:p="http://schemas.openxmlformats.org/presentationml/2006/main">
  <p:tag name="KSO_WM_DECORATE_SHAPE_ID" val="100"/>
</p:tagLst>
</file>

<file path=ppt/tags/tag20.xml><?xml version="1.0" encoding="utf-8"?>
<p:tagLst xmlns:a="http://schemas.openxmlformats.org/drawingml/2006/main" xmlns:r="http://schemas.openxmlformats.org/officeDocument/2006/relationships" xmlns:p="http://schemas.openxmlformats.org/presentationml/2006/main">
  <p:tag name="REFSHAPE" val="218390772"/>
</p:tagLst>
</file>

<file path=ppt/tags/tag21.xml><?xml version="1.0" encoding="utf-8"?>
<p:tagLst xmlns:a="http://schemas.openxmlformats.org/drawingml/2006/main" xmlns:r="http://schemas.openxmlformats.org/officeDocument/2006/relationships" xmlns:p="http://schemas.openxmlformats.org/presentationml/2006/main">
  <p:tag name="REFSHAPE" val="218416884"/>
</p:tagLst>
</file>

<file path=ppt/tags/tag22.xml><?xml version="1.0" encoding="utf-8"?>
<p:tagLst xmlns:a="http://schemas.openxmlformats.org/drawingml/2006/main" xmlns:r="http://schemas.openxmlformats.org/officeDocument/2006/relationships" xmlns:p="http://schemas.openxmlformats.org/presentationml/2006/main">
  <p:tag name="REFSHAPE" val="218415932"/>
</p:tagLst>
</file>

<file path=ppt/tags/tag23.xml><?xml version="1.0" encoding="utf-8"?>
<p:tagLst xmlns:a="http://schemas.openxmlformats.org/drawingml/2006/main" xmlns:r="http://schemas.openxmlformats.org/officeDocument/2006/relationships" xmlns:p="http://schemas.openxmlformats.org/presentationml/2006/main">
  <p:tag name="REFSHAPE" val="218419332"/>
</p:tagLst>
</file>

<file path=ppt/tags/tag24.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AMIC_NUM_END" val="1"/>
  <p:tag name="KSO_WM_UNIT_INDEX" val="1602489724829_1_1"/>
</p:tagLst>
</file>

<file path=ppt/tags/tag25.xml><?xml version="1.0" encoding="utf-8"?>
<p:tagLst xmlns:a="http://schemas.openxmlformats.org/drawingml/2006/main" xmlns:r="http://schemas.openxmlformats.org/officeDocument/2006/relationships" xmlns:p="http://schemas.openxmlformats.org/presentationml/2006/main">
  <p:tag name="KSO_WM_DECORATE_SHAPE_ID" val="8"/>
</p:tagLst>
</file>

<file path=ppt/tags/tag26.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2820,&quot;width&quot;:2549}"/>
  <p:tag name="REFSHAPE" val="218418380"/>
</p:tagLst>
</file>

<file path=ppt/tags/tag27.xml><?xml version="1.0" encoding="utf-8"?>
<p:tagLst xmlns:a="http://schemas.openxmlformats.org/drawingml/2006/main" xmlns:r="http://schemas.openxmlformats.org/officeDocument/2006/relationships" xmlns:p="http://schemas.openxmlformats.org/presentationml/2006/main">
  <p:tag name="RESOURCEID" val="636440342935487115"/>
  <p:tag name="SCENEID" val="Unkown"/>
  <p:tag name="SCENELINKIDS" val="2|3"/>
  <p:tag name="ANIMSTRING" val="06845e1e48f104eaaa8e41c400262d67"/>
  <p:tag name="SCENESHAPETYPE" val="SceneShape"/>
  <p:tag name="SCENESHAPESUBTYPE" val="SceneSimpleShape"/>
  <p:tag name="SCENECOLOR-TEXT" val="Color_Theme"/>
  <p:tag name="SCENECOLOR-TEXT-VALUE" val="2"/>
  <p:tag name="KSO_WM_UNIT_HIGHLIGHT" val="0"/>
  <p:tag name="KSO_WM_UNIT_COMPATIBLE" val="0"/>
  <p:tag name="KSO_WM_UNIT_DIAGRAM_ISNUMVISUAL" val="0"/>
  <p:tag name="KSO_WM_UNIT_DIAGRAM_ISREFERUNIT" val="0"/>
  <p:tag name="KSO_WM_UNIT_SUBTYPE" val="f"/>
  <p:tag name="KSO_WM_UNIT_ID" val="mixed20200373_1*i*2"/>
  <p:tag name="KSO_WM_TEMPLATE_CATEGORY" val="mixed"/>
  <p:tag name="KSO_WM_TEMPLATE_INDEX" val="20200373"/>
  <p:tag name="KSO_WM_UNIT_LAYERLEVEL" val="1"/>
  <p:tag name="KSO_WM_TAG_VERSION" val="1.0"/>
  <p:tag name="KSO_WM_BEAUTIFY_FLAG" val="#wm#"/>
  <p:tag name="KSO_WM_UNIT_TYPE" val="i"/>
  <p:tag name="KSO_WM_UNIT_INDEX" val="2"/>
  <p:tag name="PA" val="v5.2.3"/>
  <p:tag name="KSO_WM_DECORATE_TAGETSHAPES_IDS" val="5"/>
</p:tagLst>
</file>

<file path=ppt/tags/tag28.xml><?xml version="1.0" encoding="utf-8"?>
<p:tagLst xmlns:a="http://schemas.openxmlformats.org/drawingml/2006/main" xmlns:r="http://schemas.openxmlformats.org/officeDocument/2006/relationships" xmlns:p="http://schemas.openxmlformats.org/presentationml/2006/main">
  <p:tag name="KSO_WM_DECORATE_SHAPE_ID" val="10"/>
</p:tagLst>
</file>

<file path=ppt/tags/tag29.xml><?xml version="1.0" encoding="utf-8"?>
<p:tagLst xmlns:a="http://schemas.openxmlformats.org/drawingml/2006/main" xmlns:r="http://schemas.openxmlformats.org/officeDocument/2006/relationships" xmlns:p="http://schemas.openxmlformats.org/presentationml/2006/main">
  <p:tag name="RESOURCEID" val="636440342935487115"/>
  <p:tag name="SCENEID" val="Unkown"/>
  <p:tag name="SCENELINKIDS" val="2|3"/>
  <p:tag name="ANIMSTRING" val="06845e1e48f104eaaa8e41c400262d67"/>
  <p:tag name="SCENESHAPETYPE" val="SceneShape"/>
  <p:tag name="SCENESHAPESUBTYPE" val="SceneSimpleShape"/>
  <p:tag name="SCENECOLOR-TEXT" val="Color_Theme"/>
  <p:tag name="SCENECOLOR-TEXT-VALUE" val="2"/>
  <p:tag name="KSO_WM_UNIT_HIGHLIGHT" val="0"/>
  <p:tag name="KSO_WM_UNIT_COMPATIBLE" val="0"/>
  <p:tag name="KSO_WM_UNIT_DIAGRAM_ISNUMVISUAL" val="0"/>
  <p:tag name="KSO_WM_UNIT_DIAGRAM_ISREFERUNIT" val="0"/>
  <p:tag name="KSO_WM_UNIT_SUBTYPE" val="f"/>
  <p:tag name="KSO_WM_UNIT_ID" val="mixed20200373_1*i*2"/>
  <p:tag name="KSO_WM_TEMPLATE_CATEGORY" val="mixed"/>
  <p:tag name="KSO_WM_TEMPLATE_INDEX" val="20200373"/>
  <p:tag name="KSO_WM_UNIT_LAYERLEVEL" val="1"/>
  <p:tag name="KSO_WM_TAG_VERSION" val="1.0"/>
  <p:tag name="KSO_WM_BEAUTIFY_FLAG" val="#wm#"/>
  <p:tag name="KSO_WM_UNIT_TYPE" val="i"/>
  <p:tag name="KSO_WM_UNIT_INDEX" val="2"/>
  <p:tag name="PA" val="v5.2.3"/>
  <p:tag name="KSO_WM_DECORATE_TAGETSHAPES_IDS" val="7"/>
</p:tagLst>
</file>

<file path=ppt/tags/tag3.xml><?xml version="1.0" encoding="utf-8"?>
<p:tagLst xmlns:a="http://schemas.openxmlformats.org/drawingml/2006/main" xmlns:r="http://schemas.openxmlformats.org/officeDocument/2006/relationships" xmlns:p="http://schemas.openxmlformats.org/presentationml/2006/main">
  <p:tag name="KSO_WM_DECORATE_SHAPE_ID" val="3"/>
</p:tagLst>
</file>

<file path=ppt/tags/tag30.xml><?xml version="1.0" encoding="utf-8"?>
<p:tagLst xmlns:a="http://schemas.openxmlformats.org/drawingml/2006/main" xmlns:r="http://schemas.openxmlformats.org/officeDocument/2006/relationships" xmlns:p="http://schemas.openxmlformats.org/presentationml/2006/main">
  <p:tag name="KSO_WM_UNIT_TABLE_BEAUTIFY" val="smartTable{986315e4-629a-4d3c-8916-7efd0e98a682}"/>
</p:tagLst>
</file>

<file path=ppt/tags/tag31.xml><?xml version="1.0" encoding="utf-8"?>
<p:tagLst xmlns:a="http://schemas.openxmlformats.org/drawingml/2006/main" xmlns:r="http://schemas.openxmlformats.org/officeDocument/2006/relationships" xmlns:p="http://schemas.openxmlformats.org/presentationml/2006/main">
  <p:tag name="KSO_WM_SLIDE_ID" val="diagram20212308_1"/>
  <p:tag name="KSO_WM_TEMPLATE_SUBCATEGORY" val="21"/>
  <p:tag name="KSO_WM_TEMPLATE_MASTER_TYPE" val="0"/>
  <p:tag name="KSO_WM_TEMPLATE_COLOR_TYPE" val="1"/>
  <p:tag name="KSO_WM_SLIDE_TYPE" val="text"/>
  <p:tag name="KSO_WM_SLIDE_SUBTYPE" val="picTxt"/>
  <p:tag name="KSO_WM_SLIDE_ITEM_CNT" val="4"/>
  <p:tag name="KSO_WM_SLIDE_INDEX" val="1"/>
  <p:tag name="KSO_WM_SLIDE_SIZE" val="959*543"/>
  <p:tag name="KSO_WM_SLIDE_POSITION" val="0*-1"/>
  <p:tag name="KSO_WM_TAG_VERSION" val="1.0"/>
  <p:tag name="KSO_WM_BEAUTIFY_FLAG" val="#wm#"/>
  <p:tag name="KSO_WM_TEMPLATE_CATEGORY" val="diagram"/>
  <p:tag name="KSO_WM_TEMPLATE_INDEX" val="20212308"/>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general&quot;}],&quot;id&quot;:&quot;2020-10-14T11:52:41&quot;,&quot;maxSize&quot;:{&quot;size1&quot;:31.100000000000001},&quot;minSize&quot;:{&quot;size1&quot;:20},&quot;normalSize&quot;:{&quot;size1&quot;:31.099814814814817},&quot;subLayout&quot;:[{&quot;id&quot;:&quot;2020-10-14T11:52:41&quot;,&quot;margin&quot;:{&quot;bottom&quot;:0.21199998259544373,&quot;left&quot;:1.6929999589920044,&quot;right&quot;:1.6929999589920044,&quot;top&quot;:1.6929999589920044},&quot;type&quot;:0},{&quot;id&quot;:&quot;2020-10-14T11:52:41&quot;,&quot;margin&quot;:{&quot;bottom&quot;:1.6929999589920044,&quot;left&quot;:1.6929999589920044,&quot;right&quot;:1.6929999589920044,&quot;top&quot;:0.42300000786781311},&quot;type&quot;:0}],&quot;type&quot;:0}"/>
  <p:tag name="KSO_WM_SLIDE_CAN_ADD_NAVIGATION" val="1"/>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07145688f7a6c7bea32a6"/>
  <p:tag name="KSO_WM_CHIP_FILLPROP" val="[[{&quot;text_align&quot;:&quot;ct&quot;,&quot;text_direction&quot;:&quot;horizontal&quot;,&quot;support_big_font&quot;:true,&quot;fill_id&quot;:&quot;ddcf2610c0ac4b45bec7e29ab0ab1f83&quot;,&quot;fill_align&quot;:&quot;ct&quot;,&quot;chip_types&quot;:[&quot;header&quot;]},{&quot;text_align&quot;:&quot;lm&quot;,&quot;text_direction&quot;:&quot;horizontal&quot;,&quot;support_features&quot;:[&quot;collage&quot;,&quot;carousel&quot;],&quot;support_big_font&quot;:true,&quot;fill_id&quot;:&quot;f2ad6f8ec5eb4c60ab8a9b497fa44351&quot;,&quot;fill_align&quot;:&quot;cm&quot;,&quot;chip_types&quot;:[&quot;diagram&quot;,&quot;pictext&quot;,&quot;text&quot;,&quot;picture&quot;,&quot;chart&quot;,&quot;table&quot;,&quot;video&quot;]}]]"/>
  <p:tag name="KSO_WM_CHIP_DECFILLPROP" val="[]"/>
  <p:tag name="KSO_WM_CHIP_GROUPID" val="5e757e3269be4861f5f8614a"/>
  <p:tag name="KSO_WM_SLIDE_BK_DARK_LIGHT" val="2"/>
  <p:tag name="KSO_WM_SLIDE_BACKGROUND_TYPE" val="general"/>
  <p:tag name="KSO_WM_SLIDE_SUPPORT_FEATURE_TYPE" val="3"/>
  <p:tag name="KSO_WM_TEMPLATE_ASSEMBLE_XID" val="5f867607e0d8617f8bf24fb7"/>
  <p:tag name="KSO_WM_TEMPLATE_ASSEMBLE_GROUPID" val="5f867607e0d8617f8bf24fb7"/>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2308_1*i*1"/>
  <p:tag name="KSO_WM_TEMPLATE_CATEGORY" val="diagram"/>
  <p:tag name="KSO_WM_TEMPLATE_INDEX" val="20212308"/>
  <p:tag name="KSO_WM_UNIT_LAYERLEVEL" val="1"/>
  <p:tag name="KSO_WM_TAG_VERSION" val="1.0"/>
  <p:tag name="KSO_WM_BEAUTIFY_FLAG" val="#wm#"/>
  <p:tag name="KSO_WM_UNIT_SM_LIMIT_TYPE" val="1"/>
  <p:tag name="KSO_WM_UNIT_BLOCK" val="0"/>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C_AREA_ID" val="5958082f407345a9b32327cc3901d63a"/>
  <p:tag name="KSO_WM_CHIP_GROUPID" val="5e757e3269be4861f5f8614a"/>
  <p:tag name="KSO_WM_CHIP_XID" val="5f607145688f7a6c7bea32a6"/>
  <p:tag name="KSO_WM_UNIT_LINE_FORE_SCHEMECOLOR_INDEX_BRIGHTNESS" val="-0.25"/>
  <p:tag name="KSO_WM_UNIT_LINE_FORE_SCHEMECOLOR_INDEX" val="14"/>
  <p:tag name="KSO_WM_UNIT_LINE_FILL_TYPE" val="2"/>
  <p:tag name="KSO_WM_TEMPLATE_ASSEMBLE_XID" val="5f867607e0d8617f8bf24fb7"/>
  <p:tag name="KSO_WM_TEMPLATE_ASSEMBLE_GROUPID" val="5f867607e0d8617f8bf24fb7"/>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12308_1*i*2"/>
  <p:tag name="KSO_WM_TEMPLATE_CATEGORY" val="diagram"/>
  <p:tag name="KSO_WM_TEMPLATE_INDEX" val="20212308"/>
  <p:tag name="KSO_WM_UNIT_LAYERLEVEL" val="1"/>
  <p:tag name="KSO_WM_TAG_VERSION" val="1.0"/>
  <p:tag name="KSO_WM_BEAUTIFY_FLAG" val="#wm#"/>
  <p:tag name="KSO_WM_UNIT_BLOCK" val="0"/>
  <p:tag name="KSO_WM_UNIT_SM_LIMIT_TYPE" val="1"/>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C_AREA_ID" val="6bc7bd8f51ac4e23be9fabb2923e53b1"/>
  <p:tag name="KSO_WM_CHIP_GROUPID" val="5e757e3269be4861f5f8614a"/>
  <p:tag name="KSO_WM_CHIP_XID" val="5f607145688f7a6c7bea32a6"/>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72"/>
  <p:tag name="KSO_WM_TEMPLATE_ASSEMBLE_XID" val="5f867607e0d8617f8bf24fb7"/>
  <p:tag name="KSO_WM_TEMPLATE_ASSEMBLE_GROUPID" val="5f867607e0d8617f8bf24fb7"/>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12308_1*i*3"/>
  <p:tag name="KSO_WM_TEMPLATE_CATEGORY" val="diagram"/>
  <p:tag name="KSO_WM_TEMPLATE_INDEX" val="20212308"/>
  <p:tag name="KSO_WM_UNIT_LAYERLEVEL" val="1"/>
  <p:tag name="KSO_WM_TAG_VERSION" val="1.0"/>
  <p:tag name="KSO_WM_BEAUTIFY_FLAG" val="#wm#"/>
  <p:tag name="KSO_WM_UNIT_BLOCK" val="0"/>
  <p:tag name="KSO_WM_UNIT_SM_LIMIT_TYPE" val="1"/>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C_AREA_ID" val="d5b40817ac0b46399ce6168549b75b5b"/>
  <p:tag name="KSO_WM_CHIP_GROUPID" val="5e757e3269be4861f5f8614a"/>
  <p:tag name="KSO_WM_CHIP_XID" val="5f607145688f7a6c7bea32a6"/>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30"/>
  <p:tag name="KSO_WM_TEMPLATE_ASSEMBLE_XID" val="5f867607e0d8617f8bf24fb7"/>
  <p:tag name="KSO_WM_TEMPLATE_ASSEMBLE_GROUPID" val="5f867607e0d8617f8bf24fb7"/>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diagram20212308_1*i*4"/>
  <p:tag name="KSO_WM_TEMPLATE_CATEGORY" val="diagram"/>
  <p:tag name="KSO_WM_TEMPLATE_INDEX" val="20212308"/>
  <p:tag name="KSO_WM_UNIT_LAYERLEVEL" val="1"/>
  <p:tag name="KSO_WM_TAG_VERSION" val="1.0"/>
  <p:tag name="KSO_WM_BEAUTIFY_FLAG" val="#wm#"/>
  <p:tag name="KSO_WM_UNIT_SM_LIMIT_TYPE" val="1"/>
  <p:tag name="KSO_WM_UNIT_BLOCK" val="0"/>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C_AREA_ID" val="d6b7b97a08cd45318ddbc29e28f79a68"/>
  <p:tag name="KSO_WM_CHIP_GROUPID" val="5e757e3269be4861f5f8614a"/>
  <p:tag name="KSO_WM_CHIP_XID" val="5f607145688f7a6c7bea32a6"/>
  <p:tag name="KSO_WM_UNIT_LINE_FORE_SCHEMECOLOR_INDEX_BRIGHTNESS" val="-0.25"/>
  <p:tag name="KSO_WM_UNIT_LINE_FORE_SCHEMECOLOR_INDEX" val="14"/>
  <p:tag name="KSO_WM_UNIT_LINE_FILL_TYPE" val="2"/>
  <p:tag name="KSO_WM_TEMPLATE_ASSEMBLE_XID" val="5f867607e0d8617f8bf24fb7"/>
  <p:tag name="KSO_WM_TEMPLATE_ASSEMBLE_GROUPID" val="5f867607e0d8617f8bf24fb7"/>
</p:tagLst>
</file>

<file path=ppt/tags/tag36.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2022_3*l_h_f*1_1_1"/>
  <p:tag name="KSO_WM_TEMPLATE_CATEGORY" val="diagram"/>
  <p:tag name="KSO_WM_TEMPLATE_INDEX" val="20212022"/>
  <p:tag name="KSO_WM_UNIT_LAYERLEVEL" val="1_1_1"/>
  <p:tag name="KSO_WM_TAG_VERSION" val="1.0"/>
  <p:tag name="KSO_WM_BEAUTIFY_FLAG" val="#wm#"/>
  <p:tag name="KSO_WM_UNIT_PRESET_TEXT" val="单击此处输入你的正文，准确理解您传达的信息。单击此处输入你的正文，准确理解您传达的信息。单击此处输入你的正文，准确理解您传达的信息。"/>
  <p:tag name="KSO_WM_UNIT_TEXT_FILL_FORE_SCHEMECOLOR_INDEX" val="13"/>
  <p:tag name="KSO_WM_UNIT_TEXT_FILL_TYPE" val="1"/>
  <p:tag name="KSO_WM_UNIT_USESOURCEFORMAT_APPLY" val="1"/>
  <p:tag name="KSO_WM_UNIT_DIAGRAM_SCHEMECOLOR_ID" val="2"/>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7"/>
  <p:tag name="KSO_WM_UNIT_ID" val="diagram20212022_3*l_h_i*1_1_7"/>
  <p:tag name="KSO_WM_TEMPLATE_CATEGORY" val="diagram"/>
  <p:tag name="KSO_WM_TEMPLATE_INDEX" val="2021202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6"/>
  <p:tag name="KSO_WM_UNIT_ID" val="diagram20212022_3*l_h_i*1_1_6"/>
  <p:tag name="KSO_WM_TEMPLATE_CATEGORY" val="diagram"/>
  <p:tag name="KSO_WM_TEMPLATE_INDEX" val="2021202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5"/>
  <p:tag name="KSO_WM_UNIT_ID" val="diagram20212022_3*l_h_i*1_1_5"/>
  <p:tag name="KSO_WM_TEMPLATE_CATEGORY" val="diagram"/>
  <p:tag name="KSO_WM_TEMPLATE_INDEX" val="2021202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4.xml><?xml version="1.0" encoding="utf-8"?>
<p:tagLst xmlns:a="http://schemas.openxmlformats.org/drawingml/2006/main" xmlns:r="http://schemas.openxmlformats.org/officeDocument/2006/relationships" xmlns:p="http://schemas.openxmlformats.org/presentationml/2006/main">
  <p:tag name="REFSHAPE" val="218389548"/>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4"/>
  <p:tag name="KSO_WM_UNIT_ID" val="diagram20212022_3*l_h_i*1_1_4"/>
  <p:tag name="KSO_WM_TEMPLATE_CATEGORY" val="diagram"/>
  <p:tag name="KSO_WM_TEMPLATE_INDEX" val="2021202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2022_3*l_h_i*1_1_3"/>
  <p:tag name="KSO_WM_TEMPLATE_CATEGORY" val="diagram"/>
  <p:tag name="KSO_WM_TEMPLATE_INDEX" val="2021202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212022_3*l_h_i*1_1_1"/>
  <p:tag name="KSO_WM_TEMPLATE_CATEGORY" val="diagram"/>
  <p:tag name="KSO_WM_TEMPLATE_INDEX" val="20212022"/>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 name="KSO_WM_UNIT_DIAGRAM_SCHEMECOLOR_ID" val="2"/>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2"/>
  <p:tag name="KSO_WM_UNIT_ID" val="diagram20212022_3*l_h_i*1_1_2"/>
  <p:tag name="KSO_WM_TEMPLATE_CATEGORY" val="diagram"/>
  <p:tag name="KSO_WM_TEMPLATE_INDEX" val="20212022"/>
  <p:tag name="KSO_WM_UNIT_LAYERLEVEL" val="1_1_1"/>
  <p:tag name="KSO_WM_TAG_VERSION" val="1.0"/>
  <p:tag name="KSO_WM_BEAUTIFY_FLAG" val="#wm#"/>
  <p:tag name="KSO_WM_UNIT_TEXT_FILL_FORE_SCHEMECOLOR_INDEX" val="5"/>
  <p:tag name="KSO_WM_UNIT_TEXT_FILL_TYPE" val="1"/>
  <p:tag name="KSO_WM_UNIT_USESOURCEFORMAT_APPLY" val="1"/>
  <p:tag name="KSO_WM_UNIT_DIAGRAM_SCHEMECOLOR_ID" val="2"/>
</p:tagLst>
</file>

<file path=ppt/tags/tag44.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2022_3*l_h_f*1_2_1"/>
  <p:tag name="KSO_WM_TEMPLATE_CATEGORY" val="diagram"/>
  <p:tag name="KSO_WM_TEMPLATE_INDEX" val="20212022"/>
  <p:tag name="KSO_WM_UNIT_LAYERLEVEL" val="1_1_1"/>
  <p:tag name="KSO_WM_TAG_VERSION" val="1.0"/>
  <p:tag name="KSO_WM_BEAUTIFY_FLAG" val="#wm#"/>
  <p:tag name="KSO_WM_UNIT_PRESET_TEXT" val="单击此处输入你的正文，准确理解您传达的信息。单击此处输入你的正文，准确理解您传达的信息。单击此处输入你的正文，准确理解您传达的信息。"/>
  <p:tag name="KSO_WM_UNIT_TEXT_FILL_FORE_SCHEMECOLOR_INDEX" val="13"/>
  <p:tag name="KSO_WM_UNIT_TEXT_FILL_TYPE" val="1"/>
  <p:tag name="KSO_WM_UNIT_USESOURCEFORMAT_APPLY" val="1"/>
  <p:tag name="KSO_WM_UNIT_DIAGRAM_SCHEMECOLOR_ID" val="2"/>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212022_3*l_h_i*1_2_1"/>
  <p:tag name="KSO_WM_TEMPLATE_CATEGORY" val="diagram"/>
  <p:tag name="KSO_WM_TEMPLATE_INDEX" val="2021202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2022_3*l_h_i*1_2_3"/>
  <p:tag name="KSO_WM_TEMPLATE_CATEGORY" val="diagram"/>
  <p:tag name="KSO_WM_TEMPLATE_INDEX" val="2021202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20212022_3*l_h_i*1_2_4"/>
  <p:tag name="KSO_WM_TEMPLATE_CATEGORY" val="diagram"/>
  <p:tag name="KSO_WM_TEMPLATE_INDEX" val="2021202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5"/>
  <p:tag name="KSO_WM_UNIT_ID" val="diagram20212022_3*l_h_i*1_2_5"/>
  <p:tag name="KSO_WM_TEMPLATE_CATEGORY" val="diagram"/>
  <p:tag name="KSO_WM_TEMPLATE_INDEX" val="2021202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6"/>
  <p:tag name="KSO_WM_UNIT_ID" val="diagram20212022_3*l_h_i*1_2_6"/>
  <p:tag name="KSO_WM_TEMPLATE_CATEGORY" val="diagram"/>
  <p:tag name="KSO_WM_TEMPLATE_INDEX" val="2021202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5.xml><?xml version="1.0" encoding="utf-8"?>
<p:tagLst xmlns:a="http://schemas.openxmlformats.org/drawingml/2006/main" xmlns:r="http://schemas.openxmlformats.org/officeDocument/2006/relationships" xmlns:p="http://schemas.openxmlformats.org/presentationml/2006/main">
  <p:tag name="REFSHAPE" val="218392812"/>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7"/>
  <p:tag name="KSO_WM_UNIT_ID" val="diagram20212022_3*l_h_i*1_2_7"/>
  <p:tag name="KSO_WM_TEMPLATE_CATEGORY" val="diagram"/>
  <p:tag name="KSO_WM_TEMPLATE_INDEX" val="20212022"/>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 name="KSO_WM_UNIT_USESOURCEFORMAT_APPLY" val="1"/>
  <p:tag name="KSO_WM_UNIT_DIAGRAM_SCHEMECOLOR_ID" val="2"/>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2"/>
  <p:tag name="KSO_WM_UNIT_ID" val="diagram20212022_3*l_h_i*1_2_2"/>
  <p:tag name="KSO_WM_TEMPLATE_CATEGORY" val="diagram"/>
  <p:tag name="KSO_WM_TEMPLATE_INDEX" val="20212022"/>
  <p:tag name="KSO_WM_UNIT_LAYERLEVEL" val="1_1_1"/>
  <p:tag name="KSO_WM_TAG_VERSION" val="1.0"/>
  <p:tag name="KSO_WM_BEAUTIFY_FLAG" val="#wm#"/>
  <p:tag name="KSO_WM_UNIT_TEXT_FILL_FORE_SCHEMECOLOR_INDEX" val="6"/>
  <p:tag name="KSO_WM_UNIT_TEXT_FILL_TYPE" val="1"/>
  <p:tag name="KSO_WM_UNIT_USESOURCEFORMAT_APPLY" val="1"/>
  <p:tag name="KSO_WM_UNIT_DIAGRAM_SCHEMECOLOR_ID" val="2"/>
</p:tagLst>
</file>

<file path=ppt/tags/tag52.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2022_3*l_h_f*1_3_1"/>
  <p:tag name="KSO_WM_TEMPLATE_CATEGORY" val="diagram"/>
  <p:tag name="KSO_WM_TEMPLATE_INDEX" val="20212022"/>
  <p:tag name="KSO_WM_UNIT_LAYERLEVEL" val="1_1_1"/>
  <p:tag name="KSO_WM_TAG_VERSION" val="1.0"/>
  <p:tag name="KSO_WM_BEAUTIFY_FLAG" val="#wm#"/>
  <p:tag name="KSO_WM_UNIT_PRESET_TEXT" val="单击此处输入你的正文，准确理解您传达的信息。单击此处输入你的正文，准确理解您传达的信息。单击此处输入你的正文，准确理解您传达的信息。"/>
  <p:tag name="KSO_WM_UNIT_TEXT_FILL_FORE_SCHEMECOLOR_INDEX" val="13"/>
  <p:tag name="KSO_WM_UNIT_TEXT_FILL_TYPE" val="1"/>
  <p:tag name="KSO_WM_UNIT_USESOURCEFORMAT_APPLY" val="1"/>
  <p:tag name="KSO_WM_UNIT_DIAGRAM_SCHEMECOLOR_ID" val="2"/>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20212022_3*l_h_i*1_3_1"/>
  <p:tag name="KSO_WM_TEMPLATE_CATEGORY" val="diagram"/>
  <p:tag name="KSO_WM_TEMPLATE_INDEX" val="2021202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2022_3*l_h_i*1_3_3"/>
  <p:tag name="KSO_WM_TEMPLATE_CATEGORY" val="diagram"/>
  <p:tag name="KSO_WM_TEMPLATE_INDEX" val="2021202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20212022_3*l_h_i*1_3_4"/>
  <p:tag name="KSO_WM_TEMPLATE_CATEGORY" val="diagram"/>
  <p:tag name="KSO_WM_TEMPLATE_INDEX" val="2021202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5"/>
  <p:tag name="KSO_WM_UNIT_ID" val="diagram20212022_3*l_h_i*1_3_5"/>
  <p:tag name="KSO_WM_TEMPLATE_CATEGORY" val="diagram"/>
  <p:tag name="KSO_WM_TEMPLATE_INDEX" val="2021202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6"/>
  <p:tag name="KSO_WM_UNIT_ID" val="diagram20212022_3*l_h_i*1_3_6"/>
  <p:tag name="KSO_WM_TEMPLATE_CATEGORY" val="diagram"/>
  <p:tag name="KSO_WM_TEMPLATE_INDEX" val="2021202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7"/>
  <p:tag name="KSO_WM_UNIT_ID" val="diagram20212022_3*l_h_i*1_3_7"/>
  <p:tag name="KSO_WM_TEMPLATE_CATEGORY" val="diagram"/>
  <p:tag name="KSO_WM_TEMPLATE_INDEX" val="20212022"/>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 name="KSO_WM_UNIT_USESOURCEFORMAT_APPLY" val="1"/>
  <p:tag name="KSO_WM_UNIT_DIAGRAM_SCHEMECOLOR_ID" val="2"/>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2"/>
  <p:tag name="KSO_WM_UNIT_ID" val="diagram20212022_3*l_h_i*1_3_2"/>
  <p:tag name="KSO_WM_TEMPLATE_CATEGORY" val="diagram"/>
  <p:tag name="KSO_WM_TEMPLATE_INDEX" val="20212022"/>
  <p:tag name="KSO_WM_UNIT_LAYERLEVEL" val="1_1_1"/>
  <p:tag name="KSO_WM_TAG_VERSION" val="1.0"/>
  <p:tag name="KSO_WM_BEAUTIFY_FLAG" val="#wm#"/>
  <p:tag name="KSO_WM_UNIT_TEXT_FILL_FORE_SCHEMECOLOR_INDEX" val="7"/>
  <p:tag name="KSO_WM_UNIT_TEXT_FILL_TYPE" val="1"/>
  <p:tag name="KSO_WM_UNIT_USESOURCEFORMAT_APPLY" val="1"/>
  <p:tag name="KSO_WM_UNIT_DIAGRAM_SCHEMECOLOR_ID" val="2"/>
</p:tagLst>
</file>

<file path=ppt/tags/tag6.xml><?xml version="1.0" encoding="utf-8"?>
<p:tagLst xmlns:a="http://schemas.openxmlformats.org/drawingml/2006/main" xmlns:r="http://schemas.openxmlformats.org/officeDocument/2006/relationships" xmlns:p="http://schemas.openxmlformats.org/presentationml/2006/main">
  <p:tag name="REFSHAPE" val="218389276"/>
</p:tagLst>
</file>

<file path=ppt/tags/tag6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20212022_3*l_h_f*1_4_1"/>
  <p:tag name="KSO_WM_TEMPLATE_CATEGORY" val="diagram"/>
  <p:tag name="KSO_WM_TEMPLATE_INDEX" val="20212022"/>
  <p:tag name="KSO_WM_UNIT_LAYERLEVEL" val="1_1_1"/>
  <p:tag name="KSO_WM_TAG_VERSION" val="1.0"/>
  <p:tag name="KSO_WM_BEAUTIFY_FLAG" val="#wm#"/>
  <p:tag name="KSO_WM_UNIT_PRESET_TEXT" val="单击此处输入你的正文，准确理解您传达的信息。单击此处输入你的正文，准确理解您传达的信息。单击此处输入你的正文，准确理解您传达的信息。"/>
  <p:tag name="KSO_WM_UNIT_TEXT_FILL_FORE_SCHEMECOLOR_INDEX" val="13"/>
  <p:tag name="KSO_WM_UNIT_TEXT_FILL_TYPE" val="1"/>
  <p:tag name="KSO_WM_UNIT_USESOURCEFORMAT_APPLY" val="1"/>
  <p:tag name="KSO_WM_UNIT_DIAGRAM_SCHEMECOLOR_ID" val="2"/>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20212022_3*l_h_i*1_4_1"/>
  <p:tag name="KSO_WM_TEMPLATE_CATEGORY" val="diagram"/>
  <p:tag name="KSO_WM_TEMPLATE_INDEX" val="2021202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2"/>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3"/>
  <p:tag name="KSO_WM_UNIT_ID" val="diagram20212022_3*l_h_i*1_4_3"/>
  <p:tag name="KSO_WM_TEMPLATE_CATEGORY" val="diagram"/>
  <p:tag name="KSO_WM_TEMPLATE_INDEX" val="2021202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2"/>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4"/>
  <p:tag name="KSO_WM_UNIT_ID" val="diagram20212022_3*l_h_i*1_4_4"/>
  <p:tag name="KSO_WM_TEMPLATE_CATEGORY" val="diagram"/>
  <p:tag name="KSO_WM_TEMPLATE_INDEX" val="2021202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2"/>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5"/>
  <p:tag name="KSO_WM_UNIT_ID" val="diagram20212022_3*l_h_i*1_4_5"/>
  <p:tag name="KSO_WM_TEMPLATE_CATEGORY" val="diagram"/>
  <p:tag name="KSO_WM_TEMPLATE_INDEX" val="2021202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2"/>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6"/>
  <p:tag name="KSO_WM_UNIT_ID" val="diagram20212022_3*l_h_i*1_4_6"/>
  <p:tag name="KSO_WM_TEMPLATE_CATEGORY" val="diagram"/>
  <p:tag name="KSO_WM_TEMPLATE_INDEX" val="2021202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2"/>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7"/>
  <p:tag name="KSO_WM_UNIT_ID" val="diagram20212022_3*l_h_i*1_4_7"/>
  <p:tag name="KSO_WM_TEMPLATE_CATEGORY" val="diagram"/>
  <p:tag name="KSO_WM_TEMPLATE_INDEX" val="20212022"/>
  <p:tag name="KSO_WM_UNIT_LAYERLEVEL" val="1_1_1"/>
  <p:tag name="KSO_WM_TAG_VERSION" val="1.0"/>
  <p:tag name="KSO_WM_BEAUTIFY_FLAG" val="#wm#"/>
  <p:tag name="KSO_WM_UNIT_FILL_FORE_SCHEMECOLOR_INDEX" val="8"/>
  <p:tag name="KSO_WM_UNIT_FILL_TYPE" val="1"/>
  <p:tag name="KSO_WM_UNIT_TEXT_FILL_FORE_SCHEMECOLOR_INDEX" val="2"/>
  <p:tag name="KSO_WM_UNIT_TEXT_FILL_TYPE" val="1"/>
  <p:tag name="KSO_WM_UNIT_USESOURCEFORMAT_APPLY" val="1"/>
  <p:tag name="KSO_WM_UNIT_DIAGRAM_SCHEMECOLOR_ID" val="2"/>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2"/>
  <p:tag name="KSO_WM_UNIT_ID" val="diagram20212022_3*l_h_i*1_4_2"/>
  <p:tag name="KSO_WM_TEMPLATE_CATEGORY" val="diagram"/>
  <p:tag name="KSO_WM_TEMPLATE_INDEX" val="20212022"/>
  <p:tag name="KSO_WM_UNIT_LAYERLEVEL" val="1_1_1"/>
  <p:tag name="KSO_WM_TAG_VERSION" val="1.0"/>
  <p:tag name="KSO_WM_BEAUTIFY_FLAG" val="#wm#"/>
  <p:tag name="KSO_WM_UNIT_TEXT_FILL_FORE_SCHEMECOLOR_INDEX" val="8"/>
  <p:tag name="KSO_WM_UNIT_TEXT_FILL_TYPE" val="1"/>
  <p:tag name="KSO_WM_UNIT_USESOURCEFORMAT_APPLY" val="1"/>
  <p:tag name="KSO_WM_UNIT_DIAGRAM_SCHEMECOLOR_ID" val="2"/>
</p:tagLst>
</file>

<file path=ppt/tags/tag68.xml><?xml version="1.0" encoding="utf-8"?>
<p:tagLst xmlns:a="http://schemas.openxmlformats.org/drawingml/2006/main" xmlns:r="http://schemas.openxmlformats.org/officeDocument/2006/relationships" xmlns:p="http://schemas.openxmlformats.org/presentationml/2006/main">
  <p:tag name="KSO_WM_SLIDE_COLORSCHEME_VERSION" val="3.2"/>
  <p:tag name="KSO_WM_SLIDE_ID" val="diagram20194602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872*540"/>
  <p:tag name="KSO_WM_SLIDE_POSITION" val="0*0"/>
  <p:tag name="KSO_WM_TAG_VERSION" val="1.0"/>
  <p:tag name="KSO_WM_BEAUTIFY_FLAG" val="#wm#"/>
  <p:tag name="KSO_WM_TEMPLATE_CATEGORY" val="diagram"/>
  <p:tag name="KSO_WM_TEMPLATE_INDEX" val="20194602"/>
  <p:tag name="KSO_WM_SLIDE_LAYOUT" val="a_f"/>
  <p:tag name="KSO_WM_SLIDE_LAYOUT_CNT" val="1_1"/>
</p:tagLst>
</file>

<file path=ppt/tags/tag69.xml><?xml version="1.0" encoding="utf-8"?>
<p:tagLst xmlns:a="http://schemas.openxmlformats.org/drawingml/2006/main" xmlns:r="http://schemas.openxmlformats.org/officeDocument/2006/relationships" xmlns:p="http://schemas.openxmlformats.org/presentationml/2006/main">
  <p:tag name="KSO_WM_UNIT_COLOR_SCHEME_SHAPE_ID" val="5"/>
  <p:tag name="KSO_WM_UNIT_COLOR_SCHEME_PARENT_PAGE" val="0_1"/>
  <p:tag name="KSO_WM_UNIT_FOIL_COLOR" val="1"/>
  <p:tag name="KSO_WM_UNIT_HIGHLIGHT" val="0"/>
  <p:tag name="KSO_WM_UNIT_COMPATIBLE" val="0"/>
  <p:tag name="KSO_WM_UNIT_DIAGRAM_ISNUMVISUAL" val="0"/>
  <p:tag name="KSO_WM_UNIT_DIAGRAM_ISREFERUNIT" val="0"/>
  <p:tag name="KSO_WM_UNIT_TYPE" val="i"/>
  <p:tag name="KSO_WM_UNIT_INDEX" val="2"/>
  <p:tag name="KSO_WM_UNIT_ID" val="diagram20194602_1*i*2"/>
  <p:tag name="KSO_WM_TEMPLATE_CATEGORY" val="diagram"/>
  <p:tag name="KSO_WM_TEMPLATE_INDEX" val="20194602"/>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REFSHAPE" val="218389820"/>
</p:tagLst>
</file>

<file path=ppt/tags/tag70.xml><?xml version="1.0" encoding="utf-8"?>
<p:tagLst xmlns:a="http://schemas.openxmlformats.org/drawingml/2006/main" xmlns:r="http://schemas.openxmlformats.org/officeDocument/2006/relationships" xmlns:p="http://schemas.openxmlformats.org/presentationml/2006/main">
  <p:tag name="KSO_WM_UNIT_COLOR_SCHEME_SHAPE_ID" val="6"/>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3"/>
  <p:tag name="KSO_WM_UNIT_ID" val="diagram20194602_1*i*3"/>
  <p:tag name="KSO_WM_TEMPLATE_CATEGORY" val="diagram"/>
  <p:tag name="KSO_WM_TEMPLATE_INDEX" val="20194602"/>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COLOR_SCHEME_SHAPE_ID" val="8"/>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4"/>
  <p:tag name="KSO_WM_UNIT_ID" val="diagram20194602_1*i*4"/>
  <p:tag name="KSO_WM_TEMPLATE_CATEGORY" val="diagram"/>
  <p:tag name="KSO_WM_TEMPLATE_INDEX" val="20194602"/>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COLOR_SCHEME_SHAPE_ID" val="9"/>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5"/>
  <p:tag name="KSO_WM_UNIT_ID" val="diagram20194602_1*i*5"/>
  <p:tag name="KSO_WM_TEMPLATE_CATEGORY" val="diagram"/>
  <p:tag name="KSO_WM_TEMPLATE_INDEX" val="20194602"/>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COLOR_SCHEME_SHAPE_ID" val="11"/>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7"/>
  <p:tag name="KSO_WM_UNIT_ID" val="diagram20194602_1*i*7"/>
  <p:tag name="KSO_WM_TEMPLATE_CATEGORY" val="diagram"/>
  <p:tag name="KSO_WM_TEMPLATE_INDEX" val="20194602"/>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COLOR_SCHEME_SHAPE_ID" val="12"/>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1"/>
  <p:tag name="KSO_WM_UNIT_ID" val="diagram20194602_1*i*1"/>
  <p:tag name="KSO_WM_TEMPLATE_CATEGORY" val="diagram"/>
  <p:tag name="KSO_WM_TEMPLATE_INDEX" val="20194602"/>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TEXT_PART_ID_V2" val="d-1-2"/>
  <p:tag name="KSO_WM_UNIT_COLOR_SCHEME_SHAPE_ID" val="2"/>
  <p:tag name="KSO_WM_UNIT_COLOR_SCHEME_PARENT_PAGE" val="0_1"/>
  <p:tag name="KSO_WM_UNIT_SUBTYPE" val="a"/>
  <p:tag name="KSO_WM_UNIT_PRESET_TEXT" val="点击此处添加正文。&#10;请尽量言简意赅的阐述。&#10;您的观点。&#10;恰如其分的表达观点。&#10;往往事半功倍。"/>
  <p:tag name="KSO_WM_UNIT_NOCLEAR" val="1"/>
  <p:tag name="KSO_WM_UNIT_VALUE" val="91"/>
  <p:tag name="KSO_WM_UNIT_HIGHLIGHT" val="0"/>
  <p:tag name="KSO_WM_UNIT_COMPATIBLE" val="0"/>
  <p:tag name="KSO_WM_UNIT_DIAGRAM_ISNUMVISUAL" val="0"/>
  <p:tag name="KSO_WM_UNIT_DIAGRAM_ISREFERUNIT" val="0"/>
  <p:tag name="KSO_WM_UNIT_TYPE" val="f"/>
  <p:tag name="KSO_WM_UNIT_INDEX" val="1"/>
  <p:tag name="KSO_WM_UNIT_ID" val="diagram20194602_1*f*1"/>
  <p:tag name="KSO_WM_TEMPLATE_CATEGORY" val="diagram"/>
  <p:tag name="KSO_WM_TEMPLATE_INDEX" val="20194602"/>
  <p:tag name="KSO_WM_UNIT_LAYERLEVEL" val="1"/>
  <p:tag name="KSO_WM_TAG_VERSION" val="1.0"/>
  <p:tag name="KSO_WM_BEAUTIFY_FLAG" val="#wm#"/>
  <p:tag name="KSO_WM_TAG_FRONT_SIZE" val=""/>
  <p:tag name="KSO_WM_TAG_BACKGROUP_ID" val=""/>
  <p:tag name="KSO_WM_TAG_BACKGROUP_SIZE" val=""/>
  <p:tag name="KSO_WM_TAG_ZODER_POSITION" val=""/>
</p:tagLst>
</file>

<file path=ppt/tags/tag76.xml><?xml version="1.0" encoding="utf-8"?>
<p:tagLst xmlns:a="http://schemas.openxmlformats.org/drawingml/2006/main" xmlns:r="http://schemas.openxmlformats.org/officeDocument/2006/relationships" xmlns:p="http://schemas.openxmlformats.org/presentationml/2006/main">
  <p:tag name="KSO_WM_UNIT_TEXT_PART_ID_V2" val="a-1-2"/>
  <p:tag name="KSO_WM_UNIT_COLOR_SCHEME_SHAPE_ID" val="16"/>
  <p:tag name="KSO_WM_UNIT_COLOR_SCHEME_PARENT_PAGE" val="0_1"/>
  <p:tag name="KSO_WM_UNIT_ISCONTENTSTITLE" val="0"/>
  <p:tag name="KSO_WM_UNIT_ISNUMDGMTITLE" val="0"/>
  <p:tag name="KSO_WM_UNIT_PRESET_TEXT" val="单击此处可自行添加大标题"/>
  <p:tag name="KSO_WM_UNIT_NOCLEAR" val="0"/>
  <p:tag name="KSO_WM_UNIT_VALUE" val="16"/>
  <p:tag name="KSO_WM_UNIT_HIGHLIGHT" val="0"/>
  <p:tag name="KSO_WM_UNIT_COMPATIBLE" val="0"/>
  <p:tag name="KSO_WM_UNIT_DIAGRAM_ISNUMVISUAL" val="0"/>
  <p:tag name="KSO_WM_UNIT_DIAGRAM_ISREFERUNIT" val="0"/>
  <p:tag name="KSO_WM_UNIT_TYPE" val="a"/>
  <p:tag name="KSO_WM_UNIT_INDEX" val="1"/>
  <p:tag name="KSO_WM_UNIT_ID" val="diagram20194602_1*a*1"/>
  <p:tag name="KSO_WM_TEMPLATE_CATEGORY" val="diagram"/>
  <p:tag name="KSO_WM_TEMPLATE_INDEX" val="20194602"/>
  <p:tag name="KSO_WM_UNIT_LAYERLEVEL" val="1"/>
  <p:tag name="KSO_WM_TAG_VERSION" val="1.0"/>
  <p:tag name="KSO_WM_BEAUTIFY_FLAG" val="#wm#"/>
  <p:tag name="KSO_WM_TAG_FRONT_SIZE" val=""/>
  <p:tag name="KSO_WM_TAG_BACKGROUP_ID" val=""/>
  <p:tag name="KSO_WM_TAG_BACKGROUP_SIZE" val=""/>
  <p:tag name="KSO_WM_TAG_ZODER_POSITION" val=""/>
</p:tagLst>
</file>

<file path=ppt/tags/tag77.xml><?xml version="1.0" encoding="utf-8"?>
<p:tagLst xmlns:a="http://schemas.openxmlformats.org/drawingml/2006/main" xmlns:r="http://schemas.openxmlformats.org/officeDocument/2006/relationships" xmlns:p="http://schemas.openxmlformats.org/presentationml/2006/main">
  <p:tag name="KSO_WM_SLIDE_COLORSCHEME_VERSION" val="3.2"/>
  <p:tag name="KSO_WM_SLIDE_ID" val="diagram20194602_1"/>
  <p:tag name="KSO_WM_TEMPLATE_SUBCATEGORY" val="0"/>
  <p:tag name="KSO_WM_TEMPLATE_MASTER_TYPE" val="0"/>
  <p:tag name="KSO_WM_TEMPLATE_COLOR_TYPE" val="1"/>
  <p:tag name="KSO_WM_SLIDE_TYPE" val="text"/>
  <p:tag name="KSO_WM_SLIDE_SUBTYPE" val="pureTxt"/>
  <p:tag name="KSO_WM_SLIDE_ITEM_CNT" val="0"/>
  <p:tag name="KSO_WM_SLIDE_INDEX" val="1"/>
  <p:tag name="KSO_WM_SLIDE_SIZE" val="872*540"/>
  <p:tag name="KSO_WM_SLIDE_POSITION" val="0*0"/>
  <p:tag name="KSO_WM_TAG_VERSION" val="1.0"/>
  <p:tag name="KSO_WM_BEAUTIFY_FLAG" val="#wm#"/>
  <p:tag name="KSO_WM_TEMPLATE_CATEGORY" val="diagram"/>
  <p:tag name="KSO_WM_TEMPLATE_INDEX" val="20194602"/>
  <p:tag name="KSO_WM_SLIDE_LAYOUT" val="a_f"/>
  <p:tag name="KSO_WM_SLIDE_LAYOUT_CNT" val="1_1"/>
</p:tagLst>
</file>

<file path=ppt/tags/tag78.xml><?xml version="1.0" encoding="utf-8"?>
<p:tagLst xmlns:a="http://schemas.openxmlformats.org/drawingml/2006/main" xmlns:r="http://schemas.openxmlformats.org/officeDocument/2006/relationships" xmlns:p="http://schemas.openxmlformats.org/presentationml/2006/main">
  <p:tag name="KSO_WM_UNIT_COLOR_SCHEME_SHAPE_ID" val="5"/>
  <p:tag name="KSO_WM_UNIT_COLOR_SCHEME_PARENT_PAGE" val="0_1"/>
  <p:tag name="KSO_WM_UNIT_FOIL_COLOR" val="1"/>
  <p:tag name="KSO_WM_UNIT_HIGHLIGHT" val="0"/>
  <p:tag name="KSO_WM_UNIT_COMPATIBLE" val="0"/>
  <p:tag name="KSO_WM_UNIT_DIAGRAM_ISNUMVISUAL" val="0"/>
  <p:tag name="KSO_WM_UNIT_DIAGRAM_ISREFERUNIT" val="0"/>
  <p:tag name="KSO_WM_UNIT_TYPE" val="i"/>
  <p:tag name="KSO_WM_UNIT_INDEX" val="2"/>
  <p:tag name="KSO_WM_UNIT_ID" val="diagram20194602_1*i*2"/>
  <p:tag name="KSO_WM_TEMPLATE_CATEGORY" val="diagram"/>
  <p:tag name="KSO_WM_TEMPLATE_INDEX" val="20194602"/>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COLOR_SCHEME_SHAPE_ID" val="6"/>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3"/>
  <p:tag name="KSO_WM_UNIT_ID" val="diagram20194602_1*i*3"/>
  <p:tag name="KSO_WM_TEMPLATE_CATEGORY" val="diagram"/>
  <p:tag name="KSO_WM_TEMPLATE_INDEX" val="20194602"/>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REFSHAPE" val="218391860"/>
</p:tagLst>
</file>

<file path=ppt/tags/tag80.xml><?xml version="1.0" encoding="utf-8"?>
<p:tagLst xmlns:a="http://schemas.openxmlformats.org/drawingml/2006/main" xmlns:r="http://schemas.openxmlformats.org/officeDocument/2006/relationships" xmlns:p="http://schemas.openxmlformats.org/presentationml/2006/main">
  <p:tag name="KSO_WM_UNIT_COLOR_SCHEME_SHAPE_ID" val="8"/>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4"/>
  <p:tag name="KSO_WM_UNIT_ID" val="diagram20194602_1*i*4"/>
  <p:tag name="KSO_WM_TEMPLATE_CATEGORY" val="diagram"/>
  <p:tag name="KSO_WM_TEMPLATE_INDEX" val="20194602"/>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COLOR_SCHEME_SHAPE_ID" val="9"/>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5"/>
  <p:tag name="KSO_WM_UNIT_ID" val="diagram20194602_1*i*5"/>
  <p:tag name="KSO_WM_TEMPLATE_CATEGORY" val="diagram"/>
  <p:tag name="KSO_WM_TEMPLATE_INDEX" val="20194602"/>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COLOR_SCHEME_SHAPE_ID" val="11"/>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7"/>
  <p:tag name="KSO_WM_UNIT_ID" val="diagram20194602_1*i*7"/>
  <p:tag name="KSO_WM_TEMPLATE_CATEGORY" val="diagram"/>
  <p:tag name="KSO_WM_TEMPLATE_INDEX" val="20194602"/>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COLOR_SCHEME_SHAPE_ID" val="12"/>
  <p:tag name="KSO_WM_UNIT_COLOR_SCHEME_PARENT_PAGE" val="0_1"/>
  <p:tag name="KSO_WM_UNIT_DECOLORIZATION" val="1"/>
  <p:tag name="KSO_WM_UNIT_HIGHLIGHT" val="0"/>
  <p:tag name="KSO_WM_UNIT_COMPATIBLE" val="0"/>
  <p:tag name="KSO_WM_UNIT_DIAGRAM_ISNUMVISUAL" val="0"/>
  <p:tag name="KSO_WM_UNIT_DIAGRAM_ISREFERUNIT" val="0"/>
  <p:tag name="KSO_WM_UNIT_TYPE" val="i"/>
  <p:tag name="KSO_WM_UNIT_INDEX" val="1"/>
  <p:tag name="KSO_WM_UNIT_ID" val="diagram20194602_1*i*1"/>
  <p:tag name="KSO_WM_TEMPLATE_CATEGORY" val="diagram"/>
  <p:tag name="KSO_WM_TEMPLATE_INDEX" val="20194602"/>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TEXT_PART_ID_V2" val="d-1-2"/>
  <p:tag name="KSO_WM_UNIT_COLOR_SCHEME_SHAPE_ID" val="2"/>
  <p:tag name="KSO_WM_UNIT_COLOR_SCHEME_PARENT_PAGE" val="0_1"/>
  <p:tag name="KSO_WM_UNIT_SUBTYPE" val="a"/>
  <p:tag name="KSO_WM_UNIT_PRESET_TEXT" val="点击此处添加正文。&#10;请尽量言简意赅的阐述。&#10;您的观点。&#10;恰如其分的表达观点。&#10;往往事半功倍。"/>
  <p:tag name="KSO_WM_UNIT_NOCLEAR" val="1"/>
  <p:tag name="KSO_WM_UNIT_VALUE" val="91"/>
  <p:tag name="KSO_WM_UNIT_HIGHLIGHT" val="0"/>
  <p:tag name="KSO_WM_UNIT_COMPATIBLE" val="0"/>
  <p:tag name="KSO_WM_UNIT_DIAGRAM_ISNUMVISUAL" val="0"/>
  <p:tag name="KSO_WM_UNIT_DIAGRAM_ISREFERUNIT" val="0"/>
  <p:tag name="KSO_WM_UNIT_TYPE" val="f"/>
  <p:tag name="KSO_WM_UNIT_INDEX" val="1"/>
  <p:tag name="KSO_WM_UNIT_ID" val="diagram20194602_1*f*1"/>
  <p:tag name="KSO_WM_TEMPLATE_CATEGORY" val="diagram"/>
  <p:tag name="KSO_WM_TEMPLATE_INDEX" val="20194602"/>
  <p:tag name="KSO_WM_UNIT_LAYERLEVEL" val="1"/>
  <p:tag name="KSO_WM_TAG_VERSION" val="1.0"/>
  <p:tag name="KSO_WM_BEAUTIFY_FLAG" val="#wm#"/>
  <p:tag name="KSO_WM_TAG_FRONT_SIZE" val=""/>
  <p:tag name="KSO_WM_TAG_BACKGROUP_ID" val=""/>
  <p:tag name="KSO_WM_TAG_BACKGROUP_SIZE" val=""/>
  <p:tag name="KSO_WM_TAG_ZODER_POSITION" val=""/>
</p:tagLst>
</file>

<file path=ppt/tags/tag85.xml><?xml version="1.0" encoding="utf-8"?>
<p:tagLst xmlns:a="http://schemas.openxmlformats.org/drawingml/2006/main" xmlns:r="http://schemas.openxmlformats.org/officeDocument/2006/relationships" xmlns:p="http://schemas.openxmlformats.org/presentationml/2006/main">
  <p:tag name="KSO_WM_UNIT_TEXT_PART_ID_V2" val="a-1-2"/>
  <p:tag name="KSO_WM_UNIT_COLOR_SCHEME_SHAPE_ID" val="16"/>
  <p:tag name="KSO_WM_UNIT_COLOR_SCHEME_PARENT_PAGE" val="0_1"/>
  <p:tag name="KSO_WM_UNIT_ISCONTENTSTITLE" val="0"/>
  <p:tag name="KSO_WM_UNIT_ISNUMDGMTITLE" val="0"/>
  <p:tag name="KSO_WM_UNIT_PRESET_TEXT" val="单击此处可自行添加大标题"/>
  <p:tag name="KSO_WM_UNIT_NOCLEAR" val="0"/>
  <p:tag name="KSO_WM_UNIT_VALUE" val="16"/>
  <p:tag name="KSO_WM_UNIT_HIGHLIGHT" val="0"/>
  <p:tag name="KSO_WM_UNIT_COMPATIBLE" val="0"/>
  <p:tag name="KSO_WM_UNIT_DIAGRAM_ISNUMVISUAL" val="0"/>
  <p:tag name="KSO_WM_UNIT_DIAGRAM_ISREFERUNIT" val="0"/>
  <p:tag name="KSO_WM_UNIT_TYPE" val="a"/>
  <p:tag name="KSO_WM_UNIT_INDEX" val="1"/>
  <p:tag name="KSO_WM_UNIT_ID" val="diagram20194602_1*a*1"/>
  <p:tag name="KSO_WM_TEMPLATE_CATEGORY" val="diagram"/>
  <p:tag name="KSO_WM_TEMPLATE_INDEX" val="20194602"/>
  <p:tag name="KSO_WM_UNIT_LAYERLEVEL" val="1"/>
  <p:tag name="KSO_WM_TAG_VERSION" val="1.0"/>
  <p:tag name="KSO_WM_BEAUTIFY_FLAG" val="#wm#"/>
  <p:tag name="KSO_WM_TAG_FRONT_SIZE" val=""/>
  <p:tag name="KSO_WM_TAG_BACKGROUP_ID" val=""/>
  <p:tag name="KSO_WM_TAG_BACKGROUP_SIZE" val=""/>
  <p:tag name="KSO_WM_TAG_ZODER_POSITION" val=""/>
</p:tagLst>
</file>

<file path=ppt/tags/tag86.xml><?xml version="1.0" encoding="utf-8"?>
<p:tagLst xmlns:a="http://schemas.openxmlformats.org/drawingml/2006/main" xmlns:r="http://schemas.openxmlformats.org/officeDocument/2006/relationships" xmlns:p="http://schemas.openxmlformats.org/presentationml/2006/main">
  <p:tag name="KSO_WM_UNIT_TABLE_BEAUTIFY" val="smartTable{a267b886-9320-4edd-a68b-d212f7cda714}"/>
</p:tagLst>
</file>

<file path=ppt/tags/tag87.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6785894710_1_1"/>
</p:tagLst>
</file>

<file path=ppt/tags/tag88.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3851374_1_1"/>
  <p:tag name="KSO_WM_UNIT_DYNAMIC_NUM_START" val="0"/>
  <p:tag name="KSO_WM_UNIT_DYNAMIC_NUM_END" val="20"/>
</p:tagLst>
</file>

<file path=ppt/tags/tag89.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xml><?xml version="1.0" encoding="utf-8"?>
<p:tagLst xmlns:a="http://schemas.openxmlformats.org/drawingml/2006/main" xmlns:r="http://schemas.openxmlformats.org/officeDocument/2006/relationships" xmlns:p="http://schemas.openxmlformats.org/presentationml/2006/main">
  <p:tag name="REFSHAPE" val="218390092"/>
</p:tagLst>
</file>

<file path=ppt/tags/tag90.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1.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2.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3.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4.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5.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6.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7.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8.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ags/tag99.xml><?xml version="1.0" encoding="utf-8"?>
<p:tagLst xmlns:a="http://schemas.openxmlformats.org/drawingml/2006/main" xmlns:r="http://schemas.openxmlformats.org/officeDocument/2006/relationships" xmlns:p="http://schemas.openxmlformats.org/presentationml/2006/main">
  <p:tag name="KSO_WM_UNIT_DIAGRAM_MODELTYPE" val="dynamicNum"/>
  <p:tag name="KSO_WM_BEAUTIFY_FLAG" val="#wm#"/>
  <p:tag name="KSO_WM_UNIT_TYPE" val="ζ_h_f"/>
  <p:tag name="KSO_WM_UNIT_DYNMNUM_TYPE" val="1"/>
  <p:tag name="KSO_WM_DYNAMICNUM_SPEED" val="3"/>
  <p:tag name="KSO_WM_UNIT_DYNMNUM_DGM_ANIMTYPE" val="5"/>
  <p:tag name="KSO_WM_UNIT_INDEX" val="1605524217436_1_1"/>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616161"/>
      </a:accent1>
      <a:accent2>
        <a:srgbClr val="A6A6A6"/>
      </a:accent2>
      <a:accent3>
        <a:srgbClr val="616161"/>
      </a:accent3>
      <a:accent4>
        <a:srgbClr val="A6A6A6"/>
      </a:accent4>
      <a:accent5>
        <a:srgbClr val="616161"/>
      </a:accent5>
      <a:accent6>
        <a:srgbClr val="A6A6A6"/>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384</TotalTime>
  <Words>109210</Words>
  <Application>Microsoft Office PowerPoint</Application>
  <PresentationFormat>宽屏</PresentationFormat>
  <Paragraphs>4491</Paragraphs>
  <Slides>561</Slides>
  <Notes>561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561</vt:i4>
      </vt:variant>
    </vt:vector>
  </HeadingPairs>
  <TitlesOfParts>
    <vt:vector size="573" baseType="lpstr">
      <vt:lpstr>WPS-Bullets</vt:lpstr>
      <vt:lpstr>方正兰亭超细黑简体</vt:lpstr>
      <vt:lpstr>黑体</vt:lpstr>
      <vt:lpstr>楷体</vt:lpstr>
      <vt:lpstr>宋体</vt:lpstr>
      <vt:lpstr>微软雅黑</vt:lpstr>
      <vt:lpstr>微软雅黑 Light</vt:lpstr>
      <vt:lpstr>Arial</vt:lpstr>
      <vt:lpstr>Calibri</vt:lpstr>
      <vt:lpstr>Calibri Light</vt:lpstr>
      <vt:lpstr>Wingdings</vt:lpstr>
      <vt:lpstr>Office 主题</vt:lpstr>
      <vt:lpstr>PowerPoint 演示文稿</vt:lpstr>
      <vt:lpstr>PowerPoint 演示文稿</vt:lpstr>
      <vt:lpstr>PowerPoint 演示文稿</vt:lpstr>
      <vt:lpstr>PowerPoint 演示文稿</vt:lpstr>
      <vt:lpstr>第一章 绪论</vt:lpstr>
      <vt:lpstr>第一节 表演艺术的特性和影视表演的特点</vt:lpstr>
      <vt:lpstr>第一节 表演艺术的特性和影视表演的特点</vt:lpstr>
      <vt:lpstr>第一节 表演艺术的特性和影视表演的特点</vt:lpstr>
      <vt:lpstr>PowerPoint 演示文稿</vt:lpstr>
      <vt:lpstr>PowerPoint 演示文稿</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第一节 表演艺术的特性和影视表演的特点</vt:lpstr>
      <vt:lpstr>第二节 影视表演与戏剧表演的异同</vt:lpstr>
      <vt:lpstr>第二节 影视表演与戏剧表演的异同</vt:lpstr>
      <vt:lpstr>第二节 影视表演与戏剧表演的异同</vt:lpstr>
      <vt:lpstr>第二节 影视表演与戏剧表演的异同</vt:lpstr>
      <vt:lpstr>第三节 做一名合格的影视演员</vt:lpstr>
      <vt:lpstr>第三节 做一名合格的影视演员</vt:lpstr>
      <vt:lpstr>第三节 做一名合格的影视演员</vt:lpstr>
      <vt:lpstr>第三节 做一名合格的影视演员</vt:lpstr>
      <vt:lpstr>思考与练习题</vt:lpstr>
      <vt:lpstr>PowerPoint 演示文稿</vt:lpstr>
      <vt:lpstr>第二章 表演技巧基础训练</vt:lpstr>
      <vt:lpstr>第一节 明确表演艺术的实质——动作</vt:lpstr>
      <vt:lpstr>第一节 明确表演艺术的实质——动作</vt:lpstr>
      <vt:lpstr>第一节 明确表演艺术的实质——动作</vt:lpstr>
      <vt:lpstr>第一节 明确表演艺术的实质——动作</vt:lpstr>
      <vt:lpstr>第一节 明确表演艺术的实质——动作</vt:lpstr>
      <vt:lpstr>第一节 明确表演艺术的实质——动作</vt:lpstr>
      <vt:lpstr>第一节 明确表演艺术的实质——动作</vt:lpstr>
      <vt:lpstr>第一节 明确表演艺术的实质——动作</vt:lpstr>
      <vt:lpstr>第一节 明确表演艺术的实质——动作</vt:lpstr>
      <vt:lpstr>第一节 明确表演艺术的实质——动作</vt:lpstr>
      <vt:lpstr>思考与练习题</vt:lpstr>
      <vt:lpstr>第二节 开展各种训练表演动作的手段</vt:lpstr>
      <vt:lpstr>第二节 开展各种训练表演动作的手段</vt:lpstr>
      <vt:lpstr>第二节 开展各种训练表演动作的手段</vt:lpstr>
      <vt:lpstr>第二节 开展各种训练表演动作的手段</vt:lpstr>
      <vt:lpstr>PowerPoint 演示文稿</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第二节 开展各种训练表演动作的手段</vt:lpstr>
      <vt:lpstr>思考与练习题</vt:lpstr>
      <vt:lpstr>思考与练习题</vt:lpstr>
      <vt:lpstr>第三节 影视表演语言技巧、形体动作、声乐的综合训练</vt:lpstr>
      <vt:lpstr>PowerPoint 演示文稿</vt:lpstr>
      <vt:lpstr>第三节 影视表演语言技巧、形体动作、声乐的综合训练</vt:lpstr>
      <vt:lpstr>第三节 影视表演语言技巧、形体动作、声乐的综合训练</vt:lpstr>
      <vt:lpstr>第三节 影视表演语言技巧、形体动作、声乐的综合训练</vt:lpstr>
      <vt:lpstr>第三节 影视表演语言技巧、形体动作、声乐的综合训练</vt:lpstr>
      <vt:lpstr>第三节 影视表演语言技巧、形体动作、声乐的综合训练</vt:lpstr>
      <vt:lpstr>PowerPoint 演示文稿</vt:lpstr>
      <vt:lpstr>第三节 影视表演语言技巧、形体动作、声乐的综合训练</vt:lpstr>
      <vt:lpstr>第三节 影视表演语言技巧、形体动作、声乐的综合训练</vt:lpstr>
      <vt:lpstr>第三节 影视表演语言技巧、形体动作、声乐的综合训练</vt:lpstr>
      <vt:lpstr>第三节 影视表演语言技巧、形体动作、声乐的综合训练</vt:lpstr>
      <vt:lpstr>第三节 影视表演语言技巧、形体动作、声乐的综合训练</vt:lpstr>
      <vt:lpstr>PowerPoint 演示文稿</vt:lpstr>
      <vt:lpstr>思考与练习题</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第四节 观察生活与表演习作</vt:lpstr>
      <vt:lpstr>思考与练习题</vt:lpstr>
      <vt:lpstr>第五节 激发艺术想象进行小品创作</vt:lpstr>
      <vt:lpstr>第五节 激发艺术想象进行小品创作</vt:lpstr>
      <vt:lpstr>第五节 激发艺术想象进行小品创作</vt:lpstr>
      <vt:lpstr>第五节 激发艺术想象进行小品创作</vt:lpstr>
      <vt:lpstr>第五节 激发艺术想象进行小品创作</vt:lpstr>
      <vt:lpstr>第五节 激发艺术想象进行小品创作</vt:lpstr>
      <vt:lpstr>第五节 激发艺术想象进行小品创作</vt:lpstr>
      <vt:lpstr>思考与练习题</vt:lpstr>
      <vt:lpstr>第六节 表演的影像记录与影视小品的创作学习</vt:lpstr>
      <vt:lpstr>第六节 表演的影像记录与影视小品的创作学习</vt:lpstr>
      <vt:lpstr>第六节 表演的影像记录与影视小品的创作学习</vt:lpstr>
      <vt:lpstr>第六节 表演的影像记录与影视小品的创作学习</vt:lpstr>
      <vt:lpstr>思考与练习题</vt:lpstr>
      <vt:lpstr>PowerPoint 演示文稿</vt:lpstr>
      <vt:lpstr>第三章  角色创作基础训练</vt:lpstr>
      <vt:lpstr>第一节 探索形象创造的重要学习阶段</vt:lpstr>
      <vt:lpstr>第一节 探索形象创造的重要学习阶段</vt:lpstr>
      <vt:lpstr>第一节 探索形象创造的重要学习阶段</vt:lpstr>
      <vt:lpstr>第一节 探索形象创造的重要学习阶段</vt:lpstr>
      <vt:lpstr>第一节 探索形象创造的重要学习阶段</vt:lpstr>
      <vt:lpstr>第一节 探索形象创造的重要学习阶段</vt:lpstr>
      <vt:lpstr>第一节 探索形象创造的重要学习阶段</vt:lpstr>
      <vt:lpstr>第一节 探索形象创造的重要学习阶段</vt:lpstr>
      <vt:lpstr>第一节 探索形象创造的重要学习阶段</vt:lpstr>
      <vt:lpstr>第一节  探索形象创造的重要学习阶段</vt:lpstr>
      <vt:lpstr>思考与练习题</vt:lpstr>
      <vt:lpstr>第二节 文学作品片段案头工作程序</vt:lpstr>
      <vt:lpstr>第二节 文学作品片段案头工作程序</vt:lpstr>
      <vt:lpstr>第二节 文学作品片段案头工作程序</vt:lpstr>
      <vt:lpstr>第二节 文学作品片段案头工作程序</vt:lpstr>
      <vt:lpstr>第二节 文学作品片段案头工作程序</vt:lpstr>
      <vt:lpstr>第二节 文学作品片段案头工作程序</vt:lpstr>
      <vt:lpstr>第二节 文学作品片段案头工作程序</vt:lpstr>
      <vt:lpstr>第二节 文学作品片段案头工作程序</vt:lpstr>
      <vt:lpstr>第二节 文学作品片段案头工作程序</vt:lpstr>
      <vt:lpstr>思考与练习题</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第三节 学会行动分析方法——演员走向角色的途径</vt:lpstr>
      <vt:lpstr>思考与练习题</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第四节 变剧作者的文学语言为演员口中说出的话</vt:lpstr>
      <vt:lpstr>思考与练习题</vt:lpstr>
      <vt:lpstr>思考与练习题</vt:lpstr>
      <vt:lpstr>第五节 再谈组织“这一个”人物的行动与深化规定情境</vt:lpstr>
      <vt:lpstr>第五节 再谈组织“这一个”人物的行动与深化规定情境</vt:lpstr>
      <vt:lpstr>第五节 再谈组织“这一个”人物的行动与深化规定情境</vt:lpstr>
      <vt:lpstr>第五节 再谈组织“这一个”人物的行动与深化规定情境</vt:lpstr>
      <vt:lpstr>思考与练习题</vt:lpstr>
      <vt:lpstr>第六节 在动作中把握表演时空</vt:lpstr>
      <vt:lpstr>第六节 在动作中把握表演时空</vt:lpstr>
      <vt:lpstr>第六节 在动作中把握表演时空</vt:lpstr>
      <vt:lpstr>第六节 在动作中把握表演时空</vt:lpstr>
      <vt:lpstr>第六节 在动作中把握表演时空</vt:lpstr>
      <vt:lpstr>第六节 在动作中把握表演时空</vt:lpstr>
      <vt:lpstr>第六节 在动作中把握表演时空</vt:lpstr>
      <vt:lpstr>第六节 在动作中把握表演时空</vt:lpstr>
      <vt:lpstr>思考与练习题</vt:lpstr>
      <vt:lpstr>第七节 镜头介入使表演审美产生微妙的变化</vt:lpstr>
      <vt:lpstr>第七节 镜头介入使表演审美产生微妙的变化</vt:lpstr>
      <vt:lpstr>第七节 镜头介入使表演审美产生微妙的变化</vt:lpstr>
      <vt:lpstr>第七节 镜头介入使表演审美产生微妙的变化</vt:lpstr>
      <vt:lpstr>思考与练习题</vt:lpstr>
      <vt:lpstr>PowerPoint 演示文稿</vt:lpstr>
      <vt:lpstr>第四章  舞台人物形象排练——完整人物的形象塑造（上）</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第一节 话剧排演对影视演员的训练价值</vt:lpstr>
      <vt:lpstr>思考与练习题</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第二节 扎实的案头分析 ——剧本事件、人物行动、主题思想、最高任务与贯穿动作</vt:lpstr>
      <vt:lpstr>思考与练习题</vt:lpstr>
      <vt:lpstr>第三节 反复强调“练”的学习过程，在行动与感觉中把握人物基调</vt:lpstr>
      <vt:lpstr>第三节 反复强调“练”的学习过程，在行动与感觉中把握人物基调</vt:lpstr>
      <vt:lpstr>第三节 反复强调“练”的学习过程，在行动与感觉中把握人物基调</vt:lpstr>
      <vt:lpstr>第三节 反复强调“练”的学习过程，在行动与感觉中把握人物基调</vt:lpstr>
      <vt:lpstr>第三节 反复强调“练”的学习过程，在行动与感觉中把握人物基调</vt:lpstr>
      <vt:lpstr>思考与练习题</vt:lpstr>
      <vt:lpstr>第四节 在丰富的细节中展现人物性格与表演功力</vt:lpstr>
      <vt:lpstr>第四节 在丰富的细节中展现人物性格与表演功力</vt:lpstr>
      <vt:lpstr>第四节 在丰富的细节中展现人物性格与表演功力</vt:lpstr>
      <vt:lpstr>第四节 在丰富的细节中展现人物性格与表演功力</vt:lpstr>
      <vt:lpstr>第四节 在丰富的细节中展现人物性格与表演功力</vt:lpstr>
      <vt:lpstr>第四节 在丰富的细节中展现人物性格与表演功力</vt:lpstr>
      <vt:lpstr>思考与练习题</vt:lpstr>
      <vt:lpstr>第五节 言语的处理与舞台言语的风格规范</vt:lpstr>
      <vt:lpstr>第五节 言语的处理与舞台言语的风格规范</vt:lpstr>
      <vt:lpstr>第五节 言语的处理与舞台言语的风格规范</vt:lpstr>
      <vt:lpstr>第五节 言语的处理与舞台言语的风格规范</vt:lpstr>
      <vt:lpstr>第五节 言语的处理与舞台言语的风格规范</vt:lpstr>
      <vt:lpstr>第五节 言语的处理与舞台言语的风格规范</vt:lpstr>
      <vt:lpstr>第五节 言语的处理与舞台言语的风格规范</vt:lpstr>
      <vt:lpstr>思考与练习题</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第六节 表演节奏与舞台表演空间的处理</vt:lpstr>
      <vt:lpstr>思考与练习题</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第七节 性格化及在连续演出过程中的表演再创造</vt:lpstr>
      <vt:lpstr>思考与练习题</vt:lpstr>
      <vt:lpstr>PowerPoint 演示文稿</vt:lpstr>
      <vt:lpstr>第五章  影视人物形象创作——完整人物的形象塑造（下）</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第一节 影视表演创作最初的案头工作</vt:lpstr>
      <vt:lpstr>思考与练习题</vt:lpstr>
      <vt:lpstr>第二节 表演可塑性和演员对自我在创作中的开拓与再认识</vt:lpstr>
      <vt:lpstr>第二节 表演可塑性和演员对自我在创作中的开拓与再认识</vt:lpstr>
      <vt:lpstr>第二节 表演可塑性和演员对自我在创作中的开拓与再认识</vt:lpstr>
      <vt:lpstr>第二节 表演可塑性和演员对自我在创作中的开拓与再认识</vt:lpstr>
      <vt:lpstr>第二节 表演可塑性和演员对自我在创作中的开拓与再认识</vt:lpstr>
      <vt:lpstr>第二节 表演可塑性和演员对自我在创作中的开拓与再认识</vt:lpstr>
      <vt:lpstr>思考与练习题</vt:lpstr>
      <vt:lpstr>第三节 人物基调的把握与角色外部动作设计</vt:lpstr>
      <vt:lpstr>第三节 人物基调的把握与角色外部动作设计</vt:lpstr>
      <vt:lpstr>第三节 人物基调的把握与角色外部动作设计</vt:lpstr>
      <vt:lpstr>第三节 人物基调的把握与角色外部动作设计</vt:lpstr>
      <vt:lpstr>思考与练习题</vt:lpstr>
      <vt:lpstr>第四节 现实主义表演方法的多元化与多样性</vt:lpstr>
      <vt:lpstr>第四节 现实主义表演方法的多元化与多样性</vt:lpstr>
      <vt:lpstr>第四节 现实主义表演方法的多元化与多样性</vt:lpstr>
      <vt:lpstr>第四节 现实主义表演方法的多元化与多样性</vt:lpstr>
      <vt:lpstr>思考与练习题</vt:lpstr>
      <vt:lpstr>第五节 在影视多元素的有机融合中完成性格化创作</vt:lpstr>
      <vt:lpstr>第五节 在影视多元素的有机融合中完成性格化创作</vt:lpstr>
      <vt:lpstr>第五节 在影视多元素的有机融合中完成性格化创作</vt:lpstr>
      <vt:lpstr>思考与练习题</vt:lpstr>
      <vt:lpstr>第六节 影视作品处理表演的要素</vt:lpstr>
      <vt:lpstr>第六节 影视作品处理表演的要素</vt:lpstr>
      <vt:lpstr>第六节 影视作品处理表演的要素</vt:lpstr>
      <vt:lpstr>思考与练习题</vt:lpstr>
      <vt:lpstr>第七节 电影表演评论与表演审美</vt:lpstr>
      <vt:lpstr>第七节 电影表演评论与表演审美</vt:lpstr>
      <vt:lpstr>第七节 电影表演评论与表演审美</vt:lpstr>
      <vt:lpstr>思考与练习题</vt:lpstr>
      <vt:lpstr>PowerPoint 演示文稿</vt:lpstr>
      <vt:lpstr>第六章  影视表演理论专题研究</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第一节 现实主义（影剧）表演学派主要代表人物的论点及其创建</vt:lpstr>
      <vt:lpstr>思考与练习题</vt:lpstr>
      <vt:lpstr>第二节 探索电影与戏剧不同的审美特征</vt:lpstr>
      <vt:lpstr>第二节 探索电影与戏剧不同的审美特征</vt:lpstr>
      <vt:lpstr>第二节 探索电影与戏剧不同的审美特征</vt:lpstr>
      <vt:lpstr>第二节 探索电影与戏剧不同的审美特征</vt:lpstr>
      <vt:lpstr>思考与练习题</vt:lpstr>
      <vt:lpstr>第三节 表演艺术大师——赵丹</vt:lpstr>
      <vt:lpstr>第三节 表演艺术大师——赵丹</vt:lpstr>
      <vt:lpstr>第三节 表演艺术大师——赵丹</vt:lpstr>
      <vt:lpstr>思考与练习题</vt:lpstr>
      <vt:lpstr>第四节 表演艺术大师——石挥</vt:lpstr>
      <vt:lpstr>第四节 表演艺术大师——石挥</vt:lpstr>
      <vt:lpstr>第四节 表演艺术大师——石挥</vt:lpstr>
      <vt:lpstr>第四节 表演艺术大师——石挥</vt:lpstr>
      <vt:lpstr>思考与练习题</vt:lpstr>
      <vt:lpstr>第五节 表演艺术大师——罗伯特·德尼罗</vt:lpstr>
      <vt:lpstr>第五节 表演艺术大师——罗伯特·德尼罗</vt:lpstr>
      <vt:lpstr>第五节 表演艺术大师——罗伯特·德尼罗</vt:lpstr>
      <vt:lpstr>第五节 表演艺术大师——罗伯特·德尼罗</vt:lpstr>
      <vt:lpstr>第五节 表演艺术大师——罗伯特·德尼罗</vt:lpstr>
      <vt:lpstr>第五节 表演艺术大师——罗伯特·德尼罗</vt:lpstr>
      <vt:lpstr>思考与练习题</vt:lpstr>
      <vt:lpstr>第六节 关于表演创作总结和毕业学术论文的撰写</vt:lpstr>
      <vt:lpstr>第六节 关于表演创作总结和毕业学术论文的撰写</vt:lpstr>
      <vt:lpstr>第六节 关于表演创作总结和毕业学术论文的撰写</vt:lpstr>
      <vt:lpstr>第六节 关于表演创作总结和毕业学术论文的撰写</vt:lpstr>
      <vt:lpstr>第六节 关于表演创作总结和毕业学术论文的撰写</vt:lpstr>
      <vt:lpstr>第六节 关于表演创作总结和毕业学术论文的撰写</vt:lpstr>
      <vt:lpstr>思考与练习题</vt:lpstr>
      <vt:lpstr>PowerPoint 演示文稿</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一、左翼电影运动对我国电影表演观念的推进</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二、新中国电影英雄形象的表演塑造</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三、广阔的现实主义创作道路——新时期电影表演美学的发展与变迁</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四、中国电影的现实主义表演体系初探</vt:lpstr>
      <vt:lpstr>PowerPoint 演示文稿</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一、谢晋电影表演美学对中国电影作出的贡献</vt:lpstr>
      <vt:lpstr>二、和陈国星导演的表演对话</vt:lpstr>
      <vt:lpstr>二、和陈国星导演的表演对话</vt:lpstr>
      <vt:lpstr>二、和陈国星导演的表演对话</vt:lpstr>
      <vt:lpstr>二、和陈国星导演的表演对话</vt:lpstr>
      <vt:lpstr>二、和陈国星导演的表演对话</vt:lpstr>
      <vt:lpstr>二、和陈国星导演的表演对话</vt:lpstr>
      <vt:lpstr>二、和陈国星导演的表演对话</vt:lpstr>
      <vt:lpstr>二、和陈国星导演的表演对话</vt:lpstr>
      <vt:lpstr>二、和陈国星导演的表演对话</vt:lpstr>
      <vt:lpstr>三、和霍建起导演谈表演</vt:lpstr>
      <vt:lpstr>三、和霍建起导演谈表演</vt:lpstr>
      <vt:lpstr>三、和霍建起导演谈表演</vt:lpstr>
      <vt:lpstr>三、和霍建起导演谈表演</vt:lpstr>
      <vt:lpstr>三、和霍建起导演谈表演</vt:lpstr>
      <vt:lpstr>三、和霍建起导演谈表演</vt:lpstr>
      <vt:lpstr>三、和霍建起导演谈表演</vt:lpstr>
      <vt:lpstr>PowerPoint 演示文稿</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一、论电影表演及其教学——兼及表演系历届毕业论文中若干论点</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二、回顾·现状·探索                      ——在北京电影学院表演系1988年度教学专题研讨会上的发言</vt:lpstr>
      <vt:lpstr>三、规范化与多元化地开展影视表演教学                                ——在表演系1989年度教学专题研讨会上的发言（节选）</vt:lpstr>
      <vt:lpstr>三、规范化与多元化地开展影视表演教学                                ——在表演系1989年度教学专题研讨会上的发言（节选）</vt:lpstr>
      <vt:lpstr>三、规范化与多元化地开展影视表演教学                                ——在表演系1989年度教学专题研讨会上的发言（节选）</vt:lpstr>
      <vt:lpstr>四、重视创作性格的基本功训练                                          ——在表演系1990年度教学专题讨论会上的发言</vt:lpstr>
      <vt:lpstr>四、重视创作性格的基本功训练                                          ——在表演系1990年度教学专题讨论会上的发言</vt:lpstr>
      <vt:lpstr>四、重视创作性格的基本功训练                                         ——在表演系1990年度教学专题讨论会上的发言</vt:lpstr>
      <vt:lpstr>四、重视创作性格的基本功训练                                          ——在表演系1990年度教学专题讨论会上的发言</vt:lpstr>
      <vt:lpstr>四、重视创作性格的基本功训练                                          ——在表演系1990年度教学专题讨论会上的发言</vt:lpstr>
      <vt:lpstr>四、重视创作性格的基本功训练                                          ——在表演系1990年度教学专题讨论会上的发言</vt:lpstr>
      <vt:lpstr>五、电影表演基础教学的现状和创新                                                  ——在2003年表演基础教学座谈会上的发言</vt:lpstr>
      <vt:lpstr>五、电影表演基础教学的现状和创新                                                  ——在2003年表演基础教学座谈会上的发言</vt:lpstr>
      <vt:lpstr>六、对《研究·探索·创新》一文的评点                                                    ——在2005年北京国际表演教学研讨会上的发言</vt:lpstr>
      <vt:lpstr>PowerPoint 演示文稿</vt:lpstr>
      <vt:lpstr>一、崔嵬银幕形象的美学价值与表演技巧</vt:lpstr>
      <vt:lpstr>一、崔嵬银幕形象的美学价值与表演技巧</vt:lpstr>
      <vt:lpstr>一、崔嵬银幕形象的美学价值与表演技巧</vt:lpstr>
      <vt:lpstr>一、崔嵬银幕形象的美学价值与表演技巧</vt:lpstr>
      <vt:lpstr>一、崔嵬银幕形象的美学价值与表演技巧</vt:lpstr>
      <vt:lpstr>一、崔嵬银幕形象的美学价值与表演技巧</vt:lpstr>
      <vt:lpstr>一、崔嵬银幕形象的美学价值与表演技巧</vt:lpstr>
      <vt:lpstr>一、崔嵬银幕形象的美学价值与表演技巧</vt:lpstr>
      <vt:lpstr>二、略谈谢添塑造的银幕形象</vt:lpstr>
      <vt:lpstr>二、略谈谢添塑造的银幕形象</vt:lpstr>
      <vt:lpstr>二、略谈谢添塑造的银幕形象</vt:lpstr>
      <vt:lpstr>三、张瑞芳——探索社会主义工农新人物创造的一代先驱</vt:lpstr>
      <vt:lpstr>三、张瑞芳——探索社会主义工农新人物创造的一代先驱</vt:lpstr>
      <vt:lpstr>三、张瑞芳——探索社会主义工农新人物创造的一代先驱</vt:lpstr>
      <vt:lpstr>三、张瑞芳——探索社会主义工农新人物创造的一代先驱</vt:lpstr>
      <vt:lpstr>四、一个时代的英雄全景观形象——回顾于洋银幕创作</vt:lpstr>
      <vt:lpstr>四、一个时代的英雄全景观形象——回顾于洋银幕创作</vt:lpstr>
      <vt:lpstr>四、一个时代的英雄全景观形象——回顾于洋银幕创作</vt:lpstr>
      <vt:lpstr>四、一个时代的英雄全景观形象——回顾于洋银幕创作</vt:lpstr>
      <vt:lpstr>五、田华——新中国电影史上的灿烂之星</vt:lpstr>
      <vt:lpstr>五、田华——新中国电影史上的灿烂之星</vt:lpstr>
      <vt:lpstr>六、潘虹的系列银幕创作</vt:lpstr>
      <vt:lpstr>六、潘虹的系列银幕创作</vt:lpstr>
      <vt:lpstr>六、潘虹的系列银幕创作</vt:lpstr>
      <vt:lpstr>六、潘虹的系列银幕创作</vt:lpstr>
      <vt:lpstr>六、潘虹的系列银幕创作</vt:lpstr>
      <vt:lpstr>六、潘虹的系列银幕创作</vt:lpstr>
      <vt:lpstr>六、潘虹的系列银幕创作</vt:lpstr>
      <vt:lpstr>六、潘虹的系列银幕创作</vt:lpstr>
      <vt:lpstr>六、潘虹的系列银幕创作</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七、当前青年演员表演艺术群体分析</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骆 香茹</cp:lastModifiedBy>
  <cp:revision>389</cp:revision>
  <dcterms:created xsi:type="dcterms:W3CDTF">2017-03-02T11:20:00Z</dcterms:created>
  <dcterms:modified xsi:type="dcterms:W3CDTF">2020-12-09T16:44:26Z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